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17 - Multivariate STATS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Distance and Dissimilarity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Measure how different objects are in multivariate space</a:t>
            </a:r>
          </a:p>
          <a:p>
            <a:pPr lvl="0"/>
            <a:r>
              <a:rPr/>
              <a:t>Common measures:</a:t>
            </a:r>
          </a:p>
          <a:p>
            <a:pPr lvl="1"/>
            <a:r>
              <a:rPr b="1"/>
              <a:t>Euclidean distance</a:t>
            </a:r>
            <a:r>
              <a:rPr/>
              <a:t>: direct geometric distance</a:t>
            </a:r>
          </a:p>
          <a:p>
            <a:pPr lvl="1"/>
            <a:r>
              <a:rPr b="1"/>
              <a:t>Manhattan distance</a:t>
            </a:r>
            <a:r>
              <a:rPr/>
              <a:t>: sum of absolute differences</a:t>
            </a:r>
          </a:p>
          <a:p>
            <a:pPr lvl="1"/>
            <a:r>
              <a:rPr b="1"/>
              <a:t>Bray-Curtis</a:t>
            </a:r>
            <a:r>
              <a:rPr/>
              <a:t>: good for species abundance data</a:t>
            </a:r>
          </a:p>
          <a:p>
            <a:pPr lvl="1"/>
            <a:r>
              <a:rPr b="1"/>
              <a:t>Kulczynski</a:t>
            </a:r>
            <a:r>
              <a:rPr/>
              <a:t>: for abundance data with zeros</a:t>
            </a:r>
          </a:p>
          <a:p>
            <a:pPr lvl="0"/>
            <a:r>
              <a:rPr/>
              <a:t>Used in cluster analysis, MDS, and other techniques</a:t>
            </a:r>
          </a:p>
          <a:p>
            <a:pPr lvl="0"/>
            <a:r>
              <a:rPr/>
              <a:t>Create dissimilarity matrices for analysis</a:t>
            </a:r>
          </a:p>
        </p:txBody>
      </p:sp>
      <p:pic>
        <p:nvPicPr>
          <p:cNvPr descr="1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Transformations &amp;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Approaches</a:t>
            </a:r>
          </a:p>
          <a:p>
            <a:pPr lvl="0" indent="0" marL="0">
              <a:buNone/>
            </a:pPr>
            <a:r>
              <a:rPr b="1"/>
              <a:t>Transformations</a:t>
            </a:r>
            <a:r>
              <a:rPr/>
              <a:t>: - Log transformation for skewed data - Root transformations for count data - Fourth-root for species abundance data</a:t>
            </a:r>
          </a:p>
          <a:p>
            <a:pPr lvl="0" indent="0" marL="0">
              <a:buNone/>
            </a:pPr>
            <a:r>
              <a:rPr b="1"/>
              <a:t>Standardization</a:t>
            </a:r>
            <a:r>
              <a:rPr/>
              <a:t>: - Centering: subtract mean (mean = 0) - Standardization: divide by SD (SD = 1) - Crucial for variables with different units - May not be appropriate for species data</a:t>
            </a:r>
          </a:p>
        </p:txBody>
      </p:sp>
      <p:pic>
        <p:nvPicPr>
          <p:cNvPr descr="1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Why standardize?</a:t>
            </a:r>
          </a:p>
          <a:p>
            <a:pPr lvl="0" indent="0" marL="1270000">
              <a:buNone/>
            </a:pPr>
            <a:r>
              <a:rPr sz="2000"/>
              <a:t>Standardization ensures all variables contribute equally to the analysis regardless of their original units or scales of measurement. Without it, variables with larger values or variances would dominate the results.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Visual Representation Methods</a:t>
            </a:r>
          </a:p>
          <a:p>
            <a:pPr lvl="0"/>
            <a:r>
              <a:rPr b="1"/>
              <a:t>SPLOMS/Scatterplot Matrices</a:t>
            </a:r>
            <a:r>
              <a:rPr/>
              <a:t>: show bivariate relationships</a:t>
            </a:r>
          </a:p>
          <a:p>
            <a:pPr lvl="0"/>
            <a:r>
              <a:rPr b="1"/>
              <a:t>Star plots</a:t>
            </a:r>
            <a:r>
              <a:rPr/>
              <a:t>: display multiple variables per object</a:t>
            </a:r>
          </a:p>
          <a:p>
            <a:pPr lvl="0"/>
            <a:r>
              <a:rPr b="1"/>
              <a:t>Chernoff faces</a:t>
            </a:r>
            <a:r>
              <a:rPr/>
              <a:t>: represent variables as facial features</a:t>
            </a:r>
          </a:p>
          <a:p>
            <a:pPr lvl="0"/>
            <a:r>
              <a:rPr b="1"/>
              <a:t>Heatmaps</a:t>
            </a:r>
            <a:r>
              <a:rPr/>
              <a:t>: visualize data matrices with color</a:t>
            </a:r>
          </a:p>
          <a:p>
            <a:pPr lvl="0"/>
            <a:r>
              <a:rPr b="1"/>
              <a:t>Biplots</a:t>
            </a:r>
            <a:r>
              <a:rPr/>
              <a:t>: show objects and variables together</a:t>
            </a:r>
          </a:p>
          <a:p>
            <a:pPr lvl="0"/>
            <a:r>
              <a:rPr b="1"/>
              <a:t>Ordination plots</a:t>
            </a:r>
            <a:r>
              <a:rPr/>
              <a:t>: visualize relationships in reduced dimensions</a:t>
            </a:r>
          </a:p>
        </p:txBody>
      </p:sp>
      <p:pic>
        <p:nvPicPr>
          <p:cNvPr descr="1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Screening 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Issues to Check</a:t>
            </a:r>
          </a:p>
          <a:p>
            <a:pPr lvl="0" indent="0" marL="0">
              <a:buNone/>
            </a:pPr>
            <a:r>
              <a:rPr b="1"/>
              <a:t>Multivariate Outliers</a:t>
            </a:r>
            <a:r>
              <a:rPr/>
              <a:t>: - Objects with unusual patterns across variables - Detected with Mahalanobis distance (d²) - Test against χ² distribution with p df</a:t>
            </a:r>
          </a:p>
          <a:p>
            <a:pPr lvl="0" indent="0" marL="0">
              <a:buNone/>
            </a:pPr>
            <a:r>
              <a:rPr b="1"/>
              <a:t>Missing Observations</a:t>
            </a:r>
            <a:r>
              <a:rPr/>
              <a:t>: - Common approaches: - Deletion: remove affected object or variable - Imputation: estimate missing values - Maximum likelihood methods - Multiple imputation</a:t>
            </a:r>
          </a:p>
        </p:txBody>
      </p:sp>
      <p:pic>
        <p:nvPicPr>
          <p:cNvPr descr="1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MANOVA (Multivariate 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Multivariate extension of ANOVA</a:t>
            </a:r>
          </a:p>
          <a:p>
            <a:pPr lvl="0"/>
            <a:r>
              <a:rPr/>
              <a:t>Tests for differences in group centroids based on multiple response variables</a:t>
            </a:r>
          </a:p>
          <a:p>
            <a:pPr lvl="0"/>
            <a:r>
              <a:rPr/>
              <a:t>Advantages over multiple ANOVAs:</a:t>
            </a:r>
          </a:p>
          <a:p>
            <a:pPr lvl="1"/>
            <a:r>
              <a:rPr/>
              <a:t>Controls family-wise error rate</a:t>
            </a:r>
          </a:p>
          <a:p>
            <a:pPr lvl="1"/>
            <a:r>
              <a:rPr/>
              <a:t>Accounts for correlations between variables</a:t>
            </a:r>
          </a:p>
          <a:p>
            <a:pPr lvl="1"/>
            <a:r>
              <a:rPr/>
              <a:t>More powerful when variables are correlated</a:t>
            </a:r>
          </a:p>
          <a:p>
            <a:pPr lvl="0"/>
            <a:r>
              <a:rPr/>
              <a:t>Common test statistics:</a:t>
            </a:r>
          </a:p>
          <a:p>
            <a:pPr lvl="1"/>
            <a:r>
              <a:rPr/>
              <a:t>Wilk’s lambda (λ)</a:t>
            </a:r>
          </a:p>
          <a:p>
            <a:pPr lvl="1"/>
            <a:r>
              <a:rPr/>
              <a:t>Pillai’s trace</a:t>
            </a:r>
          </a:p>
          <a:p>
            <a:pPr lvl="1"/>
            <a:r>
              <a:rPr/>
              <a:t>Hotelling-Lawley trace</a:t>
            </a:r>
          </a:p>
        </p:txBody>
      </p:sp>
      <p:pic>
        <p:nvPicPr>
          <p:cNvPr descr="17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MANOVA Assumptions</a:t>
            </a:r>
          </a:p>
          <a:p>
            <a:pPr lvl="0"/>
            <a:r>
              <a:rPr sz="2000"/>
              <a:t>Multivariate normality</a:t>
            </a:r>
          </a:p>
          <a:p>
            <a:pPr lvl="0"/>
            <a:r>
              <a:rPr sz="2000"/>
              <a:t>Homogeneity of variance-covariance matrices</a:t>
            </a:r>
          </a:p>
          <a:p>
            <a:pPr lvl="0"/>
            <a:r>
              <a:rPr sz="2000"/>
              <a:t>No extreme multivariate outliers</a:t>
            </a:r>
          </a:p>
          <a:p>
            <a:pPr lvl="0"/>
            <a:r>
              <a:rPr sz="2000"/>
              <a:t>Independence of observations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Discriminant Function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Mathematically similar to MANOVA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Testing differences between groups (like MANOVA)</a:t>
            </a:r>
          </a:p>
          <a:p>
            <a:pPr lvl="1"/>
            <a:r>
              <a:rPr/>
              <a:t>Identifying variables that separate groups</a:t>
            </a:r>
          </a:p>
          <a:p>
            <a:pPr lvl="1"/>
            <a:r>
              <a:rPr/>
              <a:t>Classifying observations into groups</a:t>
            </a:r>
          </a:p>
          <a:p>
            <a:pPr lvl="0"/>
            <a:r>
              <a:rPr/>
              <a:t>Creates linear combinations (discriminant functions) that maximize between-group differences</a:t>
            </a:r>
          </a:p>
          <a:p>
            <a:pPr lvl="0"/>
            <a:r>
              <a:rPr/>
              <a:t>Can assess how well classification performs</a:t>
            </a:r>
          </a:p>
          <a:p>
            <a:pPr lvl="0"/>
            <a:r>
              <a:rPr/>
              <a:t>Jackknifed classification provides more realistic success rates</a:t>
            </a:r>
          </a:p>
        </p:txBody>
      </p:sp>
      <p:pic>
        <p:nvPicPr>
          <p:cNvPr descr="17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 indent="-342900" marL="342900">
              <a:buAutoNum type="arabicPeriod"/>
            </a:pPr>
            <a:r>
              <a:rPr b="1"/>
              <a:t>Multivariate data</a:t>
            </a:r>
            <a:r>
              <a:rPr/>
              <a:t> requires special techniques to account for correlations between variables</a:t>
            </a:r>
          </a:p>
          <a:p>
            <a:pPr lvl="0" indent="-342900" marL="342900">
              <a:buAutoNum type="arabicPeriod"/>
            </a:pPr>
            <a:r>
              <a:rPr b="1"/>
              <a:t>Functional methods</a:t>
            </a:r>
            <a:r>
              <a:rPr/>
              <a:t> (MANOVA) test hypotheses about group differences</a:t>
            </a:r>
          </a:p>
          <a:p>
            <a:pPr lvl="0" indent="-342900" marL="342900">
              <a:buAutoNum type="arabicPeriod"/>
            </a:pPr>
            <a:r>
              <a:rPr b="1"/>
              <a:t>Structural methods</a:t>
            </a:r>
            <a:r>
              <a:rPr/>
              <a:t> (PCA, NMDS) find patterns in data</a:t>
            </a:r>
          </a:p>
          <a:p>
            <a:pPr lvl="0" indent="-342900" marL="342900">
              <a:buAutoNum type="arabicPeriod"/>
            </a:pPr>
            <a:r>
              <a:rPr b="1"/>
              <a:t>Distance measures</a:t>
            </a:r>
            <a:r>
              <a:rPr/>
              <a:t> quantify similarities between objects</a:t>
            </a:r>
          </a:p>
          <a:p>
            <a:pPr lvl="0" indent="-342900" marL="342900">
              <a:buAutoNum type="arabicPeriod"/>
            </a:pPr>
            <a:r>
              <a:rPr b="1"/>
              <a:t>Data standardization</a:t>
            </a:r>
            <a:r>
              <a:rPr/>
              <a:t> is crucial for variables with different units</a:t>
            </a:r>
          </a:p>
          <a:p>
            <a:pPr lvl="0" indent="-342900" marL="342900">
              <a:buAutoNum type="arabicPeriod"/>
            </a:pPr>
            <a:r>
              <a:rPr b="1"/>
              <a:t>Multivariate graphics</a:t>
            </a:r>
            <a:r>
              <a:rPr/>
              <a:t> help visualize complex relationships</a:t>
            </a:r>
          </a:p>
        </p:txBody>
      </p:sp>
      <p:pic>
        <p:nvPicPr>
          <p:cNvPr descr="1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Introduction to Multivariate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Multivariate data: multiple variables per object</a:t>
            </a:r>
          </a:p>
          <a:p>
            <a:pPr lvl="0"/>
            <a:r>
              <a:rPr/>
              <a:t>Types of multivariate analyses</a:t>
            </a:r>
          </a:p>
          <a:p>
            <a:pPr lvl="1"/>
            <a:r>
              <a:rPr/>
              <a:t>Functional vs. structural methods</a:t>
            </a:r>
          </a:p>
          <a:p>
            <a:pPr lvl="1"/>
            <a:r>
              <a:rPr/>
              <a:t>R-mode vs. Q-mode analyses</a:t>
            </a:r>
          </a:p>
          <a:p>
            <a:pPr lvl="0"/>
            <a:r>
              <a:rPr/>
              <a:t>Eigenvectors, eigenvalues, and components</a:t>
            </a:r>
          </a:p>
          <a:p>
            <a:pPr lvl="0"/>
            <a:r>
              <a:rPr/>
              <a:t>Distance and dissimilarity measures</a:t>
            </a:r>
          </a:p>
          <a:p>
            <a:pPr lvl="0"/>
            <a:r>
              <a:rPr/>
              <a:t>Data transformations and standardization</a:t>
            </a:r>
          </a:p>
          <a:p>
            <a:pPr lvl="0"/>
            <a:r>
              <a:rPr/>
              <a:t>Screening multivariate data</a:t>
            </a:r>
          </a:p>
          <a:p>
            <a:pPr lvl="0"/>
            <a:r>
              <a:rPr/>
              <a:t>MANOVA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variables recorded about each object (individual, quadrat, site, etc.)</a:t>
            </a:r>
          </a:p>
          <a:p>
            <a:pPr lvl="0"/>
            <a:r>
              <a:rPr/>
              <a:t>Objects: rows (i = 1 to n)</a:t>
            </a:r>
          </a:p>
          <a:p>
            <a:pPr lvl="0"/>
            <a:r>
              <a:rPr/>
              <a:t>Variables: columns (j = 1 to p)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Stream sites with multiple chemical parameters</a:t>
            </a:r>
          </a:p>
          <a:p>
            <a:pPr lvl="1"/>
            <a:r>
              <a:rPr/>
              <a:t>Species with multiple morphological traits</a:t>
            </a:r>
          </a:p>
          <a:p>
            <a:pPr lvl="1"/>
            <a:r>
              <a:rPr/>
              <a:t>Sample units with multiple species abundances</a:t>
            </a:r>
          </a:p>
        </p:txBody>
      </p:sp>
      <p:pic>
        <p:nvPicPr>
          <p:cNvPr descr="17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Multivariate data vs. multivariate analysis</a:t>
            </a:r>
          </a:p>
          <a:p>
            <a:pPr lvl="0" indent="0" marL="1270000">
              <a:buNone/>
            </a:pPr>
            <a:r>
              <a:rPr sz="2000"/>
              <a:t>We’ve already seen multivariate data in multiple regression and multi-factor ANOVA, but now we’ll look at cases with multiple response variables.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Statistics in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Functional vs. Structural Methods</a:t>
            </a:r>
          </a:p>
          <a:p>
            <a:pPr lvl="0" indent="0" marL="0">
              <a:buNone/>
            </a:pPr>
            <a:r>
              <a:rPr b="1"/>
              <a:t>Functional methods</a:t>
            </a:r>
            <a:r>
              <a:rPr/>
              <a:t>: - Clear response and predictor variables - Goal: relate Y’s to X’s - Examples: MANOVA, PERMANOVA</a:t>
            </a:r>
          </a:p>
          <a:p>
            <a:pPr lvl="0" indent="0" marL="0">
              <a:buNone/>
            </a:pPr>
            <a:r>
              <a:rPr b="1"/>
              <a:t>Structural methods</a:t>
            </a:r>
            <a:r>
              <a:rPr/>
              <a:t>: - Find patterns/structure in data - Often no clear predictors - Examples: PCA, NMDS, Cluster Analysis</a:t>
            </a:r>
          </a:p>
        </p:txBody>
      </p:sp>
      <p:pic>
        <p:nvPicPr>
          <p:cNvPr descr="1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Structural Methods in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Two Main Approaches</a:t>
            </a:r>
          </a:p>
          <a:p>
            <a:pPr lvl="0" indent="0" marL="0">
              <a:buNone/>
            </a:pPr>
            <a:r>
              <a:rPr b="1"/>
              <a:t>Scaling/Ordination Methods</a:t>
            </a:r>
            <a:r>
              <a:rPr/>
              <a:t>: - Reduce dimensions with new derived variables - Summarize patterns in data - Examples: PCA, CCA</a:t>
            </a:r>
          </a:p>
          <a:p>
            <a:pPr lvl="0" indent="0" marL="0">
              <a:buNone/>
            </a:pPr>
            <a:r>
              <a:rPr b="1"/>
              <a:t>Dissimilarity-Based Methods</a:t>
            </a:r>
            <a:r>
              <a:rPr/>
              <a:t>: - Measure dissimilarity between objects - Visualize relationships between objects - Examples: NMDS, Cluster Analysis</a:t>
            </a:r>
          </a:p>
        </p:txBody>
      </p:sp>
      <p:pic>
        <p:nvPicPr>
          <p:cNvPr descr="17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Eigenvectors, Eigenvalues,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Goal: derive new variables (principal components) that explain variation in data</a:t>
            </a:r>
          </a:p>
          <a:p>
            <a:pPr lvl="0"/>
            <a:r>
              <a:rPr/>
              <a:t>Components are linear combinations of original variables:</a:t>
            </a:r>
          </a:p>
          <a:p>
            <a:pPr lvl="1"/>
            <a:r>
              <a:rPr/>
              <a:t>zik = c1yi1 + c2yi2 + … + cpyip</a:t>
            </a:r>
          </a:p>
          <a:p>
            <a:pPr lvl="0"/>
            <a:r>
              <a:rPr/>
              <a:t>Properties of derived variables:</a:t>
            </a:r>
          </a:p>
          <a:p>
            <a:pPr lvl="1"/>
            <a:r>
              <a:rPr/>
              <a:t>First component explains most variation</a:t>
            </a:r>
          </a:p>
          <a:p>
            <a:pPr lvl="1"/>
            <a:r>
              <a:rPr/>
              <a:t>Second explains most remaining variation</a:t>
            </a:r>
          </a:p>
          <a:p>
            <a:pPr lvl="1"/>
            <a:r>
              <a:rPr/>
              <a:t>Components are uncorrelated with each other</a:t>
            </a:r>
          </a:p>
          <a:p>
            <a:pPr lvl="1"/>
            <a:r>
              <a:rPr/>
              <a:t>As many components as original variables</a:t>
            </a:r>
          </a:p>
        </p:txBody>
      </p:sp>
      <p:pic>
        <p:nvPicPr>
          <p:cNvPr descr="1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Key concept</a:t>
            </a:r>
          </a:p>
          <a:p>
            <a:pPr lvl="0" indent="0" marL="1270000">
              <a:buNone/>
            </a:pPr>
            <a:r>
              <a:rPr sz="2000"/>
              <a:t>Eigenvalues (λ) represent the amount of variation explained by each new derived variable, while eigenvectors contain the coefficients showing how original variables contribute to each component.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17 - Multivariate STATS</dc:title>
  <dc:creator>Bill Perry</dc:creator>
  <cp:keywords/>
  <dcterms:created xsi:type="dcterms:W3CDTF">2025-06-05T12:25:07Z</dcterms:created>
  <dcterms:modified xsi:type="dcterms:W3CDTF">2025-06-05T12:25:07Z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