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8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hyperlink" Target="https://portal.edirepository.org/nis/mapbrowse?scope=knb-lter-arc&amp;identifier=10577" TargetMode="External" /><Relationship Id="rId4" Type="http://schemas.openxmlformats.org/officeDocument/2006/relationships/hyperlink" Target="https://news.orvis.com/fly-fishing/fish-facts-lake-trout-salvelinus-namaycush" TargetMode="External" /><Relationship Id="rId7" Type="http://schemas.openxmlformats.org/officeDocument/2006/relationships/hyperlink" Target="https://en.wikipedia.org/wiki/Slimy_sculpin" TargetMode="External" /><Relationship Id="rId8" Type="http://schemas.openxmlformats.org/officeDocument/2006/relationships/image" Target="../media/image5.png" /><Relationship Id="rId6" Type="http://schemas.openxmlformats.org/officeDocument/2006/relationships/image" Target="../media/image2.jpg" /><Relationship Id="rId5" Type="http://schemas.openxmlformats.org/officeDocument/2006/relationships/image" Target="../media/image4.jpg" /><Relationship Id="rId3" Type="http://schemas.openxmlformats.org/officeDocument/2006/relationships/image" Target="../media/image3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alternative is to use a histogram</a:t>
            </a:r>
          </a:p>
          <a:p>
            <a:pPr lvl="0"/>
            <a:r>
              <a:rPr/>
              <a:t>the y axis is the count</a:t>
            </a:r>
          </a:p>
          <a:p>
            <a:pPr lvl="0"/>
            <a:r>
              <a:rPr/>
              <a:t>the x axis is the bin range</a:t>
            </a:r>
          </a:p>
          <a:p>
            <a:pPr lvl="0"/>
            <a:r>
              <a:rPr/>
              <a:t>each bin 0 - 5 and 5 - 10 and 10 - 15 or as you choose</a:t>
            </a:r>
          </a:p>
          <a:p>
            <a:pPr lvl="0"/>
            <a:r>
              <a:rPr/>
              <a:t>in ggplot the code looks like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dataframe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(thing_to_count))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geom_histogram</a:t>
            </a:r>
            <a:r>
              <a:rPr>
                <a:solidFill>
                  <a:srgbClr val="003B4F"/>
                </a:solidFill>
                <a:latin typeface="Courier"/>
              </a:rPr>
              <a:t>(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binwidth =</a:t>
            </a:r>
            <a:r>
              <a:rPr>
                <a:solidFill>
                  <a:srgbClr val="003B4F"/>
                </a:solidFill>
                <a:latin typeface="Courier"/>
              </a:rPr>
              <a:t> increments_to_work_with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  <p:pic>
        <p:nvPicPr>
          <p:cNvPr descr="03_01_lecture_powerpoint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4: This is something you shoudl do</a:t>
            </a:r>
          </a:p>
          <a:p>
            <a:pPr lvl="0" indent="0" marL="1270000">
              <a:buNone/>
            </a:pPr>
            <a:r>
              <a:rPr sz="2000"/>
              <a:t>Let’s try stuffing frogs in our pockets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create funny plot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happens as sample size changes…</a:t>
            </a:r>
          </a:p>
          <a:p>
            <a:pPr lvl="0"/>
            <a:r>
              <a:rPr/>
              <a:t>Sampls size</a:t>
            </a:r>
          </a:p>
          <a:p>
            <a:pPr lvl="1"/>
            <a:r>
              <a:rPr/>
              <a:t>Low sample number - 15</a:t>
            </a:r>
          </a:p>
          <a:p>
            <a:pPr lvl="1"/>
            <a:r>
              <a:rPr/>
              <a:t>High sample number - 70</a:t>
            </a:r>
          </a:p>
          <a:p>
            <a:pPr lvl="0"/>
            <a:r>
              <a:rPr/>
              <a:t>Frequency distribution takes on “bell-shape”…</a:t>
            </a:r>
          </a:p>
        </p:txBody>
      </p:sp>
      <p:pic>
        <p:nvPicPr>
          <p:cNvPr descr="03_01_lecture_powerpoint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97100"/>
            <a:ext cx="2781300" cy="1397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Can we make assumption about distribution of random variable weight in population?</a:t>
            </a:r>
          </a:p>
          <a:p>
            <a:pPr lvl="0" indent="0" marL="0">
              <a:buNone/>
            </a:pPr>
            <a:r>
              <a:rPr/>
              <a:t>Probability distribution:</a:t>
            </a:r>
          </a:p>
          <a:p>
            <a:pPr lvl="0"/>
            <a:r>
              <a:rPr/>
              <a:t>theoretical frequency distribution in population</a:t>
            </a:r>
          </a:p>
        </p:txBody>
      </p:sp>
      <p:pic>
        <p:nvPicPr>
          <p:cNvPr descr="images/clipboard-207624374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692900" y="660400"/>
            <a:ext cx="1625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For continuous random var: probability density function (PDF)</a:t>
            </a:r>
          </a:p>
          <a:p>
            <a:pPr lvl="0"/>
            <a:r>
              <a:rPr/>
              <a:t>PDF: mathematical expression of probabilities associated with getting certain values of random variable</a:t>
            </a:r>
          </a:p>
          <a:p>
            <a:pPr lvl="0"/>
            <a:r>
              <a:rPr/>
              <a:t>Area under curve = 1</a:t>
            </a:r>
          </a:p>
          <a:p>
            <a:pPr lvl="0"/>
            <a:r>
              <a:rPr/>
              <a:t>i.e., probability of length between 10 and 80 = 1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79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we could look at a lot of different ranges of lengths</a:t>
            </a:r>
          </a:p>
          <a:p>
            <a:pPr lvl="0"/>
            <a:r>
              <a:rPr/>
              <a:t>probability of the length larger than the mean</a:t>
            </a:r>
          </a:p>
          <a:p>
            <a:pPr lvl="0"/>
            <a:r>
              <a:rPr/>
              <a:t>probability of the length larger than 70 mm</a:t>
            </a:r>
          </a:p>
          <a:p>
            <a:pPr lvl="0"/>
            <a:r>
              <a:rPr/>
              <a:t>probability of the length between two numbers</a:t>
            </a:r>
          </a:p>
        </p:txBody>
      </p:sp>
      <p:pic>
        <p:nvPicPr>
          <p:cNvPr descr="03_01_lecture_powerpoint_files/figure-pptx/unnamed-chunk-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53200" y="660400"/>
            <a:ext cx="19177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Usually need to know probability distribution of random variables in statistical analyses</a:t>
            </a:r>
          </a:p>
          <a:p>
            <a:pPr lvl="0"/>
            <a:r>
              <a:rPr/>
              <a:t>Can define many distributions; some do reasonable job especially whit continuous variables</a:t>
            </a:r>
          </a:p>
          <a:p>
            <a:pPr lvl="0"/>
            <a:r>
              <a:rPr/>
              <a:t>Different distributions for continuous, discrete variables like a single die</a:t>
            </a:r>
          </a:p>
        </p:txBody>
      </p:sp>
      <p:pic>
        <p:nvPicPr>
          <p:cNvPr descr="images/clipboard-4251903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43000"/>
            <a:ext cx="2781300" cy="350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Normal (Gaussian): symmetrical, bell-shaped</a:t>
                </a:r>
              </a:p>
              <a:p>
                <a:pPr lvl="0"/>
                <a:r>
                  <a:rPr/>
                  <a:t>Defined in terms of mean and variance (μ, 𝜎2)</a:t>
                </a:r>
              </a:p>
              <a:p>
                <a:pPr lvl="0"/>
                <a:r>
                  <a:rPr/>
                  <a:t>SND (z-distribution) has mean μ=0 , 𝜎2 =1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f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</m:e>
                    </m:d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2</m:t>
                            </m:r>
                            <m:r>
                              <m:t>π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  <m:sSup>
                      <m:e>
                        <m:r>
                          <m:t>e</m:t>
                        </m:r>
                      </m:e>
                      <m:sup>
                        <m:r>
                          <m:rPr>
                            <m:sty m:val="p"/>
                          </m:rPr>
                          <m:t>−</m:t>
                        </m:r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y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r>
                                      <m:t>μ</m:t>
                                    </m:r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2</m:t>
                            </m:r>
                            <m:sSup>
                              <m:e>
                                <m:r>
                                  <m:t>σ</m:t>
                                </m:r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den>
                        </m:f>
                      </m:sup>
                    </m:sSup>
                  </m:oMath>
                </a14:m>
              </a:p>
            </p:txBody>
          </p:sp>
        </mc:Choice>
      </mc:AlternateContent>
      <p:pic>
        <p:nvPicPr>
          <p:cNvPr descr="images/clipboard-379717423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65200"/>
            <a:ext cx="2781300" cy="386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Lognormal: right-skewed distribution</a:t>
            </a:r>
          </a:p>
          <a:p>
            <a:pPr lvl="0"/>
            <a:r>
              <a:rPr/>
              <a:t>Logarithm of random variable is normally distributed</a:t>
            </a:r>
          </a:p>
          <a:p>
            <a:pPr lvl="0"/>
            <a:r>
              <a:rPr/>
              <a:t>Common in biology.</a:t>
            </a:r>
          </a:p>
          <a:p>
            <a:pPr lvl="0"/>
            <a:r>
              <a:rPr/>
              <a:t>Why would this occur or be common in biology?</a:t>
            </a:r>
          </a:p>
        </p:txBody>
      </p:sp>
      <p:pic>
        <p:nvPicPr>
          <p:cNvPr descr="images/clipboard-139697703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72200" y="660400"/>
            <a:ext cx="26670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Binomial (multinomial):</a:t>
            </a:r>
          </a:p>
          <a:p>
            <a:pPr lvl="0"/>
            <a:r>
              <a:rPr/>
              <a:t>probability of event that have two outcomes (heads/ tails, dead/alive)</a:t>
            </a:r>
          </a:p>
          <a:p>
            <a:pPr lvl="0"/>
            <a:r>
              <a:rPr/>
              <a:t>Defined in terms of “successes” out of set number of trials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large number of trials: approximately normal distribution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70000"/>
            <a:ext cx="2781300" cy="325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covered:</a:t>
            </a:r>
          </a:p>
          <a:p>
            <a:pPr lvl="1"/>
            <a:r>
              <a:rPr/>
              <a:t>data wrangling and types of variable names</a:t>
            </a:r>
          </a:p>
          <a:p>
            <a:pPr lvl="1"/>
            <a:r>
              <a:rPr/>
              <a:t>meta data</a:t>
            </a:r>
          </a:p>
          <a:p>
            <a:pPr lvl="1"/>
            <a:r>
              <a:rPr/>
              <a:t>project design</a:t>
            </a:r>
          </a:p>
          <a:p>
            <a:pPr lvl="1"/>
            <a:r>
              <a:rPr/>
              <a:t>summary statistics</a:t>
            </a:r>
          </a:p>
          <a:p>
            <a:pPr lvl="1"/>
            <a:r>
              <a:rPr/>
              <a:t>graphing the mean and standard error graphs</a:t>
            </a:r>
          </a:p>
          <a:p>
            <a:pPr lvl="1"/>
            <a:r>
              <a:rPr/>
              <a:t>pipes and %&gt;% or |&gt; and how to group_by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last graph</a:t>
            </a:r>
          </a:p>
        </p:txBody>
      </p:sp>
      <p:pic>
        <p:nvPicPr>
          <p:cNvPr descr="images/mean_s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689100"/>
            <a:ext cx="4038600" cy="2489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Probability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Poisson: occurrences of (rare) event in time/space</a:t>
            </a:r>
          </a:p>
          <a:p>
            <a:pPr lvl="0"/>
            <a:r>
              <a:rPr/>
              <a:t>E.g., number of</a:t>
            </a:r>
          </a:p>
          <a:p>
            <a:pPr lvl="1"/>
            <a:r>
              <a:rPr b="1" i="1"/>
              <a:t>Taraxacum officinale</a:t>
            </a:r>
            <a:r>
              <a:rPr/>
              <a:t> </a:t>
            </a:r>
            <a:r>
              <a:rPr b="1"/>
              <a:t>- common dandelion</a:t>
            </a:r>
            <a:r>
              <a:rPr/>
              <a:t> in quadrat</a:t>
            </a:r>
          </a:p>
          <a:p>
            <a:pPr lvl="1"/>
            <a:r>
              <a:rPr/>
              <a:t>copepod eaten per minute</a:t>
            </a:r>
          </a:p>
          <a:p>
            <a:pPr lvl="1"/>
            <a:r>
              <a:rPr/>
              <a:t>cells in field of view</a:t>
            </a:r>
          </a:p>
          <a:p>
            <a:pPr lvl="0"/>
            <a:r>
              <a:rPr/>
              <a:t>Measures Probability(y= certain integer value)</a:t>
            </a:r>
          </a:p>
          <a:p>
            <a:pPr lvl="1"/>
            <a:r>
              <a:rPr/>
              <a:t>defined in terms of μ or mean</a:t>
            </a:r>
          </a:p>
          <a:p>
            <a:pPr lvl="1"/>
            <a:r>
              <a:rPr/>
              <a:t>Right-skewed at small μ</a:t>
            </a:r>
          </a:p>
          <a:p>
            <a:pPr lvl="1"/>
            <a:r>
              <a:rPr/>
              <a:t>more symmetrical at higher μ</a:t>
            </a:r>
          </a:p>
        </p:txBody>
      </p:sp>
      <p:pic>
        <p:nvPicPr>
          <p:cNvPr descr="images/clipboard-195964612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90600"/>
            <a:ext cx="2781300" cy="382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Also have distributions of test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Test statistics:</a:t>
            </a:r>
          </a:p>
          <a:p>
            <a:pPr lvl="0"/>
            <a:r>
              <a:rPr/>
              <a:t>summary values calculated from data used to test hypotheses</a:t>
            </a:r>
          </a:p>
          <a:p>
            <a:pPr lvl="0"/>
            <a:r>
              <a:rPr/>
              <a:t>is your result due to chance?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Different test statistics:</a:t>
            </a:r>
          </a:p>
          <a:p>
            <a:pPr lvl="0"/>
            <a:r>
              <a:rPr/>
              <a:t>different, well-defined distributions</a:t>
            </a:r>
          </a:p>
          <a:p>
            <a:pPr lvl="0"/>
            <a:r>
              <a:rPr/>
              <a:t>allows estimation of probabilities associated with results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z-distribution, student’s t-distribution, χ2-distribution, F-distribution</a:t>
            </a:r>
          </a:p>
        </p:txBody>
      </p:sp>
      <p:pic>
        <p:nvPicPr>
          <p:cNvPr descr="images/clipboard-10533808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565900" y="660400"/>
            <a:ext cx="1879600" cy="4470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Inferential statistics:</a:t>
            </a:r>
          </a:p>
          <a:p>
            <a:pPr lvl="0"/>
            <a:r>
              <a:rPr/>
              <a:t>inference from samples to populations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Statistical population:</a:t>
            </a:r>
          </a:p>
          <a:p>
            <a:pPr lvl="0"/>
            <a:r>
              <a:rPr/>
              <a:t>All possible observations of interest</a:t>
            </a:r>
          </a:p>
          <a:p>
            <a:pPr lvl="0"/>
            <a:r>
              <a:rPr/>
              <a:t>Normally: populations too large to census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Populations are defined in time + space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Examples of statistical populations from you research area?</a:t>
            </a:r>
          </a:p>
        </p:txBody>
      </p:sp>
      <p:pic>
        <p:nvPicPr>
          <p:cNvPr descr="images/clipboard-252661673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117600"/>
            <a:ext cx="2781300" cy="356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Samples and populations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characteristic of sample is</a:t>
            </a:r>
          </a:p>
          <a:p>
            <a:pPr lvl="0"/>
            <a:r>
              <a:rPr/>
              <a:t>size (n observations; n = sample size)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population - called parameters</a:t>
            </a:r>
          </a:p>
          <a:p>
            <a:pPr lvl="0"/>
            <a:r>
              <a:rPr/>
              <a:t>Parameters - Greek letters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Characteristics of samples - statistical estimates of parameters</a:t>
            </a:r>
          </a:p>
          <a:p>
            <a:pPr lvl="0"/>
            <a:r>
              <a:rPr/>
              <a:t>statistics= Latin letters</a:t>
            </a:r>
          </a:p>
          <a:p>
            <a:pPr lvl="0" indent="0" marL="0">
              <a:buNone/>
            </a:pPr>
            <a:r>
              <a:rPr b="1"/>
              <a:t>Random sampling crucial for</a:t>
            </a:r>
          </a:p>
          <a:p>
            <a:pPr lvl="0" indent="0" marL="0">
              <a:buNone/>
            </a:pPr>
            <a:r>
              <a:rPr b="1"/>
              <a:t>sample -&gt; population</a:t>
            </a:r>
          </a:p>
          <a:p>
            <a:pPr lvl="0" indent="0" marL="0">
              <a:buNone/>
            </a:pPr>
            <a:r>
              <a:rPr b="1"/>
              <a:t>inference statistics -&gt; parameters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main kinds of summary statistics: - center and spread</a:t>
            </a:r>
          </a:p>
          <a:p>
            <a:pPr lvl="0" indent="0" marL="0">
              <a:buNone/>
            </a:pPr>
            <a:r>
              <a:rPr/>
              <a:t>Center: - Mean (µ, ȳ): sum of sampled values divided by n - Mode: the most common number in dataset - Median: middle measurement of data; = mean for normal distributions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Mean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t>μ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sSub>
                              <m:e>
                                <m:r>
                                  <m:t>Y</m:t>
                                </m:r>
                              </m:e>
                              <m:sub>
                                <m:r>
                                  <m:t>i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m:t>n</m:t>
                        </m:r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odd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r>
                      <m:t>Y</m:t>
                    </m:r>
                    <m:r>
                      <m:rPr>
                        <m:sty m:val="p"/>
                      </m:rPr>
                      <m:t>_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n</m:t>
                        </m:r>
                        <m:r>
                          <m:rPr>
                            <m:sty m:val="p"/>
                          </m:rPr>
                          <m:t>+</m:t>
                        </m:r>
                        <m:r>
                          <m:t>1</m:t>
                        </m:r>
                      </m:e>
                    </m:d>
                    <m:r>
                      <m:rPr>
                        <m:sty m:val="p"/>
                      </m:rPr>
                      <m:t>/</m:t>
                    </m:r>
                    <m:r>
                      <m:t>2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Formula for n even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median = </m:t>
                    </m:r>
                    <m:f>
                      <m:fPr>
                        <m:type m:val="bar"/>
                      </m:fPr>
                      <m:num>
                        <m:sSub>
                          <m:e>
                            <m:r>
                              <m:t>Y</m:t>
                            </m:r>
                          </m:e>
                          <m:sub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/</m:t>
                            </m:r>
                            <m:r>
                              <m:t>2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m:t>+</m:t>
                        </m:r>
                        <m:sSub>
                          <m:e>
                            <m:r>
                              <m:t>Y</m:t>
                            </m:r>
                          </m:e>
                          <m:sub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/</m:t>
                                </m:r>
                                <m:r>
                                  <m:t>2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+</m:t>
                            </m:r>
                            <m:r>
                              <m:t>1</m:t>
                            </m:r>
                          </m:sub>
                        </m:sSub>
                      </m:num>
                      <m:den>
                        <m:r>
                          <m:t>2</m:t>
                        </m:r>
                      </m:den>
                    </m:f>
                  </m:oMath>
                </a14:m>
              </a:p>
            </p:txBody>
          </p:sp>
        </mc:Choice>
      </mc:AlternateContent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Range: from highest and lowest observation</a:t>
            </a:r>
          </a:p>
          <a:p>
            <a:pPr lvl="0"/>
            <a:r>
              <a:rPr/>
              <a:t>Variance (σ2, s2): sum of squared differences of observations from mean, divided by n-1</a:t>
            </a:r>
          </a:p>
          <a:p>
            <a:pPr lvl="0" indent="0" marL="0">
              <a:buNone/>
            </a:pPr>
            <a:r>
              <a:rPr/>
              <a:t>E.g., fish lengths = 20, 30, 35, 24, 36 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>
                  <a:buNone/>
                </a:pPr>
                <a:r>
                  <a:rPr>
                    <a:latin typeface="Courier"/>
                  </a:rPr>
                  <a:t># A tibble: 1 × 1
   mean
  &lt;dbl&gt;
1    29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nary>
                      <m:naryPr>
                        <m:chr m:val="∑"/>
                        <m:limLoc m:val="undOvr"/>
                        <m:subHide m:val="off"/>
                        <m:supHide m:val="off"/>
                      </m:naryPr>
                      <m:sub>
                        <m:r>
                          <m:t>i</m:t>
                        </m:r>
                        <m:r>
                          <m:rPr>
                            <m:sty m:val="p"/>
                          </m:rPr>
                          <m:t>=</m:t>
                        </m:r>
                        <m:r>
                          <m:t>1</m:t>
                        </m:r>
                      </m:sub>
                      <m:sup>
                        <m:r>
                          <m:t>n</m:t>
                        </m:r>
                      </m:sup>
                      <m:e>
                        <m:f>
                          <m:fPr>
                            <m:type m:val="bar"/>
                          </m:fPr>
                          <m:num>
                            <m:sSup>
                              <m:e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y</m:t>
                                        </m:r>
                                      </m:e>
                                      <m:sub>
                                        <m:r>
                                          <m:t>i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−</m:t>
                                    </m:r>
                                    <m:acc>
                                      <m:accPr>
                                        <m:chr m:val="‾"/>
                                      </m:accPr>
                                      <m:e>
                                        <m:r>
                                          <m:t>y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m:t>n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den>
                        </m:f>
                      </m:e>
                    </m:nary>
                  </m:oMath>
                </a14:m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Spread</a:t>
            </a:r>
          </a:p>
          <a:p>
            <a:pPr lvl="0" indent="0" marL="0">
              <a:buNone/>
            </a:pPr>
            <a:r>
              <a:rPr/>
              <a:t>(20 -29)^2+ (30 -29)^2 + (35 -29)^2 + (24 -29)^2 + (36 -29)^2 = 57,104</a:t>
            </a:r>
          </a:p>
          <a:p>
            <a:pPr lvl="0" indent="0" marL="0">
              <a:buNone/>
            </a:pPr>
            <a:r>
              <a:rPr/>
              <a:t>192 / (5-1) = 48 mm^2 </a:t>
            </a:r>
            <a:r>
              <a:rPr i="1"/>
              <a:t>Problem: weird units!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 A tibble: 1 × 2
   mean variance
  &lt;dbl&gt;    &lt;dbl&gt;
1    29       48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and 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Spread</a:t>
            </a:r>
          </a:p>
          <a:p>
            <a:pPr lvl="0"/>
            <a:r>
              <a:rPr/>
              <a:t>Standard Deviation(σ, s): square root of variance.</a:t>
            </a:r>
          </a:p>
          <a:p>
            <a:pPr lvl="1"/>
            <a:r>
              <a:rPr/>
              <a:t>In same units as observations</a:t>
            </a:r>
          </a:p>
          <a:p>
            <a:pPr lvl="1"/>
            <a:r>
              <a:rPr/>
              <a:t>In example: √48 = 6.9 mm</a:t>
            </a:r>
          </a:p>
          <a:p>
            <a:pPr lvl="0"/>
            <a:r>
              <a:rPr/>
              <a:t>Coefficient of variation: SD as % of mean.</a:t>
            </a:r>
          </a:p>
          <a:p>
            <a:pPr lvl="1"/>
            <a:r>
              <a:rPr/>
              <a:t>Useful for comparing spread in samples with different means</a:t>
            </a:r>
          </a:p>
          <a:p>
            <a:pPr lvl="1"/>
            <a:r>
              <a:rPr/>
              <a:t>In example: (6.9/29)*100= 23.8 %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sSup>
                      <m:e>
                        <m:r>
                          <m:t>s</m:t>
                        </m:r>
                      </m:e>
                      <m:sup>
                        <m:r>
                          <m:t>2</m:t>
                        </m:r>
                      </m:sup>
                    </m:sSup>
                    <m:r>
                      <m:rPr>
                        <m:sty m:val="p"/>
                      </m:rPr>
                      <m:t>=</m:t>
                    </m:r>
                    <m:rad>
                      <m:radPr>
                        <m:degHide m:val="on"/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bHide m:val="off"/>
                            <m:supHide m:val="off"/>
                          </m:naryPr>
                          <m:sub>
                            <m:r>
                              <m:t>i</m:t>
                            </m:r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</m:t>
                            </m:r>
                          </m:sub>
                          <m:sup>
                            <m:r>
                              <m:t>n</m:t>
                            </m:r>
                          </m:sup>
                          <m:e>
                            <m:f>
                              <m:fPr>
                                <m:type m:val="bar"/>
                              </m:fPr>
                              <m:num>
                                <m:sSup>
                                  <m:e>
                                    <m:d>
                                      <m:dPr>
                                        <m:begChr m:val="("/>
                                        <m:endChr m:val=")"/>
                                        <m:sepChr m:val=""/>
                                        <m:grow/>
                                      </m:dPr>
                                      <m:e>
                                        <m:sSub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  <m:sub>
                                            <m:r>
                                              <m:t>i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sty m:val="p"/>
                                          </m:rPr>
                                          <m:t>−</m:t>
                                        </m:r>
                                        <m:acc>
                                          <m:accPr>
                                            <m:chr m:val="‾"/>
                                          </m:accPr>
                                          <m:e>
                                            <m:r>
                                              <m:t>y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  <m:sup>
                                    <m: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m:t>n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</m:t>
                                </m:r>
                              </m:den>
                            </m:f>
                          </m:e>
                        </m:nary>
                      </m:e>
                    </m:rad>
                  </m:oMath>
                </a14:m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  <m:sty m:val="p"/>
                      </m:rPr>
                      <m:t>Coefficient of variation</m:t>
                    </m:r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acc>
                          <m:accPr>
                            <m:chr m:val="‾"/>
                          </m:accPr>
                          <m:e>
                            <m:r>
                              <m:t>Y</m:t>
                            </m:r>
                          </m:e>
                        </m:acc>
                      </m:den>
                    </m:f>
                    <m:r>
                      <m:rPr>
                        <m:sty m:val="p"/>
                      </m:rPr>
                      <m:t>×</m:t>
                    </m:r>
                    <m:r>
                      <m:t>100</m:t>
                    </m:r>
                  </m:oMath>
                </a14:m>
              </a:p>
            </p:txBody>
          </p:sp>
        </mc:Choice>
      </mc:AlternateContent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Problem: - don’t know the values of parameters</a:t>
            </a:r>
          </a:p>
          <a:p>
            <a:pPr lvl="0" indent="0" marL="0">
              <a:buNone/>
            </a:pPr>
            <a:r>
              <a:rPr/>
              <a:t>Goal: - estimate parameters from empirical data (samples)</a:t>
            </a:r>
          </a:p>
          <a:p>
            <a:pPr lvl="0" indent="0" marL="0">
              <a:buNone/>
            </a:pPr>
            <a:r>
              <a:rPr/>
              <a:t>3 general methods of parameter estimation: - Maximum Likelihood Estimation (MLE) - Ordinary Least Squares (OLS) - Resampling techniques</a:t>
            </a:r>
          </a:p>
          <a:p>
            <a:pPr lvl="0"/>
            <a:r>
              <a:rPr/>
              <a:t>MLE general method to estimate parameters in a way that maximizes the likelihood of the observed data given the parameter values.</a:t>
            </a:r>
          </a:p>
          <a:p>
            <a:pPr lvl="0"/>
            <a:r>
              <a:rPr/>
              <a:t>aims to find the parameter values that make the observed data most probable under the assumed statistical model.</a:t>
            </a:r>
          </a:p>
          <a:p>
            <a:pPr lvl="0"/>
            <a:r>
              <a:rPr/>
              <a:t>OLS specific method to estimate parameters of a linear regression model.</a:t>
            </a:r>
          </a:p>
          <a:p>
            <a:pPr lvl="0"/>
            <a:r>
              <a:rPr/>
              <a:t>minimizes the sum of the squared differences between observed and predicted values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Estimation</a:t>
            </a:r>
          </a:p>
        </p:txBody>
      </p:sp>
      <p:pic>
        <p:nvPicPr>
          <p:cNvPr descr="images/clipboard-5365283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87700" y="609600"/>
            <a:ext cx="27178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probability distributions</a:t>
            </a:r>
          </a:p>
          <a:p>
            <a:pPr lvl="0"/>
            <a:r>
              <a:rPr/>
              <a:t>What is a frequency distribution?</a:t>
            </a:r>
          </a:p>
          <a:p>
            <a:pPr lvl="0"/>
            <a:r>
              <a:rPr/>
              <a:t>What is a probability distribution?</a:t>
            </a:r>
          </a:p>
          <a:p>
            <a:pPr lvl="0"/>
            <a:r>
              <a:rPr/>
              <a:t>Distributions for variables and for statistics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Estimation</a:t>
            </a:r>
          </a:p>
          <a:p>
            <a:pPr lvl="0"/>
            <a:r>
              <a:rPr/>
              <a:t>Populations and samples</a:t>
            </a:r>
          </a:p>
          <a:p>
            <a:pPr lvl="0"/>
            <a:r>
              <a:rPr/>
              <a:t>Parameters and statistics</a:t>
            </a:r>
          </a:p>
          <a:p>
            <a:pPr lvl="0" indent="0" marL="0">
              <a:buNone/>
            </a:pPr>
            <a:r>
              <a:rPr/>
              <a:t>we are going to use some sculpin data that is real!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49500"/>
            <a:ext cx="2781300" cy="1104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data we will use will be a combination of data from Toolik Alaska LTER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source</a:t>
            </a:r>
          </a:p>
          <a:p>
            <a:pPr lvl="0" indent="0" marL="0">
              <a:buNone/>
            </a:pPr>
            <a:r>
              <a:rPr/>
              <a:t>We will specifically look at fishes like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" y="2133600"/>
            <a:ext cx="4432300" cy="158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4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5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Slimy Sculpin</a:t>
            </a:r>
          </a:p>
        </p:txBody>
      </p:sp>
      <p:pic>
        <p:nvPicPr>
          <p:cNvPr descr="images/slimy_sculpin_cottus_cognatus.jpg" id="0" name="Picture 1"/>
          <p:cNvPicPr>
            <a:picLocks noGrp="1" noChangeAspect="1"/>
          </p:cNvPicPr>
          <p:nvPr/>
        </p:nvPicPr>
        <p:blipFill>
          <a:blip r:embed="rId6"/>
          <a:stretch>
            <a:fillRect/>
          </a:stretch>
        </p:blipFill>
        <p:spPr bwMode="auto">
          <a:xfrm>
            <a:off x="127000" y="2044700"/>
            <a:ext cx="4432300" cy="175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7"/>
              </a:rPr>
              <a:t>source</a:t>
            </a:r>
          </a:p>
        </p:txBody>
      </p:sp>
      <p:pic>
        <p:nvPicPr>
          <p:cNvPr descr="images/toolik.png" id="0" name="Picture 1"/>
          <p:cNvPicPr>
            <a:picLocks noGrp="1" noChangeAspect="1"/>
          </p:cNvPicPr>
          <p:nvPr/>
        </p:nvPicPr>
        <p:blipFill>
          <a:blip r:embed="rId8"/>
          <a:stretch>
            <a:fillRect/>
          </a:stretch>
        </p:blipFill>
        <p:spPr bwMode="auto">
          <a:xfrm>
            <a:off x="5842000" y="1295400"/>
            <a:ext cx="18542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- has been cleaned in terms of lake names and species names</a:t>
            </a:r>
          </a:p>
          <a:p>
            <a:pPr lvl="0"/>
            <a:r>
              <a:rPr/>
              <a:t>Slimy Sculpin - Toolik Lake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summarize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mean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mean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sd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se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sd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na.rm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8F5902"/>
                </a:solidFill>
                <a:latin typeface="Courier"/>
              </a:rPr>
              <a:t>TRUE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</a:t>
            </a:r>
            <a:r>
              <a:rPr>
                <a:solidFill>
                  <a:srgbClr val="5E5E5E"/>
                </a:solidFill>
                <a:latin typeface="Courier"/>
              </a:rPr>
              <a:t>^</a:t>
            </a:r>
            <a:r>
              <a:rPr>
                <a:solidFill>
                  <a:srgbClr val="AD0000"/>
                </a:solidFill>
                <a:latin typeface="Courier"/>
              </a:rPr>
              <a:t>0.5</a:t>
            </a:r>
            <a:r>
              <a:rPr>
                <a:solidFill>
                  <a:srgbClr val="003B4F"/>
                </a:solidFill>
                <a:latin typeface="Courier"/>
              </a:rPr>
              <a:t>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count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sum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.groups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"drop"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1 × 4
   mean    sd    se count
  &lt;dbl&gt; &lt;dbl&gt; &lt;dbl&gt; &lt;int&gt;
1  51.7  12.0 0.834   208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 in the quarto code we use things to control what we see like</a:t>
            </a:r>
            <a:br/>
            <a:r>
              <a:rPr/>
              <a:t>#What does this mean</a:t>
            </a:r>
          </a:p>
          <a:p>
            <a:pPr lvl="0"/>
            <a:r>
              <a:rPr/>
              <a:t># | echo: false</a:t>
            </a:r>
          </a:p>
          <a:p>
            <a:pPr lvl="0"/>
            <a:r>
              <a:rPr/>
              <a:t># | message: false</a:t>
            </a:r>
          </a:p>
          <a:p>
            <a:pPr lvl="0"/>
            <a:r>
              <a:rPr/>
              <a:t># | warning: false</a:t>
            </a:r>
          </a:p>
          <a:p>
            <a:pPr lvl="0"/>
            <a:r>
              <a:rPr/>
              <a:t># | fig-height: 4 # | fig-width: 3</a:t>
            </a:r>
          </a:p>
          <a:p>
            <a:pPr lvl="0"/>
            <a:r>
              <a:rPr/>
              <a:t># | paged-print: false)</a:t>
            </a:r>
          </a:p>
          <a:p>
            <a:pPr lvl="0" indent="0" marL="1270000">
              <a:buNone/>
            </a:pPr>
            <a:r>
              <a:rPr sz="2000" b="1"/>
              <a:t>Practice Exercise 1: Reading Slimy Sculpin - Toolik Lake</a:t>
            </a:r>
          </a:p>
          <a:p>
            <a:pPr lvl="0"/>
            <a:r>
              <a:rPr sz="2000"/>
              <a:t>Data - has been cleaned in terms of lake names and species names</a:t>
            </a:r>
          </a:p>
          <a:p>
            <a:pPr lvl="0"/>
            <a:r>
              <a:rPr sz="2000"/>
              <a:t>Slimy Sculpin - Toolik Lake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Write your code here to read in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Remember to use tidy coding skills and comment the HOOI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library(tidyverse)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library(patchwork)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sculpin_df &lt;- read_csv("data/sculpin.csv")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now look at what is there</a:t>
            </a:r>
          </a:p>
          <a:p>
            <a:pPr lvl="0" indent="0" marL="1270000">
              <a:buNone/>
            </a:pPr>
            <a:r>
              <a:rPr sz="2000" b="1"/>
              <a:t>Practice Exercise 2: Now lets look at descriptive statistics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do the summary statistics please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Frequency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is a frequency distribution?</a:t>
            </a:r>
          </a:p>
          <a:p>
            <a:pPr lvl="0"/>
            <a:r>
              <a:rPr/>
              <a:t>Display of number of observations in certain intervals</a:t>
            </a:r>
          </a:p>
          <a:p>
            <a:pPr lvl="0"/>
            <a:r>
              <a:rPr/>
              <a:t>e.g., the number of sculpin per interval in Toolik Lake</a:t>
            </a:r>
          </a:p>
          <a:p>
            <a:pPr lvl="0"/>
            <a:r>
              <a:rPr/>
              <a:t>as a table like below or histogram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3: Now try to modify this so it is in 5 mm lenghts</a:t>
            </a:r>
          </a:p>
          <a:p>
            <a:pPr lvl="0" indent="0" marL="1270000">
              <a:buNone/>
            </a:pPr>
            <a:r>
              <a:rPr sz="2000"/>
              <a:t>Let’s try looking at what the summary of the data tell us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now try different bins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sculpin_df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(lake </a:t>
            </a:r>
            <a:r>
              <a:rPr>
                <a:solidFill>
                  <a:srgbClr val="5E5E5E"/>
                </a:solidFill>
                <a:latin typeface="Courier"/>
              </a:rPr>
              <a:t>==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"Toolik"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filter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5E5E5E"/>
                </a:solidFill>
                <a:latin typeface="Courier"/>
              </a:rPr>
              <a:t>!</a:t>
            </a:r>
            <a:r>
              <a:rPr>
                <a:solidFill>
                  <a:srgbClr val="4758AB"/>
                </a:solidFill>
                <a:latin typeface="Courier"/>
              </a:rPr>
              <a:t>is.na</a:t>
            </a:r>
            <a:r>
              <a:rPr>
                <a:solidFill>
                  <a:srgbClr val="003B4F"/>
                </a:solidFill>
                <a:latin typeface="Courier"/>
              </a:rPr>
              <a:t>(total_length_mm))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mutate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length_bin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cut_interval</a:t>
            </a:r>
            <a:r>
              <a:rPr>
                <a:solidFill>
                  <a:srgbClr val="003B4F"/>
                </a:solidFill>
                <a:latin typeface="Courier"/>
              </a:rPr>
              <a:t>(total_length_mm, </a:t>
            </a:r>
            <a:r>
              <a:rPr>
                <a:solidFill>
                  <a:srgbClr val="657422"/>
                </a:solidFill>
                <a:latin typeface="Courier"/>
              </a:rPr>
              <a:t>length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)) </a:t>
            </a:r>
            <a:r>
              <a:rPr>
                <a:solidFill>
                  <a:srgbClr val="5E5E5E"/>
                </a:solidFill>
                <a:latin typeface="Courier"/>
              </a:rPr>
              <a:t>%&gt;%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count</a:t>
            </a:r>
            <a:r>
              <a:rPr>
                <a:solidFill>
                  <a:srgbClr val="003B4F"/>
                </a:solidFill>
                <a:latin typeface="Courier"/>
              </a:rPr>
              <a:t>(length_bin)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29 × 2
   length_bin     n
   &lt;fct&gt;      &lt;int&gt;
 1 [10,12]        1
 2 (12,14]        3
 3 (18,20]        1
 4 (22,24]        1
 5 (26,28]        1
 6 (28,30]        1
 7 (30,32]        2
 8 (32,34]        3
 9 (34,36]        4
10 (36,38]        3
# ℹ 19 more rows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2025-04-01T02:53:31Z</dcterms:created>
  <dcterms:modified xsi:type="dcterms:W3CDTF">2025-04-01T02:53:31Z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