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hyperlink" Target="https://news.orvis.com/fly-fishing/fish-facts-lake-trout-salvelinus-namaycush" TargetMode="External" /><Relationship Id="rId4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06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Statistical significance: difference unlikely due to chance</a:t>
            </a:r>
          </a:p>
          <a:p>
            <a:pPr lvl="0"/>
            <a:r>
              <a:rPr/>
              <a:t>Says nothing about biological significance of difference!</a:t>
            </a:r>
          </a:p>
          <a:p>
            <a:pPr lvl="0"/>
            <a:r>
              <a:rPr/>
              <a:t>With large sample size can detect very small differences between populations</a:t>
            </a:r>
          </a:p>
          <a:p>
            <a:pPr lvl="0"/>
            <a:r>
              <a:rPr/>
              <a:t>E.g.: consider 2 snail populations,</a:t>
            </a:r>
          </a:p>
          <a:p>
            <a:pPr lvl="1"/>
            <a:r>
              <a:rPr/>
              <a:t>A and B:</a:t>
            </a:r>
          </a:p>
          <a:p>
            <a:pPr lvl="2"/>
            <a:r>
              <a:rPr/>
              <a:t>Ho: µ~size A~ = µ~size B~</a:t>
            </a:r>
          </a:p>
          <a:p>
            <a:pPr lvl="2"/>
            <a:r>
              <a:rPr/>
              <a:t>Ha: µ~size A~ ≠ µ~size B~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 –&gt;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Size of A: 5.05 (± 2.00 SD)mm, size of B: 5.00 (± 2.00 SD)mm</a:t>
            </a:r>
          </a:p>
          <a:p>
            <a:pPr lvl="0"/>
            <a:r>
              <a:rPr/>
              <a:t>Sample 50, 200, 30,000 individuals from each pop:</a:t>
            </a:r>
          </a:p>
          <a:p>
            <a:pPr lvl="1"/>
            <a:r>
              <a:rPr/>
              <a:t>n = 50: t = 0.32, df = 98, p-value = 0.75</a:t>
            </a:r>
          </a:p>
          <a:p>
            <a:pPr lvl="1"/>
            <a:r>
              <a:rPr/>
              <a:t>n = 200: t = 0.058, df = 398, p-value = 0.95</a:t>
            </a:r>
          </a:p>
          <a:p>
            <a:pPr lvl="1"/>
            <a:r>
              <a:rPr/>
              <a:t>n = 30,000: t = -4.47, df = 59998, p-value = 7.996*10</a:t>
            </a:r>
            <a:r>
              <a:rPr baseline="30000"/>
              <a:t>-6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Finally, statistically significant difference…</a:t>
            </a:r>
          </a:p>
          <a:p>
            <a:pPr lvl="0"/>
            <a:r>
              <a:rPr/>
              <a:t>Meaningful? Ecologically significant? Statistics can’t answer this question</a:t>
            </a:r>
          </a:p>
          <a:p>
            <a:pPr lvl="0"/>
            <a:r>
              <a:rPr b="1"/>
              <a:t>IMPORTANT</a:t>
            </a:r>
            <a:r>
              <a:rPr/>
              <a:t> to report info that can assess biological significance</a:t>
            </a:r>
          </a:p>
          <a:p>
            <a:pPr lvl="0"/>
            <a:r>
              <a:rPr/>
              <a:t>“A two-tailed, two-sample independent t-test showed significant difference in size between pop. A (4.99 mm ± 1.99 SD) and pop. B (5.06 mm ± 1.99 SD) at á=0.05 (t = -4.47, df = 59998, p-value &lt; 0.0001).”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What to do if assumptions are violated?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Homework take-up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t-tests have several assumptions. Alternative tests, with more relaxed assumptions, are available to statisticians. 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–&gt;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0"/>
            <a:r>
              <a:rPr/>
              <a:t>On x- theoretical quantiles from SND</a:t>
            </a:r>
          </a:p>
          <a:p>
            <a:pPr lvl="0"/>
            <a:r>
              <a:rPr/>
              <a:t>On y- ordered sample values</a:t>
            </a:r>
          </a:p>
          <a:p>
            <a:pPr lvl="0"/>
            <a:r>
              <a:rPr/>
              <a:t>Deviation from normal can be detected as deviation from straight 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Welch’s t-test: common “robust” test for means of two populations</a:t>
            </a:r>
          </a:p>
          <a:p>
            <a:pPr lvl="0"/>
            <a:r>
              <a:rPr/>
              <a:t>Robust to violation of equal variance assumption, deals better with unequal sample size</a:t>
            </a:r>
          </a:p>
          <a:p>
            <a:pPr lvl="0"/>
            <a:r>
              <a:rPr/>
              <a:t>Parametric test (assumes normal distribution)</a:t>
            </a:r>
          </a:p>
          <a:p>
            <a:pPr lvl="0"/>
            <a:r>
              <a:rPr/>
              <a:t>Calculates a t statistic but recalculates df based on samples sizes and 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R:</a:t>
            </a:r>
          </a:p>
          <a:p>
            <a:pPr lvl="0"/>
            <a:r>
              <a:rPr/>
              <a:t>t.test(y1, y2, var.equal = FALSE, paired = FALSE)</a:t>
            </a:r>
          </a:p>
          <a:p>
            <a:pPr lvl="0"/>
            <a:r>
              <a:rPr/>
              <a:t>will use the Welch approach</a:t>
            </a:r>
          </a:p>
          <a:p>
            <a:pPr lvl="0"/>
            <a:r>
              <a:rPr/>
              <a:t>T-test</a:t>
            </a:r>
            <a:br/>
            <a:r>
              <a:rPr/>
              <a:t>AvB df= 38 t= -3.62 p= 0.0009</a:t>
            </a:r>
          </a:p>
          <a:p>
            <a:pPr lvl="0"/>
            <a:r>
              <a:rPr/>
              <a:t>AvC df= 38 t= -2.91 p= 0.005</a:t>
            </a:r>
          </a:p>
          <a:p>
            <a:pPr lvl="0" indent="0" marL="0">
              <a:buNone/>
            </a:pPr>
            <a:r>
              <a:rPr/>
              <a:t>Welch’s</a:t>
            </a:r>
          </a:p>
          <a:p>
            <a:pPr lvl="0"/>
            <a:r>
              <a:rPr/>
              <a:t>AvB df= 37.9 t= -3.62 p= 0.0009</a:t>
            </a:r>
          </a:p>
          <a:p>
            <a:pPr lvl="0"/>
            <a:r>
              <a:rPr/>
              <a:t>AvC df= 26.1 t= -2.91 p= 0.007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 –&gt;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 test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 marL="0">
              <a:buNone/>
            </a:pPr>
            <a:r>
              <a:rPr/>
              <a:t>A: n= 15, y= 8, s= 4 B : n= 15, y= 10, s= 5</a:t>
            </a:r>
          </a:p>
          <a:p>
            <a:pPr lvl="0" indent="0" marL="0">
              <a:buNone/>
            </a:pPr>
            <a:r>
              <a:rPr/>
              <a:t>Approach A vs. B</a:t>
            </a:r>
          </a:p>
          <a:p>
            <a:pPr lvl="0" indent="0" marL="0">
              <a:buNone/>
            </a:pPr>
            <a:r>
              <a:rPr/>
              <a:t>T-test df= 28 t= -3.53 p= 0.0014 M-W U (Wilcoxon’s) W= 41 p= 0.002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Sample A: n = 40, ȳ= 1.72, s = 4.17</a:t>
            </a:r>
          </a:p>
          <a:p>
            <a:pPr lvl="0"/>
            <a:r>
              <a:rPr/>
              <a:t>Sample B: n = 35, ȳ= 4.50, s = 4.83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r>
              <a:rPr/>
              <a:t>, 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 ∆ in means between two groups (2.78)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A</a:t>
            </a:r>
            <a:r>
              <a:rPr/>
              <a:t>=40 and n</a:t>
            </a:r>
            <a:r>
              <a:rPr baseline="-25000"/>
              <a:t>B</a:t>
            </a:r>
            <a:r>
              <a:rPr/>
              <a:t>=35),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∆means is ≥2.94 µmol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permTS(y1, y2, alternative = “two.sided”, method = “exact.mc”, control = permControl(nmc = 10000))</a:t>
            </a:r>
          </a:p>
          <a:p>
            <a:pPr lvl="0"/>
            <a:r>
              <a:rPr/>
              <a:t>Assumptions: both groups have similar distribution; equal variance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Get practice doing basic t-tests</a:t>
            </a:r>
          </a:p>
          <a:p>
            <a:pPr lvl="0"/>
            <a:r>
              <a:rPr/>
              <a:t>Alternatives in next lecture</a:t>
            </a:r>
          </a:p>
          <a:p>
            <a:pPr lvl="0"/>
            <a:r>
              <a:rPr/>
              <a:t>Dataset (squirrel_data.csv) and lab instructions on Canvas</a:t>
            </a:r>
          </a:p>
          <a:p>
            <a:pPr lvl="0"/>
            <a:r>
              <a:rPr/>
              <a:t>Answer questions in </a:t>
            </a:r>
            <a:r>
              <a:rPr b="1"/>
              <a:t>bold</a:t>
            </a:r>
          </a:p>
          <a:p>
            <a:pPr lvl="0"/>
            <a:r>
              <a:rPr/>
              <a:t>Due end of Thursday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Assumptions of parametric tests</a:t>
            </a:r>
          </a:p>
          <a:p>
            <a:pPr lvl="0"/>
            <a:r>
              <a:rPr/>
              <a:t>Statistical vs. biological significance</a:t>
            </a:r>
          </a:p>
          <a:p>
            <a:pPr lvl="0"/>
            <a:r>
              <a:rPr/>
              <a:t>Robust tests</a:t>
            </a:r>
          </a:p>
          <a:p>
            <a:pPr lvl="0"/>
            <a:r>
              <a:rPr/>
              <a:t>Rank-based tests</a:t>
            </a:r>
          </a:p>
          <a:p>
            <a:pPr lvl="0"/>
            <a:r>
              <a:rPr/>
              <a:t>Permutation tests</a:t>
            </a:r>
          </a:p>
          <a:p>
            <a:pPr lvl="0"/>
            <a:r>
              <a:rPr/>
              <a:t>Assignment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49800" y="2197100"/>
            <a:ext cx="40386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 specify/assume probability distribution from which parameters came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0"/>
            <a:r>
              <a:rPr/>
              <a:t>Mukasa et al 2021 DOI: 10.4236/ojbm.2021.93081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qq-plots</a:t>
            </a:r>
          </a:p>
          <a:p>
            <a:pPr lvl="1"/>
            <a:r>
              <a:rPr/>
              <a:t>“Formal” tests: Shapiro-Wilk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Equal variance: samples are from populations with similar degree of variability</a:t>
            </a:r>
          </a:p>
          <a:p>
            <a:pPr lvl="1"/>
            <a:r>
              <a:rPr/>
              <a:t>Graphical tests: boxplots</a:t>
            </a:r>
          </a:p>
          <a:p>
            <a:pPr lvl="1"/>
            <a:r>
              <a:rPr/>
              <a:t>“Formal” tests: F-ratio test</a:t>
            </a:r>
          </a:p>
          <a:p>
            <a:pPr lvl="0"/>
            <a:r>
              <a:rPr/>
              <a:t>Parametric tests most robust to violations of normality and equal var. assumptions when samples sizes equal</a:t>
            </a:r>
          </a:p>
        </p:txBody>
      </p:sp>
      <p:pic>
        <p:nvPicPr>
          <p:cNvPr descr="images/clipboard-15649146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49300"/>
            <a:ext cx="27813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Random sampling: samples are randomly collected from populations; part of experimental design</a:t>
            </a:r>
          </a:p>
          <a:p>
            <a:pPr lvl="0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0"/>
            <a:r>
              <a:rPr/>
              <a:t>Graphical tests: boxplots, histograms</a:t>
            </a:r>
          </a:p>
          <a:p>
            <a:pPr lvl="0"/>
            <a:r>
              <a:rPr/>
              <a:t>“Formal tests”: Grubb’s test</a:t>
            </a:r>
          </a:p>
          <a:p>
            <a:pPr lvl="0"/>
            <a:r>
              <a:rPr/>
              <a:t>Note: outliers also problem for non-parametric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H testing and simple tests II</dc:title>
  <dc:creator>Bill Perry</dc:creator>
  <cp:keywords/>
  <dcterms:created xsi:type="dcterms:W3CDTF">2025-04-01T02:52:44Z</dcterms:created>
  <dcterms:modified xsi:type="dcterms:W3CDTF">2025-04-01T02:52:44Z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