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tandfonline.com/doi/full/10.1080/00031305.2017.1375989" TargetMode="External" /><Relationship Id="rId3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important considerations in data</a:t>
            </a:r>
          </a:p>
          <a:p>
            <a:pPr lvl="0" indent="-342900" marL="342900">
              <a:buAutoNum type="arabicPeriod"/>
            </a:pPr>
            <a:r>
              <a:rPr/>
              <a:t>enter field/ lab data into electronic format as soon as possible and back it up in at least one location (e.g., cloud storage)</a:t>
            </a:r>
          </a:p>
          <a:p>
            <a:pPr lvl="0" indent="-342900" marL="342900">
              <a:buAutoNum type="arabicPeriod"/>
            </a:pPr>
            <a:r>
              <a:rPr/>
              <a:t>do not modify raw data in any way following entry into electronic format</a:t>
            </a:r>
          </a:p>
          <a:p>
            <a:pPr lvl="0" indent="-342900" marL="342900">
              <a:buAutoNum type="arabicPeriod"/>
            </a:pPr>
            <a:r>
              <a:rPr/>
              <a:t>store all data in an open-access format (e.g., .csv)</a:t>
            </a:r>
          </a:p>
          <a:p>
            <a:pPr lvl="0" indent="-342900" marL="342900">
              <a:buAutoNum type="arabicPeriod"/>
            </a:pPr>
            <a:r>
              <a:rPr/>
              <a:t>thoroughly check and clean your raw data, saving it as a separate file (e.g., “output/cleaned_raw_data.csv”)</a:t>
            </a:r>
          </a:p>
          <a:p>
            <a:pPr lvl="0" indent="-342900" marL="342900">
              <a:buAutoNum type="arabicPeriod"/>
            </a:pPr>
            <a:r>
              <a:rPr/>
              <a:t>accompany raw field/lab data with meta-data that is unambiguously linked to the raw data file</a:t>
            </a:r>
          </a:p>
          <a:p>
            <a:pPr lvl="0" indent="-342900" marL="342900">
              <a:buAutoNum type="arabicPeriod"/>
            </a:pPr>
            <a:r>
              <a:rPr/>
              <a:t>carry out all analyses, calculations and visualization on a separate file from the “raw“ or “clean” data: the “analysis” data</a:t>
            </a:r>
          </a:p>
          <a:p>
            <a:pPr lvl="0" indent="-342900" marL="342900">
              <a:buAutoNum type="arabicPeriod"/>
            </a:pPr>
            <a:r>
              <a:rPr/>
              <a:t>perform all data transformation, analysis and visualization by reproducible code and code shall be stored together with data</a:t>
            </a:r>
          </a:p>
          <a:p>
            <a:pPr lvl="0" indent="-342900" marL="342900">
              <a:buAutoNum type="arabicPeriod"/>
            </a:pPr>
            <a:r>
              <a:rPr/>
              <a:t>arrange all raw and analysis data in “instance-row, variable-column” or tidy format: one column per variable</a:t>
            </a:r>
          </a:p>
        </p:txBody>
      </p:sp>
      <p:pic>
        <p:nvPicPr>
          <p:cNvPr descr="images/clipboard-37256950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Broman KW, &amp; Woo KH. 2018. Data organization in spreadsheets. The American Statistician 72: 2-10 (</a:t>
            </a:r>
            <a:r>
              <a:rPr>
                <a:hlinkClick r:id="rId2"/>
              </a:rPr>
              <a:t>HERE</a:t>
            </a:r>
            <a:r>
              <a:rPr/>
              <a:t>)</a:t>
            </a:r>
          </a:p>
          <a:p>
            <a:pPr lvl="0"/>
            <a:r>
              <a:rPr/>
              <a:t>Spreadsheets break data - use with extreme caution</a:t>
            </a:r>
          </a:p>
          <a:p>
            <a:pPr lvl="0"/>
            <a:r>
              <a:rPr/>
              <a:t>Spreadsheets: data entry and storage</a:t>
            </a:r>
          </a:p>
          <a:p>
            <a:pPr lvl="0"/>
            <a:r>
              <a:rPr/>
              <a:t>R: visualization and analysis</a:t>
            </a:r>
          </a:p>
          <a:p>
            <a:pPr lvl="0"/>
            <a:r>
              <a:rPr b="1"/>
              <a:t>Goal: organize data so readable by humans and computers</a:t>
            </a:r>
          </a:p>
        </p:txBody>
      </p:sp>
      <p:pic>
        <p:nvPicPr>
          <p:cNvPr descr="images/clipboard-243773724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044700"/>
            <a:ext cx="27813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consistent!</a:t>
            </a:r>
          </a:p>
          <a:p>
            <a:pPr lvl="0"/>
            <a:r>
              <a:rPr/>
              <a:t>Variable names</a:t>
            </a:r>
          </a:p>
          <a:p>
            <a:pPr lvl="1"/>
            <a:r>
              <a:rPr/>
              <a:t>Codes for categorical variables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use snake case and lower case - nitrate_n_mgl</a:t>
            </a:r>
          </a:p>
          <a:p>
            <a:pPr lvl="2"/>
            <a:r>
              <a:rPr/>
              <a:t>always use the same name</a:t>
            </a:r>
          </a:p>
          <a:p>
            <a:pPr lvl="1"/>
            <a:r>
              <a:rPr/>
              <a:t>Codes for missing values - NA or 9999 or a space - I know but I do it</a:t>
            </a:r>
          </a:p>
          <a:p>
            <a:pPr lvl="1"/>
            <a:r>
              <a:rPr/>
              <a:t>Date formats -</a:t>
            </a:r>
          </a:p>
          <a:p>
            <a:pPr lvl="2"/>
            <a:r>
              <a:rPr/>
              <a:t>YYYY-MM-DD HH:MM:SS</a:t>
            </a:r>
          </a:p>
          <a:p>
            <a:pPr lvl="2"/>
            <a:r>
              <a:rPr/>
              <a:t>Time begins in 1970-01-01</a:t>
            </a:r>
          </a:p>
          <a:p>
            <a:pPr lvl="1"/>
            <a:r>
              <a:rPr/>
              <a:t>names of objects</a:t>
            </a:r>
          </a:p>
          <a:p>
            <a:pPr lvl="2"/>
            <a:r>
              <a:rPr/>
              <a:t>dataframes after import data_df</a:t>
            </a:r>
          </a:p>
          <a:p>
            <a:pPr lvl="2"/>
            <a:r>
              <a:rPr/>
              <a:t>plots - len_wt_plot</a:t>
            </a:r>
          </a:p>
          <a:p>
            <a:pPr lvl="2"/>
            <a:r>
              <a:rPr/>
              <a:t>models - anova_wt_model</a:t>
            </a:r>
          </a:p>
          <a:p>
            <a:pPr lvl="1"/>
            <a:r>
              <a:rPr/>
              <a:t>File names</a:t>
            </a:r>
          </a:p>
          <a:p>
            <a:pPr lvl="2"/>
            <a:r>
              <a:rPr/>
              <a:t>use separators - 2025_02_01_lake_x_inflow.csv</a:t>
            </a:r>
          </a:p>
          <a:p>
            <a:pPr lvl="0"/>
            <a:r>
              <a:rPr/>
              <a:t>Note format Requires considerable foresight and organization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fish data</a:t>
            </a:r>
          </a:p>
        </p:txBody>
      </p:sp>
      <p:pic>
        <p:nvPicPr>
          <p:cNvPr descr="images/clipboard-29056798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841500"/>
            <a:ext cx="4038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and file names can be a problem</a:t>
            </a:r>
          </a:p>
          <a:p>
            <a:pPr lvl="0"/>
            <a:r>
              <a:rPr/>
              <a:t>Avoid spaces but use underscore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Avoid special characters @#$%^@#</a:t>
            </a:r>
          </a:p>
          <a:p>
            <a:pPr lvl="0"/>
            <a:r>
              <a:rPr/>
              <a:t>Be sure to also use a variety of separators so you can separate later</a:t>
            </a:r>
          </a:p>
          <a:p>
            <a:pPr lvl="1"/>
            <a:r>
              <a:rPr/>
              <a:t>or use the same number of characters across a variable name</a:t>
            </a:r>
          </a:p>
          <a:p>
            <a:pPr lvl="1"/>
            <a:r>
              <a:rPr/>
              <a:t>2025_03_04_file-site</a:t>
            </a:r>
          </a:p>
        </p:txBody>
      </p:sp>
      <p:pic>
        <p:nvPicPr>
          <p:cNvPr descr="images/clipboard-4029723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Excel will drive you mad</a:t>
            </a:r>
          </a:p>
          <a:p>
            <a:pPr lvl="0"/>
            <a:r>
              <a:rPr/>
              <a:t>it will mess up your dates</a:t>
            </a:r>
          </a:p>
          <a:p>
            <a:pPr lvl="0"/>
            <a:r>
              <a:rPr/>
              <a:t>store data in separate columns - year - month - day</a:t>
            </a:r>
          </a:p>
          <a:p>
            <a:pPr lvl="0"/>
            <a:r>
              <a:rPr/>
              <a:t>or use a string 20250401</a:t>
            </a:r>
          </a:p>
          <a:p>
            <a:pPr lvl="0"/>
            <a:r>
              <a:rPr/>
              <a:t>always use unambiguous format of larges to smallest - why?</a:t>
            </a:r>
          </a:p>
          <a:p>
            <a:pPr lvl="1"/>
            <a:r>
              <a:rPr/>
              <a:t>is </a:t>
            </a:r>
            <a:r>
              <a:rPr>
                <a:latin typeface="Courier"/>
              </a:rPr>
              <a:t>01 04 2025</a:t>
            </a:r>
            <a:r>
              <a:rPr/>
              <a:t> the same as </a:t>
            </a:r>
            <a:r>
              <a:rPr>
                <a:latin typeface="Courier"/>
              </a:rPr>
              <a:t>04 01 2025</a:t>
            </a:r>
          </a:p>
          <a:p>
            <a:pPr lvl="1"/>
            <a:r>
              <a:rPr/>
              <a:t>what are the dates in english?</a:t>
            </a:r>
          </a:p>
          <a:p>
            <a:pPr lvl="1"/>
            <a:r>
              <a:rPr/>
              <a:t>or European</a:t>
            </a:r>
          </a:p>
        </p:txBody>
      </p:sp>
      <p:pic>
        <p:nvPicPr>
          <p:cNvPr descr="images/clipboard-15476522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Never do Calculations in Excel</a:t>
            </a:r>
          </a:p>
          <a:p>
            <a:pPr lvl="0"/>
            <a:r>
              <a:rPr/>
              <a:t>always do calculations in R - reproducible</a:t>
            </a:r>
          </a:p>
          <a:p>
            <a:pPr lvl="0"/>
            <a:r>
              <a:rPr/>
              <a:t>never merge cells</a:t>
            </a:r>
          </a:p>
          <a:p>
            <a:pPr lvl="0"/>
            <a:r>
              <a:rPr/>
              <a:t>can use highlighting but it will disappear</a:t>
            </a:r>
          </a:p>
          <a:p>
            <a:pPr lvl="0"/>
            <a:r>
              <a:rPr/>
              <a:t>a nice rectangular dataframe will make you happy</a:t>
            </a:r>
          </a:p>
          <a:p>
            <a:pPr lvl="1"/>
            <a:r>
              <a:rPr/>
              <a:t>tears will flow if not</a:t>
            </a:r>
          </a:p>
        </p:txBody>
      </p:sp>
      <p:pic>
        <p:nvPicPr>
          <p:cNvPr descr="images/clipboard-21600920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 Data</a:t>
            </a:r>
          </a:p>
          <a:p>
            <a:pPr lvl="0"/>
            <a:r>
              <a:rPr/>
              <a:t>This data will love beyond you</a:t>
            </a:r>
          </a:p>
          <a:p>
            <a:pPr lvl="0"/>
            <a:r>
              <a:rPr/>
              <a:t>Someone will need to interpret it - what do they need</a:t>
            </a:r>
          </a:p>
          <a:p>
            <a:pPr lvl="1"/>
            <a:r>
              <a:rPr/>
              <a:t>What is data about</a:t>
            </a:r>
          </a:p>
          <a:p>
            <a:pPr lvl="1"/>
            <a:r>
              <a:rPr/>
              <a:t>Who collected it</a:t>
            </a:r>
          </a:p>
          <a:p>
            <a:pPr lvl="1"/>
            <a:r>
              <a:rPr/>
              <a:t>When</a:t>
            </a:r>
          </a:p>
          <a:p>
            <a:pPr lvl="1"/>
            <a:r>
              <a:rPr/>
              <a:t>Where</a:t>
            </a:r>
          </a:p>
          <a:p>
            <a:pPr lvl="1"/>
            <a:r>
              <a:rPr/>
              <a:t>Funding agency</a:t>
            </a:r>
          </a:p>
          <a:p>
            <a:pPr lvl="1"/>
            <a:r>
              <a:rPr/>
              <a:t>Methods used to collect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description</a:t>
            </a:r>
          </a:p>
          <a:p>
            <a:pPr lvl="2"/>
            <a:r>
              <a:rPr/>
              <a:t>units</a:t>
            </a:r>
          </a:p>
          <a:p>
            <a:pPr lvl="2"/>
            <a:r>
              <a:rPr/>
              <a:t>abbreviations</a:t>
            </a:r>
          </a:p>
          <a:p>
            <a:pPr lvl="1"/>
            <a:r>
              <a:rPr/>
              <a:t>CALCULATIONS AND WHY?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 inductive vs deductive reasoning</a:t>
            </a:r>
          </a:p>
          <a:p>
            <a:pPr lvl="0"/>
            <a:r>
              <a:rPr/>
              <a:t>How to begin to ask questions</a:t>
            </a:r>
          </a:p>
          <a:p>
            <a:pPr lvl="0"/>
            <a:r>
              <a:rPr/>
              <a:t>Accuracy and precision</a:t>
            </a:r>
          </a:p>
          <a:p>
            <a:pPr lvl="0"/>
            <a:r>
              <a:rPr/>
              <a:t>What are general types of data</a:t>
            </a:r>
          </a:p>
          <a:p>
            <a:pPr lvl="0"/>
            <a:r>
              <a:rPr/>
              <a:t>How to set up an R project in Rstudio</a:t>
            </a:r>
          </a:p>
          <a:p>
            <a:pPr lvl="0"/>
            <a:r>
              <a:rPr/>
              <a:t>How to install and load libraries</a:t>
            </a:r>
          </a:p>
          <a:p>
            <a:pPr lvl="0"/>
            <a:r>
              <a:rPr/>
              <a:t>How to read a file into R</a:t>
            </a:r>
          </a:p>
          <a:p>
            <a:pPr lvl="0"/>
            <a:r>
              <a:rPr/>
              <a:t>How to make a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graph</a:t>
            </a:r>
          </a:p>
        </p:txBody>
      </p:sp>
      <p:pic>
        <p:nvPicPr>
          <p:cNvPr descr="images/graph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4859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management overview</a:t>
            </a:r>
          </a:p>
          <a:p>
            <a:pPr lvl="0"/>
            <a:r>
              <a:rPr/>
              <a:t>How to make a tidy spreadsheet</a:t>
            </a:r>
          </a:p>
          <a:p>
            <a:pPr lvl="0"/>
            <a:r>
              <a:rPr/>
              <a:t>Metadata - why you really should use it</a:t>
            </a:r>
          </a:p>
          <a:p>
            <a:pPr lvl="0"/>
            <a:r>
              <a:rPr/>
              <a:t>Data repositories</a:t>
            </a:r>
          </a:p>
          <a:p>
            <a:pPr lvl="0"/>
            <a:r>
              <a:rPr/>
              <a:t>R in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image 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underemphasized</a:t>
            </a:r>
          </a:p>
          <a:p>
            <a:pPr lvl="0"/>
            <a:r>
              <a:rPr/>
              <a:t>Good data management: owe it to our funders, colleagues, supervisors, and study systems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</a:t>
            </a:r>
          </a:p>
          <a:p>
            <a:pPr lvl="0" indent="-342900" marL="342900">
              <a:buAutoNum type="arabicPeriod"/>
            </a:pPr>
            <a:r>
              <a:rPr/>
              <a:t>Decide on what type of data you are collecting</a:t>
            </a:r>
          </a:p>
          <a:p>
            <a:pPr lvl="0" indent="-342900" marL="342900">
              <a:buAutoNum type="arabicPeriod"/>
            </a:pPr>
            <a:r>
              <a:rPr/>
              <a:t>Decide on controlled vocabulary - odo_mgl, drp_ugl</a:t>
            </a:r>
          </a:p>
          <a:p>
            <a:pPr lvl="0" indent="-342900" marL="342900">
              <a:buAutoNum type="arabicPeriod"/>
            </a:pPr>
            <a:r>
              <a:rPr/>
              <a:t>Decide on what has to happen to the data flow</a:t>
            </a:r>
          </a:p>
          <a:p>
            <a:pPr lvl="0" indent="-342900" marL="342900">
              <a:buAutoNum type="arabicPeriod"/>
            </a:pPr>
            <a:r>
              <a:rPr/>
              <a:t>Organize your project -</a:t>
            </a:r>
          </a:p>
          <a:p>
            <a:pPr lvl="0" indent="-342900" marL="342900">
              <a:buAutoNum type="arabicPeriod"/>
            </a:pPr>
            <a:r>
              <a:rPr/>
              <a:t>Enter the data as soon as you can</a:t>
            </a:r>
          </a:p>
          <a:p>
            <a:pPr lvl="0" indent="-342900" marL="342900">
              <a:buAutoNum type="arabicPeriod"/>
            </a:pPr>
            <a:r>
              <a:rPr/>
              <a:t>in a spreadsheet as excel and csv</a:t>
            </a:r>
          </a:p>
          <a:p>
            <a:pPr lvl="0" indent="-342900" marL="342900">
              <a:buAutoNum type="arabicPeriod"/>
            </a:pPr>
            <a:r>
              <a:rPr/>
              <a:t>you really need to be sure it is tidy</a:t>
            </a:r>
          </a:p>
          <a:p>
            <a:pPr lvl="0" indent="0" marL="0">
              <a:buNone/>
            </a:pPr>
            <a:r>
              <a:rPr/>
              <a:t>Tidy data by Whickham</a:t>
            </a:r>
          </a:p>
          <a:p>
            <a:pPr lvl="0" indent="0" marL="0">
              <a:buNone/>
            </a:pPr>
            <a:r>
              <a:rPr b="1"/>
              <a:t>Step 2:</a:t>
            </a:r>
          </a:p>
          <a:p>
            <a:pPr lvl="0" indent="-342900" marL="342900">
              <a:buAutoNum type="arabicPeriod"/>
            </a:pPr>
            <a:r>
              <a:rPr/>
              <a:t>Make a MetaData sheet a. data about data b. descriptions, units, etc.</a:t>
            </a:r>
          </a:p>
        </p:txBody>
      </p:sp>
      <p:pic>
        <p:nvPicPr>
          <p:cNvPr descr="images/clipboard-5312006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63800"/>
            <a:ext cx="27813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3</a:t>
            </a:r>
          </a:p>
          <a:p>
            <a:pPr lvl="0" indent="-342900" marL="342900">
              <a:buAutoNum type="arabicPeriod"/>
            </a:pPr>
            <a:r>
              <a:rPr/>
              <a:t>Store your raw data and metadata</a:t>
            </a:r>
          </a:p>
          <a:p>
            <a:pPr lvl="0" indent="-342900" marL="342900">
              <a:buAutoNum type="arabicPeriod"/>
            </a:pPr>
            <a:r>
              <a:rPr/>
              <a:t>Electronic dataframes should be stored in ≥3 copies:</a:t>
            </a:r>
          </a:p>
          <a:p>
            <a:pPr lvl="1" indent="-342900" marL="685800">
              <a:buAutoNum type="arabicPeriod"/>
            </a:pPr>
            <a:r>
              <a:rPr/>
              <a:t>Your computer (onsite)</a:t>
            </a:r>
          </a:p>
          <a:p>
            <a:pPr lvl="1" indent="-342900" marL="685800">
              <a:buAutoNum type="arabicPeriod"/>
            </a:pPr>
            <a:r>
              <a:rPr/>
              <a:t>External storage (onsite)</a:t>
            </a:r>
          </a:p>
          <a:p>
            <a:pPr lvl="1" indent="-342900" marL="685800">
              <a:buAutoNum type="arabicPeriod"/>
            </a:pPr>
            <a:r>
              <a:rPr/>
              <a:t>Offsite storage (e.g., cloud storage)</a:t>
            </a:r>
          </a:p>
          <a:p>
            <a:pPr lvl="0" indent="-342900" marL="342900">
              <a:buAutoNum type="arabicPeriod"/>
            </a:pPr>
            <a:r>
              <a:rPr/>
              <a:t>Have regular backup strategy</a:t>
            </a:r>
          </a:p>
        </p:txBody>
      </p:sp>
      <p:pic>
        <p:nvPicPr>
          <p:cNvPr descr="images/clipboard-42725355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605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4</a:t>
            </a:r>
          </a:p>
          <a:p>
            <a:pPr lvl="0" indent="-342900" marL="342900">
              <a:buAutoNum type="arabicPeriod"/>
            </a:pPr>
            <a:r>
              <a:rPr/>
              <a:t>Graph your data and check outliers, errors, missing data</a:t>
            </a:r>
          </a:p>
          <a:p>
            <a:pPr lvl="0" indent="-342900" marL="342900">
              <a:buAutoNum type="arabicPeriod"/>
            </a:pPr>
            <a:r>
              <a:rPr/>
              <a:t>You can choose a NA or space… opinions differ</a:t>
            </a:r>
          </a:p>
          <a:p>
            <a:pPr lvl="1" indent="-342900" marL="685800">
              <a:buAutoNum type="arabicPeriod"/>
            </a:pPr>
            <a:r>
              <a:rPr/>
              <a:t>you can set this when you 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Specifying NA values explicitly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"your_file.csv"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5</a:t>
            </a:r>
          </a:p>
          <a:p>
            <a:pPr lvl="0" indent="0" marL="0">
              <a:buNone/>
            </a:pPr>
            <a:r>
              <a:rPr/>
              <a:t>Cleaning Data -</a:t>
            </a:r>
          </a:p>
          <a:p>
            <a:pPr lvl="0" indent="-342900" marL="342900">
              <a:buAutoNum type="arabicPeriod"/>
            </a:pPr>
            <a:r>
              <a:rPr/>
              <a:t>Correct erors, fill missing data with “NA”, resolve outliers</a:t>
            </a:r>
          </a:p>
          <a:p>
            <a:pPr lvl="0" indent="-342900" marL="342900">
              <a:buAutoNum type="arabicPeriod"/>
            </a:pPr>
            <a:r>
              <a:rPr/>
              <a:t>save a clean data file as the master file - often good to make read only</a:t>
            </a:r>
          </a:p>
          <a:p>
            <a:pPr lvl="0" indent="-342900" marL="342900">
              <a:buAutoNum type="arabicPeriod"/>
            </a:pPr>
            <a:r>
              <a:rPr/>
              <a:t>Add information in a notes column or text file about what was done and why.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6</a:t>
            </a:r>
          </a:p>
          <a:p>
            <a:pPr lvl="0" indent="-342900" marL="342900">
              <a:buAutoNum type="arabicPeriod"/>
            </a:pPr>
            <a:r>
              <a:rPr/>
              <a:t>Time to graph the data and explore, summarize, and transform data</a:t>
            </a:r>
          </a:p>
          <a:p>
            <a:pPr lvl="0" indent="-342900" marL="342900">
              <a:buAutoNum type="arabicPeriod"/>
            </a:pPr>
            <a:r>
              <a:rPr/>
              <a:t>If there are a lot of steps in cleaning and doing transfomations and calculations save them to new output file.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Bill Perry</dc:creator>
  <cp:keywords/>
  <dcterms:created xsi:type="dcterms:W3CDTF">2025-03-25T20:57:16Z</dcterms:created>
  <dcterms:modified xsi:type="dcterms:W3CDTF">2025-03-25T20:57:16Z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