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05: 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257.4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26.44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241 to 273.8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238.5 to 276.3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calculate CIs again:</a:t>
                </a:r>
              </a:p>
              <a:p>
                <a:pPr lvl="0" indent="0" marL="0">
                  <a:buNone/>
                </a:pPr>
                <a:r>
                  <a:rPr/>
                  <a:t>Use two-sided test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95% CI Sample A: = 272.8 ± 2.262 * (37.81/(9^0.5)) = 1.650788</a:t>
                </a:r>
              </a:p>
              <a:p>
                <a:pPr lvl="0"/>
                <a:r>
                  <a:rPr/>
                  <a:t>The 95% CI is between 244.3 and 301.3</a:t>
                </a:r>
              </a:p>
              <a:p>
                <a:pPr lvl="0"/>
                <a:r>
                  <a:rPr/>
                  <a:t>“The 95% CI for the population mean from sample A is 272.8 ± 28.5”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So:</a:t>
            </a:r>
          </a:p>
          <a:p>
            <a:pPr lvl="0"/>
            <a:r>
              <a:rPr/>
              <a:t>Can assess confidence that population mean is within a certain range</a:t>
            </a:r>
          </a:p>
          <a:p>
            <a:pPr lvl="0"/>
            <a:r>
              <a:rPr/>
              <a:t>Can use t distribution to ask questions like:</a:t>
            </a:r>
          </a:p>
          <a:p>
            <a:pPr lvl="1"/>
            <a:r>
              <a:rPr/>
              <a:t>“What is probability of getting sample with mean = ȳ from population with mean = µ?” (1 sample t-test)</a:t>
            </a:r>
          </a:p>
          <a:p>
            <a:pPr lvl="1"/>
            <a:r>
              <a:rPr/>
              <a:t>“What is the probability that two samples came from same population?” (2 sample t-test)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Single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test if the mean fish length in I3 differs from 240mm.</a:t>
            </a:r>
          </a:p>
          <a:p>
            <a:pPr lvl="0" indent="0" marL="0">
              <a:buNone/>
            </a:pPr>
            <a:r>
              <a:rPr b="1"/>
              <a:t>Activity: Define hypotheses and identify assumptions</a:t>
            </a:r>
          </a:p>
          <a:p>
            <a:pPr lvl="0" indent="0" marL="0">
              <a:buNone/>
            </a:pPr>
            <a:r>
              <a:rPr/>
              <a:t>H₀: μ = 240 (The mean fish length in I3 is 240mm)</a:t>
            </a:r>
          </a:p>
          <a:p>
            <a:pPr lvl="0" indent="0" marL="0">
              <a:buNone/>
            </a:pPr>
            <a:r>
              <a:rPr/>
              <a:t>H₁: μ ≠ 240 (The mean fish length in I3 is not 55mm)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 for t-test:</a:t>
            </a:r>
          </a:p>
          <a:p>
            <a:pPr lvl="0" indent="-342900" marL="342900">
              <a:buAutoNum type="arabicPeriod"/>
            </a:pPr>
            <a:r>
              <a:rPr/>
              <a:t>Data is normally distributed</a:t>
            </a:r>
          </a:p>
          <a:p>
            <a:pPr lvl="0" indent="-342900" marL="342900">
              <a:buAutoNum type="arabicPeriod"/>
            </a:pPr>
            <a:r>
              <a:rPr/>
              <a:t>Observations are independent</a:t>
            </a:r>
          </a:p>
          <a:p>
            <a:pPr lvl="0" indent="-342900" marL="342900">
              <a:buAutoNum type="arabicPeriod"/>
            </a:pPr>
            <a:r>
              <a:rPr/>
              <a:t>No significant outliers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in R - qqplots from car</a:t>
            </a:r>
          </a:p>
        </p:txBody>
      </p:sp>
      <p:pic>
        <p:nvPicPr>
          <p:cNvPr descr="05_01_lecture_powerpoint_files/figure-pptx/test_assump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53 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of Normality - Shapiro-Wilk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i3_df$length_mm
W = 0.91051, p-value = 0.0001623</a:t>
            </a:r>
          </a:p>
        </p:txBody>
      </p:sp>
      <p:pic>
        <p:nvPicPr>
          <p:cNvPr descr="05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I3 Lake differs from 240 mm: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7.3497, df = 65, p-value = 4.17e-10
alternative hypothesis: true mean is not equal to 240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(Ho)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(Ha)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Ho if p-value &lt; α == p &lt; 0.05</a:t>
            </a:r>
          </a:p>
        </p:txBody>
      </p:sp>
      <p:pic>
        <p:nvPicPr>
          <p:cNvPr descr="05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5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5: Interpreting and Reporting Results of a 1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Activity: Interpret the t-test results</a:t>
            </a:r>
          </a:p>
          <a:p>
            <a:pPr lvl="0"/>
            <a:r>
              <a:rPr/>
              <a:t>What does the p-value tell us?</a:t>
            </a:r>
          </a:p>
          <a:p>
            <a:pPr lvl="0"/>
            <a:r>
              <a:rPr/>
              <a:t>Should we reject or fail to reject the null hypothesis?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one-sample t-test at α=0.05 showed that the mean pine needle length on the windward side (… mm, SD = …) [was/was not] significantly different from the expected 55 mm, t(…) = …, p = …”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  <a:p>
            <a:pPr lvl="0" indent="0" marL="0">
              <a:buNone/>
            </a:pPr>
            <a:r>
              <a:rPr/>
              <a:t>This is what we will do with the pine needles…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</p:txBody>
      </p:sp>
      <p:pic>
        <p:nvPicPr>
          <p:cNvPr descr="05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pine needles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needles on the lee side longer than the needles on the windy side?</a:t>
            </a:r>
          </a:p>
          <a:p>
            <a:pPr lvl="0" indent="0" marL="1270000">
              <a:buNone/>
            </a:pPr>
            <a:r>
              <a:rPr sz="2000"/>
              <a:t>What are the hypotheses?</a:t>
            </a:r>
          </a:p>
          <a:p>
            <a:pPr lvl="0" indent="0" marL="1270000">
              <a:buNone/>
            </a:pPr>
            <a:r>
              <a:rPr sz="2000"/>
              <a:t>Ho =</a:t>
            </a:r>
          </a:p>
          <a:p>
            <a:pPr lvl="0" indent="0" marL="1270000">
              <a:buNone/>
            </a:pPr>
            <a:r>
              <a:rPr sz="2000"/>
              <a:t>Ha =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Now, let’s compare pine needle lengths between windward and leeward sides of trees.</a:t>
                </a:r>
              </a:p>
              <a:p>
                <a:pPr lvl="0" indent="0" marL="0">
                  <a:buNone/>
                </a:pPr>
                <a:r>
                  <a:rPr/>
                  <a:t>Question: </a:t>
                </a:r>
                <a:r>
                  <a:rPr b="1"/>
                  <a:t>Is there a significant difference in needle length between the windward and leeward sides?</a:t>
                </a:r>
              </a:p>
              <a:p>
                <a:pPr lvl="0" indent="0" marL="0">
                  <a:buNone/>
                </a:pPr>
                <a:r>
                  <a:rPr/>
                  <a:t>This requires a two-sample t-test.</a:t>
                </a:r>
              </a:p>
              <a:p>
                <a:pPr lvl="0" indent="0" marL="0">
                  <a:buNone/>
                </a:pPr>
                <a:r>
                  <a:rPr/>
                  <a:t>Two-sample t-test compares means from two independent groups.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on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x̄₁ and x̄₂: These represent the sample means of the two groups you’re comparing </a:t>
                </a:r>
              </a:p>
              <a:p>
                <a:pPr lvl="0"/>
                <a:r>
                  <a:rPr/>
                  <a:t>s²ₚ: This is the pooled variance, calculated as: s²ₚ = [(n₁ - 1)s₁² + (n₂ - 1)s₂²] / (n₁ + n₂ - 2), where s₁² and s₂² are the sample variances of the two groups.</a:t>
                </a:r>
              </a:p>
              <a:p>
                <a:pPr lvl="0"/>
                <a:r>
                  <a:rPr b="1"/>
                  <a:t>n₁ and n₂:</a:t>
                </a:r>
                <a:r>
                  <a:rPr/>
                  <a:t> These are the sample sizes of the two groups.</a:t>
                </a:r>
              </a:p>
              <a:p>
                <a:pPr lvl="0"/>
                <a:r>
                  <a:rPr b="1"/>
                  <a:t>√(1/n₁ + 1/n₂):</a:t>
                </a:r>
                <a:r>
                  <a:rPr/>
                  <a:t> This represents the pooled standard error.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Practice Exercise 3: Calculate summary statistics grouped by wind exposure</a:t>
                </a:r>
              </a:p>
              <a:p>
                <a:pPr lvl="0" indent="0" marL="1270000">
                  <a:buNone/>
                </a:pPr>
                <a:r>
                  <a:rPr sz="2000"/>
                  <a:t>Before conducting the test, we need to understand the data for each group.</a:t>
                </a:r>
              </a:p>
              <a:p>
                <a:pPr lvl="0" indent="-342900" marL="342900">
                  <a:buAutoNum type="arabicPeriod"/>
                </a:pPr>
                <a:r>
                  <a:rPr sz="2000"/>
                  <a:t>You need this and the graph to see what is goin on ….</a:t>
                </a:r>
              </a:p>
              <a:p>
                <a:pPr lvl="1" indent="0">
                  <a:buNone/>
                </a:pPr>
                <a:r>
                  <a:rPr sz="2000">
                    <a:latin typeface="Courier"/>
                  </a:rPr>
                  <a:t># A tibble: 2 × 5
  wind  mean_length sd_length     n se_length
  &lt;chr&gt;       &lt;dbl&gt;     &lt;dbl&gt; &lt;int&gt;     &lt;dbl&gt;
1 lee          20.4      2.45    24     0.500
2 wind         14.9      1.91    24     0.390</a:t>
                </a:r>
              </a:p>
            </p:txBody>
          </p:sp>
        </mc:Choice>
      </mc:AlternateContent>
      <p:pic>
        <p:nvPicPr>
          <p:cNvPr descr="05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Effect size</a:t>
            </a:r>
          </a:p>
          <a:p>
            <a:pPr lvl="0" indent="0" marL="1270000">
              <a:buNone/>
            </a:pPr>
            <a:r>
              <a:rPr sz="2000"/>
              <a:t>We could also look at the difference in means… some cool code here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1 × 1
  difference
       &lt;dbl&gt;
1       -5.5</a:t>
            </a:r>
          </a:p>
          <a:p>
            <a:pPr lvl="0" indent="0" marL="1270000">
              <a:buNone/>
            </a:pPr>
            <a:r>
              <a:rPr sz="2000" b="1"/>
              <a:t>Practice Exercise 5: Using GGPLOT to get summary stats</a:t>
            </a:r>
          </a:p>
          <a:p>
            <a:pPr lvl="0" indent="0" marL="1270000">
              <a:buNone/>
            </a:pPr>
            <a:r>
              <a:rPr sz="2000"/>
              <a:t>GGplot also has code to make the mean and standard error plots we are interested in along whit a lot of others</a:t>
            </a:r>
          </a:p>
          <a:p>
            <a:pPr lvl="0" indent="0" marL="1270000">
              <a:buNone/>
            </a:pP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Testing Assumptions for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two-sample t-test, we need to check:</a:t>
            </a:r>
          </a:p>
          <a:p>
            <a:pPr lvl="0" indent="-342900" marL="342900">
              <a:buAutoNum type="arabicPeriod"/>
            </a:pPr>
            <a:r>
              <a:rPr/>
              <a:t>Normality within each group</a:t>
            </a:r>
          </a:p>
          <a:p>
            <a:pPr lvl="0" indent="-342900" marL="342900">
              <a:buAutoNum type="arabicPeriod"/>
            </a:pPr>
            <a:r>
              <a:rPr/>
              <a:t>Equal variances between groups (for standard t-test)</a:t>
            </a:r>
          </a:p>
          <a:p>
            <a:pPr lvl="0" indent="-342900" marL="342900">
              <a:buAutoNum type="arabicPeriod"/>
            </a:pPr>
            <a:r>
              <a:rPr/>
              <a:t>Independent observations</a:t>
            </a:r>
          </a:p>
          <a:p>
            <a:pPr lvl="0" indent="0" marL="0">
              <a:buNone/>
            </a:pPr>
            <a:r>
              <a:rPr/>
              <a:t>If assumptions are violated:</a:t>
            </a:r>
          </a:p>
          <a:p>
            <a:pPr lvl="0"/>
            <a:r>
              <a:rPr/>
              <a:t>Welch’s t-test (unequal variances)</a:t>
            </a:r>
          </a:p>
          <a:p>
            <a:pPr lvl="0"/>
            <a:r>
              <a:rPr/>
              <a:t>Non-parametric alternatives (Mann-Whitney U test)</a:t>
            </a:r>
          </a:p>
          <a:p>
            <a:pPr lvl="0" indent="0" marL="1270000">
              <a:buNone/>
            </a:pPr>
            <a:r>
              <a:rPr sz="2000" b="1"/>
              <a:t>Practice Exercise 6: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b="1"/>
              <a:t>Practice Exercise 7: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date    group       n_s   wind  tree_no length_mm
  &lt;chr&gt;   &lt;chr&gt;       &lt;chr&gt; &lt;chr&gt;   &lt;dbl&gt;     &lt;dbl&gt;
1 3/20/25 cephalopods n     lee         1        20
2 3/20/25 cephalopods n     lee         1        21
3 3/20/25 cephalopods n     lee         1        23
4 3/20/25 cephalopods n     lee         1        25
5 3/20/25 cephalopods n     lee         1        21
6 3/20/25 cephalopods n     lee         1        16</a:t>
            </a:r>
          </a:p>
          <a:p>
            <a:pPr lvl="0" indent="0" marL="1270000">
              <a:buNone/>
            </a:pPr>
            <a:r>
              <a:rPr sz="2000" b="1"/>
              <a:t>Practice Exercise 8: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21 22</a:t>
            </a:r>
          </a:p>
          <a:p>
            <a:pPr lvl="0" indent="0" marL="1270000">
              <a:buNone/>
            </a:pPr>
            <a:r>
              <a:rPr sz="2000" b="1"/>
              <a:t>Practice Exercise 9: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windward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windward_data$length_mm
W = 0.96062, p-value = 0.451</a:t>
            </a:r>
          </a:p>
          <a:p>
            <a:pPr lvl="0" indent="0" marL="1270000">
              <a:buNone/>
            </a:pPr>
            <a:r>
              <a:rPr sz="2000" b="1"/>
              <a:t>Practice Exercise 10: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 4 16</a:t>
            </a:r>
          </a:p>
          <a:p>
            <a:pPr lvl="0" indent="0" marL="1270000">
              <a:buNone/>
            </a:pPr>
            <a:r>
              <a:rPr sz="2000" b="1"/>
              <a:t>Practice Exercise 11: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leeward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leeward_data$length_mm
W = 0.95477, p-value = 0.3425</a:t>
            </a:r>
          </a:p>
          <a:p>
            <a:pPr lvl="0" indent="0" marL="1270000">
              <a:buNone/>
            </a:pPr>
            <a:r>
              <a:rPr sz="2000" b="1"/>
              <a:t>Practice Exercise 12: Test Normality at one time</a:t>
            </a:r>
          </a:p>
          <a:p>
            <a:pPr lvl="0" indent="0" marL="1270000">
              <a:buNone/>
            </a:pPr>
            <a:r>
              <a:rPr sz="2000"/>
              <a:t>There are always a lot of ways to do this in 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4
  wind  shapiro_stat shapiro_p_value normal_distribution
  &lt;chr&gt;        &lt;dbl&gt;           &lt;dbl&gt; &lt;chr&gt;              
1 lee          0.955           0.343 Normal             
2 wind         0.961           0.451 Normal             </a:t>
            </a:r>
          </a:p>
          <a:p>
            <a:pPr lvl="0" indent="0" marL="1270000">
              <a:buNone/>
            </a:pPr>
            <a:r>
              <a:rPr sz="2000" b="1"/>
              <a:t>Practice Exercise 13: Test equal variances</a:t>
            </a:r>
          </a:p>
          <a:p>
            <a:pPr lvl="0" indent="0" marL="1270000">
              <a:buNone/>
            </a:pPr>
            <a:r>
              <a:rPr sz="2000"/>
              <a:t>Levenes test can be done on the original dataframe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"Levene's Test for Homogeneity of Variance:"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compare the mean pine needle lengths between windward and leeward sides.</a:t>
            </a:r>
          </a:p>
          <a:p>
            <a:pPr lvl="0" indent="0" marL="0">
              <a:buNone/>
            </a:pPr>
            <a:r>
              <a:rPr/>
              <a:t>Ho: μ₁ = μ₂ (The mean needle lengths are equal)</a:t>
            </a:r>
          </a:p>
          <a:p>
            <a:pPr lvl="0" indent="0" marL="0">
              <a:buNone/>
            </a:pPr>
            <a:r>
              <a:rPr/>
              <a:t>Ha: μ₁ ≠ μ₂ (The mean needle lengths are different)</a:t>
            </a:r>
          </a:p>
          <a:p>
            <a:pPr lvl="0" indent="0" marL="0">
              <a:buNone/>
            </a:pPr>
            <a:r>
              <a:rPr/>
              <a:t>Deciding between:</a:t>
            </a:r>
          </a:p>
          <a:p>
            <a:pPr lvl="0"/>
            <a:r>
              <a:rPr/>
              <a:t>Standard t-test (equal variances)</a:t>
            </a:r>
          </a:p>
          <a:p>
            <a:pPr lvl="0"/>
            <a:r>
              <a:rPr/>
              <a:t>Welch’s t-test (unequal variances)</a:t>
            </a:r>
          </a:p>
          <a:p>
            <a:pPr lvl="0" indent="0" marL="0">
              <a:buNone/>
            </a:pPr>
            <a:r>
              <a:rPr b="1"/>
              <a:t>Note the Levenes Test should be NOT SIGNIFICANT - What is the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do a two sample TTEST</a:t>
            </a:r>
          </a:p>
          <a:p>
            <a:pPr lvl="0" indent="0" marL="0">
              <a:buNone/>
            </a:pPr>
            <a:r>
              <a:rPr/>
              <a:t>Calculate t-statistic manually (optional)</a:t>
            </a:r>
          </a:p>
          <a:p>
            <a:pPr lvl="0" indent="0" marL="0">
              <a:buNone/>
            </a:pPr>
            <a:r>
              <a:rPr/>
              <a:t>YOUR CODE HERE:</a:t>
            </a:r>
          </a:p>
          <a:p>
            <a:pPr lvl="0" indent="0" marL="0">
              <a:buNone/>
            </a:pPr>
            <a:r>
              <a:rPr/>
              <a:t>t = (mean1 - mean2) / sqrt((s1^2/n1) + (s2^2/n2))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"Standard two-sample t-test:"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Two Sample t-test
data:  length_mm by wind
t = 8.6792, df = 46, p-value = 3.01e-11
alternative hypothesis: true difference in means between group lee and group wind is not equal to 0
95 percent confidence interval:
 4.224437 6.775563
sample estimates:
 mean in group lee mean in group wind 
          20.41667           14.91667 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t-tests: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  <a:p>
            <a:pPr lvl="0" indent="0" marL="0">
              <a:buNone/>
            </a:pPr>
            <a:r>
              <a:rPr/>
              <a:t>Alternatives when assumptions are violated: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Formulated hypotheses about pine needle length</a:t>
            </a:r>
          </a:p>
          <a:p>
            <a:pPr lvl="0" indent="-342900" marL="342900">
              <a:buAutoNum type="arabicPeriod"/>
            </a:pPr>
            <a:r>
              <a:rPr/>
              <a:t>Tested assumptions for parametric tests</a:t>
            </a:r>
          </a:p>
          <a:p>
            <a:pPr lvl="0" indent="-342900" marL="342900">
              <a:buAutoNum type="arabicPeriod"/>
            </a:pPr>
            <a:r>
              <a:rPr/>
              <a:t>Conducted one-sample and two-sample t-tests</a:t>
            </a:r>
          </a:p>
          <a:p>
            <a:pPr lvl="0" indent="-342900" marL="342900">
              <a:buAutoNum type="arabicPeriod"/>
            </a:pPr>
            <a:r>
              <a:rPr/>
              <a:t>Visualized data using appropriate methods</a:t>
            </a:r>
          </a:p>
          <a:p>
            <a:pPr lvl="0" indent="-342900" marL="342900">
              <a:buAutoNum type="arabicPeriod"/>
            </a:pPr>
            <a:r>
              <a:rPr/>
              <a:t>Learned how to interpret and report t-test results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check assumptions before conducting tests</a:t>
            </a:r>
          </a:p>
          <a:p>
            <a:pPr lvl="0"/>
            <a:r>
              <a:rPr/>
              <a:t>Visualize your data to understand patterns</a:t>
            </a:r>
          </a:p>
          <a:p>
            <a:pPr lvl="0"/>
            <a:r>
              <a:rPr/>
              <a:t>Report results comprehensively</a:t>
            </a:r>
          </a:p>
          <a:p>
            <a:pPr lvl="0"/>
            <a:r>
              <a:rPr/>
              <a:t>Consider alternatives when assumptions are violated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0701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71655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3.483954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5.182334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5: Probability and Statistical Inference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goals for today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  <a:p>
            <a:pPr lvl="0"/>
            <a:r>
              <a:rPr/>
              <a:t>T Distributions</a:t>
            </a:r>
          </a:p>
          <a:p>
            <a:pPr lvl="0"/>
            <a:r>
              <a:rPr/>
              <a:t>One sample T Tests</a:t>
            </a:r>
          </a:p>
          <a:p>
            <a:pPr lvl="0"/>
            <a:r>
              <a:rPr/>
              <a:t>Two sample T Test</a:t>
            </a:r>
          </a:p>
        </p:txBody>
      </p:sp>
      <p:pic>
        <p:nvPicPr>
          <p:cNvPr descr="05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 or standard deviation</a:t>
            </a:r>
          </a:p>
          <a:p>
            <a:pPr lvl="0"/>
            <a:r>
              <a:rPr/>
              <a:t>estimate it from the samples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5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(1.96 = 2.5% tails)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Probability and Statistical Inference</dc:title>
  <dc:creator>Bill Perry</dc:creator>
  <cp:keywords/>
  <dcterms:created xsi:type="dcterms:W3CDTF">2025-05-28T01:30:38Z</dcterms:created>
  <dcterms:modified xsi:type="dcterms:W3CDTF">2025-05-28T01:30:38Z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