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3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4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5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6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7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8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hyperlink" Target="https://portal.edirepository.org/nis/mapbrowse?scope=knb-lter-arc&amp;identifier=10577" TargetMode="External" /><Relationship Id="rId4" Type="http://schemas.openxmlformats.org/officeDocument/2006/relationships/hyperlink" Target="https://news.orvis.com/fly-fishing/fish-facts-lake-trout-salvelinus-namaycush" TargetMode="External" /><Relationship Id="rId7" Type="http://schemas.openxmlformats.org/officeDocument/2006/relationships/hyperlink" Target="https://en.wikipedia.org/wiki/Slimy_sculpin" TargetMode="External" /><Relationship Id="rId8" Type="http://schemas.openxmlformats.org/officeDocument/2006/relationships/image" Target="../media/image5.png" /><Relationship Id="rId6" Type="http://schemas.openxmlformats.org/officeDocument/2006/relationships/image" Target="../media/image2.jpg" /><Relationship Id="rId5" Type="http://schemas.openxmlformats.org/officeDocument/2006/relationships/image" Target="../media/image4.jpg" /><Relationship Id="rId3" Type="http://schemas.openxmlformats.org/officeDocument/2006/relationships/image" Target="../media/image3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03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For continuous random var: probability density function (PDF)</a:t>
            </a:r>
          </a:p>
          <a:p>
            <a:pPr lvl="0"/>
            <a:r>
              <a:rPr/>
              <a:t>PDF: mathematical expression of probabilities associated with getting certain values of random variable</a:t>
            </a:r>
          </a:p>
          <a:p>
            <a:pPr lvl="0"/>
            <a:r>
              <a:rPr/>
              <a:t>Area under curve = 1</a:t>
            </a:r>
          </a:p>
          <a:p>
            <a:pPr lvl="0"/>
            <a:r>
              <a:rPr/>
              <a:t>i.e., probability of length between 10 and 80 = 1</a:t>
            </a:r>
          </a:p>
        </p:txBody>
      </p:sp>
      <p:pic>
        <p:nvPicPr>
          <p:cNvPr descr="03_01_lecture_powerpoint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660400"/>
            <a:ext cx="2679700" cy="447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 we could look at a lot of different ranges of lengths</a:t>
            </a:r>
          </a:p>
          <a:p>
            <a:pPr lvl="0"/>
            <a:r>
              <a:rPr/>
              <a:t>probability of the length larger than the mean</a:t>
            </a:r>
          </a:p>
          <a:p>
            <a:pPr lvl="0"/>
            <a:r>
              <a:rPr/>
              <a:t>probability of the length larger than 70 mm</a:t>
            </a:r>
          </a:p>
          <a:p>
            <a:pPr lvl="0"/>
            <a:r>
              <a:rPr/>
              <a:t>probability of the length between two numbers</a:t>
            </a:r>
          </a:p>
        </p:txBody>
      </p:sp>
      <p:pic>
        <p:nvPicPr>
          <p:cNvPr descr="03_01_lecture_powerpoint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53200" y="660400"/>
            <a:ext cx="1917700" cy="447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Usually need to know probability distribution of random variables in statistical analyses</a:t>
            </a:r>
          </a:p>
          <a:p>
            <a:pPr lvl="0"/>
            <a:r>
              <a:rPr/>
              <a:t>Can define many distributions; some do reasonable job especially whit continuous variables</a:t>
            </a:r>
          </a:p>
          <a:p>
            <a:pPr lvl="0"/>
            <a:r>
              <a:rPr/>
              <a:t>Different distributions for continuous, discrete variables like a single die</a:t>
            </a:r>
          </a:p>
        </p:txBody>
      </p:sp>
      <p:pic>
        <p:nvPicPr>
          <p:cNvPr descr="images/clipboard-42519037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43000"/>
            <a:ext cx="2781300" cy="350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Probability 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Normal (Gaussian): symmetrical, bell-shaped</a:t>
                </a:r>
              </a:p>
              <a:p>
                <a:pPr lvl="0"/>
                <a:r>
                  <a:rPr/>
                  <a:t>Defined in terms of mean and variance (μ, 𝜎2)</a:t>
                </a:r>
              </a:p>
              <a:p>
                <a:pPr lvl="0"/>
                <a:r>
                  <a:rPr/>
                  <a:t>SND (z-distribution) has mean μ=0 , 𝜎2 =1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</m:radPr>
                          <m:deg/>
                          <m:e>
                            <m:r>
                              <m:t>2</m:t>
                            </m:r>
                            <m:r>
                              <m:t>π</m:t>
                            </m:r>
                            <m:sSup>
                              <m:e>
                                <m:r>
                                  <m:t>σ</m:t>
                                </m:r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sSup>
                      <m:e>
                        <m:r>
                          <m:t>e</m:t>
                        </m:r>
                      </m:e>
                      <m:sup>
                        <m:r>
                          <m:rPr>
                            <m:sty m:val="p"/>
                          </m:rPr>
                          <m:t>−</m:t>
                        </m:r>
                        <m:f>
                          <m:fPr>
                            <m:type m:val="bar"/>
                          </m:fPr>
                          <m:num>
                            <m:sSup>
                              <m:e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y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μ</m:t>
                                    </m:r>
                                  </m:e>
                                </m:d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m:t>2</m:t>
                            </m:r>
                            <m:sSup>
                              <m:e>
                                <m:r>
                                  <m:t>σ</m:t>
                                </m:r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</a:p>
            </p:txBody>
          </p:sp>
        </mc:Choice>
      </mc:AlternateContent>
      <p:pic>
        <p:nvPicPr>
          <p:cNvPr descr="images/clipboard-379717423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965200"/>
            <a:ext cx="2781300" cy="386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Lognormal: right-skewed distribution</a:t>
            </a:r>
          </a:p>
          <a:p>
            <a:pPr lvl="0"/>
            <a:r>
              <a:rPr/>
              <a:t>Logarithm of random variable is normally distributed</a:t>
            </a:r>
          </a:p>
          <a:p>
            <a:pPr lvl="0"/>
            <a:r>
              <a:rPr/>
              <a:t>Common in biology.</a:t>
            </a:r>
          </a:p>
          <a:p>
            <a:pPr lvl="0"/>
            <a:r>
              <a:rPr/>
              <a:t>Why would this occur or be common in biology?</a:t>
            </a:r>
          </a:p>
        </p:txBody>
      </p:sp>
      <p:pic>
        <p:nvPicPr>
          <p:cNvPr descr="images/clipboard-13969770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660400"/>
            <a:ext cx="2667000" cy="447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Binomial (multinomial):</a:t>
            </a:r>
          </a:p>
          <a:p>
            <a:pPr lvl="0"/>
            <a:r>
              <a:rPr/>
              <a:t>probability of event that have two outcomes (heads/ tails, dead/alive)</a:t>
            </a:r>
          </a:p>
          <a:p>
            <a:pPr lvl="0"/>
            <a:r>
              <a:rPr/>
              <a:t>Defined in terms of “successes” out of set number of trials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In large number of trials: approximately normal distribution</a:t>
            </a:r>
          </a:p>
        </p:txBody>
      </p:sp>
      <p:pic>
        <p:nvPicPr>
          <p:cNvPr descr="03_01_lecture_powerpoint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70000"/>
            <a:ext cx="27813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Poisson: occurrences of (rare) event in time/space</a:t>
            </a:r>
          </a:p>
          <a:p>
            <a:pPr lvl="0"/>
            <a:r>
              <a:rPr/>
              <a:t>E.g., number of</a:t>
            </a:r>
          </a:p>
          <a:p>
            <a:pPr lvl="1"/>
            <a:r>
              <a:rPr b="1" i="1"/>
              <a:t>Taraxacum officinale</a:t>
            </a:r>
            <a:r>
              <a:rPr/>
              <a:t> </a:t>
            </a:r>
            <a:r>
              <a:rPr b="1"/>
              <a:t>- common dandelion</a:t>
            </a:r>
            <a:r>
              <a:rPr/>
              <a:t> in quadrat</a:t>
            </a:r>
          </a:p>
          <a:p>
            <a:pPr lvl="1"/>
            <a:r>
              <a:rPr/>
              <a:t>copepod eaten per minute</a:t>
            </a:r>
          </a:p>
          <a:p>
            <a:pPr lvl="1"/>
            <a:r>
              <a:rPr/>
              <a:t>cells in field of view</a:t>
            </a:r>
          </a:p>
          <a:p>
            <a:pPr lvl="0"/>
            <a:r>
              <a:rPr/>
              <a:t>Measures Probability(y= certain integer value)</a:t>
            </a:r>
          </a:p>
          <a:p>
            <a:pPr lvl="1"/>
            <a:r>
              <a:rPr/>
              <a:t>defined in terms of μ or mean</a:t>
            </a:r>
          </a:p>
          <a:p>
            <a:pPr lvl="1"/>
            <a:r>
              <a:rPr/>
              <a:t>Right-skewed at small μ</a:t>
            </a:r>
          </a:p>
          <a:p>
            <a:pPr lvl="1"/>
            <a:r>
              <a:rPr/>
              <a:t>more symmetrical at higher μ</a:t>
            </a:r>
          </a:p>
        </p:txBody>
      </p:sp>
      <p:pic>
        <p:nvPicPr>
          <p:cNvPr descr="images/clipboard-19596461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990600"/>
            <a:ext cx="2781300" cy="382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Also have distributions of test statistics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Test statistics:</a:t>
            </a:r>
          </a:p>
          <a:p>
            <a:pPr lvl="0"/>
            <a:r>
              <a:rPr/>
              <a:t>summary values calculated from data used to test hypotheses</a:t>
            </a:r>
          </a:p>
          <a:p>
            <a:pPr lvl="0"/>
            <a:r>
              <a:rPr/>
              <a:t>is your result due to chance?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Different test statistics:</a:t>
            </a:r>
          </a:p>
          <a:p>
            <a:pPr lvl="0"/>
            <a:r>
              <a:rPr/>
              <a:t>different, well-defined distributions</a:t>
            </a:r>
          </a:p>
          <a:p>
            <a:pPr lvl="0"/>
            <a:r>
              <a:rPr/>
              <a:t>allows estimation of probabilities associated with results</a:t>
            </a:r>
          </a:p>
          <a:p>
            <a:pPr lvl="0"/>
            <a:r>
              <a:rPr/>
              <a:t>Examples:</a:t>
            </a:r>
          </a:p>
          <a:p>
            <a:pPr lvl="1"/>
            <a:r>
              <a:rPr/>
              <a:t>z-distribution, student’s t-distribution, χ2-distribution, F-distribution</a:t>
            </a:r>
          </a:p>
        </p:txBody>
      </p:sp>
      <p:pic>
        <p:nvPicPr>
          <p:cNvPr descr="images/clipboard-10533808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65900" y="660400"/>
            <a:ext cx="1879600" cy="447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Samples and populations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Inferential statistics:</a:t>
            </a:r>
          </a:p>
          <a:p>
            <a:pPr lvl="0"/>
            <a:r>
              <a:rPr/>
              <a:t>inference from samples to populations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Statistical population:</a:t>
            </a:r>
          </a:p>
          <a:p>
            <a:pPr lvl="0"/>
            <a:r>
              <a:rPr/>
              <a:t>All possible observations of interest</a:t>
            </a:r>
          </a:p>
          <a:p>
            <a:pPr lvl="0"/>
            <a:r>
              <a:rPr/>
              <a:t>Normally: populations too large to census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Populations are defined in time + space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Examples of statistical populations from you research area?</a:t>
            </a:r>
          </a:p>
        </p:txBody>
      </p:sp>
      <p:pic>
        <p:nvPicPr>
          <p:cNvPr descr="images/clipboard-252661673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17600"/>
            <a:ext cx="2781300" cy="356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Samples and populations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characteristic of sample is</a:t>
            </a:r>
          </a:p>
          <a:p>
            <a:pPr lvl="0"/>
            <a:r>
              <a:rPr/>
              <a:t>size (n observations; n = sample size)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Characteristics of population - called parameters</a:t>
            </a:r>
          </a:p>
          <a:p>
            <a:pPr lvl="0"/>
            <a:r>
              <a:rPr/>
              <a:t>Parameters - Greek letters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Characteristics of samples - statistical estimates of parameters</a:t>
            </a:r>
          </a:p>
          <a:p>
            <a:pPr lvl="0"/>
            <a:r>
              <a:rPr/>
              <a:t>statistics= Latin letters</a:t>
            </a:r>
          </a:p>
          <a:p>
            <a:pPr lvl="0" indent="0" marL="0">
              <a:buNone/>
            </a:pPr>
            <a:r>
              <a:rPr b="1"/>
              <a:t>Random sampling crucial for</a:t>
            </a:r>
          </a:p>
          <a:p>
            <a:pPr lvl="0" indent="0" marL="0">
              <a:buNone/>
            </a:pPr>
            <a:r>
              <a:rPr b="1"/>
              <a:t>sample -&gt; population</a:t>
            </a:r>
          </a:p>
          <a:p>
            <a:pPr lvl="0" indent="0" marL="0">
              <a:buNone/>
            </a:pPr>
            <a:r>
              <a:rPr b="1"/>
              <a:t>inference statistics -&gt; parameters</a:t>
            </a:r>
          </a:p>
        </p:txBody>
      </p:sp>
      <p:pic>
        <p:nvPicPr>
          <p:cNvPr descr="images/clipboard-5365283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889000"/>
            <a:ext cx="2781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 Review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We covered:</a:t>
            </a:r>
          </a:p>
          <a:p>
            <a:pPr lvl="1"/>
            <a:r>
              <a:rPr/>
              <a:t>data wrangling and types of variable names</a:t>
            </a:r>
          </a:p>
          <a:p>
            <a:pPr lvl="1"/>
            <a:r>
              <a:rPr/>
              <a:t>meta data</a:t>
            </a:r>
          </a:p>
          <a:p>
            <a:pPr lvl="1"/>
            <a:r>
              <a:rPr/>
              <a:t>project design</a:t>
            </a:r>
          </a:p>
          <a:p>
            <a:pPr lvl="1"/>
            <a:r>
              <a:rPr/>
              <a:t>summary statistics</a:t>
            </a:r>
          </a:p>
          <a:p>
            <a:pPr lvl="1"/>
            <a:r>
              <a:rPr/>
              <a:t>graphing the mean and standard error graphs</a:t>
            </a:r>
          </a:p>
          <a:p>
            <a:pPr lvl="1"/>
            <a:r>
              <a:rPr/>
              <a:t>pipes and %&gt;% or |&gt; and how to group_by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Our last graph</a:t>
            </a:r>
          </a:p>
        </p:txBody>
      </p:sp>
      <p:pic>
        <p:nvPicPr>
          <p:cNvPr descr="images/mean_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689100"/>
            <a:ext cx="4038600" cy="2489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Parameters and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Two main kinds of summary statistics: - center and spread</a:t>
            </a:r>
          </a:p>
          <a:p>
            <a:pPr lvl="0" indent="0" marL="0">
              <a:buNone/>
            </a:pPr>
            <a:r>
              <a:rPr/>
              <a:t>Center: - Mean (µ, ȳ): sum of sampled values divided by n - Mode: the most common number in dataset - Median: middle measurement of data; = mean for normal 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Mean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t>μ</m:t>
                    </m:r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nary>
                          <m:naryPr>
                            <m:chr m:val="∑"/>
                            <m:limLoc m:val="undOvr"/>
                            <m:subHide m:val="off"/>
                            <m:supHide m:val="off"/>
                          </m:naryPr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1</m:t>
                            </m:r>
                          </m:sub>
                          <m:sup>
                            <m:r>
                              <m:t>n</m:t>
                            </m:r>
                          </m:sup>
                          <m:e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m:t>n</m:t>
                        </m:r>
                      </m:den>
                    </m:f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Formula for n odd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median = </m:t>
                    </m:r>
                    <m:r>
                      <m:t>Y</m:t>
                    </m:r>
                    <m:r>
                      <m:rPr>
                        <m:sty m:val="p"/>
                      </m:rPr>
                      <m:t>_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/</m:t>
                    </m:r>
                    <m:r>
                      <m:t>2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Formula for n even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median = </m:t>
                    </m:r>
                    <m:f>
                      <m:fPr>
                        <m:type m:val="bar"/>
                      </m:fPr>
                      <m:num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+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r>
                                  <m:t>2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b>
                        </m:sSub>
                      </m:num>
                      <m:den>
                        <m:r>
                          <m:t>2</m:t>
                        </m:r>
                      </m:den>
                    </m:f>
                  </m:oMath>
                </a14:m>
              </a:p>
            </p:txBody>
          </p:sp>
        </mc:Choice>
      </mc:AlternateContent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Parameters and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Spread</a:t>
            </a:r>
          </a:p>
          <a:p>
            <a:pPr lvl="0"/>
            <a:r>
              <a:rPr/>
              <a:t>Range: from highest and lowest observation</a:t>
            </a:r>
          </a:p>
          <a:p>
            <a:pPr lvl="0"/>
            <a:r>
              <a:rPr/>
              <a:t>Variance (σ2, s2): sum of squared differences of observations from mean, divided by n-1</a:t>
            </a:r>
          </a:p>
          <a:p>
            <a:pPr lvl="0" indent="0" marL="0">
              <a:buNone/>
            </a:pPr>
            <a:r>
              <a:rPr/>
              <a:t>E.g., fish lengths = 20, 30, 35, 24, 36 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 indent="0">
                  <a:buNone/>
                </a:pPr>
                <a:r>
                  <a:rPr>
                    <a:latin typeface="Courier"/>
                  </a:rPr>
                  <a:t># A tibble: 1 × 1
   mean
  &lt;dbl&gt;
1    29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sSup>
                      <m:e>
                        <m:r>
                          <m:t>s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off"/>
                        <m:supHide m:val="off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1</m:t>
                        </m:r>
                      </m:sub>
                      <m:sup>
                        <m:r>
                          <m:t>n</m:t>
                        </m:r>
                      </m:sup>
                      <m:e>
                        <m:f>
                          <m:fPr>
                            <m:type m:val="bar"/>
                          </m:fPr>
                          <m:num>
                            <m:sSup>
                              <m:e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y</m:t>
                                        </m:r>
                                      </m:e>
                                      <m:sub>
                                        <m:r>
                                          <m:t>i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acc>
                                      <m:accPr>
                                        <m:chr m:val="‾"/>
                                      </m:accPr>
                                      <m:e>
                                        <m:r>
                                          <m:t>y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den>
                        </m:f>
                      </m:e>
                    </m:nary>
                  </m:oMath>
                </a14:m>
              </a:p>
            </p:txBody>
          </p:sp>
        </mc:Choice>
      </mc:AlternateContent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Parameters and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Spread</a:t>
            </a:r>
          </a:p>
          <a:p>
            <a:pPr lvl="0" indent="0" marL="0">
              <a:buNone/>
            </a:pPr>
            <a:r>
              <a:rPr/>
              <a:t>(20 -29)^2+ (30 -29)^2 + (35 -29)^2 + (24 -29)^2 + (36 -29)^2 = 57,104</a:t>
            </a:r>
          </a:p>
          <a:p>
            <a:pPr lvl="0" indent="0" marL="0">
              <a:buNone/>
            </a:pPr>
            <a:r>
              <a:rPr/>
              <a:t>192 / (5-1) = 48 mm^2 </a:t>
            </a:r>
            <a:r>
              <a:rPr i="1"/>
              <a:t>Problem: weird units!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 A tibble: 1 × 2
   mean variance
  &lt;dbl&gt;    &lt;dbl&gt;
1    29       48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Parameters and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Spread</a:t>
            </a:r>
          </a:p>
          <a:p>
            <a:pPr lvl="0"/>
            <a:r>
              <a:rPr/>
              <a:t>Standard Deviation(σ, s): square root of variance.</a:t>
            </a:r>
          </a:p>
          <a:p>
            <a:pPr lvl="1"/>
            <a:r>
              <a:rPr/>
              <a:t>In same units as observations</a:t>
            </a:r>
          </a:p>
          <a:p>
            <a:pPr lvl="1"/>
            <a:r>
              <a:rPr/>
              <a:t>In example: √48 = 6.9 mm</a:t>
            </a:r>
          </a:p>
          <a:p>
            <a:pPr lvl="0"/>
            <a:r>
              <a:rPr/>
              <a:t>Coefficient of variation: SD as % of mean.</a:t>
            </a:r>
          </a:p>
          <a:p>
            <a:pPr lvl="1"/>
            <a:r>
              <a:rPr/>
              <a:t>Useful for comparing spread in samples with different means</a:t>
            </a:r>
          </a:p>
          <a:p>
            <a:pPr lvl="1"/>
            <a:r>
              <a:rPr/>
              <a:t>In example: (6.9/29)*100= 23.8 %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sSup>
                      <m:e>
                        <m:r>
                          <m:t>s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rad>
                      <m:radPr>
                        <m:degHide m:val="on"/>
                      </m:radPr>
                      <m:deg/>
                      <m:e>
                        <m:nary>
                          <m:naryPr>
                            <m:chr m:val="∑"/>
                            <m:limLoc m:val="undOvr"/>
                            <m:subHide m:val="off"/>
                            <m:supHide m:val="off"/>
                          </m:naryPr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1</m:t>
                            </m:r>
                          </m:sub>
                          <m:sup>
                            <m:r>
                              <m:t>n</m:t>
                            </m:r>
                          </m:sup>
                          <m:e>
                            <m:f>
                              <m:fPr>
                                <m:type m:val="bar"/>
                              </m:fPr>
                              <m:num>
                                <m:sSup>
                                  <m:e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r>
                                              <m:t>y</m:t>
                                            </m:r>
                                          </m:e>
                                          <m:sub>
                                            <m:r>
                                              <m:t>i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sty m:val="p"/>
                                          </m:rPr>
                                          <m:t>−</m:t>
                                        </m:r>
                                        <m:acc>
                                          <m:accPr>
                                            <m:chr m:val="‾"/>
                                          </m:accPr>
                                          <m:e>
                                            <m:r>
                                              <m:t>y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den>
                            </m:f>
                          </m:e>
                        </m:nary>
                      </m:e>
                    </m:rad>
                  </m:oMath>
                </a14:m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Coefficient of variation</m:t>
                    </m:r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S</m:t>
                        </m:r>
                      </m:num>
                      <m:den>
                        <m:acc>
                          <m:accPr>
                            <m:chr m:val="‾"/>
                          </m:accPr>
                          <m:e>
                            <m:r>
                              <m:t>Y</m:t>
                            </m:r>
                          </m:e>
                        </m:acc>
                      </m:den>
                    </m:f>
                    <m:r>
                      <m:rPr>
                        <m:sty m:val="p"/>
                      </m:rPr>
                      <m:t>×</m:t>
                    </m:r>
                    <m:r>
                      <m:t>100</m:t>
                    </m:r>
                  </m:oMath>
                </a14:m>
              </a:p>
            </p:txBody>
          </p:sp>
        </mc:Choice>
      </mc:AlternateContent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Problem: - don’t know the values of parameters</a:t>
            </a:r>
          </a:p>
          <a:p>
            <a:pPr lvl="0" indent="0" marL="0">
              <a:buNone/>
            </a:pPr>
            <a:r>
              <a:rPr/>
              <a:t>Goal: - estimate parameters from empirical data (samples)</a:t>
            </a:r>
          </a:p>
          <a:p>
            <a:pPr lvl="0" indent="0" marL="0">
              <a:buNone/>
            </a:pPr>
            <a:r>
              <a:rPr/>
              <a:t>3 general methods of parameter estimation: - Maximum Likelihood Estimation (MLE) - Ordinary Least Squares (OLS) - Resampling techniques</a:t>
            </a:r>
          </a:p>
          <a:p>
            <a:pPr lvl="0"/>
            <a:r>
              <a:rPr/>
              <a:t>MLE general method to estimate parameters in a way that maximizes the likelihood of the observed data given the parameter values.</a:t>
            </a:r>
          </a:p>
          <a:p>
            <a:pPr lvl="0"/>
            <a:r>
              <a:rPr/>
              <a:t>aims to find the parameter values that make the observed data most probable under the assumed statistical model.</a:t>
            </a:r>
          </a:p>
          <a:p>
            <a:pPr lvl="0"/>
            <a:r>
              <a:rPr/>
              <a:t>OLS specific method to estimate parameters of a linear regression model.</a:t>
            </a:r>
          </a:p>
          <a:p>
            <a:pPr lvl="0"/>
            <a:r>
              <a:rPr/>
              <a:t>minimizes the sum of the squared differences between observed and predicted values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Estimation</a:t>
            </a:r>
          </a:p>
        </p:txBody>
      </p:sp>
      <p:pic>
        <p:nvPicPr>
          <p:cNvPr descr="images/clipboard-5365283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87700" y="609600"/>
            <a:ext cx="2717800" cy="391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3:</a:t>
            </a:r>
            <a:r>
              <a:rPr/>
              <a:t> How to deal with data wrangling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Introduction to probability distributions</a:t>
            </a:r>
          </a:p>
          <a:p>
            <a:pPr lvl="0"/>
            <a:r>
              <a:rPr/>
              <a:t>What is a frequency distribution?</a:t>
            </a:r>
          </a:p>
          <a:p>
            <a:pPr lvl="0"/>
            <a:r>
              <a:rPr/>
              <a:t>What is a probability distribution?</a:t>
            </a:r>
          </a:p>
          <a:p>
            <a:pPr lvl="0"/>
            <a:r>
              <a:rPr/>
              <a:t>Distributions for variables and for statistics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Estimation</a:t>
            </a:r>
          </a:p>
          <a:p>
            <a:pPr lvl="0"/>
            <a:r>
              <a:rPr/>
              <a:t>Populations and samples</a:t>
            </a:r>
          </a:p>
          <a:p>
            <a:pPr lvl="0"/>
            <a:r>
              <a:rPr/>
              <a:t>Parameters and statistics</a:t>
            </a:r>
          </a:p>
          <a:p>
            <a:pPr lvl="0" indent="0" marL="0">
              <a:buNone/>
            </a:pPr>
            <a:r>
              <a:rPr/>
              <a:t>we are going to use some sculpin data that is real!</a:t>
            </a:r>
          </a:p>
        </p:txBody>
      </p:sp>
      <p:pic>
        <p:nvPicPr>
          <p:cNvPr descr="images/slimy_sculpin_cottus_cognatus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349500"/>
            <a:ext cx="2781300" cy="1104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Frequency distributions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data we will use will be a combination of data from Toolik Alaska LTER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source</a:t>
            </a:r>
          </a:p>
          <a:p>
            <a:pPr lvl="0" indent="0" marL="0">
              <a:buNone/>
            </a:pPr>
            <a:r>
              <a:rPr/>
              <a:t>We will specifically look at fishes like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Lake Trout</a:t>
            </a:r>
          </a:p>
        </p:txBody>
      </p:sp>
      <p:pic>
        <p:nvPicPr>
          <p:cNvPr descr="images/lake_trout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27000" y="2133600"/>
            <a:ext cx="4432300" cy="1587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4"/>
              </a:rPr>
              <a:t>source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Grayling</a:t>
            </a:r>
          </a:p>
        </p:txBody>
      </p:sp>
      <p:pic>
        <p:nvPicPr>
          <p:cNvPr descr="images/grayling.jpeg" id="0" name="Picture 1"/>
          <p:cNvPicPr>
            <a:picLocks noGrp="1"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127000" y="2108200"/>
            <a:ext cx="4432300" cy="162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Slimy Sculpin</a:t>
            </a:r>
          </a:p>
        </p:txBody>
      </p:sp>
      <p:pic>
        <p:nvPicPr>
          <p:cNvPr descr="images/slimy_sculpin_cottus_cognatus.jpg" id="0" name="Picture 1"/>
          <p:cNvPicPr>
            <a:picLocks noGrp="1" noChangeAspect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127000" y="2044700"/>
            <a:ext cx="4432300" cy="175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7"/>
              </a:rPr>
              <a:t>source</a:t>
            </a:r>
          </a:p>
        </p:txBody>
      </p:sp>
      <p:pic>
        <p:nvPicPr>
          <p:cNvPr descr="images/toolik.png" id="0" name="Picture 1"/>
          <p:cNvPicPr>
            <a:picLocks noGrp="1" noChangeAspect="1"/>
          </p:cNvPicPr>
          <p:nvPr/>
        </p:nvPicPr>
        <p:blipFill>
          <a:blip r:embed="rId8"/>
          <a:stretch>
            <a:fillRect/>
          </a:stretch>
        </p:blipFill>
        <p:spPr bwMode="auto">
          <a:xfrm>
            <a:off x="5842000" y="1295400"/>
            <a:ext cx="18542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Frequency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Data - has been cleaned in terms of lake names and species names</a:t>
            </a:r>
          </a:p>
          <a:p>
            <a:pPr lvl="0"/>
            <a:r>
              <a:rPr/>
              <a:t>Slimy Sculpin - Toolik Lake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 A tibble: 1 × 4
   mean    sd    se count
  &lt;dbl&gt; &lt;dbl&gt; &lt;dbl&gt; &lt;int&gt;
1  51.7  12.0 0.834   208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Frequency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a frequency distribution?</a:t>
            </a:r>
          </a:p>
          <a:p>
            <a:pPr lvl="0"/>
            <a:r>
              <a:rPr/>
              <a:t>Display of number of observations in certain intervals</a:t>
            </a:r>
          </a:p>
          <a:p>
            <a:pPr lvl="0"/>
            <a:r>
              <a:rPr/>
              <a:t>e.g., the number of sculpin per interval in Toolik Lake</a:t>
            </a:r>
          </a:p>
          <a:p>
            <a:pPr lvl="0"/>
            <a:r>
              <a:rPr/>
              <a:t>as a table like below or histogram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 A tibble: 28 × 2
   length_bin     n
   &lt;fct&gt;      &lt;int&gt;
 1 [11,13]        4
 2 (19,21]        1
 3 (23,25]        1
 4 (27,29]        2
 5 (29,31]        2
 6 (31,33]        1
 7 (33,35]        4
 8 (35,37]        3
 9 (37,39]        7
10 (39,41]        9
# ℹ 18 more rows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Frequency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alternative is to use a histogram</a:t>
            </a:r>
          </a:p>
          <a:p>
            <a:pPr lvl="0"/>
            <a:r>
              <a:rPr/>
              <a:t>the y axis is the count</a:t>
            </a:r>
          </a:p>
          <a:p>
            <a:pPr lvl="0"/>
            <a:r>
              <a:rPr/>
              <a:t>the x axis is the bin range</a:t>
            </a:r>
          </a:p>
          <a:p>
            <a:pPr lvl="0"/>
            <a:r>
              <a:rPr/>
              <a:t>each bin 0 - 5 and 5 - 10 and 10 - 15 or as you choose</a:t>
            </a:r>
          </a:p>
          <a:p>
            <a:pPr lvl="0"/>
            <a:r>
              <a:rPr/>
              <a:t>in ggplot the code looks like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dataframe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(thing_to_count))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geom_histogram</a:t>
            </a:r>
            <a:r>
              <a:rPr>
                <a:solidFill>
                  <a:srgbClr val="003B4F"/>
                </a:solidFill>
                <a:latin typeface="Courier"/>
              </a:rPr>
              <a:t>(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binwidth =</a:t>
            </a:r>
            <a:r>
              <a:rPr>
                <a:solidFill>
                  <a:srgbClr val="003B4F"/>
                </a:solidFill>
                <a:latin typeface="Courier"/>
              </a:rPr>
              <a:t> increments_to_work_with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)</a:t>
            </a:r>
          </a:p>
        </p:txBody>
      </p:sp>
      <p:pic>
        <p:nvPicPr>
          <p:cNvPr descr="03_01_lecture_powerpoint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197100"/>
            <a:ext cx="2781300" cy="139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Frequency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happens as sample size changes…</a:t>
            </a:r>
          </a:p>
          <a:p>
            <a:pPr lvl="0"/>
            <a:r>
              <a:rPr/>
              <a:t>Sampls size</a:t>
            </a:r>
          </a:p>
          <a:p>
            <a:pPr lvl="1"/>
            <a:r>
              <a:rPr/>
              <a:t>Low sample number - 15</a:t>
            </a:r>
          </a:p>
          <a:p>
            <a:pPr lvl="1"/>
            <a:r>
              <a:rPr/>
              <a:t>High sample number - 70</a:t>
            </a:r>
          </a:p>
          <a:p>
            <a:pPr lvl="0"/>
            <a:r>
              <a:rPr/>
              <a:t>Frequency distribution takes on “bell-shape”…</a:t>
            </a:r>
          </a:p>
        </p:txBody>
      </p:sp>
      <p:pic>
        <p:nvPicPr>
          <p:cNvPr descr="03_01_lecture_powerpoint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197100"/>
            <a:ext cx="2781300" cy="139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Can we make assumption about distribution of random variable weight in population?</a:t>
            </a:r>
          </a:p>
          <a:p>
            <a:pPr lvl="0" indent="0" marL="0">
              <a:buNone/>
            </a:pPr>
            <a:r>
              <a:rPr/>
              <a:t>Probability distribution:</a:t>
            </a:r>
          </a:p>
          <a:p>
            <a:pPr lvl="0"/>
            <a:r>
              <a:rPr/>
              <a:t>theoretical frequency distribution in population</a:t>
            </a:r>
          </a:p>
        </p:txBody>
      </p:sp>
      <p:pic>
        <p:nvPicPr>
          <p:cNvPr descr="images/clipboard-207624374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92900" y="660400"/>
            <a:ext cx="1625600" cy="447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03</dc:title>
  <dc:creator>Bill Perry</dc:creator>
  <cp:keywords/>
  <dcterms:created xsi:type="dcterms:W3CDTF">2025-03-31T03:01:55Z</dcterms:created>
  <dcterms:modified xsi:type="dcterms:W3CDTF">2025-03-31T03:01:55Z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