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2" Type="http://schemas.openxmlformats.org/officeDocument/2006/relationships/viewProps" Target="viewProps.xml" /><Relationship Id="rId51" Type="http://schemas.openxmlformats.org/officeDocument/2006/relationships/presProps" Target="presProps.xml" /><Relationship Id="rId1" Type="http://schemas.openxmlformats.org/officeDocument/2006/relationships/slideMaster" Target="slideMasters/slideMaster1.xml" /><Relationship Id="rId54" Type="http://schemas.openxmlformats.org/officeDocument/2006/relationships/tableStyles" Target="tableStyles.xml" /><Relationship Id="rId5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05</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At what point reject Ho? - p &lt; 0.05 conventional “significance threshold” (α = alpha or p value) - p &lt; 0.05 means: - if Ho is true and we repeated the study 100 times - we would get this (or more extreme) result less than 5 times due to chance</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 - α is the rate at which we will reject a true null hypothesis (Type I error rate) - Lowering α will lower likelihood of incorrectly rejecting a true null hypothesis (e.g., 0.01, 0.001)</a:t>
            </a:r>
          </a:p>
          <a:p>
            <a:pPr lvl="0" indent="0" marL="0">
              <a:buNone/>
            </a:pPr>
            <a:r>
              <a:rPr/>
              <a:t>*Both Hs and α are specified **BEFORE collection of data and analysis*</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5:</a:t>
            </a:r>
            <a:r>
              <a:rPr/>
              <a:t> Statistical hypothesis testing</a:t>
            </a:r>
          </a:p>
        </p:txBody>
      </p:sp>
      <p:sp>
        <p:nvSpPr>
          <p:cNvPr id="4" name="Text Placeholder 3"/>
          <p:cNvSpPr>
            <a:spLocks noGrp="1"/>
          </p:cNvSpPr>
          <p:nvPr>
            <p:ph idx="2" sz="half" type="body"/>
          </p:nvPr>
        </p:nvSpPr>
        <p:spPr/>
        <p:txBody>
          <a:bodyPr/>
          <a:lstStyle/>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p:txBody>
      </p:sp>
      <p:pic>
        <p:nvPicPr>
          <p:cNvPr descr="images/clipboard-694363384.png" id="0" name="Picture 1"/>
          <p:cNvPicPr>
            <a:picLocks noGrp="1" noChangeAspect="1"/>
          </p:cNvPicPr>
          <p:nvPr/>
        </p:nvPicPr>
        <p:blipFill>
          <a:blip r:embed="rId2"/>
          <a:stretch>
            <a:fillRect/>
          </a:stretch>
        </p:blipFill>
        <p:spPr bwMode="auto">
          <a:xfrm>
            <a:off x="6121400" y="1625600"/>
            <a:ext cx="2781300" cy="2540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a:t>
            </a:r>
          </a:p>
          <a:p>
            <a:pPr lvl="0"/>
            <a:r>
              <a:rPr/>
              <a:t>Specify Null (Ho) and alternate (Ha)</a:t>
            </a:r>
          </a:p>
          <a:p>
            <a:pPr lvl="0"/>
            <a:r>
              <a:rPr/>
              <a:t>Determine test (and test statistic) to be used</a:t>
            </a:r>
          </a:p>
          <a:p>
            <a:pPr lvl="0"/>
            <a:r>
              <a:rPr/>
              <a:t>Test statistic is used to compare your data to expectation under Ho (null hypothesis)</a:t>
            </a:r>
          </a:p>
          <a:p>
            <a:pPr lvl="0"/>
            <a:r>
              <a:rPr/>
              <a:t>Specify significance (α or p value) level below which Ho will be rejected</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 - Collect data - Perform test - If p-value &lt; α, conclude Ho is likely false and reject it - If p-value &gt; α, conclude no evidence Ho is false and retain it</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Brief review</a:t>
            </a:r>
          </a:p>
        </p:txBody>
      </p:sp>
      <p:sp>
        <p:nvSpPr>
          <p:cNvPr id="3" name="Content Placeholder 2"/>
          <p:cNvSpPr>
            <a:spLocks noGrp="1"/>
          </p:cNvSpPr>
          <p:nvPr>
            <p:ph idx="1" sz="half"/>
          </p:nvPr>
        </p:nvSpPr>
        <p:spPr/>
        <p:txBody>
          <a:bodyPr/>
          <a:lstStyle/>
          <a:p>
            <a:pPr lvl="0" indent="0" marL="0">
              <a:buNone/>
            </a:pPr>
            <a:r>
              <a:rPr/>
              <a:t>Recall… - Major goal of statistics: inferences about populations from samples… and assign degree of confidence to inferences - Statistical H-testing: formalized approach to inference - Relies on specifying null hypothesis (Ho) and alternate hypothesis (Ha) - Tests assess likelihood of the null hypothesis being true - Expressed as p-value: probability of obtaining sample value of statistic (or more extreme one) if Ho is true</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Brief review</a:t>
            </a:r>
          </a:p>
        </p:txBody>
      </p:sp>
      <p:sp>
        <p:nvSpPr>
          <p:cNvPr id="3" name="Content Placeholder 2"/>
          <p:cNvSpPr>
            <a:spLocks noGrp="1"/>
          </p:cNvSpPr>
          <p:nvPr>
            <p:ph idx="1" sz="half"/>
          </p:nvPr>
        </p:nvSpPr>
        <p:spPr/>
        <p:txBody>
          <a:bodyPr/>
          <a:lstStyle/>
          <a:p>
            <a:pPr lvl="0" indent="0" marL="0">
              <a:buNone/>
            </a:pPr>
            <a:r>
              <a:rPr/>
              <a:t>Recall hospital example - Probability of getting sample like A (with ȳ at least as far away from 3700 as 3500)? - p(ȳ ≤ 3500 or ȳ ≥ 3900)</a:t>
            </a:r>
          </a:p>
          <a:p>
            <a:pPr lvl="0"/>
            <a:r>
              <a:rPr/>
              <a:t>What about - 1-tailed or 2-tailed test?</a:t>
            </a:r>
          </a:p>
          <a:p>
            <a:pPr lvl="0"/>
            <a:r>
              <a:rPr/>
              <a:t>Can solve using SND and z-scores</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Brief review</a:t>
            </a:r>
          </a:p>
        </p:txBody>
      </p:sp>
      <p:sp>
        <p:nvSpPr>
          <p:cNvPr id="3" name="Content Placeholder 2"/>
          <p:cNvSpPr>
            <a:spLocks noGrp="1"/>
          </p:cNvSpPr>
          <p:nvPr>
            <p:ph idx="1" sz="half"/>
          </p:nvPr>
        </p:nvSpPr>
        <p:spPr/>
        <p:txBody>
          <a:bodyPr/>
          <a:lstStyle/>
          <a:p>
            <a:pPr lvl="0"/>
            <a:r>
              <a:rPr/>
              <a:t>z= (3500-3700)/410 = -0.48</a:t>
            </a:r>
          </a:p>
          <a:p>
            <a:pPr lvl="1"/>
            <a:r>
              <a:rPr/>
              <a:t>From z table: p= 0.3156 X 2</a:t>
            </a:r>
          </a:p>
          <a:p>
            <a:pPr lvl="1"/>
            <a:r>
              <a:rPr/>
              <a:t>p of getting sample as far away from µ as A is = 0.6312 (63.1%)</a:t>
            </a:r>
          </a:p>
          <a:p>
            <a:pPr lvl="0"/>
            <a:r>
              <a:rPr/>
              <a:t>But- usually can’t use z!</a:t>
            </a:r>
          </a:p>
          <a:p>
            <a:pPr lvl="0"/>
            <a:r>
              <a:rPr/>
              <a:t>Can use t-distribution instead…</a:t>
            </a:r>
          </a:p>
        </p:txBody>
      </p:sp>
      <p:pic>
        <p:nvPicPr>
          <p:cNvPr descr="images/clipboard-990096460.png" id="0" name="Picture 1"/>
          <p:cNvPicPr>
            <a:picLocks noGrp="1" noChangeAspect="1"/>
          </p:cNvPicPr>
          <p:nvPr/>
        </p:nvPicPr>
        <p:blipFill>
          <a:blip r:embed="rId2"/>
          <a:stretch>
            <a:fillRect/>
          </a:stretch>
        </p:blipFill>
        <p:spPr bwMode="auto">
          <a:xfrm>
            <a:off x="6121400" y="1447800"/>
            <a:ext cx="2781300" cy="29083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b="1"/>
              <a:t>Lecture 4: Review</a:t>
            </a:r>
          </a:p>
        </p:txBody>
      </p:sp>
      <p:sp>
        <p:nvSpPr>
          <p:cNvPr id="3" name="Text Placeholder 2"/>
          <p:cNvSpPr>
            <a:spLocks noGrp="1"/>
          </p:cNvSpPr>
          <p:nvPr>
            <p:ph idx="1" type="body"/>
          </p:nvPr>
        </p:nvSpPr>
        <p:spPr/>
        <p:txBody>
          <a:bodyPr/>
          <a:lstStyle/>
          <a:p>
            <a:pPr lvl="0"/>
            <a:r>
              <a:rPr/>
              <a:t>Introduction to hypothesis testing</a:t>
            </a:r>
          </a:p>
          <a:p>
            <a:pPr lvl="0"/>
            <a:r>
              <a:rPr/>
              <a:t>The standard normal distribution</a:t>
            </a:r>
          </a:p>
          <a:p>
            <a:pPr lvl="0"/>
            <a:r>
              <a:rPr/>
              <a:t>Standard error</a:t>
            </a:r>
          </a:p>
          <a:p>
            <a:pPr lvl="0"/>
            <a:r>
              <a:rPr/>
              <a:t>Confidence intervals</a:t>
            </a:r>
          </a:p>
          <a:p>
            <a:pPr lvl="0"/>
            <a:r>
              <a:rPr/>
              <a:t>Student’s t-distribution</a:t>
            </a:r>
          </a:p>
          <a:p>
            <a:pPr lvl="0"/>
            <a:r>
              <a:rPr/>
              <a:t>H testing sequence</a:t>
            </a:r>
          </a:p>
          <a:p>
            <a:pPr lvl="0"/>
            <a:r>
              <a:rPr b="1"/>
              <a:t>p-values</a:t>
            </a:r>
          </a:p>
        </p:txBody>
      </p:sp>
      <p:sp>
        <p:nvSpPr>
          <p:cNvPr id="5" name="Text Placeholder 4"/>
          <p:cNvSpPr>
            <a:spLocks noGrp="1"/>
          </p:cNvSpPr>
          <p:nvPr>
            <p:ph idx="3" sz="quarter" type="body"/>
          </p:nvPr>
        </p:nvSpPr>
        <p:spPr/>
        <p:txBody>
          <a:bodyPr/>
          <a:lstStyle/>
          <a:p>
            <a:pPr lvl="0" indent="0" marL="0">
              <a:buNone/>
            </a:pPr>
            <a:r>
              <a:rPr/>
              <a:t>Our last graphs</a:t>
            </a:r>
            <a:br/>
          </a:p>
        </p:txBody>
      </p:sp>
      <p:pic>
        <p:nvPicPr>
          <p:cNvPr descr="images/clipboard-3257239263.png" id="0" name="Picture 1"/>
          <p:cNvPicPr>
            <a:picLocks noGrp="1" noChangeAspect="1"/>
          </p:cNvPicPr>
          <p:nvPr/>
        </p:nvPicPr>
        <p:blipFill>
          <a:blip r:embed="rId2"/>
          <a:stretch>
            <a:fillRect/>
          </a:stretch>
        </p:blipFill>
        <p:spPr bwMode="auto">
          <a:xfrm>
            <a:off x="4749800" y="2070100"/>
            <a:ext cx="4038600" cy="17145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Pine Needle Length: Hypothesis Testing Activity</a:t>
            </a:r>
          </a:p>
        </p:txBody>
      </p:sp>
      <p:sp>
        <p:nvSpPr>
          <p:cNvPr id="3" name="Content Placeholder 2"/>
          <p:cNvSpPr>
            <a:spLocks noGrp="1"/>
          </p:cNvSpPr>
          <p:nvPr>
            <p:ph idx="1" sz="half"/>
          </p:nvPr>
        </p:nvSpPr>
        <p:spPr/>
        <p:txBody>
          <a:bodyPr/>
          <a:lstStyle/>
          <a:p>
            <a:pPr lvl="0" indent="0" marL="0">
              <a:buNone/>
            </a:pPr>
            <a:r>
              <a:rPr/>
              <a:t>This activity will guide you through the process of conducting single-sample and two-sample t-tests on pine needle data. We’ll explore how environmental factors like wind exposure might affect pine needle length.</a:t>
            </a:r>
          </a:p>
          <a:p>
            <a:pPr lvl="0" indent="0" marL="0">
              <a:buNone/>
            </a:pPr>
            <a:r>
              <a:rPr/>
              <a:t>You’ll learn to:</a:t>
            </a:r>
          </a:p>
          <a:p>
            <a:pPr lvl="0"/>
            <a:r>
              <a:rPr/>
              <a:t>- Formulate hypotheses</a:t>
            </a:r>
          </a:p>
          <a:p>
            <a:pPr lvl="0"/>
            <a:r>
              <a:rPr/>
              <a:t>- Test assumptions</a:t>
            </a:r>
          </a:p>
          <a:p>
            <a:pPr lvl="0"/>
            <a:r>
              <a:rPr/>
              <a:t>- Perform t-tests</a:t>
            </a:r>
          </a:p>
          <a:p>
            <a:pPr lvl="0"/>
            <a:r>
              <a:rPr/>
              <a:t>- Visualize data</a:t>
            </a:r>
          </a:p>
          <a:p>
            <a:pPr lvl="0"/>
            <a:r>
              <a:rPr/>
              <a:t>- Report results accurately</a:t>
            </a:r>
          </a:p>
        </p:txBody>
      </p:sp>
      <p:pic>
        <p:nvPicPr>
          <p:cNvPr descr="images/pine_needles.jpg" id="0" name="Picture 1"/>
          <p:cNvPicPr>
            <a:picLocks noGrp="1" noChangeAspect="1"/>
          </p:cNvPicPr>
          <p:nvPr/>
        </p:nvPicPr>
        <p:blipFill>
          <a:blip r:embed="rId2"/>
          <a:stretch>
            <a:fillRect/>
          </a:stretch>
        </p:blipFill>
        <p:spPr bwMode="auto">
          <a:xfrm>
            <a:off x="6121400" y="787400"/>
            <a:ext cx="2781300" cy="3708400"/>
          </a:xfrm>
          <a:prstGeom prst="rect">
            <a:avLst/>
          </a:prstGeom>
          <a:noFill/>
          <a:ln w="9525">
            <a:noFill/>
            <a:headEnd/>
            <a:tailEnd/>
          </a:ln>
        </p:spPr>
      </p:pic>
      <p:sp>
        <p:nvSpPr>
          <p:cNvPr id="1" name="TextBox 3"/>
          <p:cNvSpPr txBox="1"/>
          <p:nvPr/>
        </p:nvSpPr>
        <p:spPr>
          <a:xfrm>
            <a:off x="6121400" y="4622800"/>
            <a:ext cx="2781300" cy="508000"/>
          </a:xfrm>
          <a:prstGeom prst="rect">
            <a:avLst/>
          </a:prstGeom>
          <a:noFill/>
        </p:spPr>
        <p:txBody>
          <a:bodyPr/>
          <a:lstStyle/>
          <a:p>
            <a:pPr lvl="0" indent="0" marL="0" algn="ctr">
              <a:buNone/>
            </a:pPr>
            <a:r>
              <a:rPr/>
              <a:t>Pine needles from trees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A single sample t-test asks whether a population parameter (like </a:t>
                </a:r>
                <a14:m>
                  <m:oMath xmlns:m="http://schemas.openxmlformats.org/officeDocument/2006/math">
                    <m:acc>
                      <m:accPr>
                        <m:chr m:val="‾"/>
                      </m:accPr>
                      <m:e>
                        <m:r>
                          <m:t>x</m:t>
                        </m:r>
                      </m:e>
                    </m:acc>
                  </m:oMath>
                </a14:m>
                <a:r>
                  <a:rPr/>
                  <a:t>) differs from some expected value.</a:t>
                </a:r>
              </a:p>
              <a:p>
                <a:pPr lvl="0" indent="0" marL="0">
                  <a:buNone/>
                </a:pPr>
                <a:r>
                  <a:rPr/>
                  <a:t>The question: </a:t>
                </a:r>
                <a:r>
                  <a:rPr b="1"/>
                  <a:t>Is the average pine needle length from our windward sample different from 55mm?</a:t>
                </a:r>
              </a:p>
            </p:txBody>
          </p:sp>
        </mc:Choice>
      </mc:AlternateContent>
      <p:pic>
        <p:nvPicPr>
          <p:cNvPr descr="images/clipboard-386829805.png" id="0" name="Picture 1"/>
          <p:cNvPicPr>
            <a:picLocks noGrp="1" noChangeAspect="1"/>
          </p:cNvPicPr>
          <p:nvPr/>
        </p:nvPicPr>
        <p:blipFill>
          <a:blip r:embed="rId2"/>
          <a:stretch>
            <a:fillRect/>
          </a:stretch>
        </p:blipFill>
        <p:spPr bwMode="auto">
          <a:xfrm>
            <a:off x="6261100" y="660400"/>
            <a:ext cx="2501900" cy="4470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Install packages if needed (uncomment if necessary)</a:t>
            </a:r>
            <a:br/>
            <a:r>
              <a:rPr>
                <a:solidFill>
                  <a:srgbClr val="5E5E5E"/>
                </a:solidFill>
                <a:latin typeface="Courier"/>
              </a:rPr>
              <a:t># install.packages("readr")</a:t>
            </a:r>
            <a:br/>
            <a:r>
              <a:rPr>
                <a:solidFill>
                  <a:srgbClr val="5E5E5E"/>
                </a:solidFill>
                <a:latin typeface="Courier"/>
              </a:rPr>
              <a:t># install.packages("tidyverse")</a:t>
            </a:r>
            <a:br/>
            <a:r>
              <a:rPr>
                <a:solidFill>
                  <a:srgbClr val="5E5E5E"/>
                </a:solidFill>
                <a:latin typeface="Courier"/>
              </a:rPr>
              <a:t># install.packages("car")</a:t>
            </a:r>
            <a:br/>
            <a:r>
              <a:rPr>
                <a:solidFill>
                  <a:srgbClr val="5E5E5E"/>
                </a:solidFill>
                <a:latin typeface="Courier"/>
              </a:rPr>
              <a:t># install.packages("here")</a:t>
            </a:r>
            <a:br/>
            <a:br/>
            <a:r>
              <a:rPr>
                <a:solidFill>
                  <a:srgbClr val="5E5E5E"/>
                </a:solidFill>
                <a:latin typeface="Courier"/>
              </a:rPr>
              <a:t># Load libraries</a:t>
            </a:r>
            <a:br/>
            <a:r>
              <a:rPr>
                <a:solidFill>
                  <a:srgbClr val="4758AB"/>
                </a:solidFill>
                <a:latin typeface="Courier"/>
              </a:rPr>
              <a:t>library</a:t>
            </a:r>
            <a:r>
              <a:rPr>
                <a:solidFill>
                  <a:srgbClr val="003B4F"/>
                </a:solidFill>
                <a:latin typeface="Courier"/>
              </a:rPr>
              <a:t>(readr)        </a:t>
            </a:r>
            <a:r>
              <a:rPr>
                <a:solidFill>
                  <a:srgbClr val="5E5E5E"/>
                </a:solidFill>
                <a:latin typeface="Courier"/>
              </a:rPr>
              <a:t># For reading CSV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For data manipulation and visualization</a:t>
            </a:r>
            <a:br/>
            <a:r>
              <a:rPr>
                <a:solidFill>
                  <a:srgbClr val="4758AB"/>
                </a:solidFill>
                <a:latin typeface="Courier"/>
              </a:rPr>
              <a:t>library</a:t>
            </a:r>
            <a:r>
              <a:rPr>
                <a:solidFill>
                  <a:srgbClr val="003B4F"/>
                </a:solidFill>
                <a:latin typeface="Courier"/>
              </a:rPr>
              <a:t>(car)          </a:t>
            </a:r>
            <a:r>
              <a:rPr>
                <a:solidFill>
                  <a:srgbClr val="5E5E5E"/>
                </a:solidFill>
                <a:latin typeface="Courier"/>
              </a:rPr>
              <a:t># For diagnostic tests</a:t>
            </a:r>
          </a:p>
          <a:p>
            <a:pPr lvl="0" indent="0">
              <a:buNone/>
            </a:pPr>
            <a:r>
              <a:rPr>
                <a:solidFill>
                  <a:srgbClr val="5E5E5E"/>
                </a:solidFill>
                <a:latin typeface="Courier"/>
              </a:rPr>
              <a:t># Load the pine needle data</a:t>
            </a:r>
            <a:br/>
            <a:r>
              <a:rPr>
                <a:solidFill>
                  <a:srgbClr val="5E5E5E"/>
                </a:solidFill>
                <a:latin typeface="Courier"/>
              </a:rPr>
              <a:t># Use here() function to specify the path</a:t>
            </a:r>
            <a:br/>
            <a:r>
              <a:rPr>
                <a:solidFill>
                  <a:srgbClr val="003B4F"/>
                </a:solidFill>
                <a:latin typeface="Courier"/>
              </a:rPr>
              <a:t>pine_data &lt;- </a:t>
            </a:r>
            <a:r>
              <a:rPr>
                <a:solidFill>
                  <a:srgbClr val="4758AB"/>
                </a:solidFill>
                <a:latin typeface="Courier"/>
              </a:rPr>
              <a:t>read_csv</a:t>
            </a:r>
            <a:r>
              <a:rPr>
                <a:solidFill>
                  <a:srgbClr val="003B4F"/>
                </a:solidFill>
                <a:latin typeface="Courier"/>
              </a:rPr>
              <a:t>(</a:t>
            </a:r>
            <a:r>
              <a:rPr>
                <a:solidFill>
                  <a:srgbClr val="20794D"/>
                </a:solidFill>
                <a:latin typeface="Courier"/>
              </a:rPr>
              <a:t>"data/pine_needles.csv"</a:t>
            </a:r>
            <a:r>
              <a:rPr>
                <a:solidFill>
                  <a:srgbClr val="003B4F"/>
                </a:solidFill>
                <a:latin typeface="Courier"/>
              </a:rPr>
              <a:t>)</a:t>
            </a:r>
            <a:br/>
            <a:br/>
            <a:r>
              <a:rPr>
                <a:solidFill>
                  <a:srgbClr val="5E5E5E"/>
                </a:solidFill>
                <a:latin typeface="Courier"/>
              </a:rPr>
              <a:t># Examine the first few rows</a:t>
            </a:r>
            <a:br/>
            <a:r>
              <a:rPr>
                <a:solidFill>
                  <a:srgbClr val="4758AB"/>
                </a:solidFill>
                <a:latin typeface="Courier"/>
              </a:rPr>
              <a:t>head</a:t>
            </a:r>
            <a:r>
              <a:rPr>
                <a:solidFill>
                  <a:srgbClr val="003B4F"/>
                </a:solidFill>
                <a:latin typeface="Courier"/>
              </a:rPr>
              <a:t>(pine_data)</a:t>
            </a:r>
          </a:p>
          <a:p>
            <a:pPr lvl="0" indent="0">
              <a:buNone/>
            </a:pPr>
            <a:r>
              <a:rPr>
                <a:latin typeface="Courier"/>
              </a:rPr>
              <a:t># A tibble: 6 × 6
  date    group       n_s   wind  tree_no len_mm
  &lt;chr&gt;   &lt;chr&gt;       &lt;chr&gt; &lt;chr&gt;   &lt;dbl&gt;  &lt;dbl&gt;
1 3/20/25 cephalopods n     lee         1     20
2 3/20/25 cephalopods n     lee         1     21
3 3/20/25 cephalopods n     lee         1     23
4 3/20/25 cephalopods n     lee         1     25
5 3/20/25 cephalopods n     lee         1     21
6 3/20/25 cephalopods n     lee         1     16</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Exploratory Data Analysis</a:t>
            </a:r>
          </a:p>
        </p:txBody>
      </p:sp>
      <p:sp>
        <p:nvSpPr>
          <p:cNvPr id="3" name="Content Placeholder 2"/>
          <p:cNvSpPr>
            <a:spLocks noGrp="1"/>
          </p:cNvSpPr>
          <p:nvPr>
            <p:ph idx="1"/>
          </p:nvPr>
        </p:nvSpPr>
        <p:spPr/>
        <p:txBody>
          <a:bodyPr/>
          <a:lstStyle/>
          <a:p>
            <a:pPr lvl="0" indent="0" marL="0">
              <a:buNone/>
            </a:pPr>
            <a:r>
              <a:rPr/>
              <a:t>Before conducting hypothesis tests, we should always explore our data to understand its characteristics.</a:t>
            </a:r>
          </a:p>
          <a:p>
            <a:pPr lvl="0" indent="0" marL="0">
              <a:buNone/>
            </a:pPr>
            <a:r>
              <a:rPr/>
              <a:t>Let’s calculate summary statistics and create visualizations.</a:t>
            </a:r>
          </a:p>
          <a:p>
            <a:pPr lvl="0" indent="0" marL="0">
              <a:buNone/>
            </a:pPr>
            <a:r>
              <a:rPr b="1"/>
              <a:t>Activity: Calculate basic summary statistics for pine needle length</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for pine needle length</a:t>
            </a:r>
            <a:br/>
            <a:r>
              <a:rPr>
                <a:solidFill>
                  <a:srgbClr val="5E5E5E"/>
                </a:solidFill>
                <a:latin typeface="Courier"/>
              </a:rPr>
              <a:t># Hint: Use summarize() function to calculate mean, sd, n, etc.</a:t>
            </a:r>
            <a:br/>
            <a:br/>
            <a:r>
              <a:rPr>
                <a:solidFill>
                  <a:srgbClr val="5E5E5E"/>
                </a:solidFill>
                <a:latin typeface="Courier"/>
              </a:rPr>
              <a:t># Create a summary table for all pine needles</a:t>
            </a:r>
            <a:br/>
            <a:r>
              <a:rPr>
                <a:solidFill>
                  <a:srgbClr val="003B4F"/>
                </a:solidFill>
                <a:latin typeface="Courier"/>
              </a:rPr>
              <a:t>pine_summary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(pine_summary)</a:t>
            </a:r>
          </a:p>
          <a:p>
            <a:pPr lvl="0" indent="0">
              <a:buNone/>
            </a:pPr>
            <a:r>
              <a:rPr>
                <a:latin typeface="Courier"/>
              </a:rPr>
              <a:t># A tibble: 1 × 4
  mean_length sd_length     n se_length
        &lt;dbl&gt;     &lt;dbl&gt; &lt;int&gt;     &lt;dbl&gt;
1        17.7      3.53    48     0.509</a:t>
            </a:r>
          </a:p>
          <a:p>
            <a:pPr lvl="0" indent="0">
              <a:buNone/>
            </a:pPr>
            <a:r>
              <a:rPr>
                <a:solidFill>
                  <a:srgbClr val="5E5E5E"/>
                </a:solidFill>
                <a:latin typeface="Courier"/>
              </a:rPr>
              <a:t># Now calculate summary statistics by wind exposure</a:t>
            </a:r>
            <a:br/>
            <a:r>
              <a:rPr>
                <a:solidFill>
                  <a:srgbClr val="5E5E5E"/>
                </a:solidFill>
                <a:latin typeface="Courier"/>
              </a:rPr>
              <a:t># YOUR CODE HERE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Visualizing the Data</a:t>
            </a:r>
          </a:p>
        </p:txBody>
      </p:sp>
      <p:sp>
        <p:nvSpPr>
          <p:cNvPr id="3" name="Content Placeholder 2"/>
          <p:cNvSpPr>
            <a:spLocks noGrp="1"/>
          </p:cNvSpPr>
          <p:nvPr>
            <p:ph idx="1" sz="half"/>
          </p:nvPr>
        </p:nvSpPr>
        <p:spPr/>
        <p:txBody>
          <a:bodyPr/>
          <a:lstStyle/>
          <a:p>
            <a:pPr lvl="0" indent="0" marL="0">
              <a:buNone/>
            </a:pPr>
            <a:r>
              <a:rPr b="1"/>
              <a:t>Activity: Create visualizations of pine needle length</a:t>
            </a:r>
          </a:p>
          <a:p>
            <a:pPr lvl="0" indent="0" marL="0">
              <a:buNone/>
            </a:pPr>
            <a:r>
              <a:rPr/>
              <a:t>Create a histogram and a boxplot to visualize the distribution of pine needle length values.</a:t>
            </a:r>
          </a:p>
        </p:txBody>
      </p:sp>
      <p:sp>
        <p:nvSpPr>
          <p:cNvPr id="4" name="Content Placeholder 3"/>
          <p:cNvSpPr>
            <a:spLocks noGrp="1"/>
          </p:cNvSpPr>
          <p:nvPr>
            <p:ph idx="2" sz="half"/>
          </p:nvPr>
        </p:nvSpPr>
        <p:spPr/>
        <p:txBody>
          <a:bodyPr/>
          <a:lstStyle/>
          <a:p>
            <a:pPr lvl="0" indent="0" marL="0">
              <a:buNone/>
            </a:pPr>
            <a:r>
              <a:rPr/>
              <a:t>Effective data visualization helps us understand:</a:t>
            </a:r>
          </a:p>
          <a:p>
            <a:pPr lvl="0" indent="0" marL="0">
              <a:buNone/>
            </a:pPr>
            <a:r>
              <a:rPr/>
              <a:t>- The central tendency</a:t>
            </a:r>
          </a:p>
          <a:p>
            <a:pPr lvl="0" indent="0" marL="0">
              <a:buNone/>
            </a:pPr>
            <a:r>
              <a:rPr/>
              <a:t>- The spread of the data</a:t>
            </a:r>
          </a:p>
          <a:p>
            <a:pPr lvl="0" indent="0" marL="0">
              <a:buNone/>
            </a:pPr>
            <a:r>
              <a:rPr/>
              <a:t>- Potential outliers</a:t>
            </a:r>
          </a:p>
          <a:p>
            <a:pPr lvl="0" indent="0" marL="0">
              <a:buNone/>
            </a:pPr>
            <a:r>
              <a:rPr/>
              <a:t>- Shape of distribution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histogram of pine needle length</a:t>
            </a:r>
            <a:br/>
            <a:r>
              <a:rPr>
                <a:solidFill>
                  <a:srgbClr val="5E5E5E"/>
                </a:solidFill>
                <a:latin typeface="Courier"/>
              </a:rPr>
              <a:t># Hint: Use ggplot() and geom_histogram()</a:t>
            </a:r>
            <a:br/>
            <a:br/>
            <a:r>
              <a:rPr>
                <a:solidFill>
                  <a:srgbClr val="5E5E5E"/>
                </a:solidFill>
                <a:latin typeface="Courier"/>
              </a:rPr>
              <a:t># Histogram of all pine needle lengths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len_mm))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binwidth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"Distribution of Pine Needle Length"</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"Length (mm)"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visualize-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Boxplot of pine needle length by wind exposure</a:t>
            </a:r>
            <a:br/>
            <a:r>
              <a:rPr>
                <a:solidFill>
                  <a:srgbClr val="5E5E5E"/>
                </a:solidFill>
                <a:latin typeface="Courier"/>
              </a:rPr>
              <a:t># YOUR CODE HERE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p:sp>
        <p:nvSpPr>
          <p:cNvPr id="3" name="Content Placeholder 2"/>
          <p:cNvSpPr>
            <a:spLocks noGrp="1"/>
          </p:cNvSpPr>
          <p:nvPr>
            <p:ph idx="1" sz="half"/>
          </p:nvPr>
        </p:nvSpPr>
        <p:spPr/>
        <p:txBody>
          <a:bodyPr/>
          <a:lstStyle/>
          <a:p>
            <a:pPr lvl="0" indent="0" marL="0">
              <a:buNone/>
            </a:pPr>
            <a:r>
              <a:rPr/>
              <a:t>We want to test if the mean pine needle length on the windward side differs from 55mm.</a:t>
            </a:r>
          </a:p>
          <a:p>
            <a:pPr lvl="0" indent="0" marL="0">
              <a:buNone/>
            </a:pPr>
            <a:r>
              <a:rPr b="1"/>
              <a:t>Activity: Define hypotheses and identify assumptions</a:t>
            </a:r>
          </a:p>
          <a:p>
            <a:pPr lvl="0" indent="0" marL="0">
              <a:buNone/>
            </a:pPr>
            <a:r>
              <a:rPr/>
              <a:t>H₀: μ = 55 (The mean pine needle length on windward side is 55mm) H₁: μ ≠ 55 (The mean pine needle length on windward side is not 55mm)</a:t>
            </a:r>
          </a:p>
        </p:txBody>
      </p:sp>
      <p:sp>
        <p:nvSpPr>
          <p:cNvPr id="4" name="Content Placeholder 3"/>
          <p:cNvSpPr>
            <a:spLocks noGrp="1"/>
          </p:cNvSpPr>
          <p:nvPr>
            <p:ph idx="2" sz="half"/>
          </p:nvPr>
        </p:nvSpPr>
        <p:spPr/>
        <p:txBody>
          <a:bodyPr/>
          <a:lstStyle/>
          <a:p>
            <a:pPr lvl="0" indent="0" marL="0">
              <a:spcBef>
                <a:spcPts val="3000"/>
              </a:spcBef>
              <a:buNone/>
            </a:pPr>
            <a:r>
              <a:rPr b="1"/>
              <a:t>Assumptions for t-test:</a:t>
            </a:r>
          </a:p>
          <a:p>
            <a:pPr lvl="0" indent="-342900" marL="342900">
              <a:buAutoNum type="arabicPeriod"/>
            </a:pPr>
            <a:r>
              <a:rPr/>
              <a:t>Data is normally distributed</a:t>
            </a:r>
          </a:p>
          <a:p>
            <a:pPr lvl="0" indent="-342900" marL="342900">
              <a:buAutoNum type="arabicPeriod"/>
            </a:pPr>
            <a:r>
              <a:rPr/>
              <a:t>Observations are independent</a:t>
            </a:r>
          </a:p>
          <a:p>
            <a:pPr lvl="0" indent="-342900" marL="342900">
              <a:buAutoNum type="arabicPeriod"/>
            </a:pPr>
            <a:r>
              <a:rPr/>
              <a:t>No significant outliers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Testing Assumptions</a:t>
            </a:r>
          </a:p>
        </p:txBody>
      </p:sp>
      <p:sp>
        <p:nvSpPr>
          <p:cNvPr id="3" name="Content Placeholder 2"/>
          <p:cNvSpPr>
            <a:spLocks noGrp="1"/>
          </p:cNvSpPr>
          <p:nvPr>
            <p:ph idx="1" sz="half"/>
          </p:nvPr>
        </p:nvSpPr>
        <p:spPr/>
        <p:txBody>
          <a:bodyPr/>
          <a:lstStyle/>
          <a:p>
            <a:pPr lvl="0" indent="0" marL="0">
              <a:buNone/>
            </a:pPr>
            <a:r>
              <a:rPr/>
              <a:t>Before conducting our t-test, we need to verify that our data meets the necessary assumptions.</a:t>
            </a:r>
          </a:p>
          <a:p>
            <a:pPr lvl="0" indent="0" marL="0">
              <a:buNone/>
            </a:pPr>
            <a:r>
              <a:rPr b="1"/>
              <a:t>Activity: Test the normality assumption</a:t>
            </a:r>
          </a:p>
        </p:txBody>
      </p:sp>
      <p:sp>
        <p:nvSpPr>
          <p:cNvPr id="4" name="Content Placeholder 3"/>
          <p:cNvSpPr>
            <a:spLocks noGrp="1"/>
          </p:cNvSpPr>
          <p:nvPr>
            <p:ph idx="2" sz="half"/>
          </p:nvPr>
        </p:nvSpPr>
        <p:spPr/>
        <p:txBody>
          <a:bodyPr/>
          <a:lstStyle/>
          <a:p>
            <a:pPr lvl="0" indent="0" marL="0">
              <a:buNone/>
            </a:pPr>
            <a:r>
              <a:rPr/>
              <a:t>Methods to test normality:</a:t>
            </a:r>
          </a:p>
          <a:p>
            <a:pPr lvl="0"/>
            <a:r>
              <a:rPr/>
              <a:t>Visual methods:</a:t>
            </a:r>
          </a:p>
          <a:p>
            <a:pPr lvl="1"/>
            <a:r>
              <a:rPr/>
              <a:t>QQ plots, histograms</a:t>
            </a:r>
          </a:p>
          <a:p>
            <a:pPr lvl="1"/>
            <a:r>
              <a:rPr/>
              <a:t>Statistical tests: Shapiro</a:t>
            </a:r>
          </a:p>
          <a:p>
            <a:pPr lvl="1"/>
            <a:r>
              <a:rPr/>
              <a:t>Wilk test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Filter for just windward side needles</a:t>
            </a:r>
            <a:br/>
            <a:r>
              <a:rPr>
                <a:solidFill>
                  <a:srgbClr val="003B4F"/>
                </a:solidFill>
                <a:latin typeface="Courier"/>
              </a:rPr>
              <a:t>windward_data &lt;- pine_data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a:t>
            </a:r>
            <a:br/>
            <a:b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5_01_lecture_powerpoint_files/figure-pptx/test_assumptions-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21 22</a:t>
            </a:r>
          </a:p>
          <a:p>
            <a:pPr lvl="0" indent="0">
              <a:buNone/>
            </a:pPr>
            <a:r>
              <a:rPr>
                <a:solidFill>
                  <a:srgbClr val="5E5E5E"/>
                </a:solidFill>
                <a:latin typeface="Courier"/>
              </a:rPr>
              <a:t># Shapiro-Wilk test</a:t>
            </a:r>
            <a:br/>
            <a:r>
              <a:rPr>
                <a:solidFill>
                  <a:srgbClr val="003B4F"/>
                </a:solidFill>
                <a:latin typeface="Courier"/>
              </a:rPr>
              <a:t>shapiro_test &lt;- </a:t>
            </a:r>
            <a:r>
              <a:rPr>
                <a:solidFill>
                  <a:srgbClr val="4758AB"/>
                </a:solidFill>
                <a:latin typeface="Courier"/>
              </a:rPr>
              <a:t>shapiro.test</a:t>
            </a:r>
            <a:r>
              <a:rPr>
                <a:solidFill>
                  <a:srgbClr val="003B4F"/>
                </a:solidFill>
                <a:latin typeface="Courier"/>
              </a:rPr>
              <a:t>(windward_data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(shapiro_test)</a:t>
            </a:r>
          </a:p>
          <a:p>
            <a:pPr lvl="0" indent="0">
              <a:buNone/>
            </a:pPr>
            <a:r>
              <a:rPr>
                <a:latin typeface="Courier"/>
              </a:rPr>
              <a:t>
    Shapiro-Wilk normality test
data:  windward_data$len_mm
W = 0.96062, p-value = 0.451</a:t>
            </a:r>
          </a:p>
          <a:p>
            <a:pPr lvl="0" indent="0">
              <a:buNone/>
            </a:pPr>
            <a:r>
              <a:rPr>
                <a:solidFill>
                  <a:srgbClr val="5E5E5E"/>
                </a:solidFill>
                <a:latin typeface="Courier"/>
              </a:rPr>
              <a:t># Check for outliers using boxplot</a:t>
            </a:r>
            <a:br/>
            <a:r>
              <a:rPr>
                <a:solidFill>
                  <a:srgbClr val="5E5E5E"/>
                </a:solidFill>
                <a:latin typeface="Courier"/>
              </a:rPr>
              <a:t># YOUR CODE HERE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Conducting the Single Sample T-Test</a:t>
            </a:r>
          </a:p>
        </p:txBody>
      </p:sp>
      <p:sp>
        <p:nvSpPr>
          <p:cNvPr id="3" name="Content Placeholder 2"/>
          <p:cNvSpPr>
            <a:spLocks noGrp="1"/>
          </p:cNvSpPr>
          <p:nvPr>
            <p:ph idx="1" sz="half"/>
          </p:nvPr>
        </p:nvSpPr>
        <p:spPr/>
        <p:txBody>
          <a:bodyPr/>
          <a:lstStyle/>
          <a:p>
            <a:pPr lvl="0" indent="0" marL="0">
              <a:buNone/>
            </a:pPr>
            <a:r>
              <a:rPr/>
              <a:t>Now that we’ve checked our assumptions, we can perform the single sample t-test.</a:t>
            </a:r>
          </a:p>
          <a:p>
            <a:pPr lvl="0" indent="0" marL="0">
              <a:buNone/>
            </a:pPr>
            <a:r>
              <a:rPr b="1"/>
              <a:t>Activity: Conduct a single sample t-test to compare windward needle length to 55mm</a:t>
            </a:r>
          </a:p>
        </p:txBody>
      </p:sp>
      <p:sp>
        <p:nvSpPr>
          <p:cNvPr id="4" name="Content Placeholder 3"/>
          <p:cNvSpPr>
            <a:spLocks noGrp="1"/>
          </p:cNvSpPr>
          <p:nvPr>
            <p:ph idx="2" sz="half"/>
          </p:nvPr>
        </p:nvSpPr>
        <p:spPr/>
        <p:txBody>
          <a:bodyPr/>
          <a:lstStyle/>
          <a:p>
            <a:pPr lvl="0" indent="0" marL="0">
              <a:buNone/>
            </a:pPr>
            <a:r>
              <a:rPr b="1"/>
              <a:t>What is probability of getting sample at least as far from 55mm as our sample mean?</a:t>
            </a:r>
          </a:p>
          <a:p>
            <a:pPr lvl="0" indent="0" marL="0">
              <a:buNone/>
            </a:pPr>
            <a:r>
              <a:rPr/>
              <a:t>This is our p-value, which helps us decide whether to reject the null hypothesis.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Calculate summary statistics for windward needles</a:t>
            </a:r>
            <a:br/>
            <a:r>
              <a:rPr>
                <a:solidFill>
                  <a:srgbClr val="003B4F"/>
                </a:solidFill>
                <a:latin typeface="Courier"/>
              </a:rPr>
              <a:t>windward_summary &lt;- windward_data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(windward_summary)</a:t>
            </a:r>
          </a:p>
          <a:p>
            <a:pPr lvl="0" indent="0">
              <a:buNone/>
            </a:pPr>
            <a:r>
              <a:rPr>
                <a:latin typeface="Courier"/>
              </a:rPr>
              <a:t># A tibble: 1 × 4
  mean_length sd_length     n se_length
        &lt;dbl&gt;     &lt;dbl&gt; &lt;int&gt;     &lt;dbl&gt;
1        14.9      1.91    24     0.390</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single sample t-test</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r>
              <a:rPr>
                <a:solidFill>
                  <a:srgbClr val="657422"/>
                </a:solidFill>
                <a:latin typeface="Courier"/>
              </a:rPr>
              <a:t>mu =</a:t>
            </a:r>
            <a:r>
              <a:rPr>
                <a:solidFill>
                  <a:srgbClr val="003B4F"/>
                </a:solidFill>
                <a:latin typeface="Courier"/>
              </a:rPr>
              <a:t> </a:t>
            </a:r>
            <a:r>
              <a:rPr>
                <a:solidFill>
                  <a:srgbClr val="AD0000"/>
                </a:solidFill>
                <a:latin typeface="Courier"/>
              </a:rPr>
              <a:t>55</a:t>
            </a:r>
            <a:r>
              <a:rPr>
                <a:solidFill>
                  <a:srgbClr val="003B4F"/>
                </a:solidFill>
                <a:latin typeface="Courier"/>
              </a:rPr>
              <a:t>)</a:t>
            </a:r>
            <a:br/>
            <a:r>
              <a:rPr>
                <a:solidFill>
                  <a:srgbClr val="4758AB"/>
                </a:solidFill>
                <a:latin typeface="Courier"/>
              </a:rPr>
              <a:t>print</a:t>
            </a:r>
            <a:r>
              <a:rPr>
                <a:solidFill>
                  <a:srgbClr val="003B4F"/>
                </a:solidFill>
                <a:latin typeface="Courier"/>
              </a:rPr>
              <a:t>(t_test_result)</a:t>
            </a:r>
          </a:p>
          <a:p>
            <a:pPr lvl="0" indent="0">
              <a:buNone/>
            </a:pPr>
            <a:r>
              <a:rPr>
                <a:latin typeface="Courier"/>
              </a:rPr>
              <a:t>
    One Sample t-test
data:  windward_data$len_mm
t = -102.85, df = 23, p-value &lt; 2.2e-16
alternative hypothesis: true mean is not equal to 55
95 percent confidence interval:
 14.11050 15.72284
sample estimates:
mean of x 
 14.91667 </a:t>
            </a:r>
          </a:p>
          <a:p>
            <a:pPr lvl="0" indent="0">
              <a:buNone/>
            </a:pPr>
            <a:r>
              <a:rPr>
                <a:solidFill>
                  <a:srgbClr val="5E5E5E"/>
                </a:solidFill>
                <a:latin typeface="Courier"/>
              </a:rPr>
              <a:t># Calculate t-statistic manually </a:t>
            </a:r>
            <a:br/>
            <a:r>
              <a:rPr>
                <a:solidFill>
                  <a:srgbClr val="5E5E5E"/>
                </a:solidFill>
                <a:latin typeface="Courier"/>
              </a:rPr>
              <a:t># YOUR CODE HERE: t = (sample_mean - hypothesized_mean) / (sample_sd / sqrt(n))</a:t>
            </a:r>
            <a:br/>
            <a:br/>
            <a:r>
              <a:rPr>
                <a:solidFill>
                  <a:srgbClr val="5E5E5E"/>
                </a:solidFill>
                <a:latin typeface="Courier"/>
              </a:rPr>
              <a:t># can you do this manually or manually with R?</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Interpreting and Reporting Results</a:t>
            </a:r>
          </a:p>
        </p:txBody>
      </p:sp>
      <p:sp>
        <p:nvSpPr>
          <p:cNvPr id="3" name="Content Placeholder 2"/>
          <p:cNvSpPr>
            <a:spLocks noGrp="1"/>
          </p:cNvSpPr>
          <p:nvPr>
            <p:ph idx="1" sz="half"/>
          </p:nvPr>
        </p:nvSpPr>
        <p:spPr/>
        <p:txBody>
          <a:bodyPr/>
          <a:lstStyle/>
          <a:p>
            <a:pPr lvl="0" indent="0" marL="0">
              <a:buNone/>
            </a:pPr>
            <a:r>
              <a:rPr b="1"/>
              <a:t>Activity: Interpret the t-test results</a:t>
            </a:r>
          </a:p>
          <a:p>
            <a:pPr lvl="0"/>
            <a:r>
              <a:rPr/>
              <a:t>What does the p-value tell us?</a:t>
            </a:r>
          </a:p>
          <a:p>
            <a:pPr lvl="0"/>
            <a:r>
              <a:rPr/>
              <a:t>Should we reject or fail to reject the null hypothesis?</a:t>
            </a:r>
          </a:p>
          <a:p>
            <a:pPr lvl="0" indent="0" marL="0">
              <a:buNone/>
            </a:pPr>
            <a:r>
              <a:rPr b="1"/>
              <a:t>How to report this result in a scientific paper:</a:t>
            </a:r>
          </a:p>
          <a:p>
            <a:pPr lvl="0" indent="0" marL="0">
              <a:buNone/>
            </a:pPr>
            <a:r>
              <a:rPr/>
              <a:t>“A two-tailed, one-sample t-test at α=0.05 showed that the mean pine needle length on the windward side (… mm, SD = …) [was/was not] significantly different from the expected 55 mm, t(…) = …, p = …”</a:t>
            </a:r>
          </a:p>
        </p:txBody>
      </p:sp>
      <p:pic>
        <p:nvPicPr>
          <p:cNvPr descr="images/clipboard-682106476.png" id="0" name="Picture 1"/>
          <p:cNvPicPr>
            <a:picLocks noGrp="1" noChangeAspect="1"/>
          </p:cNvPicPr>
          <p:nvPr/>
        </p:nvPicPr>
        <p:blipFill>
          <a:blip r:embed="rId2"/>
          <a:stretch>
            <a:fillRect/>
          </a:stretch>
        </p:blipFill>
        <p:spPr bwMode="auto">
          <a:xfrm>
            <a:off x="6121400" y="2197100"/>
            <a:ext cx="2781300" cy="14097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Two Sample T-Test</a:t>
            </a:r>
          </a:p>
        </p:txBody>
      </p:sp>
      <p:sp>
        <p:nvSpPr>
          <p:cNvPr id="3" name="Content Placeholder 2"/>
          <p:cNvSpPr>
            <a:spLocks noGrp="1"/>
          </p:cNvSpPr>
          <p:nvPr>
            <p:ph idx="1" sz="half"/>
          </p:nvPr>
        </p:nvSpPr>
        <p:spPr/>
        <p:txBody>
          <a:bodyPr/>
          <a:lstStyle/>
          <a:p>
            <a:pPr lvl="0" indent="0" marL="0">
              <a:buNone/>
            </a:pPr>
            <a:r>
              <a:rPr/>
              <a:t>Now, let’s compare pine needle lengths between windward and leeward sides of trees.</a:t>
            </a:r>
          </a:p>
          <a:p>
            <a:pPr lvl="0" indent="0" marL="0">
              <a:buNone/>
            </a:pPr>
            <a:r>
              <a:rPr/>
              <a:t>Question: </a:t>
            </a:r>
            <a:r>
              <a:rPr b="1"/>
              <a:t>Is there a significant difference in needle length between the windward and leeward sides?</a:t>
            </a:r>
          </a:p>
          <a:p>
            <a:pPr lvl="0" indent="0" marL="0">
              <a:buNone/>
            </a:pPr>
            <a:r>
              <a:rPr/>
              <a:t>This requires a two-sample t-test.</a:t>
            </a:r>
          </a:p>
        </p:txBody>
      </p:sp>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0">
                  <a:buNone/>
                </a:pPr>
                <a:r>
                  <a:rPr/>
                  <a:t>Two-sample t-test compares means from two independent groups.</a:t>
                </a:r>
              </a:p>
              <a:p>
                <a:pPr lvl="0" indent="0" marL="0">
                  <a:spcBef>
                    <a:spcPts val="3000"/>
                  </a:spcBef>
                  <a:buNone/>
                </a:pPr>
                <a14:m>
                  <m:oMath xmlns:m="http://schemas.openxmlformats.org/officeDocument/2006/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sSub>
                          <m:e>
                            <m:r>
                              <m:t>S</m:t>
                            </m:r>
                          </m:e>
                          <m:sub>
                            <m:r>
                              <m:t>p</m:t>
                            </m:r>
                          </m:sub>
                        </m:sSub>
                        <m:rad>
                          <m:radPr>
                            <m:degHide m:val="on"/>
                          </m:radPr>
                          <m:deg/>
                          <m:e>
                            <m:f>
                              <m:fPr>
                                <m:type m:val="bar"/>
                              </m:fPr>
                              <m:num>
                                <m:r>
                                  <m:t>1</m:t>
                                </m:r>
                              </m:num>
                              <m:den>
                                <m:sSub>
                                  <m:e>
                                    <m:r>
                                      <m:t>n</m:t>
                                    </m:r>
                                  </m:e>
                                  <m:sub>
                                    <m:r>
                                      <m:t>1</m:t>
                                    </m:r>
                                  </m:sub>
                                </m:sSub>
                              </m:den>
                            </m:f>
                            <m:r>
                              <m:rPr>
                                <m:sty m:val="p"/>
                              </m:rPr>
                              <m:t>+</m:t>
                            </m:r>
                            <m:f>
                              <m:fPr>
                                <m:type m:val="bar"/>
                              </m:fPr>
                              <m:num>
                                <m:r>
                                  <m:t>1</m:t>
                                </m:r>
                              </m:num>
                              <m:den>
                                <m:sSub>
                                  <m:e>
                                    <m:r>
                                      <m:t>n</m:t>
                                    </m:r>
                                  </m:e>
                                  <m:sub>
                                    <m:r>
                                      <m:t>2</m:t>
                                    </m:r>
                                  </m:sub>
                                </m:sSub>
                              </m:den>
                            </m:f>
                          </m:e>
                        </m:rad>
                      </m:den>
                    </m:f>
                  </m:oMath>
                </a14:m>
              </a:p>
              <a:p>
                <a:pPr lvl="0" indent="0" marL="0">
                  <a:buNone/>
                </a:pPr>
                <a:r>
                  <a:rPr/>
                  <a:t>where:</a:t>
                </a:r>
              </a:p>
              <a:p>
                <a:pPr lvl="0"/>
                <a:r>
                  <a:rPr/>
                  <a:t>x̄₁ and x̄₂: These represent the sample means of the two groups you’re comparing. </a:t>
                </a:r>
              </a:p>
              <a:p>
                <a:pPr lvl="0"/>
                <a:r>
                  <a:rPr/>
                  <a:t>s²ₚ: This is the pooled variance, calculated as: s²ₚ = [(n₁ - 1)s₁² + (n₂ - 1)s₂²] / (n₁ + n₂ - 2), where s₁² and s₂² are the sample variances of the two groups. </a:t>
                </a:r>
              </a:p>
              <a:p>
                <a:pPr lvl="0"/>
                <a:r>
                  <a:rPr b="1"/>
                  <a:t>n₁ and n₂:</a:t>
                </a:r>
                <a:r>
                  <a:rPr/>
                  <a:t> These are the sample sizes of the two groups. </a:t>
                </a:r>
              </a:p>
              <a:p>
                <a:pPr lvl="0"/>
                <a:r>
                  <a:rPr b="1"/>
                  <a:t>√(1/n₁ + 1/n₂):</a:t>
                </a:r>
                <a:r>
                  <a:rPr/>
                  <a:t> This represents the pooled standard error. </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Exploratory Data Analysis by Group</a:t>
            </a:r>
          </a:p>
        </p:txBody>
      </p:sp>
      <p:sp>
        <p:nvSpPr>
          <p:cNvPr id="3" name="Content Placeholder 2"/>
          <p:cNvSpPr>
            <a:spLocks noGrp="1"/>
          </p:cNvSpPr>
          <p:nvPr>
            <p:ph idx="1"/>
          </p:nvPr>
        </p:nvSpPr>
        <p:spPr/>
        <p:txBody>
          <a:bodyPr/>
          <a:lstStyle/>
          <a:p>
            <a:pPr lvl="0" indent="0" marL="0">
              <a:buNone/>
            </a:pPr>
            <a:r>
              <a:rPr b="1"/>
              <a:t>Activity: Calculate summary statistics grouped by wind exposure</a:t>
            </a:r>
          </a:p>
          <a:p>
            <a:pPr lvl="0" indent="0" marL="0">
              <a:buNone/>
            </a:pPr>
            <a:r>
              <a:rPr/>
              <a:t>Before conducting the test, we need to understand the data for each group.</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by wind exposure</a:t>
            </a:r>
            <a:br/>
            <a:r>
              <a:rPr>
                <a:solidFill>
                  <a:srgbClr val="5E5E5E"/>
                </a:solidFill>
                <a:latin typeface="Courier"/>
              </a:rPr>
              <a:t># Hint: Use group_by() and summarize()</a:t>
            </a:r>
            <a:br/>
            <a:br/>
            <a:r>
              <a:rPr>
                <a:solidFill>
                  <a:srgbClr val="003B4F"/>
                </a:solidFill>
                <a:latin typeface="Courier"/>
              </a:rPr>
              <a:t>group_summary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(group_summary)</a:t>
            </a:r>
          </a:p>
          <a:p>
            <a:pPr lvl="0" indent="0">
              <a:buNone/>
            </a:pPr>
            <a:r>
              <a:rPr>
                <a:latin typeface="Courier"/>
              </a:rPr>
              <a:t># A tibble: 2 × 5
  wind  mean_length sd_length     n se_length
  &lt;chr&gt;       &lt;dbl&gt;     &lt;dbl&gt; &lt;int&gt;     &lt;dbl&gt;
1 lee          20.4      2.45    24     0.500
2 wind         14.9      1.91    24     0.390</a:t>
            </a:r>
          </a:p>
          <a:p>
            <a:pPr lvl="0" indent="0">
              <a:buNone/>
            </a:pPr>
            <a:r>
              <a:rPr>
                <a:solidFill>
                  <a:srgbClr val="5E5E5E"/>
                </a:solidFill>
                <a:latin typeface="Courier"/>
              </a:rPr>
              <a:t># Calculate the difference in means</a:t>
            </a:r>
            <a:br/>
            <a:r>
              <a:rPr>
                <a:solidFill>
                  <a:srgbClr val="5E5E5E"/>
                </a:solidFill>
                <a:latin typeface="Courier"/>
              </a:rPr>
              <a:t># YOUR CODE HERE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Visualizing Group Differences</a:t>
            </a:r>
          </a:p>
        </p:txBody>
      </p:sp>
      <p:sp>
        <p:nvSpPr>
          <p:cNvPr id="3" name="Content Placeholder 2"/>
          <p:cNvSpPr>
            <a:spLocks noGrp="1"/>
          </p:cNvSpPr>
          <p:nvPr>
            <p:ph idx="1" sz="half"/>
          </p:nvPr>
        </p:nvSpPr>
        <p:spPr/>
        <p:txBody>
          <a:bodyPr/>
          <a:lstStyle/>
          <a:p>
            <a:pPr lvl="0" indent="0" marL="0">
              <a:buNone/>
            </a:pPr>
            <a:r>
              <a:rPr b="1"/>
              <a:t>Activity: Create visualizations to compare the groups</a:t>
            </a:r>
          </a:p>
          <a:p>
            <a:pPr lvl="0" indent="0" marL="0">
              <a:buNone/>
            </a:pPr>
            <a:r>
              <a:rPr/>
              <a:t>Visualizing the data can help us understand the differences between groups.</a:t>
            </a:r>
          </a:p>
        </p:txBody>
      </p:sp>
      <p:sp>
        <p:nvSpPr>
          <p:cNvPr id="4" name="Content Placeholder 3"/>
          <p:cNvSpPr>
            <a:spLocks noGrp="1"/>
          </p:cNvSpPr>
          <p:nvPr>
            <p:ph idx="2" sz="half"/>
          </p:nvPr>
        </p:nvSpPr>
        <p:spPr/>
        <p:txBody>
          <a:bodyPr/>
          <a:lstStyle/>
          <a:p>
            <a:pPr lvl="0" indent="0" marL="0">
              <a:buNone/>
            </a:pPr>
            <a:r>
              <a:rPr/>
              <a:t>Effective visualizations for group comparisons:</a:t>
            </a:r>
          </a:p>
          <a:p>
            <a:pPr lvl="0" indent="0" marL="0">
              <a:buNone/>
            </a:pPr>
            <a:r>
              <a:rPr/>
              <a:t>- Side-by-side boxplots</a:t>
            </a:r>
          </a:p>
          <a:p>
            <a:pPr lvl="0" indent="0" marL="0">
              <a:buNone/>
            </a:pPr>
            <a:r>
              <a:rPr/>
              <a:t>- Violin plots</a:t>
            </a:r>
          </a:p>
          <a:p>
            <a:pPr lvl="0" indent="0" marL="0">
              <a:buNone/>
            </a:pPr>
            <a:r>
              <a:rPr/>
              <a:t>- Error bar plots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boxplots to compare groups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fill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group_visualization-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plot using stat_summary to show means and standard errors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fill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 =</a:t>
            </a:r>
            <a:r>
              <a:rPr>
                <a:solidFill>
                  <a:srgbClr val="003B4F"/>
                </a:solidFill>
                <a:latin typeface="Courier"/>
              </a:rPr>
              <a:t> mean, </a:t>
            </a:r>
            <a:r>
              <a:rPr>
                <a:solidFill>
                  <a:srgbClr val="657422"/>
                </a:solidFill>
                <a:latin typeface="Courier"/>
              </a:rPr>
              <a:t>geom =</a:t>
            </a:r>
            <a:r>
              <a:rPr>
                <a:solidFill>
                  <a:srgbClr val="003B4F"/>
                </a:solidFill>
                <a:latin typeface="Courier"/>
              </a:rPr>
              <a:t> </a:t>
            </a:r>
            <a:r>
              <a:rPr>
                <a:solidFill>
                  <a:srgbClr val="20794D"/>
                </a:solidFill>
                <a:latin typeface="Courier"/>
              </a:rPr>
              <a:t>"bar"</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fun.data =</a:t>
            </a:r>
            <a:r>
              <a:rPr>
                <a:solidFill>
                  <a:srgbClr val="003B4F"/>
                </a:solidFill>
                <a:latin typeface="Courier"/>
              </a:rPr>
              <a:t> mean_se, </a:t>
            </a:r>
            <a:r>
              <a:rPr>
                <a:solidFill>
                  <a:srgbClr val="657422"/>
                </a:solidFill>
                <a:latin typeface="Courier"/>
              </a:rPr>
              <a:t>geom =</a:t>
            </a:r>
            <a:r>
              <a:rPr>
                <a:solidFill>
                  <a:srgbClr val="003B4F"/>
                </a:solidFill>
                <a:latin typeface="Courier"/>
              </a:rPr>
              <a:t> </a:t>
            </a:r>
            <a:r>
              <a:rPr>
                <a:solidFill>
                  <a:srgbClr val="20794D"/>
                </a:solidFill>
                <a:latin typeface="Courier"/>
              </a:rPr>
              <a:t>"errorbar"</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"Mean 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unnamed-chunk-4-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Testing Assumptions for Two-Sample T-Test</a:t>
            </a:r>
          </a:p>
        </p:txBody>
      </p:sp>
      <p:sp>
        <p:nvSpPr>
          <p:cNvPr id="3" name="Content Placeholder 2"/>
          <p:cNvSpPr>
            <a:spLocks noGrp="1"/>
          </p:cNvSpPr>
          <p:nvPr>
            <p:ph idx="1" sz="half"/>
          </p:nvPr>
        </p:nvSpPr>
        <p:spPr/>
        <p:txBody>
          <a:bodyPr/>
          <a:lstStyle/>
          <a:p>
            <a:pPr lvl="0" indent="0" marL="0">
              <a:buNone/>
            </a:pPr>
            <a:r>
              <a:rPr b="1"/>
              <a:t>Activity: Test assumptions for two-sample t-test</a:t>
            </a:r>
          </a:p>
          <a:p>
            <a:pPr lvl="0" indent="0" marL="0">
              <a:buNone/>
            </a:pPr>
            <a:r>
              <a:rPr/>
              <a:t>For a two-sample t-test, we need to check:</a:t>
            </a:r>
          </a:p>
          <a:p>
            <a:pPr lvl="0" indent="0" marL="0">
              <a:buNone/>
            </a:pPr>
            <a:r>
              <a:rPr/>
              <a:t>1. Normality within each group</a:t>
            </a:r>
          </a:p>
          <a:p>
            <a:pPr lvl="0" indent="0" marL="0">
              <a:buNone/>
            </a:pPr>
            <a:r>
              <a:rPr/>
              <a:t>2. Equal variances between groups (for standard t-test)</a:t>
            </a:r>
          </a:p>
          <a:p>
            <a:pPr lvl="0" indent="0" marL="0">
              <a:buNone/>
            </a:pPr>
            <a:r>
              <a:rPr/>
              <a:t>3. Independent observations</a:t>
            </a:r>
          </a:p>
        </p:txBody>
      </p:sp>
      <p:sp>
        <p:nvSpPr>
          <p:cNvPr id="4" name="Content Placeholder 3"/>
          <p:cNvSpPr>
            <a:spLocks noGrp="1"/>
          </p:cNvSpPr>
          <p:nvPr>
            <p:ph idx="2" sz="half"/>
          </p:nvPr>
        </p:nvSpPr>
        <p:spPr/>
        <p:txBody>
          <a:bodyPr/>
          <a:lstStyle/>
          <a:p>
            <a:pPr lvl="0" indent="0" marL="0">
              <a:buNone/>
            </a:pPr>
            <a:r>
              <a:rPr/>
              <a:t>If assumptions are violated:</a:t>
            </a:r>
          </a:p>
          <a:p>
            <a:pPr lvl="0" indent="0" marL="0">
              <a:buNone/>
            </a:pPr>
            <a:r>
              <a:rPr/>
              <a:t>- Welch’s t-test (unequal variances)</a:t>
            </a:r>
          </a:p>
          <a:p>
            <a:pPr lvl="0" indent="0" marL="0">
              <a:buNone/>
            </a:pPr>
            <a:r>
              <a:rPr/>
              <a:t>- Non-parametric alternatives (Mann-Whitney U test)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(pine_data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5_01_lecture_powerpoint_files/figure-pptx/unnamed-chunk-5-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4 28</a:t>
            </a:r>
          </a:p>
          <a:p>
            <a:pPr lvl="0" indent="0">
              <a:buNone/>
            </a:pPr>
            <a:r>
              <a:rPr>
                <a:solidFill>
                  <a:srgbClr val="5E5E5E"/>
                </a:solidFill>
                <a:latin typeface="Courier"/>
              </a:rPr>
              <a:t># Testing normality for each group</a:t>
            </a:r>
            <a:br/>
            <a:r>
              <a:rPr>
                <a:solidFill>
                  <a:srgbClr val="5E5E5E"/>
                </a:solidFill>
                <a:latin typeface="Courier"/>
              </a:rPr>
              <a:t># Leeward group</a:t>
            </a:r>
            <a:br/>
            <a:r>
              <a:rPr>
                <a:solidFill>
                  <a:srgbClr val="003B4F"/>
                </a:solidFill>
                <a:latin typeface="Courier"/>
              </a:rPr>
              <a:t>lee_data &lt;- pine_data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br/>
            <a:r>
              <a:rPr>
                <a:solidFill>
                  <a:srgbClr val="003B4F"/>
                </a:solidFill>
                <a:latin typeface="Courier"/>
              </a:rPr>
              <a:t>shapiro_lee &lt;- </a:t>
            </a:r>
            <a:r>
              <a:rPr>
                <a:solidFill>
                  <a:srgbClr val="4758AB"/>
                </a:solidFill>
                <a:latin typeface="Courier"/>
              </a:rPr>
              <a:t>shapiro.test</a:t>
            </a:r>
            <a:r>
              <a:rPr>
                <a:solidFill>
                  <a:srgbClr val="003B4F"/>
                </a:solidFill>
                <a:latin typeface="Courier"/>
              </a:rPr>
              <a:t>(lee_data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a:t>
            </a:r>
            <a:r>
              <a:rPr>
                <a:solidFill>
                  <a:srgbClr val="20794D"/>
                </a:solidFill>
                <a:latin typeface="Courier"/>
              </a:rPr>
              <a:t>"Shapiro-Wilk test for leeward data:"</a:t>
            </a:r>
            <a:r>
              <a:rPr>
                <a:solidFill>
                  <a:srgbClr val="003B4F"/>
                </a:solidFill>
                <a:latin typeface="Courier"/>
              </a:rPr>
              <a:t>)</a:t>
            </a:r>
          </a:p>
          <a:p>
            <a:pPr lvl="0" indent="0">
              <a:buNone/>
            </a:pPr>
            <a:r>
              <a:rPr>
                <a:latin typeface="Courier"/>
              </a:rPr>
              <a:t>[1] "Shapiro-Wilk test for leeward data:"</a:t>
            </a:r>
          </a:p>
          <a:p>
            <a:pPr lvl="0" indent="0">
              <a:buNone/>
            </a:pPr>
            <a:r>
              <a:rPr>
                <a:solidFill>
                  <a:srgbClr val="4758AB"/>
                </a:solidFill>
                <a:latin typeface="Courier"/>
              </a:rPr>
              <a:t>print</a:t>
            </a:r>
            <a:r>
              <a:rPr>
                <a:solidFill>
                  <a:srgbClr val="003B4F"/>
                </a:solidFill>
                <a:latin typeface="Courier"/>
              </a:rPr>
              <a:t>(shapiro_lee)</a:t>
            </a:r>
          </a:p>
          <a:p>
            <a:pPr lvl="0" indent="0">
              <a:buNone/>
            </a:pPr>
            <a:r>
              <a:rPr>
                <a:latin typeface="Courier"/>
              </a:rPr>
              <a:t>
    Shapiro-Wilk normality test
data:  lee_data$len_mm
W = 0.95477, p-value = 0.3425</a:t>
            </a:r>
          </a:p>
          <a:p>
            <a:pPr lvl="0" indent="0">
              <a:buNone/>
            </a:pPr>
            <a:r>
              <a:rPr>
                <a:solidFill>
                  <a:srgbClr val="5E5E5E"/>
                </a:solidFill>
                <a:latin typeface="Courier"/>
              </a:rPr>
              <a:t># Windward group</a:t>
            </a:r>
            <a:br/>
            <a:r>
              <a:rPr>
                <a:solidFill>
                  <a:srgbClr val="5E5E5E"/>
                </a:solidFill>
                <a:latin typeface="Courier"/>
              </a:rPr>
              <a:t># YOUR CODE HERE for windward group normality test</a:t>
            </a:r>
          </a:p>
          <a:p>
            <a:pPr lvl="0" indent="0">
              <a:buNone/>
            </a:pPr>
            <a:r>
              <a:rPr>
                <a:solidFill>
                  <a:srgbClr val="5E5E5E"/>
                </a:solidFill>
                <a:latin typeface="Courier"/>
              </a:rPr>
              <a:t># Test for equal variances</a:t>
            </a:r>
            <a:br/>
            <a:r>
              <a:rPr>
                <a:solidFill>
                  <a:srgbClr val="5E5E5E"/>
                </a:solidFill>
                <a:latin typeface="Courier"/>
              </a:rPr>
              <a:t># YOUR </a:t>
            </a:r>
            <a:r>
              <a:rPr>
                <a:solidFill>
                  <a:srgbClr val="AD0000"/>
                </a:solidFill>
                <a:latin typeface="Courier"/>
              </a:rPr>
              <a:t>TASK</a:t>
            </a:r>
            <a:r>
              <a:rPr>
                <a:solidFill>
                  <a:srgbClr val="5E5E5E"/>
                </a:solidFill>
                <a:latin typeface="Courier"/>
              </a:rPr>
              <a:t>: Conduct Levene's test for equality of variances</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a:t>
            </a:r>
            <a:br/>
            <a:r>
              <a:rPr>
                <a:solidFill>
                  <a:srgbClr val="4758AB"/>
                </a:solidFill>
                <a:latin typeface="Courier"/>
              </a:rPr>
              <a:t>print</a:t>
            </a:r>
            <a:r>
              <a:rPr>
                <a:solidFill>
                  <a:srgbClr val="003B4F"/>
                </a:solidFill>
                <a:latin typeface="Courier"/>
              </a:rPr>
              <a:t>(levene_test)</a:t>
            </a:r>
          </a:p>
          <a:p>
            <a:pPr lvl="0" indent="0">
              <a:buNone/>
            </a:pPr>
            <a:r>
              <a:rPr>
                <a:latin typeface="Courier"/>
              </a:rPr>
              <a:t>Levene's Test for Homogeneity of Variance (center = median)
      Df F value Pr(&gt;F)
group  1  1.2004 0.2789
      46               </a:t>
            </a:r>
          </a:p>
          <a:p>
            <a:pPr lvl="0" indent="0">
              <a:buNone/>
            </a:pPr>
            <a:r>
              <a:rPr>
                <a:solidFill>
                  <a:srgbClr val="5E5E5E"/>
                </a:solidFill>
                <a:latin typeface="Courier"/>
              </a:rPr>
              <a:t># Visual check for normality with QQ plots</a:t>
            </a:r>
            <a:br/>
            <a:r>
              <a:rPr>
                <a:solidFill>
                  <a:srgbClr val="5E5E5E"/>
                </a:solidFill>
                <a:latin typeface="Courier"/>
              </a:rPr>
              <a:t># YOUR CODE HERE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Conducting the Two-Sample T-Test</a:t>
            </a:r>
          </a:p>
        </p:txBody>
      </p:sp>
      <p:sp>
        <p:nvSpPr>
          <p:cNvPr id="3" name="Content Placeholder 2"/>
          <p:cNvSpPr>
            <a:spLocks noGrp="1"/>
          </p:cNvSpPr>
          <p:nvPr>
            <p:ph idx="1" sz="half"/>
          </p:nvPr>
        </p:nvSpPr>
        <p:spPr/>
        <p:txBody>
          <a:bodyPr/>
          <a:lstStyle/>
          <a:p>
            <a:pPr lvl="0" indent="0" marL="0">
              <a:buNone/>
            </a:pPr>
            <a:r>
              <a:rPr b="1"/>
              <a:t>Activity: Conduct a two-sample t-test</a:t>
            </a:r>
          </a:p>
          <a:p>
            <a:pPr lvl="0" indent="0" marL="0">
              <a:buNone/>
            </a:pPr>
            <a:r>
              <a:rPr/>
              <a:t>Now we can compare the mean pine needle lengths between windward and leeward sides.</a:t>
            </a:r>
          </a:p>
          <a:p>
            <a:pPr lvl="0" indent="0" marL="0">
              <a:buNone/>
            </a:pPr>
            <a:r>
              <a:rPr/>
              <a:t>H₀: μ₁ = μ₂ (The mean needle lengths are equal)</a:t>
            </a:r>
          </a:p>
          <a:p>
            <a:pPr lvl="0" indent="0" marL="0">
              <a:buNone/>
            </a:pPr>
            <a:r>
              <a:rPr/>
              <a:t>H₁: μ₁ ≠ μ₂ (The mean needle lengths are different)</a:t>
            </a:r>
          </a:p>
        </p:txBody>
      </p:sp>
      <p:sp>
        <p:nvSpPr>
          <p:cNvPr id="4" name="Content Placeholder 3"/>
          <p:cNvSpPr>
            <a:spLocks noGrp="1"/>
          </p:cNvSpPr>
          <p:nvPr>
            <p:ph idx="2" sz="half"/>
          </p:nvPr>
        </p:nvSpPr>
        <p:spPr/>
        <p:txBody>
          <a:bodyPr/>
          <a:lstStyle/>
          <a:p>
            <a:pPr lvl="0" indent="0" marL="0">
              <a:buNone/>
            </a:pPr>
            <a:r>
              <a:rPr/>
              <a:t>Deciding between:</a:t>
            </a:r>
          </a:p>
          <a:p>
            <a:pPr lvl="0" indent="0" marL="0">
              <a:buNone/>
            </a:pPr>
            <a:r>
              <a:rPr/>
              <a:t>- Standard t-test (equal variances)</a:t>
            </a:r>
          </a:p>
          <a:p>
            <a:pPr lvl="0" indent="0" marL="0">
              <a:buNone/>
            </a:pPr>
            <a:r>
              <a:rPr/>
              <a:t>- Welch’s t-test (unequal variances)</a:t>
            </a:r>
          </a:p>
          <a:p>
            <a:pPr lvl="0" indent="0" marL="0">
              <a:buNone/>
            </a:pPr>
            <a:r>
              <a:rPr/>
              <a:t>Based on our Levene’s test result.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two-sample t-test</a:t>
            </a:r>
            <a:br/>
            <a:r>
              <a:rPr>
                <a:solidFill>
                  <a:srgbClr val="5E5E5E"/>
                </a:solidFill>
                <a:latin typeface="Courier"/>
              </a:rPr>
              <a:t># Use var.equal=TRUE for standard t-test or var.equal=FALSE for Welch's t-test</a:t>
            </a:r>
            <a:br/>
            <a:br/>
            <a:r>
              <a:rPr>
                <a:solidFill>
                  <a:srgbClr val="5E5E5E"/>
                </a:solidFill>
                <a:latin typeface="Courier"/>
              </a:rPr>
              <a:t># Standard t-test (if variances are equal)</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4758AB"/>
                </a:solidFill>
                <a:latin typeface="Courier"/>
              </a:rPr>
              <a:t>print</a:t>
            </a:r>
            <a:r>
              <a:rPr>
                <a:solidFill>
                  <a:srgbClr val="003B4F"/>
                </a:solidFill>
                <a:latin typeface="Courier"/>
              </a:rPr>
              <a:t>(</a:t>
            </a:r>
            <a:r>
              <a:rPr>
                <a:solidFill>
                  <a:srgbClr val="20794D"/>
                </a:solidFill>
                <a:latin typeface="Courier"/>
              </a:rPr>
              <a:t>"Standard two-sample t-test:"</a:t>
            </a:r>
            <a:r>
              <a:rPr>
                <a:solidFill>
                  <a:srgbClr val="003B4F"/>
                </a:solidFill>
                <a:latin typeface="Courier"/>
              </a:rPr>
              <a:t>)</a:t>
            </a:r>
          </a:p>
          <a:p>
            <a:pPr lvl="0" indent="0">
              <a:buNone/>
            </a:pPr>
            <a:r>
              <a:rPr>
                <a:latin typeface="Courier"/>
              </a:rPr>
              <a:t>[1] "Standard two-sample t-test:"</a:t>
            </a:r>
          </a:p>
          <a:p>
            <a:pPr lvl="0" indent="0">
              <a:buNone/>
            </a:pPr>
            <a:r>
              <a:rPr>
                <a:solidFill>
                  <a:srgbClr val="4758AB"/>
                </a:solidFill>
                <a:latin typeface="Courier"/>
              </a:rPr>
              <a:t>print</a:t>
            </a:r>
            <a:r>
              <a:rPr>
                <a:solidFill>
                  <a:srgbClr val="003B4F"/>
                </a:solidFill>
                <a:latin typeface="Courier"/>
              </a:rPr>
              <a:t>(t_test_result)</a:t>
            </a:r>
          </a:p>
          <a:p>
            <a:pPr lvl="0" indent="0">
              <a:buNone/>
            </a:pPr>
            <a:r>
              <a:rPr>
                <a:latin typeface="Courier"/>
              </a:rPr>
              <a:t>
    Two Sample t-test
data:  len_mm by wind
t = 8.6792, df = 46, p-value = 3.01e-11
alternative hypothesis: true difference in means between group lee and group wind is not equal to 0
95 percent confidence interval:
 4.224437 6.775563
sample estimates:
 mean in group lee mean in group wind 
          20.41667           14.91667 </a:t>
            </a:r>
          </a:p>
          <a:p>
            <a:pPr lvl="0" indent="0">
              <a:buNone/>
            </a:pPr>
            <a:r>
              <a:rPr>
                <a:solidFill>
                  <a:srgbClr val="5E5E5E"/>
                </a:solidFill>
                <a:latin typeface="Courier"/>
              </a:rPr>
              <a:t># Welch's t-test (if variances are unequal)</a:t>
            </a:r>
            <a:br/>
            <a:r>
              <a:rPr>
                <a:solidFill>
                  <a:srgbClr val="5E5E5E"/>
                </a:solidFill>
                <a:latin typeface="Courier"/>
              </a:rPr>
              <a:t># YOUR CODE HERE</a:t>
            </a:r>
            <a:br/>
            <a:br/>
            <a:r>
              <a:rPr>
                <a:solidFill>
                  <a:srgbClr val="5E5E5E"/>
                </a:solidFill>
                <a:latin typeface="Courier"/>
              </a:rPr>
              <a:t># Calculate t-statistic manually (optional)</a:t>
            </a:r>
            <a:br/>
            <a:r>
              <a:rPr>
                <a:solidFill>
                  <a:srgbClr val="5E5E5E"/>
                </a:solidFill>
                <a:latin typeface="Courier"/>
              </a:rPr>
              <a:t># YOUR CODE HERE: t = (mean1 - mean2) / sqrt((s1^2/n1) + (s2^2/n2))</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Interpreting and Reporting Two-Sample T-Test Results</a:t>
            </a:r>
          </a:p>
        </p:txBody>
      </p:sp>
      <p:sp>
        <p:nvSpPr>
          <p:cNvPr id="3" name="Content Placeholder 2"/>
          <p:cNvSpPr>
            <a:spLocks noGrp="1"/>
          </p:cNvSpPr>
          <p:nvPr>
            <p:ph idx="1" sz="half"/>
          </p:nvPr>
        </p:nvSpPr>
        <p:spPr/>
        <p:txBody>
          <a:bodyPr/>
          <a:lstStyle/>
          <a:p>
            <a:pPr lvl="0" indent="0" marL="0">
              <a:buNone/>
            </a:pPr>
            <a:r>
              <a:rPr b="1"/>
              <a:t>Activity: Interpret the results of the two-sample t-test</a:t>
            </a:r>
          </a:p>
          <a:p>
            <a:pPr lvl="0" indent="0" marL="0">
              <a:buNone/>
            </a:pPr>
            <a:r>
              <a:rPr/>
              <a:t>What can we conclude about the needle lengths on windward vs. leeward sides?</a:t>
            </a:r>
          </a:p>
          <a:p>
            <a:pPr lvl="0" indent="0" marL="0">
              <a:buNone/>
            </a:pPr>
            <a:r>
              <a:rPr b="1"/>
              <a:t>How to report this result in a scientific paper:</a:t>
            </a:r>
          </a:p>
          <a:p>
            <a:pPr lvl="0" indent="0" marL="0">
              <a:buNone/>
            </a:pPr>
            <a:r>
              <a:rPr/>
              <a:t>“A two-tailed, two-sample t-test at α=0.05 showed [a significant/no significant] difference in needle length between windward (M = …, SD = …) and leeward (M = …, SD = …) sides of pine trees, t(…) = …, p = ….”</a:t>
            </a:r>
          </a:p>
        </p:txBody>
      </p:sp>
      <p:pic>
        <p:nvPicPr>
          <p:cNvPr descr="images/clipboard-3575593369.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3:</a:t>
            </a:r>
            <a:r>
              <a:rPr/>
              <a:t> Paired T-Test (Extended Activity)</a:t>
            </a:r>
          </a:p>
        </p:txBody>
      </p:sp>
      <p:sp>
        <p:nvSpPr>
          <p:cNvPr id="3" name="Content Placeholder 2"/>
          <p:cNvSpPr>
            <a:spLocks noGrp="1"/>
          </p:cNvSpPr>
          <p:nvPr>
            <p:ph idx="1" sz="half"/>
          </p:nvPr>
        </p:nvSpPr>
        <p:spPr/>
        <p:txBody>
          <a:bodyPr/>
          <a:lstStyle/>
          <a:p>
            <a:pPr lvl="0" indent="0" marL="0">
              <a:buNone/>
            </a:pPr>
            <a:r>
              <a:rPr/>
              <a:t>If we collected data in pairs (same tree, different sides), we would use a paired t-test.</a:t>
            </a:r>
          </a:p>
          <a:p>
            <a:pPr lvl="0" indent="0" marL="0">
              <a:buNone/>
            </a:pPr>
            <a:r>
              <a:rPr b="1"/>
              <a:t>How would the analysis differ?</a:t>
            </a:r>
          </a:p>
          <a:p>
            <a:pPr lvl="0" indent="-342900" marL="342900">
              <a:buAutoNum type="arabicPeriod"/>
            </a:pPr>
            <a:r>
              <a:rPr/>
              <a:t>We’d calculate the difference for each pair</a:t>
            </a:r>
          </a:p>
          <a:p>
            <a:pPr lvl="0" indent="-342900" marL="342900">
              <a:buAutoNum type="arabicPeriod"/>
            </a:pPr>
            <a:r>
              <a:rPr/>
              <a:t>Test if the mean difference equals zero</a:t>
            </a:r>
          </a:p>
          <a:p>
            <a:pPr lvl="0" indent="-342900" marL="342900">
              <a:buAutoNum type="arabicPeriod"/>
            </a:pPr>
            <a:r>
              <a:rPr/>
              <a:t>The paired approach often has more statistical power</a:t>
            </a:r>
          </a:p>
        </p:txBody>
      </p:sp>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0">
                  <a:buNone/>
                </a:pPr>
                <a:r>
                  <a:rPr/>
                  <a:t>Paired t-test formula:</a:t>
                </a:r>
              </a:p>
              <a:p>
                <a:pPr lvl="0" indent="0" marL="0">
                  <a:spcBef>
                    <a:spcPts val="3000"/>
                  </a:spcBef>
                  <a:buNone/>
                </a:pPr>
                <a14:m>
                  <m:oMath xmlns:m="http://schemas.openxmlformats.org/officeDocument/2006/math">
                    <m:r>
                      <m:t>t</m:t>
                    </m:r>
                    <m:r>
                      <m:rPr>
                        <m:sty m:val="p"/>
                      </m:rPr>
                      <m:t>=</m:t>
                    </m:r>
                    <m:f>
                      <m:fPr>
                        <m:type m:val="bar"/>
                      </m:fPr>
                      <m:num>
                        <m:acc>
                          <m:accPr>
                            <m:chr m:val="‾"/>
                          </m:accPr>
                          <m:e>
                            <m:r>
                              <m:t>d</m:t>
                            </m:r>
                          </m:e>
                        </m:acc>
                      </m:num>
                      <m:den>
                        <m:sSub>
                          <m:e>
                            <m:r>
                              <m:t>s</m:t>
                            </m:r>
                          </m:e>
                          <m:sub>
                            <m:r>
                              <m:t>d</m:t>
                            </m:r>
                          </m:sub>
                        </m:sSub>
                        <m:r>
                          <m:rPr>
                            <m:sty m:val="p"/>
                          </m:rPr>
                          <m:t>/</m:t>
                        </m:r>
                        <m:rad>
                          <m:radPr>
                            <m:degHide m:val="on"/>
                          </m:radPr>
                          <m:deg/>
                          <m:e>
                            <m:r>
                              <m:t>n</m:t>
                            </m:r>
                          </m:e>
                        </m:rad>
                      </m:den>
                    </m:f>
                  </m:oMath>
                </a14:m>
              </a:p>
              <a:p>
                <a:pPr lvl="0" indent="0" marL="0">
                  <a:buNone/>
                </a:pPr>
                <a:r>
                  <a:rPr/>
                  <a:t>where:</a:t>
                </a:r>
              </a:p>
              <a:p>
                <a:pPr lvl="0"/>
                <a:r>
                  <a:rPr/>
                  <a:t>- </a:t>
                </a:r>
                <a14:m>
                  <m:oMath xmlns:m="http://schemas.openxmlformats.org/officeDocument/2006/math">
                    <m:acc>
                      <m:accPr>
                        <m:chr m:val="‾"/>
                      </m:accPr>
                      <m:e>
                        <m:r>
                          <m:t>d</m:t>
                        </m:r>
                      </m:e>
                    </m:acc>
                  </m:oMath>
                </a14:m>
                <a:r>
                  <a:rPr/>
                  <a:t> is the mean difference</a:t>
                </a:r>
              </a:p>
              <a:p>
                <a:pPr lvl="0"/>
                <a:r>
                  <a:rPr/>
                  <a:t>- </a:t>
                </a:r>
                <a14:m>
                  <m:oMath xmlns:m="http://schemas.openxmlformats.org/officeDocument/2006/math">
                    <m:sSub>
                      <m:e>
                        <m:r>
                          <m:t>s</m:t>
                        </m:r>
                      </m:e>
                      <m:sub>
                        <m:r>
                          <m:t>d</m:t>
                        </m:r>
                      </m:sub>
                    </m:sSub>
                  </m:oMath>
                </a14:m>
                <a:r>
                  <a:rPr/>
                  <a:t> is the standard deviation of differences</a:t>
                </a:r>
              </a:p>
              <a:p>
                <a:pPr lvl="0"/>
                <a:r>
                  <a:rPr/>
                  <a:t>- </a:t>
                </a:r>
                <a14:m>
                  <m:oMath xmlns:m="http://schemas.openxmlformats.org/officeDocument/2006/math">
                    <m:r>
                      <m:t>n</m:t>
                    </m:r>
                  </m:oMath>
                </a14:m>
                <a:r>
                  <a:rPr/>
                  <a:t> is the number of pairs</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Final Activity:</a:t>
            </a:r>
            <a:r>
              <a:rPr/>
              <a:t> Assumptions of Parametric Tests</a:t>
            </a:r>
          </a:p>
        </p:txBody>
      </p:sp>
      <p:sp>
        <p:nvSpPr>
          <p:cNvPr id="3" name="Content Placeholder 2"/>
          <p:cNvSpPr>
            <a:spLocks noGrp="1"/>
          </p:cNvSpPr>
          <p:nvPr>
            <p:ph idx="1" sz="half"/>
          </p:nvPr>
        </p:nvSpPr>
        <p:spPr/>
        <p:txBody>
          <a:bodyPr/>
          <a:lstStyle/>
          <a:p>
            <a:pPr lvl="0" indent="0" marL="0">
              <a:buNone/>
            </a:pPr>
            <a:r>
              <a:rPr b="1"/>
              <a:t>Common assumptions for t-tests:</a:t>
            </a:r>
          </a:p>
          <a:p>
            <a:pPr lvl="0" indent="-342900" marL="342900">
              <a:buAutoNum type="arabicPeriod"/>
            </a:pPr>
            <a:r>
              <a:rPr/>
              <a:t>Normality: Data comes from normally distributed populations</a:t>
            </a:r>
          </a:p>
          <a:p>
            <a:pPr lvl="0" indent="-342900" marL="342900">
              <a:buAutoNum type="arabicPeriod"/>
            </a:pPr>
            <a:r>
              <a:rPr/>
              <a:t>Equal variances (for two-sample tests)</a:t>
            </a:r>
          </a:p>
          <a:p>
            <a:pPr lvl="0" indent="-342900" marL="342900">
              <a:buAutoNum type="arabicPeriod"/>
            </a:pPr>
            <a:r>
              <a:rPr/>
              <a:t>Independence: Observations are independent</a:t>
            </a:r>
          </a:p>
          <a:p>
            <a:pPr lvl="0" indent="-342900" marL="342900">
              <a:buAutoNum type="arabicPeriod"/>
            </a:pPr>
            <a:r>
              <a:rPr/>
              <a:t>No outliers: Extreme values can influence results</a:t>
            </a:r>
          </a:p>
          <a:p>
            <a:pPr lvl="0" indent="0" marL="0">
              <a:buNone/>
            </a:pPr>
            <a:r>
              <a:rPr/>
              <a:t>What can we do if our data violates these assumptions?</a:t>
            </a:r>
          </a:p>
        </p:txBody>
      </p:sp>
      <p:sp>
        <p:nvSpPr>
          <p:cNvPr id="4" name="Content Placeholder 3"/>
          <p:cNvSpPr>
            <a:spLocks noGrp="1"/>
          </p:cNvSpPr>
          <p:nvPr>
            <p:ph idx="2" sz="half"/>
          </p:nvPr>
        </p:nvSpPr>
        <p:spPr/>
        <p:txBody>
          <a:bodyPr/>
          <a:lstStyle/>
          <a:p>
            <a:pPr lvl="0" indent="0" marL="0">
              <a:buNone/>
            </a:pPr>
            <a:r>
              <a:rPr/>
              <a:t>Alternatives when assumptions are violated:</a:t>
            </a:r>
          </a:p>
          <a:p>
            <a:pPr lvl="0"/>
            <a:r>
              <a:rPr/>
              <a:t>- Data transformation (log, square root, etc.)</a:t>
            </a:r>
          </a:p>
          <a:p>
            <a:pPr lvl="0"/>
            <a:r>
              <a:rPr/>
              <a:t>- Non-parametric tests</a:t>
            </a:r>
          </a:p>
          <a:p>
            <a:pPr lvl="0"/>
            <a:r>
              <a:rPr/>
              <a:t>- Bootstrapping approaches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Summary and Conclusions</a:t>
            </a:r>
          </a:p>
        </p:txBody>
      </p:sp>
      <p:sp>
        <p:nvSpPr>
          <p:cNvPr id="3" name="Content Placeholder 2"/>
          <p:cNvSpPr>
            <a:spLocks noGrp="1"/>
          </p:cNvSpPr>
          <p:nvPr>
            <p:ph idx="1" sz="half"/>
          </p:nvPr>
        </p:nvSpPr>
        <p:spPr/>
        <p:txBody>
          <a:bodyPr/>
          <a:lstStyle/>
          <a:p>
            <a:pPr lvl="0" indent="0" marL="0">
              <a:buNone/>
            </a:pPr>
            <a:r>
              <a:rPr/>
              <a:t>In this activity, we’ve:</a:t>
            </a:r>
          </a:p>
          <a:p>
            <a:pPr lvl="0" indent="-342900" marL="342900">
              <a:buAutoNum type="arabicPeriod"/>
            </a:pPr>
            <a:r>
              <a:rPr/>
              <a:t>Formulated hypotheses about pine needle length</a:t>
            </a:r>
          </a:p>
          <a:p>
            <a:pPr lvl="0" indent="-342900" marL="342900">
              <a:buAutoNum type="arabicPeriod"/>
            </a:pPr>
            <a:r>
              <a:rPr/>
              <a:t>Tested assumptions for parametric tests</a:t>
            </a:r>
          </a:p>
          <a:p>
            <a:pPr lvl="0" indent="-342900" marL="342900">
              <a:buAutoNum type="arabicPeriod"/>
            </a:pPr>
            <a:r>
              <a:rPr/>
              <a:t>Conducted one-sample and two-sample t-tests</a:t>
            </a:r>
          </a:p>
          <a:p>
            <a:pPr lvl="0" indent="-342900" marL="342900">
              <a:buAutoNum type="arabicPeriod"/>
            </a:pPr>
            <a:r>
              <a:rPr/>
              <a:t>Visualized data using appropriate methods</a:t>
            </a:r>
          </a:p>
          <a:p>
            <a:pPr lvl="0" indent="-342900" marL="342900">
              <a:buAutoNum type="arabicPeriod"/>
            </a:pPr>
            <a:r>
              <a:rPr/>
              <a:t>Learned how to interpret and report t-test results</a:t>
            </a:r>
          </a:p>
        </p:txBody>
      </p:sp>
      <p:sp>
        <p:nvSpPr>
          <p:cNvPr id="4" name="Content Placeholder 3"/>
          <p:cNvSpPr>
            <a:spLocks noGrp="1"/>
          </p:cNvSpPr>
          <p:nvPr>
            <p:ph idx="2" sz="half"/>
          </p:nvPr>
        </p:nvSpPr>
        <p:spPr/>
        <p:txBody>
          <a:bodyPr/>
          <a:lstStyle/>
          <a:p>
            <a:pPr lvl="0" indent="0" marL="0">
              <a:buNone/>
            </a:pPr>
            <a:r>
              <a:rPr b="1"/>
              <a:t>Key takeaways:</a:t>
            </a:r>
          </a:p>
          <a:p>
            <a:pPr lvl="0"/>
            <a:r>
              <a:rPr/>
              <a:t>Always check assumptions before conducting tests</a:t>
            </a:r>
          </a:p>
          <a:p>
            <a:pPr lvl="0"/>
            <a:r>
              <a:rPr/>
              <a:t>Visualize your data to understand patterns</a:t>
            </a:r>
          </a:p>
          <a:p>
            <a:pPr lvl="0"/>
            <a:r>
              <a:rPr/>
              <a:t>Report results comprehensively</a:t>
            </a:r>
          </a:p>
          <a:p>
            <a:pPr lvl="0"/>
            <a:r>
              <a:rPr/>
              <a:t>Consider alternatives when assumptions are violated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 - Rely on specifying - null hypothesis (Ho) - alternate hypothesis (Ha)</a:t>
            </a:r>
          </a:p>
          <a:p>
            <a:pPr lvl="0"/>
            <a:r>
              <a:rPr/>
              <a:t>Ho is the hypothesis of “no effect”</a:t>
            </a:r>
          </a:p>
          <a:p>
            <a:pPr lvl="1"/>
            <a:r>
              <a:rPr/>
              <a:t>two samples from population with same mean</a:t>
            </a:r>
          </a:p>
          <a:p>
            <a:pPr lvl="1"/>
            <a:r>
              <a:rPr/>
              <a:t>sample is from population of mean = 0</a:t>
            </a:r>
            <a:br/>
          </a:p>
          <a:p>
            <a:pPr lvl="0"/>
            <a:r>
              <a:rPr/>
              <a:t>Ha (research hypothesis)</a:t>
            </a:r>
          </a:p>
          <a:p>
            <a:pPr lvl="1"/>
            <a:r>
              <a:rPr/>
              <a:t>is the opposite of the Ho</a:t>
            </a:r>
          </a:p>
          <a:p>
            <a:pPr lvl="1"/>
            <a:r>
              <a:rPr/>
              <a:t>or predicts that there is an effect of x on y</a:t>
            </a:r>
          </a:p>
          <a:p>
            <a:pPr lvl="1"/>
            <a:r>
              <a:rPr i="1"/>
              <a:t>but does NOT suggest a direction</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indent="0" marL="0">
              <a:buNone/>
            </a:pPr>
            <a:r>
              <a:rPr/>
              <a:t>- For Example:</a:t>
            </a:r>
            <a:br/>
            <a:r>
              <a:rPr/>
              <a:t>- Ho: µ=0, Ha: µ ≠ 0</a:t>
            </a:r>
          </a:p>
          <a:p>
            <a:pPr lvl="0" indent="0" marL="0">
              <a:buNone/>
            </a:pPr>
            <a:r>
              <a:rPr/>
              <a:t>- mean equals 0 or mean does not equal 0</a:t>
            </a:r>
          </a:p>
          <a:p>
            <a:pPr lvl="0" indent="0" marL="0">
              <a:buNone/>
            </a:pPr>
            <a:r>
              <a:rPr/>
              <a:t>- Ho: µ=3700, Ha: µ ≠ 3700</a:t>
            </a:r>
          </a:p>
          <a:p>
            <a:pPr lvl="0" indent="0" marL="0">
              <a:buNone/>
            </a:pPr>
            <a:r>
              <a:rPr/>
              <a:t>- mean equals 3700 or mean does not equal 3700</a:t>
            </a:r>
          </a:p>
          <a:p>
            <a:pPr lvl="0" indent="0" marL="0">
              <a:buNone/>
            </a:pPr>
            <a:r>
              <a:rPr/>
              <a:t>- Ho: µ1 = µ2, Ha: µ1 ≠ µ2</a:t>
            </a:r>
          </a:p>
          <a:p>
            <a:pPr lvl="0" indent="0" marL="0">
              <a:buNone/>
            </a:pPr>
            <a:r>
              <a:rPr/>
              <a:t>- mean of population 1 equals mean of population 2 or it does not</a:t>
            </a:r>
          </a:p>
          <a:p>
            <a:pPr lvl="0" indent="0" marL="0">
              <a:buNone/>
            </a:pPr>
            <a:r>
              <a:rPr/>
              <a:t>- Ho: µ &gt; 0, Ha: µ ≤ 0</a:t>
            </a:r>
          </a:p>
          <a:p>
            <a:pPr lvl="0" indent="0" marL="0">
              <a:buNone/>
            </a:pPr>
            <a:r>
              <a:rPr/>
              <a:t>- can be directional mean is greater than 0 or mean is not equal or less than 0</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 to 1)</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or more extreme than your sample statistic</a:t>
            </a:r>
          </a:p>
          <a:p>
            <a:pPr lvl="2"/>
            <a:r>
              <a:rPr/>
              <a:t>your observed results are quite compatible with what the null hypothesis predicts</a:t>
            </a:r>
          </a:p>
          <a:p>
            <a:pPr lvl="1"/>
            <a:r>
              <a:rPr/>
              <a:t>low p-value: low probability of obtaining sample statistic under Ho</a:t>
            </a:r>
          </a:p>
          <a:p>
            <a:pPr lvl="2"/>
            <a:r>
              <a:rPr/>
              <a:t>if the null hypothesis (Ho) were true, you would rarely observe data similar to or more extreme than your sample statistic</a:t>
            </a:r>
          </a:p>
          <a:p>
            <a:pPr lvl="2"/>
            <a:r>
              <a:rPr/>
              <a:t>Your results are unusual under the null hypothesis, suggesting that either you’ve witnessed a rare event or the null hypothesis may be incorrect</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 - p = 0.3 means that if I repeated the study 100 times, I would get this (or more extreme) result due to chance 30 times - p = 0.03 means that if I repeated the study 100 times, I would get this (or more extreme) result due to chance 3 times</a:t>
            </a:r>
          </a:p>
          <a:p>
            <a:pPr lvl="0" indent="0" marL="0">
              <a:buNone/>
            </a:pPr>
            <a:r>
              <a:rPr i="1"/>
              <a:t>Which p-value suggests Ho likely false?</a:t>
            </a:r>
          </a:p>
        </p:txBody>
      </p:sp>
      <p:sp>
        <p:nvSpPr>
          <p:cNvPr id="4" name="Content Placeholder 3"/>
          <p:cNvSpPr>
            <a:spLocks noGrp="1"/>
          </p:cNvSpPr>
          <p:nvPr>
            <p:ph idx="2" sz="half"/>
          </p:nvPr>
        </p:nvSpPr>
        <p:spPr/>
        <p:txBody>
          <a:bodyPr/>
          <a:lstStyle/>
          <a:p>
            <a:pPr lvl="0" indent="0" marL="0">
              <a:buNone/>
            </a:pPr>
            <a:r>
              <a:rPr/>
              <a:t>asdfasfasd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05</dc:title>
  <dc:creator>Bill Perry</dc:creator>
  <cp:keywords/>
  <dcterms:created xsi:type="dcterms:W3CDTF">2025-03-31T03:01:34Z</dcterms:created>
  <dcterms:modified xsi:type="dcterms:W3CDTF">2025-03-31T03:01:34Z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