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CC31"/>
    <a:srgbClr val="7012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726"/>
  </p:normalViewPr>
  <p:slideViewPr>
    <p:cSldViewPr snapToGrid="0" snapToObjects="1">
      <p:cViewPr varScale="1">
        <p:scale>
          <a:sx d="100" n="165"/>
          <a:sy d="100" n="165"/>
        </p:scale>
        <p:origin x="560" y="176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5722" y="565689"/>
            <a:ext cx="6400800" cy="131445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>
            <a:normAutofit/>
          </a:bodyPr>
          <a:lstStyle>
            <a:lvl1pPr algn="l">
              <a:defRPr sz="2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614605"/>
            <a:ext cx="9089756" cy="3914289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514350" indent="-284163">
              <a:spcBef>
                <a:spcPts val="0"/>
              </a:spcBef>
              <a:tabLst/>
              <a:defRPr sz="1600"/>
            </a:lvl2pPr>
            <a:lvl3pPr marL="692150" indent="-177800">
              <a:spcBef>
                <a:spcPts val="0"/>
              </a:spcBef>
              <a:tabLst/>
              <a:defRPr sz="1400"/>
            </a:lvl3pPr>
            <a:lvl4pPr marL="914400" indent="-222250">
              <a:spcBef>
                <a:spcPts val="0"/>
              </a:spcBef>
              <a:tabLst/>
              <a:defRPr sz="1400"/>
            </a:lvl4pPr>
            <a:lvl5pPr marL="1146175" indent="-231775">
              <a:spcBef>
                <a:spcPts val="0"/>
              </a:spcBef>
              <a:tabLst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21556"/>
          </a:xfrm>
        </p:spPr>
        <p:txBody>
          <a:bodyPr anchor="t">
            <a:normAutofit/>
          </a:bodyPr>
          <a:lstStyle>
            <a:lvl1pPr algn="l">
              <a:defRPr sz="24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41649"/>
            <a:ext cx="7772400" cy="1125140"/>
          </a:xfrm>
        </p:spPr>
        <p:txBody>
          <a:bodyPr anchor="b">
            <a:normAutofit/>
          </a:bodyPr>
          <a:lstStyle>
            <a:lvl1pPr marL="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>
            <a:lvl1pPr algn="l">
              <a:defRPr b="0">
                <a:solidFill>
                  <a:srgbClr val="FDCC3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040" y="662663"/>
            <a:ext cx="6010759" cy="4480837"/>
          </a:xfrm>
        </p:spPr>
        <p:txBody>
          <a:bodyPr>
            <a:normAutofit/>
          </a:bodyPr>
          <a:lstStyle>
            <a:lvl1pPr marL="230188" indent="-230188">
              <a:tabLst/>
              <a:defRPr sz="1800"/>
            </a:lvl1pPr>
            <a:lvl2pPr marL="460375" indent="-230188">
              <a:tabLst/>
              <a:defRPr sz="1600"/>
            </a:lvl2pPr>
            <a:lvl3pPr marL="630238" indent="-169863">
              <a:tabLst/>
              <a:defRPr sz="1400"/>
            </a:lvl3pPr>
            <a:lvl4pPr marL="914400" indent="-284163">
              <a:tabLst/>
              <a:defRPr sz="1400"/>
            </a:lvl4pPr>
            <a:lvl5pPr marL="1146175" indent="-231775">
              <a:tabLst/>
              <a:defRPr sz="14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9580" y="662664"/>
            <a:ext cx="2790986" cy="4480836"/>
          </a:xfrm>
        </p:spPr>
        <p:txBody>
          <a:bodyPr>
            <a:normAutofit/>
          </a:bodyPr>
          <a:lstStyle>
            <a:lvl1pPr marL="342900" indent="-342900">
              <a:defRPr lang="en-US" sz="18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5937" indent="-285750">
              <a:def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46125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5987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200150" indent="-285750">
              <a:defRPr lang="en-US" sz="14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marL="230188" lvl="0" indent="-230188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Click to edit Master text styles</a:t>
            </a:r>
          </a:p>
          <a:p>
            <a:pPr marL="460375" lvl="1" indent="-230188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Second level</a:t>
            </a:r>
          </a:p>
          <a:p>
            <a:pPr marL="630238" lvl="2" indent="-169863" algn="l" defTabSz="342900" rtl="0" eaLnBrk="1" latinLnBrk="0" hangingPunct="1">
              <a:spcBef>
                <a:spcPct val="20000"/>
              </a:spcBef>
              <a:buFont typeface="Arial"/>
              <a:buChar char="•"/>
              <a:tabLst/>
            </a:pPr>
            <a:r>
              <a:rPr lang="en-US" dirty="0"/>
              <a:t>Third level</a:t>
            </a:r>
          </a:p>
          <a:p>
            <a:pPr marL="914400" lvl="3" indent="-284163" algn="l" defTabSz="342900" rtl="0" eaLnBrk="1" latinLnBrk="0" hangingPunct="1">
              <a:spcBef>
                <a:spcPct val="20000"/>
              </a:spcBef>
              <a:buFont typeface="Arial"/>
              <a:buChar char="–"/>
              <a:tabLst/>
            </a:pPr>
            <a:r>
              <a:rPr lang="en-US" dirty="0"/>
              <a:t>Fourth level</a:t>
            </a:r>
          </a:p>
          <a:p>
            <a:pPr marL="1146175" lvl="4" indent="-231775" algn="l" defTabSz="342900" rtl="0" eaLnBrk="1" latinLnBrk="0" hangingPunct="1">
              <a:spcBef>
                <a:spcPct val="20000"/>
              </a:spcBef>
              <a:buFont typeface="Arial"/>
              <a:buChar char="»"/>
              <a:tabLst/>
            </a:pPr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201" y="802623"/>
            <a:ext cx="4435799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6201" y="1282444"/>
            <a:ext cx="4435799" cy="3305054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53514" y="823389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53514" y="1303210"/>
            <a:ext cx="4041775" cy="3284288"/>
          </a:xfrm>
        </p:spPr>
        <p:txBody>
          <a:bodyPr/>
          <a:lstStyle>
            <a:lvl1pPr>
              <a:defRPr sz="16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871538"/>
          </a:xfrm>
        </p:spPr>
        <p:txBody>
          <a:bodyPr anchor="t" anchorCtr="0">
            <a:normAutofit/>
          </a:bodyPr>
          <a:lstStyle>
            <a:lvl1pPr algn="l">
              <a:defRPr sz="24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60804"/>
            <a:ext cx="5238426" cy="380646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0" y="960803"/>
            <a:ext cx="3541363" cy="351829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7490" y="102393"/>
            <a:ext cx="8934774" cy="582780"/>
          </a:xfrm>
          <a:prstGeom prst="rect">
            <a:avLst/>
          </a:prstGeom>
          <a:solidFill>
            <a:srgbClr val="70121D"/>
          </a:solidFill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77489" y="781696"/>
            <a:ext cx="8934773" cy="3914289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3/24/25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42900" eaLnBrk="1" hangingPunct="1" latinLnBrk="0" rtl="0">
        <a:spcBef>
          <a:spcPct val="0"/>
        </a:spcBef>
        <a:buNone/>
        <a:defRPr kern="1200" sz="2800">
          <a:solidFill>
            <a:srgbClr val="FDCC3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ts val="0"/>
        </a:spcBef>
        <a:buFont typeface="Arial"/>
        <a:buChar char="•"/>
        <a:defRPr b="0"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ts val="0"/>
        </a:spcBef>
        <a:buFont typeface="Arial"/>
        <a:buChar char="•"/>
        <a:defRPr kern="1200" sz="16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ts val="0"/>
        </a:spcBef>
        <a:buFont typeface="Arial"/>
        <a:buChar char="–"/>
        <a:defRPr kern="1200" sz="16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ts val="0"/>
        </a:spcBef>
        <a:buFont typeface="Arial"/>
        <a:buChar char="»"/>
        <a:defRPr kern="1200" sz="16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www.jwilber.me/permutationtest/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5.xml" /><Relationship Id="rId3" Type="http://schemas.openxmlformats.org/officeDocument/2006/relationships/hyperlink" Target="https://news.orvis.com/fly-fishing/fish-facts-lake-trout-salvelinus-namaycush" TargetMode="External" /><Relationship Id="rId4" Type="http://schemas.openxmlformats.org/officeDocument/2006/relationships/image" Target="../media/image3.jpg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565688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06 H testing and simple tests II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255722" y="565689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Bill Perry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Statistical significance: difference unlikely due to chance</a:t>
            </a:r>
          </a:p>
          <a:p>
            <a:pPr lvl="0"/>
            <a:r>
              <a:rPr/>
              <a:t>Says nothing about biological significance of difference!</a:t>
            </a:r>
          </a:p>
          <a:p>
            <a:pPr lvl="0"/>
            <a:r>
              <a:rPr/>
              <a:t>With large sample size can detect very small differences between populations</a:t>
            </a:r>
          </a:p>
          <a:p>
            <a:pPr lvl="0"/>
            <a:r>
              <a:rPr/>
              <a:t>E.g.: consider 2 snail populations,</a:t>
            </a:r>
          </a:p>
          <a:p>
            <a:pPr lvl="1"/>
            <a:r>
              <a:rPr/>
              <a:t>A and B:</a:t>
            </a:r>
          </a:p>
          <a:p>
            <a:pPr lvl="2"/>
            <a:r>
              <a:rPr/>
              <a:t>Ho: µ~size A~ = µ~size B~</a:t>
            </a:r>
          </a:p>
          <a:p>
            <a:pPr lvl="2"/>
            <a:r>
              <a:rPr/>
              <a:t>Ha: µ~size A~ ≠ µ~size B~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 –&gt;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Size of A: 5.05 (± 2.00 SD)mm, size of B: 5.00 (± 2.00 SD)mm</a:t>
            </a:r>
          </a:p>
          <a:p>
            <a:pPr lvl="0"/>
            <a:r>
              <a:rPr/>
              <a:t>Sample 50, 200, 30,000 individuals from each pop:</a:t>
            </a:r>
          </a:p>
          <a:p>
            <a:pPr lvl="1"/>
            <a:r>
              <a:rPr/>
              <a:t>n = 50: t = 0.32, df = 98, p-value = 0.75</a:t>
            </a:r>
          </a:p>
          <a:p>
            <a:pPr lvl="1"/>
            <a:r>
              <a:rPr/>
              <a:t>n = 200: t = 0.058, df = 398, p-value = 0.95</a:t>
            </a:r>
          </a:p>
          <a:p>
            <a:pPr lvl="1"/>
            <a:r>
              <a:rPr/>
              <a:t>n = 30,000: t = -4.47, df = 59998, p-value = 7.996*10</a:t>
            </a:r>
            <a:r>
              <a:rPr baseline="30000"/>
              <a:t>-6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Statistical vs. biological significance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Finally, statistically significant difference…</a:t>
            </a:r>
          </a:p>
          <a:p>
            <a:pPr lvl="0"/>
            <a:r>
              <a:rPr/>
              <a:t>Meaningful? Ecologically significant? Statistics can’t answer this question</a:t>
            </a:r>
          </a:p>
          <a:p>
            <a:pPr lvl="0"/>
            <a:r>
              <a:rPr b="1"/>
              <a:t>IMPORTANT</a:t>
            </a:r>
            <a:r>
              <a:rPr/>
              <a:t> to report info that can assess biological significance</a:t>
            </a:r>
          </a:p>
          <a:p>
            <a:pPr lvl="0"/>
            <a:r>
              <a:rPr/>
              <a:t>“A two-tailed, two-sample independent t-test showed significant difference in size between pop. A (4.99 mm ± 1.99 SD) and pop. B (5.06 mm ± 1.99 SD) at á=0.05 (t = -4.47, df = 59998, p-value &lt; 0.0001).”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What to do if assumptions are violated?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Homework take-up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t-tests have several assumptions. Alternative tests, with more relaxed assumptions, are available to statisticians. In which case would you use the following tests?</a:t>
            </a:r>
          </a:p>
          <a:p>
            <a:pPr lvl="1"/>
            <a:r>
              <a:rPr/>
              <a:t>Welch’s t-test: </a:t>
            </a:r>
            <a:r>
              <a:rPr i="1"/>
              <a:t>when distribution normal but variance unequal</a:t>
            </a:r>
          </a:p>
          <a:p>
            <a:pPr lvl="1"/>
            <a:r>
              <a:rPr/>
              <a:t>Permutation test for two samples: </a:t>
            </a:r>
            <a:r>
              <a:rPr i="1"/>
              <a:t>when distribution not normal (but both groups should still have similar distributions and ~equal variance)</a:t>
            </a:r>
          </a:p>
          <a:p>
            <a:pPr lvl="1"/>
            <a:r>
              <a:rPr/>
              <a:t>Mann-Whitney-Wilcoxon test: </a:t>
            </a:r>
            <a:r>
              <a:rPr i="1"/>
              <a:t>when distribution not normal and/or outliers are present (but both groups should still have similar distributions and ~equal variance)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 –&gt;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QQ-plots: tool for assessing normality</a:t>
            </a:r>
          </a:p>
          <a:p>
            <a:pPr lvl="0"/>
            <a:r>
              <a:rPr/>
              <a:t>On x- theoretical quantiles from SND</a:t>
            </a:r>
          </a:p>
          <a:p>
            <a:pPr lvl="0"/>
            <a:r>
              <a:rPr/>
              <a:t>On y- ordered sample values</a:t>
            </a:r>
          </a:p>
          <a:p>
            <a:pPr lvl="0"/>
            <a:r>
              <a:rPr/>
              <a:t>Deviation from normal can be detected as deviation from straight line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some cases, data can be mathematically “transformed” to meet assumptions of parametric tests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Welch’s t-test: common “robust” test for means of two populations</a:t>
            </a:r>
          </a:p>
          <a:p>
            <a:pPr lvl="0"/>
            <a:r>
              <a:rPr/>
              <a:t>Robust to violation of equal variance assumption, deals better with unequal sample size</a:t>
            </a:r>
          </a:p>
          <a:p>
            <a:pPr lvl="0"/>
            <a:r>
              <a:rPr/>
              <a:t>Parametric test (assumes normal distribution)</a:t>
            </a:r>
          </a:p>
          <a:p>
            <a:pPr lvl="0"/>
            <a:r>
              <a:rPr/>
              <a:t>Calculates a t statistic but recalculates df based on samples sizes and 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Robust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R:</a:t>
            </a:r>
          </a:p>
          <a:p>
            <a:pPr lvl="0"/>
            <a:r>
              <a:rPr/>
              <a:t>t.test(y1, y2, var.equal = FALSE, paired = FALSE)</a:t>
            </a:r>
          </a:p>
          <a:p>
            <a:pPr lvl="0"/>
            <a:r>
              <a:rPr/>
              <a:t>will use the Welch approach</a:t>
            </a:r>
          </a:p>
          <a:p>
            <a:pPr lvl="0"/>
            <a:r>
              <a:rPr/>
              <a:t>T-test</a:t>
            </a:r>
            <a:br/>
            <a:r>
              <a:rPr/>
              <a:t>AvB df= 38 t= -3.62 p= 0.0009</a:t>
            </a:r>
          </a:p>
          <a:p>
            <a:pPr lvl="0"/>
            <a:r>
              <a:rPr/>
              <a:t>AvC df= 38 t= -2.91 p= 0.005</a:t>
            </a:r>
          </a:p>
          <a:p>
            <a:pPr lvl="0" indent="0" marL="0">
              <a:buNone/>
            </a:pPr>
            <a:r>
              <a:rPr/>
              <a:t>Welch’s</a:t>
            </a:r>
          </a:p>
          <a:p>
            <a:pPr lvl="0"/>
            <a:r>
              <a:rPr/>
              <a:t>AvB df= 37.9 t= -3.62 p= 0.0009</a:t>
            </a:r>
          </a:p>
          <a:p>
            <a:pPr lvl="0"/>
            <a:r>
              <a:rPr/>
              <a:t>AvC df= 26.1 t= -2.91 p= 0.007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 –&gt;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Rank-based tests: no assumptions about distribution (non-parametric)</a:t>
            </a:r>
          </a:p>
          <a:p>
            <a:pPr lvl="0"/>
            <a:r>
              <a:rPr/>
              <a:t>Ranks of data: observations assigned ranks, sums (and signs for paired tests) of ranks for groups compared</a:t>
            </a:r>
          </a:p>
          <a:p>
            <a:pPr lvl="0"/>
            <a:r>
              <a:rPr b="1"/>
              <a:t>Mann-Whitney U test</a:t>
            </a:r>
            <a:r>
              <a:rPr/>
              <a:t> common alternative to independent samples t-test</a:t>
            </a:r>
          </a:p>
          <a:p>
            <a:pPr lvl="0"/>
            <a:r>
              <a:rPr b="1"/>
              <a:t>Wilcoxon signed-rank</a:t>
            </a:r>
            <a:r>
              <a:rPr/>
              <a:t> test is alternative to paired t-test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Brief 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H test for a single population</a:t>
            </a:r>
          </a:p>
          <a:p>
            <a:pPr lvl="0"/>
            <a:r>
              <a:rPr/>
              <a:t>1- and 2-sided tests</a:t>
            </a:r>
          </a:p>
          <a:p>
            <a:pPr lvl="0"/>
            <a:r>
              <a:rPr/>
              <a:t>H test for two populations</a:t>
            </a:r>
          </a:p>
          <a:p>
            <a:pPr lvl="0"/>
            <a:r>
              <a:rPr/>
              <a:t>Assumptions of parametric tests</a:t>
            </a:r>
          </a:p>
        </p:txBody>
      </p:sp>
      <p:pic>
        <p:nvPicPr>
          <p:cNvPr descr="images/pine_needles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041400"/>
            <a:ext cx="2781300" cy="370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Rank based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Assumptions: similar distributions for groups, equal variance</a:t>
            </a:r>
          </a:p>
          <a:p>
            <a:pPr lvl="0"/>
            <a:r>
              <a:rPr/>
              <a:t>Less power than parametric tests</a:t>
            </a:r>
          </a:p>
          <a:p>
            <a:pPr lvl="0"/>
            <a:r>
              <a:rPr/>
              <a:t>Best when normality assumption can not be met by transformation (weird distribution) or large outliers</a:t>
            </a:r>
          </a:p>
          <a:p>
            <a:pPr lvl="0" indent="0" marL="0">
              <a:buNone/>
            </a:pPr>
            <a:r>
              <a:rPr/>
              <a:t>A: n= 15, y= 8, s= 4 B : n= 15, y= 10, s= 5</a:t>
            </a:r>
          </a:p>
          <a:p>
            <a:pPr lvl="0" indent="0" marL="0">
              <a:buNone/>
            </a:pPr>
            <a:r>
              <a:rPr/>
              <a:t>Approach A vs. B</a:t>
            </a:r>
          </a:p>
          <a:p>
            <a:pPr lvl="0" indent="0" marL="0">
              <a:buNone/>
            </a:pPr>
            <a:r>
              <a:rPr/>
              <a:t>T-test df= 28 t= -3.53 p= 0.0014 M-W U (Wilcoxon’s) W= 41 p= 0.002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Permutation tests based on resampling: reshuffling of original data</a:t>
            </a:r>
          </a:p>
          <a:p>
            <a:pPr lvl="0"/>
            <a:r>
              <a:rPr/>
              <a:t>Resampling allows parameter estimation when distribution unknown, including SEs and CIs of statistics (means, medians)</a:t>
            </a:r>
          </a:p>
          <a:p>
            <a:pPr lvl="0"/>
            <a:r>
              <a:rPr/>
              <a:t>Common approach is bootstrap: resample sample with replacement many times, recalculate sample stats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Sample A: n = 40, ȳ= 1.72, s = 4.17</a:t>
            </a:r>
          </a:p>
          <a:p>
            <a:pPr lvl="0"/>
            <a:r>
              <a:rPr/>
              <a:t>Sample B: n = 35, ȳ= 4.50, s = 4.83</a:t>
            </a:r>
          </a:p>
          <a:p>
            <a:pPr lvl="0"/>
            <a:r>
              <a:rPr/>
              <a:t>Ho: µ</a:t>
            </a:r>
            <a:r>
              <a:rPr baseline="-25000"/>
              <a:t>A</a:t>
            </a:r>
            <a:r>
              <a:rPr/>
              <a:t> = µ</a:t>
            </a:r>
            <a:r>
              <a:rPr baseline="-25000"/>
              <a:t>B</a:t>
            </a:r>
            <a:r>
              <a:rPr/>
              <a:t>, Ha: µ</a:t>
            </a:r>
            <a:r>
              <a:rPr baseline="-25000"/>
              <a:t>A</a:t>
            </a:r>
            <a:r>
              <a:rPr/>
              <a:t> ≠µ</a:t>
            </a:r>
            <a:r>
              <a:rPr baseline="-25000"/>
              <a:t>B</a:t>
            </a:r>
          </a:p>
          <a:p>
            <a:pPr lvl="0"/>
            <a:r>
              <a:rPr/>
              <a:t>Calculate ∆ in means between two groups (2.78)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&lt;!– –&gt;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Randomly reshuffle observations between groups (keeping n</a:t>
            </a:r>
            <a:r>
              <a:rPr baseline="-25000"/>
              <a:t>A</a:t>
            </a:r>
            <a:r>
              <a:rPr/>
              <a:t>=40 and n</a:t>
            </a:r>
            <a:r>
              <a:rPr baseline="-25000"/>
              <a:t>B</a:t>
            </a:r>
            <a:r>
              <a:rPr/>
              <a:t>=35), calculate ∆</a:t>
            </a:r>
          </a:p>
          <a:p>
            <a:pPr lvl="0"/>
            <a:r>
              <a:rPr/>
              <a:t>Repeat &gt;1,000 times</a:t>
            </a:r>
          </a:p>
          <a:p>
            <a:pPr lvl="0"/>
            <a:r>
              <a:rPr/>
              <a:t>Record proportion of the ∆means is ≥2.94 µmol</a:t>
            </a:r>
          </a:p>
          <a:p>
            <a:pPr lvl="0"/>
            <a:r>
              <a:rPr/>
              <a:t>This is equivalent to p-value and can be used in “traditional” H test framework</a:t>
            </a:r>
          </a:p>
          <a:p>
            <a:pPr lvl="0"/>
            <a:r>
              <a:rPr/>
              <a:t>For a graphical explanation:</a:t>
            </a:r>
          </a:p>
          <a:p>
            <a:pPr lvl="1"/>
            <a:r>
              <a:rPr>
                <a:hlinkClick r:id="rId2"/>
              </a:rPr>
              <a:t>Graphical Explanation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Permutation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In R (using ‘perm’ package):</a:t>
            </a:r>
          </a:p>
          <a:p>
            <a:pPr lvl="0"/>
            <a:r>
              <a:rPr/>
              <a:t>permTS(y1, y2, alternative = “two.sided”, method = “exact.mc”, control = permControl(nmc = 10000))</a:t>
            </a:r>
          </a:p>
          <a:p>
            <a:pPr lvl="0"/>
            <a:r>
              <a:rPr/>
              <a:t>Assumptions: both groups have similar distribution; equal variance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R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Get practice doing basic t-tests</a:t>
            </a:r>
          </a:p>
          <a:p>
            <a:pPr lvl="0"/>
            <a:r>
              <a:rPr/>
              <a:t>Alternatives in next lecture</a:t>
            </a:r>
          </a:p>
          <a:p>
            <a:pPr lvl="0"/>
            <a:r>
              <a:rPr/>
              <a:t>Dataset (squirrel_data.csv) and lab instructions on Canvas</a:t>
            </a:r>
          </a:p>
          <a:p>
            <a:pPr lvl="0"/>
            <a:r>
              <a:rPr/>
              <a:t>Answer questions in </a:t>
            </a:r>
            <a:r>
              <a:rPr b="1"/>
              <a:t>bold</a:t>
            </a:r>
          </a:p>
          <a:p>
            <a:pPr lvl="0"/>
            <a:r>
              <a:rPr/>
              <a:t>Due end of Thursday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9485" y="78119"/>
            <a:ext cx="8229600" cy="607682"/>
          </a:xfrm>
        </p:spPr>
        <p:txBody>
          <a:bodyPr/>
          <a:lstStyle/>
          <a:p>
            <a:pPr lvl="0" indent="0" marL="0">
              <a:buNone/>
            </a:pPr>
            <a:r>
              <a:rPr/>
              <a:t>Lecture 5 overview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/>
        <p:txBody>
          <a:bodyPr/>
          <a:lstStyle/>
          <a:p>
            <a:pPr lvl="0"/>
            <a:r>
              <a:rPr/>
              <a:t>Assumptions of parametric tests</a:t>
            </a:r>
          </a:p>
          <a:p>
            <a:pPr lvl="0"/>
            <a:r>
              <a:rPr/>
              <a:t>Statistical vs. biological significance</a:t>
            </a:r>
          </a:p>
          <a:p>
            <a:pPr lvl="0"/>
            <a:r>
              <a:rPr/>
              <a:t>Robust tests</a:t>
            </a:r>
          </a:p>
          <a:p>
            <a:pPr lvl="0"/>
            <a:r>
              <a:rPr/>
              <a:t>Rank-based tests</a:t>
            </a:r>
          </a:p>
          <a:p>
            <a:pPr lvl="0"/>
            <a:r>
              <a:rPr/>
              <a:t>Permutation tests</a:t>
            </a:r>
          </a:p>
          <a:p>
            <a:pPr lvl="0"/>
            <a:r>
              <a:rPr/>
              <a:t>Assignment 1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idx="3" sz="quarter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Lake Trout</a:t>
            </a:r>
          </a:p>
        </p:txBody>
      </p:sp>
      <p:pic>
        <p:nvPicPr>
          <p:cNvPr descr="images/lake_trou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749800" y="2209800"/>
            <a:ext cx="4038600" cy="1447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source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Grayling</a:t>
            </a:r>
          </a:p>
        </p:txBody>
      </p:sp>
      <p:pic>
        <p:nvPicPr>
          <p:cNvPr descr="images/grayling.jpe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749800" y="2197100"/>
            <a:ext cx="4038600" cy="148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Content Placeholder 5"/>
          <p:cNvSpPr>
            <a:spLocks noGrp="1"/>
          </p:cNvSpPr>
          <p:nvPr>
            <p:ph idx="4" sz="quarter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8278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T-tests are </a:t>
            </a:r>
            <a:r>
              <a:rPr b="1"/>
              <a:t>parametric</a:t>
            </a:r>
            <a:r>
              <a:rPr/>
              <a:t> tests</a:t>
            </a:r>
          </a:p>
          <a:p>
            <a:pPr lvl="0"/>
            <a:r>
              <a:rPr/>
              <a:t>Parametric tests: specify/assume probability distribution from which parameters came</a:t>
            </a:r>
          </a:p>
          <a:p>
            <a:pPr lvl="0"/>
            <a:r>
              <a:rPr/>
              <a:t>Non-parametric tests: no assumption about probability distribution</a:t>
            </a:r>
          </a:p>
          <a:p>
            <a:pPr lvl="0"/>
            <a:r>
              <a:rPr/>
              <a:t>Mukasa et al 2021 DOI: 10.4236/ojbm.2021.93081</a:t>
            </a:r>
          </a:p>
          <a:p>
            <a:pPr lvl="0" indent="0" marL="0">
              <a:buNone/>
            </a:pP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If assumptions of parametric test violated, test becomes unreliable</a:t>
            </a:r>
          </a:p>
          <a:p>
            <a:pPr lvl="0"/>
            <a:r>
              <a:rPr/>
              <a:t>This is because test statistic may no longer follow distribution</a:t>
            </a:r>
          </a:p>
          <a:p>
            <a:pPr lvl="0"/>
            <a:r>
              <a:rPr/>
              <a:t>Most parametric tests robust to mild/moderate violations of below assumptions</a:t>
            </a:r>
          </a:p>
        </p:txBody>
      </p:sp>
      <p:pic>
        <p:nvPicPr>
          <p:cNvPr descr="images/clipboard-28648270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1498600"/>
            <a:ext cx="2781300" cy="2781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Basic assumptions of parametric t-tests:</a:t>
            </a:r>
          </a:p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Normality: Samples from normally distributed population</a:t>
            </a:r>
          </a:p>
          <a:p>
            <a:pPr lvl="1"/>
            <a:r>
              <a:rPr/>
              <a:t>Graphical tests: histograms, dotplots, boxplots, qq-plots</a:t>
            </a:r>
          </a:p>
          <a:p>
            <a:pPr lvl="1"/>
            <a:r>
              <a:rPr/>
              <a:t>“Formal” tests: Shapiro-Wilk test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Equal variance: samples are from populations with similar degree of variability</a:t>
            </a:r>
          </a:p>
          <a:p>
            <a:pPr lvl="1"/>
            <a:r>
              <a:rPr/>
              <a:t>Graphical tests: boxplots</a:t>
            </a:r>
          </a:p>
          <a:p>
            <a:pPr lvl="1"/>
            <a:r>
              <a:rPr/>
              <a:t>“Formal” tests: F-ratio test</a:t>
            </a:r>
          </a:p>
          <a:p>
            <a:pPr lvl="0"/>
            <a:r>
              <a:rPr/>
              <a:t>Parametric tests most robust to violations of normality and equal var. assumptions when samples sizes equal</a:t>
            </a:r>
          </a:p>
        </p:txBody>
      </p:sp>
      <p:pic>
        <p:nvPicPr>
          <p:cNvPr descr="images/clipboard-1564914628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121400" y="749300"/>
            <a:ext cx="2781300" cy="4279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Random sampling: samples are randomly collected from populations; part of experimental design</a:t>
            </a:r>
          </a:p>
          <a:p>
            <a:pPr lvl="0"/>
            <a:r>
              <a:rPr/>
              <a:t>Necessary for sample -&gt; population inference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02780"/>
          </a:xfrm>
          <a:solidFill>
            <a:srgbClr val="70121D"/>
          </a:solidFill>
        </p:spPr>
        <p:txBody>
          <a:bodyPr/>
          <a:lstStyle/>
          <a:p>
            <a:pPr lvl="0" indent="0" marL="0">
              <a:buNone/>
            </a:pPr>
            <a:r>
              <a:rPr/>
              <a:t>Assumptions of parametric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Normality, equal variance, random sampling, no outliers</a:t>
            </a:r>
          </a:p>
          <a:p>
            <a:pPr lvl="0"/>
            <a:r>
              <a:rPr/>
              <a:t>No outliers: no “extreme” values that are very different from rest of sample</a:t>
            </a:r>
          </a:p>
          <a:p>
            <a:pPr lvl="0"/>
            <a:r>
              <a:rPr/>
              <a:t>Graphical tests: boxplots, histograms</a:t>
            </a:r>
          </a:p>
          <a:p>
            <a:pPr lvl="0"/>
            <a:r>
              <a:rPr/>
              <a:t>“Formal tests”: Grubb’s test</a:t>
            </a:r>
          </a:p>
          <a:p>
            <a:pPr lvl="0"/>
            <a:r>
              <a:rPr/>
              <a:t>Note: outliers also problem for non-parametric tests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&lt;&gt;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46</Words>
  <Application>Microsoft Macintosh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06 H testing and simple tests II</dc:title>
  <dc:creator>Bill Perry</dc:creator>
  <cp:keywords/>
  <dcterms:created xsi:type="dcterms:W3CDTF">2025-03-31T03:01:03Z</dcterms:created>
  <dcterms:modified xsi:type="dcterms:W3CDTF">2025-03-31T03:01:03Z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editor">
    <vt:lpwstr>visual</vt:lpwstr>
  </property>
  <property fmtid="{D5CDD505-2E9C-101B-9397-08002B2CF9AE}" pid="6" name="execute">
    <vt:lpwstr/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toc-title">
    <vt:lpwstr>Table of contents</vt:lpwstr>
  </property>
</Properties>
</file>