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01_Homework</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Homework for Week 1:</a:t>
            </a:r>
          </a:p>
        </p:txBody>
      </p:sp>
      <p:sp>
        <p:nvSpPr>
          <p:cNvPr id="3" name="Content Placeholder 2"/>
          <p:cNvSpPr>
            <a:spLocks noGrp="1"/>
          </p:cNvSpPr>
          <p:nvPr>
            <p:ph idx="1"/>
          </p:nvPr>
        </p:nvSpPr>
        <p:spPr/>
        <p:txBody>
          <a:bodyPr/>
          <a:lstStyle/>
          <a:p>
            <a:pPr lvl="0" indent="0" marL="0">
              <a:buNone/>
            </a:pPr>
            <a:r>
              <a:rPr/>
              <a:t>This is an assignment for you to practice the code and all the work we do in class on a different dataframe. We will assign one of these each week for you to do that encompasses all fo the work we do. We give it out on Monday so you can start early and see how this work.</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I_8.png" id="0" name="Picture 1"/>
          <p:cNvPicPr>
            <a:picLocks noGrp="1" noChangeAspect="1"/>
          </p:cNvPicPr>
          <p:nvPr/>
        </p:nvPicPr>
        <p:blipFill>
          <a:blip r:embed="rId2"/>
          <a:stretch>
            <a:fillRect/>
          </a:stretch>
        </p:blipFill>
        <p:spPr bwMode="auto">
          <a:xfrm>
            <a:off x="3213100" y="609600"/>
            <a:ext cx="2654300" cy="39116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Objectives and goals</a:t>
            </a:r>
          </a:p>
        </p:txBody>
      </p:sp>
      <p:sp>
        <p:nvSpPr>
          <p:cNvPr id="3" name="Content Placeholder 2"/>
          <p:cNvSpPr>
            <a:spLocks noGrp="1"/>
          </p:cNvSpPr>
          <p:nvPr>
            <p:ph idx="1"/>
          </p:nvPr>
        </p:nvSpPr>
        <p:spPr/>
        <p:txBody>
          <a:bodyPr/>
          <a:lstStyle/>
          <a:p>
            <a:pPr lvl="0"/>
            <a:r>
              <a:rPr/>
              <a:t>Make a new Project in RStudio.</a:t>
            </a:r>
          </a:p>
          <a:p>
            <a:pPr lvl="0"/>
            <a:r>
              <a:rPr/>
              <a:t>Create directories</a:t>
            </a:r>
          </a:p>
          <a:p>
            <a:pPr lvl="1"/>
            <a:r>
              <a:rPr/>
              <a:t>data, scripts, output, figures, documents</a:t>
            </a:r>
          </a:p>
          <a:p>
            <a:pPr lvl="0"/>
            <a:r>
              <a:rPr/>
              <a:t>Create a quarto markdown file and open it</a:t>
            </a:r>
          </a:p>
          <a:p>
            <a:pPr lvl="0"/>
            <a:r>
              <a:rPr/>
              <a:t>Put this in the top in place of what is there and add your info</a:t>
            </a:r>
          </a:p>
          <a:p>
            <a:pPr lvl="1" indent="0">
              <a:buNone/>
            </a:pPr>
            <a:r>
              <a:rPr>
                <a:solidFill>
                  <a:srgbClr val="5E5E5E"/>
                </a:solidFill>
                <a:latin typeface="Courier"/>
              </a:rPr>
              <a:t>---</a:t>
            </a:r>
            <a:br/>
            <a:r>
              <a:rPr>
                <a:solidFill>
                  <a:srgbClr val="003B4F"/>
                </a:solidFill>
                <a:latin typeface="Courier"/>
              </a:rPr>
              <a:t>title</a:t>
            </a:r>
            <a:r>
              <a:rPr>
                <a:solidFill>
                  <a:srgbClr val="5E5E5E"/>
                </a:solidFill>
                <a:latin typeface="Courier"/>
              </a:rPr>
              <a:t>:</a:t>
            </a:r>
            <a:r>
              <a:rPr>
                <a:solidFill>
                  <a:srgbClr val="003B4F"/>
                </a:solidFill>
                <a:latin typeface="Courier"/>
              </a:rPr>
              <a:t> </a:t>
            </a:r>
            <a:r>
              <a:rPr>
                <a:solidFill>
                  <a:srgbClr val="20794D"/>
                </a:solidFill>
                <a:latin typeface="Courier"/>
              </a:rPr>
              <a:t>"Grayling in Lake I-8"</a:t>
            </a:r>
            <a:r>
              <a:rPr>
                <a:solidFill>
                  <a:srgbClr val="003B4F"/>
                </a:solidFill>
                <a:latin typeface="Courier"/>
              </a:rPr>
              <a:t> </a:t>
            </a:r>
            <a:r>
              <a:rPr>
                <a:solidFill>
                  <a:srgbClr val="5E5E5E"/>
                </a:solidFill>
                <a:latin typeface="Courier"/>
              </a:rPr>
              <a:t># Title of the file</a:t>
            </a:r>
            <a:br/>
            <a:r>
              <a:rPr>
                <a:solidFill>
                  <a:srgbClr val="003B4F"/>
                </a:solidFill>
                <a:latin typeface="Courier"/>
              </a:rPr>
              <a:t>author</a:t>
            </a:r>
            <a:r>
              <a:rPr>
                <a:solidFill>
                  <a:srgbClr val="5E5E5E"/>
                </a:solidFill>
                <a:latin typeface="Courier"/>
              </a:rPr>
              <a:t>:</a:t>
            </a:r>
            <a:r>
              <a:rPr>
                <a:solidFill>
                  <a:srgbClr val="003B4F"/>
                </a:solidFill>
                <a:latin typeface="Courier"/>
              </a:rPr>
              <a:t> </a:t>
            </a:r>
            <a:r>
              <a:rPr>
                <a:solidFill>
                  <a:srgbClr val="20794D"/>
                </a:solidFill>
                <a:latin typeface="Courier"/>
              </a:rPr>
              <a:t>"YOUR NAME"</a:t>
            </a:r>
            <a:r>
              <a:rPr>
                <a:solidFill>
                  <a:srgbClr val="003B4F"/>
                </a:solidFill>
                <a:latin typeface="Courier"/>
              </a:rPr>
              <a:t> </a:t>
            </a:r>
            <a:r>
              <a:rPr>
                <a:solidFill>
                  <a:srgbClr val="5E5E5E"/>
                </a:solidFill>
                <a:latin typeface="Courier"/>
              </a:rPr>
              <a:t># who you are</a:t>
            </a:r>
            <a:br/>
            <a:r>
              <a:rPr>
                <a:solidFill>
                  <a:srgbClr val="003B4F"/>
                </a:solidFill>
                <a:latin typeface="Courier"/>
              </a:rPr>
              <a:t>format</a:t>
            </a:r>
            <a:r>
              <a:rPr>
                <a:solidFill>
                  <a:srgbClr val="5E5E5E"/>
                </a:solidFill>
                <a:latin typeface="Courier"/>
              </a:rPr>
              <a:t>:</a:t>
            </a:r>
            <a:r>
              <a:rPr>
                <a:solidFill>
                  <a:srgbClr val="003B4F"/>
                </a:solidFill>
                <a:latin typeface="Courier"/>
              </a:rPr>
              <a:t> </a:t>
            </a:r>
            <a:r>
              <a:rPr>
                <a:solidFill>
                  <a:srgbClr val="5E5E5E"/>
                </a:solidFill>
                <a:latin typeface="Courier"/>
              </a:rPr>
              <a:t># this is the formats that it will render to</a:t>
            </a:r>
            <a:br/>
            <a:r>
              <a:rPr>
                <a:solidFill>
                  <a:srgbClr val="003B4F"/>
                </a:solidFill>
                <a:latin typeface="Courier"/>
              </a:rPr>
              <a:t>  html</a:t>
            </a:r>
            <a:r>
              <a:rPr>
                <a:solidFill>
                  <a:srgbClr val="5E5E5E"/>
                </a:solidFill>
                <a:latin typeface="Courier"/>
              </a:rPr>
              <a:t>:</a:t>
            </a:r>
            <a:br/>
            <a:r>
              <a:rPr>
                <a:solidFill>
                  <a:srgbClr val="003B4F"/>
                </a:solidFill>
                <a:latin typeface="Courier"/>
              </a:rPr>
              <a:t>    default</a:t>
            </a:r>
            <a:r>
              <a:rPr>
                <a:solidFill>
                  <a:srgbClr val="5E5E5E"/>
                </a:solidFill>
                <a:latin typeface="Courier"/>
              </a:rPr>
              <a:t>:</a:t>
            </a:r>
            <a:r>
              <a:rPr>
                <a:solidFill>
                  <a:srgbClr val="003B4F"/>
                </a:solidFill>
                <a:latin typeface="Courier"/>
              </a:rPr>
              <a:t> true</a:t>
            </a:r>
            <a:br/>
            <a:r>
              <a:rPr>
                <a:solidFill>
                  <a:srgbClr val="003B4F"/>
                </a:solidFill>
                <a:latin typeface="Courier"/>
              </a:rPr>
              <a:t>    embed</a:t>
            </a:r>
            <a:r>
              <a:rPr>
                <a:solidFill>
                  <a:srgbClr val="5E5E5E"/>
                </a:solidFill>
                <a:latin typeface="Courier"/>
              </a:rPr>
              <a:t>-</a:t>
            </a:r>
            <a:r>
              <a:rPr>
                <a:solidFill>
                  <a:srgbClr val="003B4F"/>
                </a:solidFill>
                <a:latin typeface="Courier"/>
              </a:rPr>
              <a:t>resources</a:t>
            </a:r>
            <a:r>
              <a:rPr>
                <a:solidFill>
                  <a:srgbClr val="5E5E5E"/>
                </a:solidFill>
                <a:latin typeface="Courier"/>
              </a:rPr>
              <a:t>:</a:t>
            </a:r>
            <a:r>
              <a:rPr>
                <a:solidFill>
                  <a:srgbClr val="003B4F"/>
                </a:solidFill>
                <a:latin typeface="Courier"/>
              </a:rPr>
              <a:t> true </a:t>
            </a:r>
            <a:r>
              <a:rPr>
                <a:solidFill>
                  <a:srgbClr val="5E5E5E"/>
                </a:solidFill>
                <a:latin typeface="Courier"/>
              </a:rPr>
              <a:t># makes everything go into the html file</a:t>
            </a:r>
            <a:br/>
            <a:r>
              <a:rPr>
                <a:solidFill>
                  <a:srgbClr val="003B4F"/>
                </a:solidFill>
                <a:latin typeface="Courier"/>
              </a:rPr>
              <a:t>editor</a:t>
            </a:r>
            <a:r>
              <a:rPr>
                <a:solidFill>
                  <a:srgbClr val="5E5E5E"/>
                </a:solidFill>
                <a:latin typeface="Courier"/>
              </a:rPr>
              <a:t>:</a:t>
            </a:r>
            <a:r>
              <a:rPr>
                <a:solidFill>
                  <a:srgbClr val="003B4F"/>
                </a:solidFill>
                <a:latin typeface="Courier"/>
              </a:rPr>
              <a:t> visual </a:t>
            </a:r>
            <a:r>
              <a:rPr>
                <a:solidFill>
                  <a:srgbClr val="5E5E5E"/>
                </a:solidFill>
                <a:latin typeface="Courier"/>
              </a:rPr>
              <a:t># type of editing</a:t>
            </a:r>
            <a:br/>
            <a:r>
              <a:rPr>
                <a:solidFill>
                  <a:srgbClr val="003B4F"/>
                </a:solidFill>
                <a:latin typeface="Courier"/>
              </a:rPr>
              <a:t>project</a:t>
            </a:r>
            <a:r>
              <a:rPr>
                <a:solidFill>
                  <a:srgbClr val="5E5E5E"/>
                </a:solidFill>
                <a:latin typeface="Courier"/>
              </a:rPr>
              <a:t>:</a:t>
            </a:r>
            <a:br/>
            <a:r>
              <a:rPr>
                <a:solidFill>
                  <a:srgbClr val="003B4F"/>
                </a:solidFill>
                <a:latin typeface="Courier"/>
              </a:rPr>
              <a:t>  execute</a:t>
            </a:r>
            <a:r>
              <a:rPr>
                <a:solidFill>
                  <a:srgbClr val="5E5E5E"/>
                </a:solidFill>
                <a:latin typeface="Courier"/>
              </a:rPr>
              <a:t>-</a:t>
            </a:r>
            <a:r>
              <a:rPr>
                <a:solidFill>
                  <a:srgbClr val="003B4F"/>
                </a:solidFill>
                <a:latin typeface="Courier"/>
              </a:rPr>
              <a:t>dir</a:t>
            </a:r>
            <a:r>
              <a:rPr>
                <a:solidFill>
                  <a:srgbClr val="5E5E5E"/>
                </a:solidFill>
                <a:latin typeface="Courier"/>
              </a:rPr>
              <a:t>:</a:t>
            </a:r>
            <a:r>
              <a:rPr>
                <a:solidFill>
                  <a:srgbClr val="003B4F"/>
                </a:solidFill>
                <a:latin typeface="Courier"/>
              </a:rPr>
              <a:t> project </a:t>
            </a:r>
            <a:r>
              <a:rPr>
                <a:solidFill>
                  <a:srgbClr val="5E5E5E"/>
                </a:solidFill>
                <a:latin typeface="Courier"/>
              </a:rPr>
              <a:t># where it will look for files</a:t>
            </a:r>
            <a:br/>
            <a:r>
              <a:rPr>
                <a:solidFill>
                  <a:srgbClr val="003B4F"/>
                </a:solidFill>
                <a:latin typeface="Courier"/>
              </a:rPr>
              <a:t>execute</a:t>
            </a:r>
            <a:r>
              <a:rPr>
                <a:solidFill>
                  <a:srgbClr val="5E5E5E"/>
                </a:solidFill>
                <a:latin typeface="Courier"/>
              </a:rPr>
              <a:t>:</a:t>
            </a:r>
            <a:br/>
            <a:r>
              <a:rPr>
                <a:solidFill>
                  <a:srgbClr val="003B4F"/>
                </a:solidFill>
                <a:latin typeface="Courier"/>
              </a:rPr>
              <a:t>  keep</a:t>
            </a:r>
            <a:r>
              <a:rPr>
                <a:solidFill>
                  <a:srgbClr val="5E5E5E"/>
                </a:solidFill>
                <a:latin typeface="Courier"/>
              </a:rPr>
              <a:t>-</a:t>
            </a:r>
            <a:r>
              <a:rPr>
                <a:solidFill>
                  <a:srgbClr val="003B4F"/>
                </a:solidFill>
                <a:latin typeface="Courier"/>
              </a:rPr>
              <a:t>md</a:t>
            </a:r>
            <a:r>
              <a:rPr>
                <a:solidFill>
                  <a:srgbClr val="5E5E5E"/>
                </a:solidFill>
                <a:latin typeface="Courier"/>
              </a:rPr>
              <a:t>:</a:t>
            </a:r>
            <a:r>
              <a:rPr>
                <a:solidFill>
                  <a:srgbClr val="003B4F"/>
                </a:solidFill>
                <a:latin typeface="Courier"/>
              </a:rPr>
              <a:t> true </a:t>
            </a:r>
            <a:r>
              <a:rPr>
                <a:solidFill>
                  <a:srgbClr val="5E5E5E"/>
                </a:solidFill>
                <a:latin typeface="Courier"/>
              </a:rPr>
              <a:t># retains the images when you start again</a:t>
            </a:r>
            <a:br/>
            <a:r>
              <a:rPr>
                <a:solidFill>
                  <a:srgbClr val="003B4F"/>
                </a:solidFill>
                <a:latin typeface="Courier"/>
              </a:rPr>
              <a:t>  cache</a:t>
            </a:r>
            <a:r>
              <a:rPr>
                <a:solidFill>
                  <a:srgbClr val="5E5E5E"/>
                </a:solidFill>
                <a:latin typeface="Courier"/>
              </a:rPr>
              <a:t>:</a:t>
            </a:r>
            <a:r>
              <a:rPr>
                <a:solidFill>
                  <a:srgbClr val="003B4F"/>
                </a:solidFill>
                <a:latin typeface="Courier"/>
              </a:rPr>
              <a:t> true</a:t>
            </a:r>
            <a:br/>
            <a:r>
              <a:rPr>
                <a:solidFill>
                  <a:srgbClr val="003B4F"/>
                </a:solidFill>
                <a:latin typeface="Courier"/>
              </a:rPr>
              <a:t>  echo</a:t>
            </a:r>
            <a:r>
              <a:rPr>
                <a:solidFill>
                  <a:srgbClr val="5E5E5E"/>
                </a:solidFill>
                <a:latin typeface="Courier"/>
              </a:rPr>
              <a:t>:</a:t>
            </a:r>
            <a:r>
              <a:rPr>
                <a:solidFill>
                  <a:srgbClr val="003B4F"/>
                </a:solidFill>
                <a:latin typeface="Courier"/>
              </a:rPr>
              <a:t> true</a:t>
            </a:r>
            <a:br/>
            <a:r>
              <a:rPr>
                <a:solidFill>
                  <a:srgbClr val="5E5E5E"/>
                </a:solidFill>
                <a:latin typeface="Courier"/>
              </a:rPr>
              <a:t>---</a:t>
            </a:r>
            <a:r>
              <a:rPr>
                <a:solidFill>
                  <a:srgbClr val="003B4F"/>
                </a:solidFill>
                <a:latin typeface="Courier"/>
              </a:rPr>
              <a:t>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Load the libraries</a:t>
            </a:r>
          </a:p>
          <a:p>
            <a:pPr lvl="0" indent="0">
              <a:buNone/>
            </a:pPr>
            <a:r>
              <a:rPr>
                <a:solidFill>
                  <a:srgbClr val="5E5E5E"/>
                </a:solidFill>
                <a:latin typeface="Courier"/>
              </a:rPr>
              <a:t># Load the libraries ----</a:t>
            </a:r>
            <a:br/>
            <a:r>
              <a:rPr>
                <a:solidFill>
                  <a:srgbClr val="4758AB"/>
                </a:solidFill>
                <a:latin typeface="Courier"/>
              </a:rPr>
              <a:t>library</a:t>
            </a:r>
            <a:r>
              <a:rPr>
                <a:solidFill>
                  <a:srgbClr val="003B4F"/>
                </a:solidFill>
                <a:latin typeface="Courier"/>
              </a:rPr>
              <a:t>(readxl) </a:t>
            </a:r>
            <a:r>
              <a:rPr>
                <a:solidFill>
                  <a:srgbClr val="5E5E5E"/>
                </a:solidFill>
                <a:latin typeface="Courier"/>
              </a:rPr>
              <a:t># allows to read in excel files</a:t>
            </a:r>
            <a:br/>
            <a:r>
              <a:rPr>
                <a:solidFill>
                  <a:srgbClr val="4758AB"/>
                </a:solidFill>
                <a:latin typeface="Courier"/>
              </a:rPr>
              <a:t>library</a:t>
            </a:r>
            <a:r>
              <a:rPr>
                <a:solidFill>
                  <a:srgbClr val="003B4F"/>
                </a:solidFill>
                <a:latin typeface="Courier"/>
              </a:rPr>
              <a:t>(tidyverse) </a:t>
            </a:r>
            <a:r>
              <a:rPr>
                <a:solidFill>
                  <a:srgbClr val="5E5E5E"/>
                </a:solidFill>
                <a:latin typeface="Courier"/>
              </a:rPr>
              <a:t># provides utilities seen in console</a:t>
            </a:r>
          </a:p>
          <a:p>
            <a:pPr lvl="0"/>
            <a:r>
              <a:rPr/>
              <a:t>Read in the file </a:t>
            </a:r>
            <a:r>
              <a:rPr>
                <a:latin typeface="Courier"/>
              </a:rPr>
              <a:t>grayling_lakes_I3_I8.csv</a:t>
            </a:r>
            <a:r>
              <a:rPr/>
              <a:t> as a dataframe</a:t>
            </a:r>
          </a:p>
          <a:p>
            <a:pPr lvl="0"/>
            <a:r>
              <a:rPr/>
              <a:t>Read in the file </a:t>
            </a:r>
            <a:r>
              <a:rPr>
                <a:latin typeface="Courier"/>
              </a:rPr>
              <a:t>grayling_lakes_I3_I8.xlsx</a:t>
            </a:r>
            <a:r>
              <a:rPr/>
              <a:t> as a separate dataframe</a:t>
            </a:r>
          </a:p>
          <a:p>
            <a:pPr lvl="0"/>
            <a:r>
              <a:rPr/>
              <a:t>Annotate your code in the code block as what what is going on and why</a:t>
            </a:r>
          </a:p>
          <a:p>
            <a:pPr lvl="0"/>
            <a:r>
              <a:rPr/>
              <a:t>Annotate the HTML code as you see fit.</a:t>
            </a:r>
          </a:p>
          <a:p>
            <a:pPr lvl="0"/>
            <a:r>
              <a:rPr/>
              <a:t>Visualize the data as the lengths of fish in lakes I_3 and I_8 as points</a:t>
            </a:r>
          </a:p>
          <a:p>
            <a:pPr lvl="1"/>
            <a:r>
              <a:rPr/>
              <a:t>remember </a:t>
            </a:r>
            <a:r>
              <a:rPr>
                <a:latin typeface="Courier"/>
              </a:rPr>
              <a:t>position = position_dodge2(width=0.2)</a:t>
            </a:r>
          </a:p>
          <a:p>
            <a:pPr lvl="0"/>
            <a:r>
              <a:rPr/>
              <a:t>Visualize the data as box and whisker plots</a:t>
            </a:r>
          </a:p>
          <a:p>
            <a:pPr lvl="0"/>
            <a:r>
              <a:rPr/>
              <a:t>Provide summary statistics grouped by lake</a:t>
            </a:r>
          </a:p>
          <a:p>
            <a:pPr lvl="1"/>
            <a:r>
              <a:rPr/>
              <a:t>n, mean, standard deviation, standard error</a:t>
            </a:r>
          </a:p>
          <a:p>
            <a:pPr lvl="0"/>
            <a:r>
              <a:rPr/>
              <a:t>Visualize the data as mean plus or minus error in ggplot</a:t>
            </a:r>
          </a:p>
          <a:p>
            <a:pPr lvl="1"/>
            <a:r>
              <a:rPr/>
              <a:t>be sure to have proper axis labels and units where necessary</a:t>
            </a:r>
          </a:p>
          <a:p>
            <a:pPr lvl="0" indent="0" marL="0">
              <a:spcBef>
                <a:spcPts val="3000"/>
              </a:spcBef>
              <a:buNone/>
            </a:pPr>
            <a:r>
              <a:rPr b="1"/>
              <a:t>What to turn in -</a:t>
            </a:r>
          </a:p>
          <a:p>
            <a:pPr lvl="0" indent="-342900" marL="342900">
              <a:buAutoNum type="arabicPeriod"/>
            </a:pPr>
            <a:r>
              <a:rPr/>
              <a:t>a zipped or compressed folder of the entire project folder</a:t>
            </a:r>
          </a:p>
          <a:p>
            <a:pPr lvl="0" indent="-342900" marL="342900">
              <a:buAutoNum type="arabicPeriod"/>
            </a:pPr>
            <a:r>
              <a:rPr/>
              <a:t>a self-contained html file showing the output</a:t>
            </a:r>
          </a:p>
          <a:p>
            <a:pPr lvl="0" indent="-342900" marL="342900">
              <a:buAutoNum type="arabicPeriod"/>
            </a:pPr>
            <a:r>
              <a:rPr/>
              <a:t>annotations in the quarto file that shows or tells what is being done like in the class activities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01_Homework</dc:title>
  <dc:creator>Bill Perry</dc:creator>
  <cp:keywords/>
  <dcterms:created xsi:type="dcterms:W3CDTF">2025-03-26T18:51:40Z</dcterms:created>
  <dcterms:modified xsi:type="dcterms:W3CDTF">2025-03-26T18:51:40Z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efault">
    <vt:lpwstr>True</vt:lpwstr>
  </property>
  <property fmtid="{D5CDD505-2E9C-101B-9397-08002B2CF9AE}" pid="6" name="editor">
    <vt:lpwstr>visual</vt:lpwstr>
  </property>
  <property fmtid="{D5CDD505-2E9C-101B-9397-08002B2CF9AE}" pid="7" name="execute">
    <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toc-title">
    <vt:lpwstr>Table of contents</vt:lpwstr>
  </property>
</Properties>
</file>