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2" Type="http://schemas.openxmlformats.org/officeDocument/2006/relationships/viewProps" Target="viewProps.xml" /><Relationship Id="rId51" Type="http://schemas.openxmlformats.org/officeDocument/2006/relationships/presProps" Target="presProps.xml" /><Relationship Id="rId1" Type="http://schemas.openxmlformats.org/officeDocument/2006/relationships/slideMaster" Target="slideMasters/slideMaster1.xml" /><Relationship Id="rId54" Type="http://schemas.openxmlformats.org/officeDocument/2006/relationships/tableStyles" Target="tableStyles.xml" /><Relationship Id="rId5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05</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 - p &lt; 0.05 conventional “significance threshold” (α = alpha or p value) - p &lt; 0.05 means: - if Ho is true and we repeated the study 100 times - we would get this (or more extreme) result less than 5 times due to chance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 - α is the rate at which we will reject a true null hypothesis (Type I error rate) - Lowering α will lower likelihood of incorrectly rejecting a true null hypothesis (e.g., 0.01, 0.001)</a:t>
            </a:r>
          </a:p>
          <a:p>
            <a:pPr lvl="0" indent="0" marL="0">
              <a:buNone/>
            </a:pPr>
            <a:r>
              <a:rPr/>
              <a:t>*Both Hs and α are specified **BEFORE collection of data and analysis*</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5:</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 - Collect data - Perform test - If p-value &lt; α, conclude Ho is likely false and reject it - If p-value &gt; α, conclude no evidence Ho is false and retain it</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indent="0" marL="0">
              <a:buNone/>
            </a:pPr>
            <a:r>
              <a:rPr/>
              <a:t>Recall… - Major goal of statistics: inferences about populations from samples… and assign degree of confidence to inferences - Statistical H-testing: formalized approach to inference - Relies on specifying null hypothesis (Ho) and alternate hypothesis (Ha) - Tests assess likelihood of the null hypothesis being true - Expressed as p-value: probability of obtaining sample value of statistic (or more extreme one) if Ho is true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indent="0" marL="0">
              <a:buNone/>
            </a:pPr>
            <a:r>
              <a:rPr/>
              <a:t>Recall hospital example - Probability of getting sample like A (with ȳ at least as far away from 3700 as 3500)? - p(ȳ ≤ 3500 or ȳ ≥ 3900)</a:t>
            </a:r>
          </a:p>
          <a:p>
            <a:pPr lvl="0"/>
            <a:r>
              <a:rPr/>
              <a:t>What about - 1-tailed or 2-tailed test?</a:t>
            </a:r>
          </a:p>
          <a:p>
            <a:pPr lvl="0"/>
            <a:r>
              <a:rPr/>
              <a:t>Can solve using SND and z-scores</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a:r>
              <a:rPr/>
              <a:t>z= (3500-3700)/410 = -0.48</a:t>
            </a:r>
          </a:p>
          <a:p>
            <a:pPr lvl="1"/>
            <a:r>
              <a:rPr/>
              <a:t>From z table: p= 0.3156 X 2</a:t>
            </a:r>
          </a:p>
          <a:p>
            <a:pPr lvl="1"/>
            <a:r>
              <a:rPr/>
              <a:t>p of getting sample as far away from µ as A is = 0.6312 (63.1%)</a:t>
            </a:r>
          </a:p>
          <a:p>
            <a:pPr lvl="0"/>
            <a:r>
              <a:rPr/>
              <a:t>But-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b="1"/>
              <a:t>Lecture 4: Review</a:t>
            </a:r>
          </a:p>
        </p:txBody>
      </p:sp>
      <p:sp>
        <p:nvSpPr>
          <p:cNvPr id="3" name="Text Placeholder 2"/>
          <p:cNvSpPr>
            <a:spLocks noGrp="1"/>
          </p:cNvSpPr>
          <p:nvPr>
            <p:ph idx="1" type="body"/>
          </p:nvPr>
        </p:nvSpPr>
        <p:spPr/>
        <p:txBody>
          <a:bodyPr/>
          <a:lstStyle/>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 sequence</a:t>
            </a:r>
          </a:p>
          <a:p>
            <a:pPr lvl="0"/>
            <a:r>
              <a:rPr b="1"/>
              <a:t>p-values</a:t>
            </a:r>
          </a:p>
        </p:txBody>
      </p:sp>
      <p:sp>
        <p:nvSpPr>
          <p:cNvPr id="5" name="Text Placeholder 4"/>
          <p:cNvSpPr>
            <a:spLocks noGrp="1"/>
          </p:cNvSpPr>
          <p:nvPr>
            <p:ph idx="3" sz="quarter" type="body"/>
          </p:nvPr>
        </p:nvSpPr>
        <p:spPr/>
        <p:txBody>
          <a:bodyPr/>
          <a:lstStyle/>
          <a:p>
            <a:pPr lvl="0" indent="0" marL="0">
              <a:buNone/>
            </a:pPr>
            <a:r>
              <a:rPr/>
              <a:t>Our last graphs</a:t>
            </a:r>
            <a:br/>
          </a:p>
        </p:txBody>
      </p:sp>
      <p:pic>
        <p:nvPicPr>
          <p:cNvPr descr="images/clipboard-3257239263.png" id="0" name="Picture 1"/>
          <p:cNvPicPr>
            <a:picLocks noGrp="1" noChangeAspect="1"/>
          </p:cNvPicPr>
          <p:nvPr/>
        </p:nvPicPr>
        <p:blipFill>
          <a:blip r:embed="rId2"/>
          <a:stretch>
            <a:fillRect/>
          </a:stretch>
        </p:blipFill>
        <p:spPr bwMode="auto">
          <a:xfrm>
            <a:off x="4749800" y="2070100"/>
            <a:ext cx="4038600" cy="1714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 Formulate hypotheses</a:t>
            </a:r>
          </a:p>
          <a:p>
            <a:pPr lvl="0"/>
            <a:r>
              <a:rPr/>
              <a:t>- Test assumptions</a:t>
            </a:r>
          </a:p>
          <a:p>
            <a:pPr lvl="0"/>
            <a:r>
              <a:rPr/>
              <a:t>- Perform t-tests</a:t>
            </a:r>
          </a:p>
          <a:p>
            <a:pPr lvl="0"/>
            <a:r>
              <a:rPr/>
              <a:t>- Visualize data</a:t>
            </a:r>
          </a:p>
          <a:p>
            <a:pPr lvl="0"/>
            <a:r>
              <a:rPr/>
              <a:t>- 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(readr)        </a:t>
            </a:r>
            <a:r>
              <a:rPr>
                <a:solidFill>
                  <a:srgbClr val="5E5E5E"/>
                </a:solidFill>
                <a:latin typeface="Courier"/>
              </a:rPr>
              <a:t># For reading CSV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p>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indent="0" marL="0">
              <a:buNone/>
            </a:pPr>
            <a:r>
              <a:rPr/>
              <a:t>- The central tendency</a:t>
            </a:r>
          </a:p>
          <a:p>
            <a:pPr lvl="0" indent="0" marL="0">
              <a:buNone/>
            </a:pPr>
            <a:r>
              <a:rPr/>
              <a:t>- The spread of the data</a:t>
            </a:r>
          </a:p>
          <a:p>
            <a:pPr lvl="0" indent="0" marL="0">
              <a:buNone/>
            </a:pPr>
            <a:r>
              <a:rPr/>
              <a:t>- Potential outliers</a:t>
            </a:r>
          </a:p>
          <a:p>
            <a:pPr lvl="0" indent="0" marL="0">
              <a:buNone/>
            </a:pPr>
            <a:r>
              <a:rPr/>
              <a:t>- Shape of distribution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visualize-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histograms</a:t>
            </a:r>
          </a:p>
          <a:p>
            <a:pPr lvl="1"/>
            <a:r>
              <a:rPr/>
              <a:t>Statistical tests: Shapiro</a:t>
            </a:r>
          </a:p>
          <a:p>
            <a:pPr lvl="1"/>
            <a:r>
              <a:rPr/>
              <a:t>Wilk test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test_assumptions-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Conducting the Single Sample T-Test</a:t>
            </a:r>
          </a:p>
        </p:txBody>
      </p:sp>
      <p:sp>
        <p:nvSpPr>
          <p:cNvPr id="3" name="Content Placeholder 2"/>
          <p:cNvSpPr>
            <a:spLocks noGrp="1"/>
          </p:cNvSpPr>
          <p:nvPr>
            <p:ph idx="1" sz="half"/>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p>
        </p:txBody>
      </p:sp>
      <p:sp>
        <p:nvSpPr>
          <p:cNvPr id="4" name="Content Placeholder 3"/>
          <p:cNvSpPr>
            <a:spLocks noGrp="1"/>
          </p:cNvSpPr>
          <p:nvPr>
            <p:ph idx="2" sz="half"/>
          </p:nvPr>
        </p:nvSpPr>
        <p:spPr/>
        <p:txBody>
          <a:bodyPr/>
          <a:lstStyle/>
          <a:p>
            <a:pPr lvl="0" indent="0" marL="0">
              <a:buNone/>
            </a:pPr>
            <a:r>
              <a:rPr b="1"/>
              <a:t>What is probability of getting sample at least as far from 55mm as our sample mean?</a:t>
            </a:r>
          </a:p>
          <a:p>
            <a:pPr lvl="0" indent="0" marL="0">
              <a:buNone/>
            </a:pPr>
            <a:r>
              <a:rPr/>
              <a:t>This is our p-value, which helps us decide whether to reject the null hypothesis.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Interpreting and Reporting Results</a:t>
            </a:r>
          </a:p>
        </p:txBody>
      </p:sp>
      <p:sp>
        <p:nvSpPr>
          <p:cNvPr id="3" name="Content Placeholder 2"/>
          <p:cNvSpPr>
            <a:spLocks noGrp="1"/>
          </p:cNvSpPr>
          <p:nvPr>
            <p:ph idx="1" sz="half"/>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pic>
        <p:nvPicPr>
          <p:cNvPr descr="images/clipboard-682106476.png" id="0" name="Picture 1"/>
          <p:cNvPicPr>
            <a:picLocks noGrp="1" noChangeAspect="1"/>
          </p:cNvPicPr>
          <p:nvPr/>
        </p:nvPicPr>
        <p:blipFill>
          <a:blip r:embed="rId2"/>
          <a:stretch>
            <a:fillRect/>
          </a:stretch>
        </p:blipFill>
        <p:spPr bwMode="auto">
          <a:xfrm>
            <a:off x="6121400" y="2197100"/>
            <a:ext cx="2781300" cy="14097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Two Sample T-Test</a:t>
            </a:r>
          </a:p>
        </p:txBody>
      </p:sp>
      <p:sp>
        <p:nvSpPr>
          <p:cNvPr id="3" name="Content Placeholder 2"/>
          <p:cNvSpPr>
            <a:spLocks noGrp="1"/>
          </p:cNvSpPr>
          <p:nvPr>
            <p:ph idx="1" sz="half"/>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p:txBody>
      </p:sp>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 </a:t>
                </a:r>
              </a:p>
              <a:p>
                <a:pPr lvl="0"/>
                <a:r>
                  <a:rPr b="1"/>
                  <a:t>n₁ and n₂:</a:t>
                </a:r>
                <a:r>
                  <a:rPr/>
                  <a:t> These are the sample sizes of the two groups. </a:t>
                </a:r>
              </a:p>
              <a:p>
                <a:pPr lvl="0"/>
                <a:r>
                  <a:rPr b="1"/>
                  <a:t>√(1/n₁ + 1/n₂):</a:t>
                </a:r>
                <a:r>
                  <a:rPr/>
                  <a:t> This represents the pooled standard error. </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p>
          <a:p>
            <a:pPr lvl="0" indent="0" marL="0">
              <a:buNone/>
            </a:pPr>
            <a:r>
              <a:rPr/>
              <a:t>Before conducting the test, we need to understand the data for each group.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a:p>
            <a:pPr lvl="0" indent="0">
              <a:buNone/>
            </a:pPr>
            <a:r>
              <a:rPr>
                <a:solidFill>
                  <a:srgbClr val="5E5E5E"/>
                </a:solidFill>
                <a:latin typeface="Courier"/>
              </a:rPr>
              <a:t># Calculate the difference in means</a:t>
            </a:r>
            <a:br/>
            <a:r>
              <a:rPr>
                <a:solidFill>
                  <a:srgbClr val="5E5E5E"/>
                </a:solidFill>
                <a:latin typeface="Courier"/>
              </a:rPr>
              <a:t># YOUR CODE HERE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Visualizing Group Differences</a:t>
            </a:r>
          </a:p>
        </p:txBody>
      </p:sp>
      <p:sp>
        <p:nvSpPr>
          <p:cNvPr id="3" name="Content Placeholder 2"/>
          <p:cNvSpPr>
            <a:spLocks noGrp="1"/>
          </p:cNvSpPr>
          <p:nvPr>
            <p:ph idx="1" sz="half"/>
          </p:nvPr>
        </p:nvSpPr>
        <p:spPr/>
        <p:txBody>
          <a:bodyPr/>
          <a:lstStyle/>
          <a:p>
            <a:pPr lvl="0" indent="0" marL="0">
              <a:buNone/>
            </a:pPr>
            <a:r>
              <a:rPr b="1"/>
              <a:t>Activity: Create visualizations to compare the groups</a:t>
            </a:r>
          </a:p>
          <a:p>
            <a:pPr lvl="0" indent="0" marL="0">
              <a:buNone/>
            </a:pPr>
            <a:r>
              <a:rPr/>
              <a:t>Visualizing the data can help us understand the differences between groups.</a:t>
            </a:r>
          </a:p>
        </p:txBody>
      </p:sp>
      <p:sp>
        <p:nvSpPr>
          <p:cNvPr id="4" name="Content Placeholder 3"/>
          <p:cNvSpPr>
            <a:spLocks noGrp="1"/>
          </p:cNvSpPr>
          <p:nvPr>
            <p:ph idx="2" sz="half"/>
          </p:nvPr>
        </p:nvSpPr>
        <p:spPr/>
        <p:txBody>
          <a:bodyPr/>
          <a:lstStyle/>
          <a:p>
            <a:pPr lvl="0" indent="0" marL="0">
              <a:buNone/>
            </a:pPr>
            <a:r>
              <a:rPr/>
              <a:t>Effective visualizations for group comparisons:</a:t>
            </a:r>
          </a:p>
          <a:p>
            <a:pPr lvl="0" indent="0" marL="0">
              <a:buNone/>
            </a:pPr>
            <a:r>
              <a:rPr/>
              <a:t>- Side-by-side boxplots</a:t>
            </a:r>
          </a:p>
          <a:p>
            <a:pPr lvl="0" indent="0" marL="0">
              <a:buNone/>
            </a:pPr>
            <a:r>
              <a:rPr/>
              <a:t>- Violin plots</a:t>
            </a:r>
          </a:p>
          <a:p>
            <a:pPr lvl="0" indent="0" marL="0">
              <a:buNone/>
            </a:pPr>
            <a:r>
              <a:rPr/>
              <a:t>- Error bar plots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group_visualization-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"bar"</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unnamed-chunk-4-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Testing Assumptions for Two-Sample T-Test</a:t>
            </a:r>
          </a:p>
        </p:txBody>
      </p:sp>
      <p:sp>
        <p:nvSpPr>
          <p:cNvPr id="3" name="Content Placeholder 2"/>
          <p:cNvSpPr>
            <a:spLocks noGrp="1"/>
          </p:cNvSpPr>
          <p:nvPr>
            <p:ph idx="1" sz="half"/>
          </p:nvPr>
        </p:nvSpPr>
        <p:spPr/>
        <p:txBody>
          <a:bodyPr/>
          <a:lstStyle/>
          <a:p>
            <a:pPr lvl="0" indent="0" marL="0">
              <a:buNone/>
            </a:pPr>
            <a:r>
              <a:rPr b="1"/>
              <a:t>Activity: Test assumptions for two-sample t-test</a:t>
            </a:r>
          </a:p>
          <a:p>
            <a:pPr lvl="0" indent="0" marL="0">
              <a:buNone/>
            </a:pPr>
            <a:r>
              <a:rPr/>
              <a:t>For a two-sample t-test, we need to check:</a:t>
            </a:r>
          </a:p>
          <a:p>
            <a:pPr lvl="0" indent="0" marL="0">
              <a:buNone/>
            </a:pPr>
            <a:r>
              <a:rPr/>
              <a:t>1. Normality within each group</a:t>
            </a:r>
          </a:p>
          <a:p>
            <a:pPr lvl="0" indent="0" marL="0">
              <a:buNone/>
            </a:pPr>
            <a:r>
              <a:rPr/>
              <a:t>2. Equal variances between groups (for standard t-test)</a:t>
            </a:r>
          </a:p>
          <a:p>
            <a:pPr lvl="0" indent="0" marL="0">
              <a:buNone/>
            </a:pPr>
            <a:r>
              <a:rPr/>
              <a:t>3. Independent observations</a:t>
            </a:r>
          </a:p>
        </p:txBody>
      </p:sp>
      <p:sp>
        <p:nvSpPr>
          <p:cNvPr id="4" name="Content Placeholder 3"/>
          <p:cNvSpPr>
            <a:spLocks noGrp="1"/>
          </p:cNvSpPr>
          <p:nvPr>
            <p:ph idx="2" sz="half"/>
          </p:nvPr>
        </p:nvSpPr>
        <p:spPr/>
        <p:txBody>
          <a:bodyPr/>
          <a:lstStyle/>
          <a:p>
            <a:pPr lvl="0" indent="0" marL="0">
              <a:buNone/>
            </a:pPr>
            <a:r>
              <a:rPr/>
              <a:t>If assumptions are violated:</a:t>
            </a:r>
          </a:p>
          <a:p>
            <a:pPr lvl="0" indent="0" marL="0">
              <a:buNone/>
            </a:pPr>
            <a:r>
              <a:rPr/>
              <a:t>- Welch’s t-test (unequal variances)</a:t>
            </a:r>
          </a:p>
          <a:p>
            <a:pPr lvl="0" indent="0" marL="0">
              <a:buNone/>
            </a:pPr>
            <a:r>
              <a:rPr/>
              <a:t>- 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unnamed-chunk-5-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a:p>
            <a:pPr lvl="0" indent="0">
              <a:buNone/>
            </a:pPr>
            <a:r>
              <a:rPr>
                <a:solidFill>
                  <a:srgbClr val="5E5E5E"/>
                </a:solidFill>
                <a:latin typeface="Courier"/>
              </a:rPr>
              <a:t># Windward group</a:t>
            </a:r>
            <a:br/>
            <a:r>
              <a:rPr>
                <a:solidFill>
                  <a:srgbClr val="5E5E5E"/>
                </a:solidFill>
                <a:latin typeface="Courier"/>
              </a:rPr>
              <a:t># YOUR CODE HERE for windward group normality test</a:t>
            </a:r>
          </a:p>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Conducting the Two-Sample T-Test</a:t>
            </a:r>
          </a:p>
        </p:txBody>
      </p:sp>
      <p:sp>
        <p:nvSpPr>
          <p:cNvPr id="3" name="Content Placeholder 2"/>
          <p:cNvSpPr>
            <a:spLocks noGrp="1"/>
          </p:cNvSpPr>
          <p:nvPr>
            <p:ph idx="1" sz="half"/>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a:t>
            </a:r>
          </a:p>
          <a:p>
            <a:pPr lvl="0" indent="0" marL="0">
              <a:buNone/>
            </a:pPr>
            <a:r>
              <a:rPr/>
              <a:t>H₁: μ₁ ≠ μ₂ (The mean needle lengths are different)</a:t>
            </a:r>
          </a:p>
        </p:txBody>
      </p:sp>
      <p:sp>
        <p:nvSpPr>
          <p:cNvPr id="4" name="Content Placeholder 3"/>
          <p:cNvSpPr>
            <a:spLocks noGrp="1"/>
          </p:cNvSpPr>
          <p:nvPr>
            <p:ph idx="2" sz="half"/>
          </p:nvPr>
        </p:nvSpPr>
        <p:spPr/>
        <p:txBody>
          <a:bodyPr/>
          <a:lstStyle/>
          <a:p>
            <a:pPr lvl="0" indent="0" marL="0">
              <a:buNone/>
            </a:pPr>
            <a:r>
              <a:rPr/>
              <a:t>Deciding between:</a:t>
            </a:r>
          </a:p>
          <a:p>
            <a:pPr lvl="0" indent="0" marL="0">
              <a:buNone/>
            </a:pPr>
            <a:r>
              <a:rPr/>
              <a:t>- Standard t-test (equal variances)</a:t>
            </a:r>
          </a:p>
          <a:p>
            <a:pPr lvl="0" indent="0" marL="0">
              <a:buNone/>
            </a:pPr>
            <a:r>
              <a:rPr/>
              <a:t>- Welch’s t-test (unequal variances)</a:t>
            </a:r>
          </a:p>
          <a:p>
            <a:pPr lvl="0" indent="0" marL="0">
              <a:buNone/>
            </a:pPr>
            <a:r>
              <a:rPr/>
              <a:t>Based on our Levene’s test result.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3:</a:t>
            </a:r>
            <a:r>
              <a:rPr/>
              <a:t> Paired T-Test (Extended Activity)</a:t>
            </a:r>
          </a:p>
        </p:txBody>
      </p:sp>
      <p:sp>
        <p:nvSpPr>
          <p:cNvPr id="3" name="Content Placeholder 2"/>
          <p:cNvSpPr>
            <a:spLocks noGrp="1"/>
          </p:cNvSpPr>
          <p:nvPr>
            <p:ph idx="1" sz="half"/>
          </p:nvPr>
        </p:nvSpPr>
        <p:spPr/>
        <p:txBody>
          <a:bodyPr/>
          <a:lstStyle/>
          <a:p>
            <a:pPr lvl="0" indent="0" marL="0">
              <a:buNone/>
            </a:pPr>
            <a:r>
              <a:rPr/>
              <a:t>If we collected data in pairs (same tree, different sides), we would use a paired t-test.</a:t>
            </a:r>
          </a:p>
          <a:p>
            <a:pPr lvl="0" indent="0" marL="0">
              <a:buNone/>
            </a:pP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p:txBody>
      </p:sp>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r>
                  <a:rPr/>
                  <a:t>- </a:t>
                </a:r>
                <a14:m>
                  <m:oMath xmlns:m="http://schemas.openxmlformats.org/officeDocument/2006/math">
                    <m:acc>
                      <m:accPr>
                        <m:chr m:val="‾"/>
                      </m:accPr>
                      <m:e>
                        <m:r>
                          <m:t>d</m:t>
                        </m:r>
                      </m:e>
                    </m:acc>
                  </m:oMath>
                </a14:m>
                <a:r>
                  <a:rPr/>
                  <a:t> is the mean difference</a:t>
                </a:r>
              </a:p>
              <a:p>
                <a:pPr lvl="0"/>
                <a:r>
                  <a:rPr/>
                  <a:t>- </a:t>
                </a:r>
                <a14:m>
                  <m:oMath xmlns:m="http://schemas.openxmlformats.org/officeDocument/2006/math">
                    <m:sSub>
                      <m:e>
                        <m:r>
                          <m:t>s</m:t>
                        </m:r>
                      </m:e>
                      <m:sub>
                        <m:r>
                          <m:t>d</m:t>
                        </m:r>
                      </m:sub>
                    </m:sSub>
                  </m:oMath>
                </a14:m>
                <a:r>
                  <a:rPr/>
                  <a:t> is the standard deviation of differences</a:t>
                </a:r>
              </a:p>
              <a:p>
                <a:pPr lvl="0"/>
                <a:r>
                  <a:rPr/>
                  <a:t>- </a:t>
                </a:r>
                <a14:m>
                  <m:oMath xmlns:m="http://schemas.openxmlformats.org/officeDocument/2006/math">
                    <m:r>
                      <m:t>n</m:t>
                    </m:r>
                  </m:oMath>
                </a14:m>
                <a:r>
                  <a:rPr/>
                  <a:t> is the number of pairs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 Data transformation (log, square root, etc.)</a:t>
            </a:r>
          </a:p>
          <a:p>
            <a:pPr lvl="0"/>
            <a:r>
              <a:rPr/>
              <a:t>- Non-parametric tests</a:t>
            </a:r>
          </a:p>
          <a:p>
            <a:pPr lvl="0"/>
            <a:r>
              <a:rPr/>
              <a:t>- Bootstrapping approaches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Summary and Conclusions</a:t>
            </a:r>
          </a:p>
        </p:txBody>
      </p:sp>
      <p:sp>
        <p:nvSpPr>
          <p:cNvPr id="3" name="Content Placeholder 2"/>
          <p:cNvSpPr>
            <a:spLocks noGrp="1"/>
          </p:cNvSpPr>
          <p:nvPr>
            <p:ph idx="1" sz="half"/>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p:txBody>
      </p:sp>
      <p:sp>
        <p:nvSpPr>
          <p:cNvPr id="4" name="Content Placeholder 3"/>
          <p:cNvSpPr>
            <a:spLocks noGrp="1"/>
          </p:cNvSpPr>
          <p:nvPr>
            <p:ph idx="2" sz="half"/>
          </p:nvPr>
        </p:nvSpPr>
        <p:spPr/>
        <p:txBody>
          <a:bodyPr/>
          <a:lstStyle/>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indent="0" marL="0">
              <a:buNone/>
            </a:pPr>
            <a:r>
              <a:rPr/>
              <a:t>- For Example:</a:t>
            </a:r>
            <a:br/>
            <a:r>
              <a:rPr/>
              <a:t>- Ho: µ=0, Ha: µ ≠ 0</a:t>
            </a:r>
          </a:p>
          <a:p>
            <a:pPr lvl="0" indent="0" marL="0">
              <a:buNone/>
            </a:pPr>
            <a:r>
              <a:rPr/>
              <a:t>- mean equals 0 or mean does not equal 0</a:t>
            </a:r>
          </a:p>
          <a:p>
            <a:pPr lvl="0" indent="0" marL="0">
              <a:buNone/>
            </a:pPr>
            <a:r>
              <a:rPr/>
              <a:t>- Ho: µ=3700, Ha: µ ≠ 3700</a:t>
            </a:r>
          </a:p>
          <a:p>
            <a:pPr lvl="0" indent="0" marL="0">
              <a:buNone/>
            </a:pPr>
            <a:r>
              <a:rPr/>
              <a:t>- mean equals 3700 or mean does not equal 3700</a:t>
            </a:r>
          </a:p>
          <a:p>
            <a:pPr lvl="0" indent="0" marL="0">
              <a:buNone/>
            </a:pPr>
            <a:r>
              <a:rPr/>
              <a:t>- Ho: µ1 = µ2, Ha: µ1 ≠ µ2</a:t>
            </a:r>
          </a:p>
          <a:p>
            <a:pPr lvl="0" indent="0" marL="0">
              <a:buNone/>
            </a:pPr>
            <a:r>
              <a:rPr/>
              <a:t>- mean of population 1 equals mean of population 2 or it does not</a:t>
            </a:r>
          </a:p>
          <a:p>
            <a:pPr lvl="0" indent="0" marL="0">
              <a:buNone/>
            </a:pPr>
            <a:r>
              <a:rPr/>
              <a:t>- Ho: µ &gt; 0, Ha: µ ≤ 0</a:t>
            </a:r>
          </a:p>
          <a:p>
            <a:pPr lvl="0" indent="0" marL="0">
              <a:buNone/>
            </a:pPr>
            <a:r>
              <a:rPr/>
              <a:t>- can be directional mean is greater than 0 or mean is not equal or less than 0</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 - p = 0.3 means that if I repeated the study 100 times, I would get this (or more extreme) result due to chance 30 times - p = 0.03 means that if I repeated the study 100 times, I would get this (or more extreme) result due to chance 3 times</a:t>
            </a:r>
          </a:p>
          <a:p>
            <a:pPr lvl="0" indent="0" marL="0">
              <a:buNone/>
            </a:pPr>
            <a:r>
              <a:rPr i="1"/>
              <a:t>Which p-value suggests Ho likely false?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dc:title>
  <dc:creator>Bill Perry</dc:creator>
  <cp:keywords/>
  <dcterms:created xsi:type="dcterms:W3CDTF">2025-03-30T04:30:56Z</dcterms:created>
  <dcterms:modified xsi:type="dcterms:W3CDTF">2025-03-30T04:30:56Z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