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hyperlink" Target="https://news.orvis.com/fly-fishing/fish-facts-lake-trout-salvelinus-namaycush" TargetMode="External" /><Relationship Id="rId4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06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Homework take-up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Perform 2-sample t-test:</a:t>
            </a:r>
          </a:p>
          <a:p>
            <a:pPr lvl="1"/>
            <a:r>
              <a:rPr/>
              <a:t>pop A: 5.3, 5.6, 4.3, 4.9, 5.3, 4.1, 5.2, 5.0 cm</a:t>
            </a:r>
          </a:p>
          <a:p>
            <a:pPr lvl="1"/>
            <a:r>
              <a:rPr/>
              <a:t>pop B: 6.1, 4.7, 5.9, 4.7, 6.2, 6.0, 5.4, 4.9 cm</a:t>
            </a:r>
          </a:p>
          <a:p>
            <a:pPr lvl="0"/>
            <a:r>
              <a:rPr/>
              <a:t>ȳ</a:t>
            </a:r>
            <a:r>
              <a:rPr baseline="-25000"/>
              <a:t>popA</a:t>
            </a:r>
            <a:r>
              <a:rPr/>
              <a:t> - ȳ</a:t>
            </a:r>
            <a:r>
              <a:rPr baseline="-25000"/>
              <a:t>popB</a:t>
            </a:r>
            <a:r>
              <a:rPr/>
              <a:t> = -0.53</a:t>
            </a:r>
          </a:p>
          <a:p>
            <a:pPr lvl="0"/>
            <a:r>
              <a:rPr/>
              <a:t>s</a:t>
            </a:r>
            <a:r>
              <a:rPr baseline="-25000"/>
              <a:t>ȳopA-ȳopB</a:t>
            </a:r>
            <a:r>
              <a:rPr/>
              <a:t> = 0.29</a:t>
            </a:r>
          </a:p>
          <a:p>
            <a:pPr lvl="0"/>
            <a:r>
              <a:rPr/>
              <a:t>t = -1.80</a:t>
            </a:r>
          </a:p>
          <a:p>
            <a:pPr lvl="0"/>
            <a:r>
              <a:rPr/>
              <a:t>df = 14</a:t>
            </a:r>
          </a:p>
          <a:p>
            <a:pPr lvl="0"/>
            <a:r>
              <a:rPr/>
              <a:t>p (estimated from t-table) = 0.05 &lt; p &lt; 0.1</a:t>
            </a:r>
          </a:p>
          <a:p>
            <a:pPr lvl="0"/>
            <a:r>
              <a:rPr/>
              <a:t>Writeup: “a 2-tailed, independent 2-sampe t-test showed no significant difference bw beak length of pop A (4.96 cm ± 0.52 SD) and pop B (5.49 ± 0.64) at á=0.05: t(14) =-1.80, p = 0.094”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Homework take-up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Look through the ecological literature and find an example of a published manuscript that uses either a t-test of one of the tests mentioned in Q2. Provide the following information:</a:t>
            </a:r>
          </a:p>
          <a:p>
            <a:pPr lvl="1"/>
            <a:r>
              <a:rPr/>
              <a:t>Reference for paper</a:t>
            </a:r>
          </a:p>
          <a:p>
            <a:pPr lvl="1"/>
            <a:r>
              <a:rPr/>
              <a:t>Scientific question being addressed</a:t>
            </a:r>
          </a:p>
          <a:p>
            <a:pPr lvl="1"/>
            <a:r>
              <a:rPr/>
              <a:t>Specific hypothesis tested (in mathematical notation)</a:t>
            </a:r>
          </a:p>
          <a:p>
            <a:pPr lvl="1"/>
            <a:r>
              <a:rPr/>
              <a:t>The results of the t test (t, df, p) and the author’s conclusions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snail populations, A and B: Ho: µ~size A~ = µ~size B~; Ha: µ~size A~ ≠ µ~size B~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0"/>
            <a:r>
              <a:rPr/>
              <a:t>Meaningful? Ecologically significant? 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Homework take-up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t-tests have several assumptions. Alternative tests, with more relaxed assumptions, are available to statisticians. 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0"/>
            <a:r>
              <a:rPr/>
              <a:t>On x- theoretical quantiles from SND</a:t>
            </a:r>
          </a:p>
          <a:p>
            <a:pPr lvl="0"/>
            <a:r>
              <a:rPr/>
              <a:t>On y- ordered sample values</a:t>
            </a:r>
          </a:p>
          <a:p>
            <a:pPr lvl="0"/>
            <a:r>
              <a:rPr/>
              <a:t>Deviation from normal can be detected as deviation from straight line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Welch’s t-test: common “robust” test for means of two populations</a:t>
            </a:r>
          </a:p>
          <a:p>
            <a:pPr lvl="0"/>
            <a:r>
              <a:rPr/>
              <a:t>Robust to violation of equal variance assumption, deals better with unequal sample size</a:t>
            </a:r>
          </a:p>
          <a:p>
            <a:pPr lvl="0"/>
            <a:r>
              <a:rPr/>
              <a:t>Parametric test (assumes normal distribution)</a:t>
            </a:r>
          </a:p>
          <a:p>
            <a:pPr lvl="0"/>
            <a:r>
              <a:rPr/>
              <a:t>Calculates a t statistic but recalculates df based on samples sizes and 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R: t.test(y1, y2, var.equal = FALSE, paired = FALSE) will use the Welch approach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comparted</a:t>
            </a:r>
          </a:p>
          <a:p>
            <a:pPr lvl="0"/>
            <a:r>
              <a:rPr/>
              <a:t>Mann-Whitney U test common alternative to independent samples t-test</a:t>
            </a:r>
          </a:p>
          <a:p>
            <a:pPr lvl="0"/>
            <a:r>
              <a:rPr/>
              <a:t>Wilcoxon signed-rank test is alternative to paired t-test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Sample A: n = 40, ȳ= 1.72, s = 4.17</a:t>
            </a:r>
          </a:p>
          <a:p>
            <a:pPr lvl="0"/>
            <a:r>
              <a:rPr/>
              <a:t>Sample B: n = 35, ȳ= 4.50, s = 4.83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 ∆ in means bw two groups (2.78)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bw groups (keeping n</a:t>
            </a:r>
            <a:r>
              <a:rPr baseline="-25000"/>
              <a:t>A</a:t>
            </a:r>
            <a:r>
              <a:rPr/>
              <a:t>=40 and n</a:t>
            </a:r>
            <a:r>
              <a:rPr baseline="-25000"/>
              <a:t>B</a:t>
            </a:r>
            <a:r>
              <a:rPr/>
              <a:t>=35),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∆means is ≥2.94 µmol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 https://www.jwilber.me/permutationtest/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permTS(y1, y2, alternative = “two.sided”, method = “exact.mc”, control = permControl(nmc = 10000))</a:t>
            </a:r>
          </a:p>
          <a:p>
            <a:pPr lvl="0"/>
            <a:r>
              <a:rPr/>
              <a:t>Assumptions: both groups have similar distribution; equal variance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Get practice doing basic t-tests</a:t>
            </a:r>
          </a:p>
          <a:p>
            <a:pPr lvl="0"/>
            <a:r>
              <a:rPr/>
              <a:t>Alternatives in next lecture</a:t>
            </a:r>
          </a:p>
          <a:p>
            <a:pPr lvl="0"/>
            <a:r>
              <a:rPr/>
              <a:t>Dataset (squirrel_data.csv) and lab instructions on Canvas</a:t>
            </a:r>
          </a:p>
          <a:p>
            <a:pPr lvl="0"/>
            <a:r>
              <a:rPr/>
              <a:t>Answer questions in </a:t>
            </a:r>
            <a:r>
              <a:rPr b="1"/>
              <a:t>bold</a:t>
            </a:r>
          </a:p>
          <a:p>
            <a:pPr lvl="0"/>
            <a:r>
              <a:rPr/>
              <a:t>Due end of Thursday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Assumptions of parametric tests</a:t>
            </a:r>
          </a:p>
          <a:p>
            <a:pPr lvl="0"/>
            <a:r>
              <a:rPr/>
              <a:t>Statistical vs. biological significance</a:t>
            </a:r>
          </a:p>
          <a:p>
            <a:pPr lvl="0"/>
            <a:r>
              <a:rPr/>
              <a:t>Robust tests</a:t>
            </a:r>
          </a:p>
          <a:p>
            <a:pPr lvl="0"/>
            <a:r>
              <a:rPr/>
              <a:t>Rank-based tests</a:t>
            </a:r>
          </a:p>
          <a:p>
            <a:pPr lvl="0"/>
            <a:r>
              <a:rPr/>
              <a:t>Permutation tests</a:t>
            </a:r>
          </a:p>
          <a:p>
            <a:pPr lvl="0"/>
            <a:r>
              <a:rPr/>
              <a:t>Assignment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49800" y="2197100"/>
            <a:ext cx="4038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pic>
        <p:nvPicPr>
          <p:cNvPr descr="images/clipboard-15649146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49300"/>
            <a:ext cx="27813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 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0"/>
            <a:r>
              <a:rPr/>
              <a:t>Graphical tests: boxplots, histograms</a:t>
            </a:r>
          </a:p>
          <a:p>
            <a:pPr lvl="0"/>
            <a:r>
              <a:rPr/>
              <a:t>“Formal tests”: Grubb’s test</a:t>
            </a:r>
          </a:p>
          <a:p>
            <a:pPr lvl="0"/>
            <a:r>
              <a:rPr/>
              <a:t>Note: outliers also problem for non-parametric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H testing and simple tests II</dc:title>
  <dc:creator>Bill Perry</dc:creator>
  <cp:keywords/>
  <dcterms:created xsi:type="dcterms:W3CDTF">2025-03-30T04:30:26Z</dcterms:created>
  <dcterms:modified xsi:type="dcterms:W3CDTF">2025-03-30T04:30:26Z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