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x: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Introduction to hypothesis testing</a:t>
            </a:r>
          </a:p>
          <a:p>
            <a:pPr lvl="0"/>
            <a:r>
              <a:rPr/>
              <a:t>The standard normal distribution</a:t>
            </a:r>
          </a:p>
          <a:p>
            <a:pPr lvl="0"/>
            <a:r>
              <a:rPr/>
              <a:t>Standard error</a:t>
            </a:r>
          </a:p>
          <a:p>
            <a:pPr lvl="0"/>
            <a:r>
              <a:rPr/>
              <a:t>Confidence intervals</a:t>
            </a:r>
          </a:p>
          <a:p>
            <a:pPr lvl="0"/>
            <a:r>
              <a:rPr/>
              <a:t>Student’s t-distribution</a:t>
            </a:r>
          </a:p>
          <a:p>
            <a:pPr lvl="0"/>
            <a:r>
              <a:rPr/>
              <a:t>H testing</a:t>
            </a:r>
          </a:p>
          <a:p>
            <a:pPr lvl="0"/>
            <a:r>
              <a:rPr b="1"/>
              <a:t>One and Two Sample T Test</a:t>
            </a:r>
          </a:p>
          <a:p>
            <a:pPr lvl="0"/>
            <a:r>
              <a:rPr b="1"/>
              <a:t>p-values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p-values</a:t>
            </a:r>
          </a:p>
          <a:p>
            <a:pPr lvl="0"/>
            <a:r>
              <a:rPr/>
              <a:t>Brief review</a:t>
            </a:r>
          </a:p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Hypothesis tests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y:</a:t>
            </a:r>
            <a:r>
              <a:rPr/>
              <a:t> first heading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Major goal of statistics: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Extended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extension of the lecture and poses new ideas or extensions</a:t>
            </a:r>
          </a:p>
          <a:p>
            <a:pPr lvl="0" indent="-342900" marL="342900">
              <a:buAutoNum type="arabicPeriod"/>
            </a:pPr>
            <a:r>
              <a:rPr/>
              <a:t>We’d do x y z</a:t>
            </a:r>
          </a:p>
          <a:p>
            <a:pPr lvl="0" indent="-342900" marL="342900">
              <a:buAutoNum type="arabicPeriod"/>
            </a:pPr>
            <a:r>
              <a:rPr/>
              <a:t>Test if the ….</a:t>
            </a:r>
          </a:p>
          <a:p>
            <a:pPr lvl="0" indent="-342900" marL="342900">
              <a:buAutoNum type="arabicPeriod"/>
            </a:pPr>
            <a:r>
              <a:rPr/>
              <a:t>The xxx approach often has more statistical power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Final Activity:</a:t>
            </a:r>
            <a:r>
              <a:rPr/>
              <a:t> Take home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Common assumptions for tests:</a:t>
            </a:r>
          </a:p>
          <a:p>
            <a:pPr lvl="0" indent="-342900" marL="342900">
              <a:buAutoNum type="arabicPeriod"/>
            </a:pPr>
            <a:r>
              <a:rPr/>
              <a:t>Normality: Data comes from normally distributed populations</a:t>
            </a:r>
          </a:p>
          <a:p>
            <a:pPr lvl="0" indent="-342900" marL="342900">
              <a:buAutoNum type="arabicPeriod"/>
            </a:pPr>
            <a:r>
              <a:rPr/>
              <a:t>Equal variances (for two-sample tests)</a:t>
            </a:r>
          </a:p>
          <a:p>
            <a:pPr lvl="0" indent="-342900" marL="342900">
              <a:buAutoNum type="arabicPeriod"/>
            </a:pPr>
            <a:r>
              <a:rPr/>
              <a:t>Independence: Observations are independent</a:t>
            </a:r>
          </a:p>
          <a:p>
            <a:pPr lvl="0" indent="-342900" marL="342900">
              <a:buAutoNum type="arabicPeriod"/>
            </a:pPr>
            <a:r>
              <a:rPr/>
              <a:t>No outliers: Extreme values can influence results</a:t>
            </a:r>
          </a:p>
          <a:p>
            <a:pPr lvl="0" indent="0" marL="0">
              <a:buNone/>
            </a:pPr>
            <a:r>
              <a:rPr/>
              <a:t>What can we do if our data violates these assumptions?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Alternatives</a:t>
            </a:r>
          </a:p>
          <a:p>
            <a:pPr lvl="0"/>
            <a:r>
              <a:rPr/>
              <a:t>Data transformation (log, square root, etc.)</a:t>
            </a:r>
          </a:p>
          <a:p>
            <a:pPr lvl="0"/>
            <a:r>
              <a:rPr/>
              <a:t>Non-parametric tests</a:t>
            </a:r>
          </a:p>
          <a:p>
            <a:pPr lvl="0"/>
            <a:r>
              <a:rPr/>
              <a:t>Bootstrapping approaches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Summary and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activity, we’ve: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  <a:p>
            <a:pPr lvl="0" indent="-342900" marL="342900">
              <a:buAutoNum type="arabicPeriod"/>
            </a:pPr>
            <a:r>
              <a:rPr/>
              <a:t>three</a:t>
            </a:r>
          </a:p>
          <a:p>
            <a:pPr lvl="0" indent="0" marL="0">
              <a:buNone/>
            </a:pPr>
            <a:r>
              <a:rPr b="1"/>
              <a:t>Key takeaways:</a:t>
            </a:r>
          </a:p>
          <a:p>
            <a:pPr lvl="0"/>
            <a:r>
              <a:rPr/>
              <a:t>should know</a:t>
            </a:r>
          </a:p>
          <a:p>
            <a:pPr lvl="0"/>
            <a:r>
              <a:rPr/>
              <a:t>and this</a:t>
            </a:r>
          </a:p>
          <a:p>
            <a:pPr lvl="0"/>
            <a:r>
              <a:rPr/>
              <a:t>and this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do you see as the key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that stood out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What are the muddy points?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not make sense or what questions do you have…</a:t>
            </a:r>
          </a:p>
          <a:p>
            <a:pPr lvl="0" indent="0" marL="0">
              <a:buNone/>
            </a:pPr>
            <a:r>
              <a:rPr/>
              <a:t>What makes you nervous?</a:t>
            </a:r>
          </a:p>
          <a:p>
            <a:pPr lvl="0" indent="-342900" marL="342900">
              <a:buAutoNum type="arabicPeriod"/>
            </a:pPr>
            <a:r>
              <a:rPr/>
              <a:t>one</a:t>
            </a:r>
          </a:p>
          <a:p>
            <a:pPr lvl="0" indent="-342900" marL="342900">
              <a:buAutoNum type="arabicPeriod"/>
            </a:pPr>
            <a:r>
              <a:rPr/>
              <a:t>two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XX</dc:title>
  <dc:creator>Bill Perry</dc:creator>
  <cp:keywords/>
  <dcterms:created xsi:type="dcterms:W3CDTF">2025-04-19T17:19:25Z</dcterms:created>
  <dcterms:modified xsi:type="dcterms:W3CDTF">2025-04-19T17:19:25Z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