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2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3.png" /><Relationship Id="rId2" Type="http://schemas.openxmlformats.org/officeDocument/2006/relationships/image" Target="../media/image2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Derived Variables</a:t>
            </a:r>
          </a:p>
          <a:p>
            <a:pPr lvl="0"/>
            <a:r>
              <a:rPr b="1"/>
              <a:t>Percentages, Proportions</a:t>
            </a:r>
            <a:r>
              <a:rPr/>
              <a:t>: Ratio of some component to total</a:t>
            </a:r>
          </a:p>
          <a:p>
            <a:pPr lvl="0"/>
            <a:r>
              <a:rPr b="1"/>
              <a:t>Ratios</a:t>
            </a:r>
            <a:r>
              <a:rPr/>
              <a:t>: Relation of two variables</a:t>
            </a:r>
          </a:p>
          <a:p>
            <a:pPr lvl="0"/>
            <a:r>
              <a:rPr b="1"/>
              <a:t>Rates</a:t>
            </a:r>
            <a:r>
              <a:rPr/>
              <a:t>: Quantity per unit (time, mass, etc.)</a:t>
            </a:r>
          </a:p>
          <a:p>
            <a:pPr lvl="0"/>
            <a:r>
              <a:rPr b="1"/>
              <a:t>Indices</a:t>
            </a:r>
            <a:r>
              <a:rPr/>
              <a:t>: More complex derived variables (e.g., condition index)</a:t>
            </a:r>
          </a:p>
          <a:p>
            <a:pPr lvl="0" indent="0" marL="0">
              <a:buNone/>
            </a:pPr>
            <a:r>
              <a:rPr/>
              <a:t>Let’s explore our grayling fish dataset and identify the types of variables it contains.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asf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examine the different data and determine what they are?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the grayling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"data/gray_I3_I8.csv"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a look at the first few rows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5
   site lake  species         total_length_mm mass_g
  &lt;dbl&gt; &lt;chr&gt; &lt;chr&gt;                     &lt;dbl&gt;  &lt;dbl&gt;
1   113 I3    arctic grayling             266    135
2   113 I3    arctic grayling             290    185
3   113 I3    arctic grayling             262    145
4   113 I3    arctic grayling             275    160
5   113 I3    arctic grayling             240    105
6   113 I3    arctic grayling             265    145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a summary of the dataset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glimpse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Rows: 168
Columns: 5
$ site            &lt;dbl&gt; 113, 113, 113, 113, 113, 113, 113, 113, 113, 113, 113,…
$ lake            &lt;chr&gt; "I3", "I3", "I3", "I3", "I3", "I3", "I3", "I3", "I3", …
$ species         &lt;chr&gt; "arctic grayling", "arctic grayling", "arctic grayling…
$ total_length_mm &lt;dbl&gt; 266, 290, 262, 275, 240, 265, 265, 253, 246, 203, 289,…
$ mass_g          &lt;dbl&gt; 135, 185, 145, 160, 105, 145, 150, 130, 130, 71, 179, …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Accuracy, Precision, and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taking biological measurements, understanding measurement quality is essential:</a:t>
            </a:r>
          </a:p>
          <a:p>
            <a:pPr lvl="0"/>
            <a:r>
              <a:rPr b="1"/>
              <a:t>Accuracy</a:t>
            </a:r>
            <a:r>
              <a:rPr/>
              <a:t>: Closeness of measured value to true value</a:t>
            </a:r>
          </a:p>
          <a:p>
            <a:pPr lvl="0"/>
            <a:r>
              <a:rPr b="1"/>
              <a:t>Precision</a:t>
            </a:r>
            <a:r>
              <a:rPr/>
              <a:t>: Closeness of repeated measurements to each other (repeatability)</a:t>
            </a:r>
          </a:p>
          <a:p>
            <a:pPr lvl="0"/>
            <a:r>
              <a:rPr b="1"/>
              <a:t>Bias</a:t>
            </a:r>
            <a:r>
              <a:rPr/>
              <a:t>: Systematic departure from the true value</a:t>
            </a:r>
          </a:p>
          <a:p>
            <a:pPr lvl="0" indent="0" marL="0">
              <a:buNone/>
            </a:pPr>
            <a:r>
              <a:rPr/>
              <a:t>Accuracy is a function of both precision and bias. For statisticians, bias is usually a more serious problem than low precision because:</a:t>
            </a:r>
          </a:p>
          <a:p>
            <a:pPr lvl="0"/>
            <a:r>
              <a:rPr/>
              <a:t>It’s harder to detect (true value usually unknown)</a:t>
            </a:r>
          </a:p>
          <a:p>
            <a:pPr lvl="0"/>
            <a:r>
              <a:rPr/>
              <a:t>Low precision can be compensated for by increased sample size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What are potential sources of error in pine needles or fish?</a:t>
            </a:r>
          </a:p>
          <a:p>
            <a:pPr lvl="0" indent="0" marL="1270000">
              <a:buNone/>
            </a:pPr>
            <a:r>
              <a:rPr sz="2000"/>
              <a:t>For our grayling data, potential sources of measurement error might include:</a:t>
            </a:r>
          </a:p>
          <a:p>
            <a:pPr lvl="0"/>
            <a:r>
              <a:rPr sz="2000"/>
              <a:t>Precision issues:</a:t>
            </a:r>
          </a:p>
          <a:p>
            <a:pPr lvl="1"/>
            <a:r>
              <a:rPr sz="2000"/>
              <a:t>Variations in how fish are measured (e.g., slightly bent fish)</a:t>
            </a:r>
          </a:p>
          <a:p>
            <a:pPr lvl="0"/>
            <a:r>
              <a:rPr sz="2000"/>
              <a:t>Bias issues:</a:t>
            </a:r>
          </a:p>
          <a:p>
            <a:pPr lvl="1"/>
            <a:r>
              <a:rPr sz="2000"/>
              <a:t>Systematic underestimation of length if measurements aren’t taken from the true tip of the snout to the end of the tail</a:t>
            </a:r>
          </a:p>
          <a:p>
            <a:pPr lvl="0"/>
            <a:r>
              <a:rPr sz="2000"/>
              <a:t>Accuracy issues? what could they be?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two most common measures of central tendency are the </a:t>
                </a:r>
                <a:r>
                  <a:rPr b="1"/>
                  <a:t>mean</a:t>
                </a:r>
                <a:r>
                  <a:rPr/>
                  <a:t> and the </a:t>
                </a:r>
                <a:r>
                  <a:rPr b="1"/>
                  <a:t>median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The Arithmetic Mean The arithmetic mean is the average of a set of measurements: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represents each individual measurement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total number of observations</a:t>
                </a:r>
              </a:p>
            </p:txBody>
          </p:sp>
        </mc:Choice>
      </mc:AlternateContent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mean length of all fish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mean_length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 length of all fish:"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Mean length of all fish: 324.5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mean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 length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mean_length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265.6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362.6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Mean length by lake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Median</a:t>
            </a:r>
          </a:p>
          <a:p>
            <a:pPr lvl="0"/>
            <a:r>
              <a:rPr/>
              <a:t>The median is the middle value of a sorted dataset.</a:t>
            </a:r>
          </a:p>
          <a:p>
            <a:pPr lvl="0"/>
            <a:r>
              <a:rPr/>
              <a:t>If there is an even number of observations, it’s the average of the two middle values.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median length of all fish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median_length &lt;-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"Median length of all fish:"</a:t>
            </a:r>
            <a:r>
              <a:rPr>
                <a:solidFill>
                  <a:srgbClr val="003B4F"/>
                </a:solidFill>
                <a:latin typeface="Courier"/>
              </a:rPr>
              <a:t>, median_length,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Median length of all fish: 324.5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median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median_length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(total_length_mm))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"Median length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median_length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373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Median length by lake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spread of a distribution tells us how variable the measurements are.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Variance and Standard Deviation</a:t>
                </a:r>
              </a:p>
              <a:p>
                <a:pPr lvl="0" indent="0" marL="0">
                  <a:buNone/>
                </a:pPr>
                <a:r>
                  <a:rPr/>
                  <a:t>The variance is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standard deviation is the square root of variance</a:t>
                </a:r>
              </a:p>
              <a:p>
                <a:pPr lvl="0"/>
                <a:r>
                  <a:rPr/>
                  <a:t>measures how far observations typically are from the mean and are in the units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ff"/>
                                </m:naryPr>
                                <m:sub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n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</a:p>
            </p:txBody>
          </p:sp>
        </mc:Choice>
      </mc:AlternateContent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standard deviation of fish length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var_length &lt;- 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sd_length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</a:t>
            </a:r>
            <a:br/>
            <a:br/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"Variance of length:"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(var_length,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"mm²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Variance of length: 4225.9 mm²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deviation of length:"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Standard deviation of length: 65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</a:t>
            </a:r>
            <a:r>
              <a:rPr>
                <a:solidFill>
                  <a:srgbClr val="657422"/>
                </a:solidFill>
                <a:latin typeface="Courier"/>
              </a:rPr>
              <a:t>var_length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(total_length_mm),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"Standard deviation and variance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var_length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sd_length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801.1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2739.4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52.3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Standard deviation and variance by lake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area under the curve of a bell shaped curve within + and - 2 Standard deviations on each side includes about 95% of the data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Read the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fish_data &lt;- </a:t>
            </a:r>
            <a:r>
              <a:rPr>
                <a:solidFill>
                  <a:srgbClr val="4758AB"/>
                </a:solidFill>
                <a:latin typeface="Courier"/>
              </a:rPr>
              <a:t>read.csv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"data/gray_I3_I8.csv"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Filter data for I8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i3_data &lt;- fish_data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statistics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mean_length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sd_length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bounds for standard deviations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minus_2sd &lt;-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sd_length)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plus_2sd &lt;-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sd_length)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percentage of data within 2 SD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percent_within_2sd &lt;-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 </a:t>
            </a:r>
            <a:r>
              <a:rPr>
                <a:solidFill>
                  <a:srgbClr val="5E5E5E"/>
                </a:solidFill>
                <a:latin typeface="Courier"/>
              </a:rPr>
              <a:t>&gt;=</a:t>
            </a:r>
            <a:r>
              <a:rPr>
                <a:solidFill>
                  <a:srgbClr val="003B4F"/>
                </a:solidFill>
                <a:latin typeface="Courier"/>
              </a:rPr>
              <a:t> minus_2sd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plus_2sd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the plot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(i3_data,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total_length_mm))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density curve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"skyblue"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vertical line for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mean_length,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"navy"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vertical lines for +/- 2 SD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minus_2sd,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"dashed"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plus_2sd,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"dashed"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Highlight area within 2 SD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"rect"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xmin =</a:t>
            </a:r>
            <a:r>
              <a:rPr>
                <a:solidFill>
                  <a:srgbClr val="003B4F"/>
                </a:solidFill>
                <a:latin typeface="Courier"/>
              </a:rPr>
              <a:t> minus_2sd, </a:t>
            </a:r>
            <a:r>
              <a:rPr>
                <a:solidFill>
                  <a:srgbClr val="657422"/>
                </a:solidFill>
                <a:latin typeface="Courier"/>
              </a:rPr>
              <a:t>xmax =</a:t>
            </a:r>
            <a:r>
              <a:rPr>
                <a:solidFill>
                  <a:srgbClr val="003B4F"/>
                </a:solidFill>
                <a:latin typeface="Courier"/>
              </a:rPr>
              <a:t> plus_2sd,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ymin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ymax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Inf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"lightgreen"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annotations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mean_length,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0.010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mm"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"navy"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fontface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"bold"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mean_length,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0.009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"SD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mm"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mean_length,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0.008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(percent_within_2sd,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"% within ±2 SD"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"darkgreen"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labels for SD boundaries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minus_2sd,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0.002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"-2 SD ("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(minus_2sd,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")"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angle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90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hjust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plus_2sd,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0.002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"+2 SD ("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(plus_2sd,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")"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angle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90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hjust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title and labels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"Distribution of Fish Lengths in i3 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"Area between dashed lines represents ±2 standard deviations from the mean"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Length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(i3_data), </a:t>
            </a:r>
            <a:r>
              <a:rPr>
                <a:solidFill>
                  <a:srgbClr val="20794D"/>
                </a:solidFill>
                <a:latin typeface="Courier"/>
              </a:rPr>
              <a:t>" fish"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plot.title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"bold"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plot.subtitle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11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axis.title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"bold"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panel.grid.minor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element_blank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Set x-axis limits to show the full range plus a bit of padding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xlim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3_01_lecture_powerpoint_files/figure-pptx/sd-variance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Print statistics to console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"i3 Lake Fish Length Summary: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i3 Lake Fish Length Summary: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"Number of fish:"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(i3_data), 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Number of fish: 66 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 length:"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Mean length: 265.61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Deviation:"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Standard Deviation: 28.3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"Range for ±2 SD:"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(minus_2sd,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(plus_2sd,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Range for ±2 SD: 209 to 322.21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"Percentage within ±2 SD:"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(percent_within_2sd,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"%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Percentage within ±2 SD: 90.91 %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Coefficient of 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coefficient of variation (CV) expresses the standard deviation as a percentage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V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r>
                        <m:t>100</m:t>
                      </m:r>
                      <m:r>
                        <m:rPr>
                          <m:sty m:val="p"/>
                        </m:rPr>
                        <m:t>%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is useful for comparing the variability of measurements with different units or vastly different scales.</a:t>
                </a:r>
              </a:p>
            </p:txBody>
          </p:sp>
        </mc:Choice>
      </mc:AlternateContent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coefficient of variation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cv_length &lt;- 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"Coefficient of variation:"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(cv_length,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"%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Coefficient of variation: 10.7 %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cv_length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"Coefficient of variation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cv_length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14.4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Coefficient of variation by lake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 of data and graphing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</a:t>
            </a:r>
          </a:p>
          <a:p>
            <a:pPr lvl="0"/>
            <a:r>
              <a:rPr/>
              <a:t>How to design a well-organized project</a:t>
            </a:r>
          </a:p>
          <a:p>
            <a:pPr lvl="0"/>
            <a:r>
              <a:rPr/>
              <a:t>How to 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/>
            <a:r>
              <a:rPr/>
              <a:t>Create and use metadata effectively</a:t>
            </a:r>
          </a:p>
          <a:p>
            <a:pPr lvl="0"/>
            <a:r>
              <a:rPr/>
              <a:t>Build tidy, well-structured spreadsheets</a:t>
            </a:r>
          </a:p>
          <a:p>
            <a:pPr lvl="0"/>
            <a:r>
              <a:rPr/>
              <a:t>Understand data repositories</a:t>
            </a:r>
          </a:p>
          <a:p>
            <a:pPr lvl="0"/>
            <a:r>
              <a:rPr/>
              <a:t>Create effective visualizations with ggplot2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are variables - do you know what they mean?</a:t>
            </a:r>
          </a:p>
          <a:p>
            <a:pPr lvl="0" indent="0" marL="0">
              <a:buNone/>
            </a:pPr>
            <a:r>
              <a:rPr/>
              <a:t>TGW - yep its a thing</a:t>
            </a:r>
          </a:p>
          <a:p>
            <a:pPr lvl="0" indent="0" marL="0">
              <a:buNone/>
            </a:pPr>
            <a:r>
              <a:rPr/>
              <a:t>ODO - what do you think it is?</a:t>
            </a:r>
          </a:p>
          <a:p>
            <a:pPr lvl="0" indent="0" marL="0">
              <a:buNone/>
            </a:pPr>
            <a:r>
              <a:rPr/>
              <a:t>NO3 - what is it? Are you sure? Why might you get in legal trouble if you used this?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5875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Interquartile 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interquartile range (IQR) is the range of the middle 50% of the data: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r>
                        <m:t>Q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the first quartile (25th percentile) and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is the third quartile (75th percentile).</a:t>
                </a:r>
              </a:p>
            </p:txBody>
          </p:sp>
        </mc:Choice>
      </mc:AlternateContent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quartiles and IQR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q1_length &lt;-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total_length_mm, </a:t>
            </a:r>
            <a:r>
              <a:rPr>
                <a:solidFill>
                  <a:srgbClr val="AD0000"/>
                </a:solidFill>
                <a:latin typeface="Courier"/>
              </a:rPr>
              <a:t>0.25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q3_length &lt;-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total_length_mm, </a:t>
            </a:r>
            <a:r>
              <a:rPr>
                <a:solidFill>
                  <a:srgbClr val="AD0000"/>
                </a:solidFill>
                <a:latin typeface="Courier"/>
              </a:rPr>
              <a:t>0.75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iqr_length &lt;- </a:t>
            </a:r>
            <a:r>
              <a:rPr>
                <a:solidFill>
                  <a:srgbClr val="4758AB"/>
                </a:solidFill>
                <a:latin typeface="Courier"/>
              </a:rPr>
              <a:t>IQR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"First quartile:"</a:t>
            </a:r>
            <a:r>
              <a:rPr>
                <a:solidFill>
                  <a:srgbClr val="003B4F"/>
                </a:solidFill>
                <a:latin typeface="Courier"/>
              </a:rPr>
              <a:t>, q1_length,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First quartile: 270.75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"Third quartile:"</a:t>
            </a:r>
            <a:r>
              <a:rPr>
                <a:solidFill>
                  <a:srgbClr val="003B4F"/>
                </a:solidFill>
                <a:latin typeface="Courier"/>
              </a:rPr>
              <a:t>, q3_length,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Third quartile: 377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"Interquartile range:"</a:t>
            </a:r>
            <a:r>
              <a:rPr>
                <a:solidFill>
                  <a:srgbClr val="003B4F"/>
                </a:solidFill>
                <a:latin typeface="Courier"/>
              </a:rPr>
              <a:t>, iqr_length,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Interquartile range: 106.25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q1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AD0000"/>
                </a:solidFill>
                <a:latin typeface="Courier"/>
              </a:rPr>
              <a:t>0.25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q3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AD0000"/>
                </a:solidFill>
                <a:latin typeface="Courier"/>
              </a:rPr>
              <a:t>0.75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iqr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IQR</a:t>
            </a:r>
            <a:r>
              <a:rPr>
                <a:solidFill>
                  <a:srgbClr val="003B4F"/>
                </a:solidFill>
                <a:latin typeface="Courier"/>
              </a:rPr>
              <a:t>(total_length_mm)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"Quartiles and IQR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iqr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Quartiles and IQR by lake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Data Transformations for Skewed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Biological data are often skewed (asymmetrical), which can make the arithmetic mean less representative of central tendency. Data transformations can help address this issue.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Logarithmic Transformation</a:t>
            </a:r>
          </a:p>
          <a:p>
            <a:pPr lvl="0" indent="0" marL="0">
              <a:buNone/>
            </a:pPr>
            <a:r>
              <a:rPr/>
              <a:t>The logarithmic transformation is one of the most common for right-skewed biological data:</a:t>
            </a:r>
          </a:p>
          <a:p>
            <a:pPr lvl="0" indent="0" marL="0">
              <a:buNone/>
            </a:pPr>
            <a:r>
              <a:rPr/>
              <a:t>When data are log-normally distributed, the geometric mean often provides a better measure of central tendency than the arithmetic mean.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Add log-transformed length to our dataset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log_mass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log</a:t>
            </a:r>
            <a:r>
              <a:rPr>
                <a:solidFill>
                  <a:srgbClr val="003B4F"/>
                </a:solidFill>
                <a:latin typeface="Courier"/>
              </a:rPr>
              <a:t>(mass_g))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Compare original and log-transformed distributions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p1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"white"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"Original Mass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Mass (g)"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p2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log_mass))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"white"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"Log-Transformed Mass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"Log(Mass(g)"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side by side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gridExtra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grid.arrange</a:t>
            </a:r>
            <a:r>
              <a:rPr>
                <a:solidFill>
                  <a:srgbClr val="003B4F"/>
                </a:solidFill>
                <a:latin typeface="Courier"/>
              </a:rPr>
              <a:t>(p1, p2, </a:t>
            </a:r>
            <a:r>
              <a:rPr>
                <a:solidFill>
                  <a:srgbClr val="657422"/>
                </a:solidFill>
                <a:latin typeface="Courier"/>
              </a:rPr>
              <a:t>ncol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3_01_lecture_powerpoint_files/figure-pptx/log-transfor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Compare means on original and transformed scales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mean_log_mass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log_mass)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back_transformed_mean &lt;- </a:t>
            </a:r>
            <a:r>
              <a:rPr>
                <a:solidFill>
                  <a:srgbClr val="4758AB"/>
                </a:solidFill>
                <a:latin typeface="Courier"/>
              </a:rPr>
              <a:t>exp</a:t>
            </a:r>
            <a:r>
              <a:rPr>
                <a:solidFill>
                  <a:srgbClr val="003B4F"/>
                </a:solidFill>
                <a:latin typeface="Courier"/>
              </a:rPr>
              <a:t>(mean_log_mass)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"Arithmetic mean of original data:"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Arithmetic mean of original data: 265.6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"Geometric mean (back-transformed mean of logs):"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(back_transformed_mean,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Geometric mean (back-transformed mean of logs): NA mm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When to Use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Log transformation</a:t>
            </a:r>
            <a:r>
              <a:rPr/>
              <a:t>: When data are right-skewed or follow multiplicative rather than additive processes</a:t>
            </a:r>
          </a:p>
          <a:p>
            <a:pPr lvl="0"/>
            <a:r>
              <a:rPr b="1"/>
              <a:t>Square root transformation</a:t>
            </a:r>
            <a:r>
              <a:rPr/>
              <a:t>: For count data or data where variance increases with the mean</a:t>
            </a:r>
          </a:p>
          <a:p>
            <a:pPr lvl="0"/>
            <a:r>
              <a:rPr b="1"/>
              <a:t>Inverse transformation</a:t>
            </a:r>
            <a:r>
              <a:rPr/>
              <a:t>: For strongly right-skewed data</a:t>
            </a:r>
          </a:p>
          <a:p>
            <a:pPr lvl="0"/>
            <a:r>
              <a:rPr b="1"/>
              <a:t>Arcsine square root transformation</a:t>
            </a:r>
            <a:r>
              <a:rPr/>
              <a:t>: For proportions or percentages (though logistic regression is often preferred now)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Histograms</a:t>
            </a:r>
          </a:p>
          <a:p>
            <a:pPr lvl="0" indent="0" marL="0">
              <a:buNone/>
            </a:pPr>
            <a:r>
              <a:rPr/>
              <a:t>Histograms show the frequency distribution of our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histogram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"white"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"Distribution of Fish Mass"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Mass (g)"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03_01_lecture_powerpoint_files/figure-pptx/histogra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Histograms by lake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mass_g,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"dodge"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"Distribution of Fish Mass by 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Mass (g)"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03_01_lecture_powerpoint_files/figure-pptx/histogram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Box Plots</a:t>
            </a:r>
          </a:p>
          <a:p>
            <a:pPr lvl="0" indent="0" marL="0">
              <a:buNone/>
            </a:pPr>
            <a:r>
              <a:rPr/>
              <a:t>Box plots show the median, quartiles, and potential outliers.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box plot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total_length_mm))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"Box Plot of Fish Lengths"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Length (mm)"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03_01_lecture_powerpoint_files/figure-pptx/box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Box plot by lake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total_length_mm,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"Box Plot of Fish Lengths by 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Length (mm)"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03_01_lecture_powerpoint_files/figure-pptx/boxplo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summary statistics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stats_by_lake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median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iqr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IQR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skewness =</a:t>
            </a:r>
            <a:r>
              <a:rPr>
                <a:solidFill>
                  <a:srgbClr val="003B4F"/>
                </a:solidFill>
                <a:latin typeface="Courier"/>
              </a:rPr>
              <a:t> moments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skewness</a:t>
            </a:r>
            <a:r>
              <a:rPr>
                <a:solidFill>
                  <a:srgbClr val="003B4F"/>
                </a:solidFill>
                <a:latin typeface="Courier"/>
              </a:rPr>
              <a:t>(total_length_mm)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(stats_by_lake, 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"Comparison of Mean and Median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skewness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265.6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362.6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52.3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Comparison of Mean and Median by Lake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density plot with vertical lines for mean and median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total_length_mm,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stats_by_lake,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mean,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"dashed"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stats_by_lake,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median,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"Median"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"solid"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scale_color_manual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values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"Median"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"blue"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facet_wrap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ncol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 of Fish Lengths"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Length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"Statistic"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03_01_lecture_powerpoint_files/figure-pptx/mean-vs-median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deviation and interquartile range both measure spread, but:</a:t>
            </a:r>
          </a:p>
          <a:p>
            <a:pPr lvl="0" indent="0" marL="0">
              <a:buNone/>
            </a:pPr>
            <a:r>
              <a:rPr/>
              <a:t>Standard deviation: Sensitive to outliers</a:t>
            </a:r>
          </a:p>
          <a:p>
            <a:pPr lvl="0" indent="0" marL="0">
              <a:buNone/>
            </a:pPr>
            <a:r>
              <a:rPr/>
              <a:t>Interquartile range: Robust against outliers</a:t>
            </a:r>
          </a:p>
          <a:p>
            <a:pPr lvl="0" indent="0" marL="0">
              <a:buNone/>
            </a:pPr>
            <a:r>
              <a:rPr/>
              <a:t>When the data is approximately normal, the IQR ≈ 1.35 × standard deviation.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ratio of IQR to SD for our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iqr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IQR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ratio_iqr_sd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IQR</a:t>
            </a:r>
            <a:r>
              <a:rPr>
                <a:solidFill>
                  <a:srgbClr val="003B4F"/>
                </a:solidFill>
                <a:latin typeface="Courier"/>
              </a:rPr>
              <a:t>(total_length_mm)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"Comparison of SD and IQR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ratio_iqr_sd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52.34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1.17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Comparison of SD and IQR by Lake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Descriptive Statistics and Uncerrtainty in R and Tidyverse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Understand why statistics is vital in biology</a:t>
            </a:r>
          </a:p>
          <a:p>
            <a:pPr lvl="0"/>
            <a:r>
              <a:rPr/>
              <a:t>Distinguish between different types of biological variables</a:t>
            </a:r>
          </a:p>
          <a:p>
            <a:pPr lvl="0"/>
            <a:r>
              <a:rPr/>
              <a:t>Learn about accuracy, precision, and bias in measurements</a:t>
            </a:r>
          </a:p>
          <a:p>
            <a:pPr lvl="0"/>
            <a:r>
              <a:rPr/>
              <a:t>Calculate and interpret measures of central tendency (mean, median, geometric mean)</a:t>
            </a:r>
          </a:p>
          <a:p>
            <a:pPr lvl="0"/>
            <a:r>
              <a:rPr/>
              <a:t>Calculate and interpret measures of spread (standard deviation, variance, IQR)</a:t>
            </a:r>
          </a:p>
          <a:p>
            <a:pPr lvl="0"/>
            <a:r>
              <a:rPr/>
              <a:t>Understand data transformations for skewed distributions</a:t>
            </a:r>
          </a:p>
          <a:p>
            <a:pPr lvl="0"/>
            <a:r>
              <a:rPr/>
              <a:t>Visualize descriptive statistics for our data</a:t>
            </a:r>
          </a:p>
          <a:p>
            <a:pPr lvl="0"/>
            <a:r>
              <a:rPr/>
              <a:t>Learn how to handle uncertainty in our data</a:t>
            </a:r>
          </a:p>
          <a:p>
            <a:pPr lvl="0" indent="0" marL="0">
              <a:buNone/>
            </a:pPr>
            <a:r>
              <a:rPr/>
              <a:t>We’ll use a dataset on grayling fish from two different lakes to explore these concepts..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38800" y="1295400"/>
            <a:ext cx="22733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Percentiles are values that divide a dataset into 100 equal parts.</a:t>
            </a:r>
          </a:p>
          <a:p>
            <a:pPr lvl="0" indent="0" marL="0">
              <a:buNone/>
            </a:pPr>
            <a:r>
              <a:rPr/>
              <a:t>The 25th percentile is the first quartile (Q1)</a:t>
            </a:r>
          </a:p>
          <a:p>
            <a:pPr lvl="0" indent="0" marL="0">
              <a:buNone/>
            </a:pPr>
            <a:r>
              <a:rPr/>
              <a:t>The 50th percentile is the median</a:t>
            </a:r>
          </a:p>
          <a:p>
            <a:pPr lvl="0" indent="0" marL="0">
              <a:buNone/>
            </a:pPr>
            <a:r>
              <a:rPr/>
              <a:t>The 75th percentile is the third quartile (Q3)</a:t>
            </a:r>
          </a:p>
          <a:p>
            <a:pPr lvl="0" indent="0" marL="0">
              <a:buNone/>
            </a:pPr>
            <a:r>
              <a:rPr/>
              <a:t>The IQR is the difference between Q3 and Q1.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percentiles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percentiles &lt;-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probs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0.25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0.75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0.9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percentiles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Percentile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"10th"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"25th (Q1)"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"50th (Median)"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"75th (Q3)"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"90th"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Value =</a:t>
            </a:r>
            <a:r>
              <a:rPr>
                <a:solidFill>
                  <a:srgbClr val="003B4F"/>
                </a:solidFill>
                <a:latin typeface="Courier"/>
              </a:rPr>
              <a:t> percentiles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"Key Percentiles of Fish Length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10th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251.1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25th (Q1)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270.8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50th (Median)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324.5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75%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75th (Q3)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377.0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90th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408.6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Key Percentiles of Fish Length (mm)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Handling Missing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examine how missing values affect our descriptive statistics by looking at the mass variable, which has some missing data.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Check for missing values in mass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mass_g))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descriptive statistics with and without handling missing values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Without handling (will produce NA results)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 mass without handling NAs:"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mass_g), </a:t>
            </a:r>
            <a:r>
              <a:rPr>
                <a:solidFill>
                  <a:srgbClr val="20794D"/>
                </a:solidFill>
                <a:latin typeface="Courier"/>
              </a:rPr>
              <a:t>"g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Mean mass without handling NAs: NA g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With handling missing values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 mass with na.rm=TRUE:"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"g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Mean mass with na.rm=TRUE: 351.2289 g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descriptive statistics by lake, properly handling NAs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(mass_g,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median_mass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(mass_g,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(mass_g,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n_missing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(mass_g))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"Mass Statistics by Lake (Handling Missing Values)"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median_mass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sd_mass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n_missing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150.5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42.2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483.7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176.5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Mass Statistics by Lake (Handling Missing Values)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Best Practices for Handling Missing Values: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Always check for missing values in your data before calculating statistics.</a:t>
            </a:r>
          </a:p>
          <a:p>
            <a:pPr lvl="0" indent="-342900" marL="342900">
              <a:buAutoNum type="arabicPeriod"/>
            </a:pPr>
            <a:r>
              <a:rPr/>
              <a:t>Use na.rm = TRUE when calculating summary statistics to handle missing values.</a:t>
            </a:r>
          </a:p>
          <a:p>
            <a:pPr lvl="0" indent="-342900" marL="342900">
              <a:buAutoNum type="arabicPeriod"/>
            </a:pPr>
            <a:r>
              <a:rPr/>
              <a:t>Report the number of missing values along with your statistics.</a:t>
            </a:r>
          </a:p>
          <a:p>
            <a:pPr lvl="0" indent="-342900" marL="342900">
              <a:buAutoNum type="arabicPeriod"/>
            </a:pPr>
            <a:r>
              <a:rPr/>
              <a:t>Consider whether the missing values are random or might introduce bias.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Sampling from a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we have estimates of the sample we need to relate that to the population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reality, we rarely know the true population parameters. When studying fish in lakes I3 and I8:</a:t>
            </a:r>
          </a:p>
          <a:p>
            <a:pPr lvl="0"/>
            <a:r>
              <a:rPr/>
              <a:t>The </a:t>
            </a:r>
            <a:r>
              <a:rPr b="1"/>
              <a:t>population</a:t>
            </a:r>
            <a:r>
              <a:rPr/>
              <a:t> includes all grayling fish in each lake</a:t>
            </a:r>
          </a:p>
          <a:p>
            <a:pPr lvl="0"/>
            <a:r>
              <a:rPr/>
              <a:t>The true population mean (μ) and standard deviation (σ) are unknown</a:t>
            </a:r>
          </a:p>
          <a:p>
            <a:pPr lvl="0"/>
            <a:r>
              <a:rPr/>
              <a:t>Our dataset is a </a:t>
            </a:r>
            <a:r>
              <a:rPr b="1"/>
              <a:t>sample</a:t>
            </a:r>
            <a:r>
              <a:rPr/>
              <a:t> from this population</a:t>
            </a:r>
          </a:p>
          <a:p>
            <a:pPr lvl="0"/>
            <a:r>
              <a:rPr/>
              <a:t>We use the sample mean (x̄) to estimate μ</a:t>
            </a:r>
          </a:p>
          <a:p>
            <a:pPr lvl="0"/>
            <a:r>
              <a:rPr/>
              <a:t>Sampling introduces random variation in our estimates</a:t>
            </a:r>
          </a:p>
          <a:p>
            <a:pPr lvl="0" indent="0" marL="0">
              <a:buNone/>
            </a:pPr>
            <a:r>
              <a:rPr/>
              <a:t>Let’s demonstrate how different samples from the same population can give different estimates.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we could sample all fish in the lake, we would know the true mean length. But that’s usually impossible in ecology!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Demonstrating Sampling Variation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take several random samples from Lake I3 and see how the sample means vary: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i3_data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Function to take a random sample and calculate the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sample_mean &lt;- </a:t>
            </a:r>
            <a:r>
              <a:rPr b="1">
                <a:solidFill>
                  <a:srgbClr val="003B4F"/>
                </a:solidFill>
                <a:latin typeface="Courier"/>
              </a:rPr>
              <a:t>function</a:t>
            </a:r>
            <a:r>
              <a:rPr>
                <a:solidFill>
                  <a:srgbClr val="003B4F"/>
                </a:solidFill>
                <a:latin typeface="Courier"/>
              </a:rPr>
              <a:t>(data, sample_size)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sample_data &lt;-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(data, sample_size)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(sample_data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10 different samples of size 15 from Lake I3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For reproducibility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sample_size &lt;-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sample_means &lt;- </a:t>
            </a:r>
            <a:r>
              <a:rPr>
                <a:solidFill>
                  <a:srgbClr val="4758AB"/>
                </a:solidFill>
                <a:latin typeface="Courier"/>
              </a:rPr>
              <a:t>replicate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sample_mean</a:t>
            </a:r>
            <a:r>
              <a:rPr>
                <a:solidFill>
                  <a:srgbClr val="003B4F"/>
                </a:solidFill>
                <a:latin typeface="Courier"/>
              </a:rPr>
              <a:t>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sample numbers and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samples_df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sample_number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sample_mean =</a:t>
            </a:r>
            <a:r>
              <a:rPr>
                <a:solidFill>
                  <a:srgbClr val="003B4F"/>
                </a:solidFill>
                <a:latin typeface="Courier"/>
              </a:rPr>
              <a:t> sample_means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sample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samples_df</a:t>
            </a:r>
          </a:p>
          <a:p>
            <a:pPr lvl="0" indent="0">
              <a:buNone/>
            </a:pPr>
            <a:r>
              <a:rPr>
                <a:latin typeface="Courier"/>
              </a:rPr>
              <a:t>   sample_number sample_mean
1              1    269.9333
2              2    260.6000
3              3    255.2000
4              4    263.4000
5              5    275.3333
6              6    279.2667
7              7    263.7333
8              8    273.6000
9              9    264.8000
10            10    269.8667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sample means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(sample_means)</a:t>
            </a:r>
          </a:p>
          <a:p>
            <a:pPr lvl="0" indent="0">
              <a:buNone/>
            </a:pPr>
            <a:r>
              <a:rPr>
                <a:latin typeface="Courier"/>
              </a:rPr>
              <a:t>[1] 267.5733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(sample_means)</a:t>
            </a:r>
          </a:p>
          <a:p>
            <a:pPr lvl="0" indent="0">
              <a:buNone/>
            </a:pPr>
            <a:r>
              <a:rPr>
                <a:latin typeface="Courier"/>
              </a:rPr>
              <a:t>[1] 7.346063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Plot the different sample means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(samples_df,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factor</a:t>
            </a:r>
            <a:r>
              <a:rPr>
                <a:solidFill>
                  <a:srgbClr val="003B4F"/>
                </a:solidFill>
                <a:latin typeface="Courier"/>
              </a:rPr>
              <a:t>(sample_number),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sample_mean))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yintercept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"dashed"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"Overall sample 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"Means of 10 Random Samples from Lake I3"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Number"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Mean (mm)"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3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how each sample’s mean differs from the overall mean. This demonstrates sampling variation.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Standard Error: Quantifying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measures the precision of a sample mean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Formula: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 - s is the sample standard deviation - n is the sample size</a:t>
                </a:r>
              </a:p>
              <a:p>
                <a:pPr lvl="0" indent="0" marL="0">
                  <a:buNone/>
                </a:pPr>
                <a:r>
                  <a:rPr/>
                  <a:t>The standard error tells us: - How much uncertainty is in our estimate - How much sample means are expected to vary - How close our sample mean is likely to be to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Remember:</a:t>
            </a:r>
            <a:r>
              <a:rPr/>
              <a:t> - Standard deviation (s) describes the variability in the individual data points - Standard error (SE) describes the variability in the sample mean itself - As sample size increases, SE decreases (more precise estimate)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for Our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standard error for both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mean, SD, and SE for each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grayling_stats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statistics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grayling_stats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5
  lake  mean_length sd_length     n se_length
  &lt;chr&gt;       &lt;dbl&gt;     &lt;dbl&gt; &lt;int&gt;     &lt;dbl&gt;
1 I3           266.      28.3    66      3.48
2 I8           363.      52.3   102      5.18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bar plot with error bars representing ±1 SE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(grayling_stats,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mean_length,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geom_errorbar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ymin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ymax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se_length),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 Fish Length by Lake with Standard Error"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"Error bars represent ±1 standard error"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 Length (mm)"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3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Sampling Distribution of 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sampling distribution of the mean</a:t>
            </a:r>
            <a:r>
              <a:rPr/>
              <a:t> is the theoretical distribution of all possible sample means of a given sample size from a population.</a:t>
            </a:r>
          </a:p>
          <a:p>
            <a:pPr lvl="0" indent="0" marL="0">
              <a:buNone/>
            </a:pPr>
            <a:r>
              <a:rPr/>
              <a:t>Important properties: 1. It is centered at the population mean (μ) 2. Its standard deviation is the standard error (σ/√n) 3. For large sample sizes, it approaches a normal distribution (Central Limit Theorem)</a:t>
            </a:r>
          </a:p>
          <a:p>
            <a:pPr lvl="0" indent="0" marL="0">
              <a:buNone/>
            </a:pPr>
            <a:r>
              <a:rPr/>
              <a:t>The larger the sample size: - The narrower the sampling distribution - The smaller the standard error - The more precise our estimate of the population mean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the sampling distribution for Lake I3 fish data.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Why Statistics is Vital in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Biology is fundamentally different from fields like physics in that:</a:t>
            </a:r>
          </a:p>
          <a:p>
            <a:pPr lvl="0"/>
            <a:r>
              <a:rPr/>
              <a:t>Most biological phenomena are </a:t>
            </a:r>
            <a:r>
              <a:rPr b="1"/>
              <a:t>probabilistic</a:t>
            </a:r>
            <a:r>
              <a:rPr/>
              <a:t> rather than </a:t>
            </a:r>
            <a:r>
              <a:rPr b="1"/>
              <a:t>deterministic</a:t>
            </a:r>
          </a:p>
          <a:p>
            <a:pPr lvl="1"/>
            <a:r>
              <a:rPr/>
              <a:t>Responses occur with some characteristic probability, not with certainty</a:t>
            </a:r>
          </a:p>
          <a:p>
            <a:pPr lvl="0"/>
            <a:r>
              <a:rPr/>
              <a:t>All biological material varies, which is essential for evolution (recall Darwin’s postulates):</a:t>
            </a:r>
          </a:p>
          <a:p>
            <a:pPr lvl="1"/>
            <a:r>
              <a:rPr/>
              <a:t>Variation exists within populations</a:t>
            </a:r>
          </a:p>
          <a:p>
            <a:pPr lvl="1"/>
            <a:r>
              <a:rPr/>
              <a:t>Some variation is heritable</a:t>
            </a:r>
          </a:p>
          <a:p>
            <a:pPr lvl="1"/>
            <a:r>
              <a:rPr/>
              <a:t>Some heritable variation affects survival/reproduction</a:t>
            </a:r>
          </a:p>
          <a:p>
            <a:pPr lvl="0"/>
            <a:r>
              <a:rPr/>
              <a:t>Environmental conditions (in nature, lab, or greenhouse) always vary</a:t>
            </a:r>
          </a:p>
          <a:p>
            <a:pPr lvl="0"/>
            <a:r>
              <a:rPr/>
              <a:t>Measurements include error</a:t>
            </a:r>
          </a:p>
          <a:p>
            <a:pPr lvl="0"/>
            <a:r>
              <a:rPr/>
              <a:t>Multiple unmeasured causal factors influence nearly all biological systems</a:t>
            </a:r>
          </a:p>
          <a:p>
            <a:pPr lvl="0" indent="0" marL="0">
              <a:buNone/>
            </a:pPr>
            <a:r>
              <a:rPr/>
              <a:t>Statistics helps us understand biological processes in this variable world by:</a:t>
            </a:r>
          </a:p>
          <a:p>
            <a:pPr lvl="0" indent="-342900" marL="342900">
              <a:buAutoNum type="arabicPeriod"/>
            </a:pPr>
            <a:r>
              <a:rPr/>
              <a:t>Condensing variation into summary form (Descriptive statistics)</a:t>
            </a:r>
          </a:p>
          <a:p>
            <a:pPr lvl="0" indent="-342900" marL="342900">
              <a:buAutoNum type="arabicPeriod"/>
            </a:pPr>
            <a:r>
              <a:rPr/>
              <a:t>Testing whether observations are consistent with predictions (Inferential statistics)</a:t>
            </a:r>
          </a:p>
        </p:txBody>
      </p:sp>
      <p:pic>
        <p:nvPicPr>
          <p:cNvPr descr="03_01_lecture_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Simulating the Sampling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taking many samples from Lake I3 to visualize the sampling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i3_data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Number of samples to simulate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num_simulations &lt;- 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sample_size &lt;-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Simulate many samples and calculate means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456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For reproducibility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simulated_means &lt;- </a:t>
            </a:r>
            <a:r>
              <a:rPr>
                <a:solidFill>
                  <a:srgbClr val="4758AB"/>
                </a:solidFill>
                <a:latin typeface="Courier"/>
              </a:rPr>
              <a:t>replicate</a:t>
            </a:r>
            <a:r>
              <a:rPr>
                <a:solidFill>
                  <a:srgbClr val="003B4F"/>
                </a:solidFill>
                <a:latin typeface="Courier"/>
              </a:rPr>
              <a:t>(num_simulations, </a:t>
            </a:r>
            <a:r>
              <a:rPr>
                <a:solidFill>
                  <a:srgbClr val="4758AB"/>
                </a:solidFill>
                <a:latin typeface="Courier"/>
              </a:rPr>
              <a:t>sample_mean</a:t>
            </a:r>
            <a:r>
              <a:rPr>
                <a:solidFill>
                  <a:srgbClr val="003B4F"/>
                </a:solidFill>
                <a:latin typeface="Courier"/>
              </a:rPr>
              <a:t>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simulated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mean_of_means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(simulated_means)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sd_of_means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(simulated_means)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simulated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simulated_df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sample_mean =</a:t>
            </a:r>
            <a:r>
              <a:rPr>
                <a:solidFill>
                  <a:srgbClr val="003B4F"/>
                </a:solidFill>
                <a:latin typeface="Courier"/>
              </a:rPr>
              <a:t> simulated_means)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the sampling distribution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(simulated_df,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sample_mean))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"dashed"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"Full sample 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"Simulated Sampling Distribution of the Mean"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"Based on"</a:t>
            </a:r>
            <a:r>
              <a:rPr>
                <a:solidFill>
                  <a:srgbClr val="003B4F"/>
                </a:solidFill>
                <a:latin typeface="Courier"/>
              </a:rPr>
              <a:t>, num_simulations, </a:t>
            </a:r>
            <a:r>
              <a:rPr>
                <a:solidFill>
                  <a:srgbClr val="20794D"/>
                </a:solidFill>
                <a:latin typeface="Courier"/>
              </a:rPr>
              <a:t>"samples of size"</a:t>
            </a:r>
            <a:r>
              <a:rPr>
                <a:solidFill>
                  <a:srgbClr val="003B4F"/>
                </a:solidFill>
                <a:latin typeface="Courier"/>
              </a:rPr>
              <a:t>, sample_size),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Mean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"Frequency"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that the simulated sampling distribution:</a:t>
            </a:r>
          </a:p>
          <a:p>
            <a:pPr lvl="0" indent="-342900" marL="342900">
              <a:buAutoNum type="arabicPeriod"/>
            </a:pPr>
            <a:r>
              <a:rPr/>
              <a:t>Is approximately normally distributed</a:t>
            </a:r>
          </a:p>
          <a:p>
            <a:pPr lvl="0" indent="-342900" marL="342900">
              <a:buAutoNum type="arabicPeriod"/>
            </a:pPr>
            <a:r>
              <a:rPr/>
              <a:t>Is centered around the overall sample mean</a:t>
            </a:r>
          </a:p>
          <a:p>
            <a:pPr lvl="0" indent="-342900" marL="342900">
              <a:buAutoNum type="arabicPeriod"/>
            </a:pPr>
            <a:r>
              <a:rPr/>
              <a:t>Has a spread that is related to the standard error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and Sample Size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see how the standard error changes with different sample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Define a range of sample sizes to 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sample_sizes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 each sample size, simulate the sampling distribution and calculate 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(size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sample_sizes)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Simulate many sample means for this sample size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simulated_means &lt;- </a:t>
            </a:r>
            <a:r>
              <a:rPr>
                <a:solidFill>
                  <a:srgbClr val="4758AB"/>
                </a:solidFill>
                <a:latin typeface="Courier"/>
              </a:rPr>
              <a:t>replicate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sample_mean</a:t>
            </a:r>
            <a:r>
              <a:rPr>
                <a:solidFill>
                  <a:srgbClr val="003B4F"/>
                </a:solidFill>
                <a:latin typeface="Courier"/>
              </a:rPr>
              <a:t>(i3_data, size))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Calculate the standard deviation of the sampling distribution (empirical SE)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empirical_se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(simulated_means)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Calculate the theoretical 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theoretical_se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total_length_mm)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(size)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to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results &lt;- </a:t>
            </a:r>
            <a:r>
              <a:rPr>
                <a:solidFill>
                  <a:srgbClr val="4758AB"/>
                </a:solidFill>
                <a:latin typeface="Courier"/>
              </a:rPr>
              <a:t>rbind</a:t>
            </a:r>
            <a:r>
              <a:rPr>
                <a:solidFill>
                  <a:srgbClr val="003B4F"/>
                </a:solidFill>
                <a:latin typeface="Courier"/>
              </a:rPr>
              <a:t>(results,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sample_size =</a:t>
            </a:r>
            <a:r>
              <a:rPr>
                <a:solidFill>
                  <a:srgbClr val="003B4F"/>
                </a:solidFill>
                <a:latin typeface="Courier"/>
              </a:rPr>
              <a:t> size,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empirical_se =</a:t>
            </a:r>
            <a:r>
              <a:rPr>
                <a:solidFill>
                  <a:srgbClr val="003B4F"/>
                </a:solidFill>
                <a:latin typeface="Courier"/>
              </a:rPr>
              <a:t> empirical_se,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theoretical_se =</a:t>
            </a:r>
            <a:r>
              <a:rPr>
                <a:solidFill>
                  <a:srgbClr val="003B4F"/>
                </a:solidFill>
                <a:latin typeface="Courier"/>
              </a:rPr>
              <a:t> theoretical_se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</a:p>
          <a:p>
            <a:pPr lvl="0" indent="0">
              <a:buNone/>
            </a:pPr>
            <a:r>
              <a:rPr>
                <a:latin typeface="Courier"/>
              </a:rPr>
              <a:t>  sample_size empirical_se theoretical_se
1           5    12.349407      12.657835
2          10     8.178270       8.950441
3          20     5.558957       6.328918
4          30     3.792177       5.167540
5          50     2.099744       4.002759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Plot how SE changes with sample size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results_long &lt;- </a:t>
            </a:r>
            <a:r>
              <a:rPr>
                <a:solidFill>
                  <a:srgbClr val="4758AB"/>
                </a:solidFill>
                <a:latin typeface="Courier"/>
              </a:rPr>
              <a:t>pivot_longer</a:t>
            </a:r>
            <a:r>
              <a:rPr>
                <a:solidFill>
                  <a:srgbClr val="003B4F"/>
                </a:solidFill>
                <a:latin typeface="Courier"/>
              </a:rPr>
              <a:t>(results,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cols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(empirical_se, theoretical_se),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names_to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"se_type"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values_to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"standard_error"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(results_long,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sample_size,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standard_error,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se_type))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scale_x_continuous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breaks =</a:t>
            </a:r>
            <a:r>
              <a:rPr>
                <a:solidFill>
                  <a:srgbClr val="003B4F"/>
                </a:solidFill>
                <a:latin typeface="Courier"/>
              </a:rPr>
              <a:t> sample_sizes)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"Standard Error vs. Sample Size"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"Standard error decreases as sample size increases"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Size"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"Standard Error"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"SE Type"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3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The 95% confidence interval for the mean is approximately: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2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“2 SE rule of thumb” means: - The interval extends 2 standard errors below and above the sample mean - About 95% of such intervals constructed from different samples would contain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intervals provide a way to express the precision of our estimates.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Calculating Confidence Intervals for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95% confidence intervals for the mean fish length in each lake: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95% confidence intervals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grayling_ci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ci_lower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ci_upper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confidence intervals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grayling_ci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7
  lake  mean_length sd_length     n se_length ci_lower ci_upper
  &lt;chr&gt;       &lt;dbl&gt;     &lt;dbl&gt; &lt;int&gt;     &lt;dbl&gt;    &lt;dbl&gt;    &lt;dbl&gt;
1 I3           266.      28.3    66      3.48     259.     273.
2 I8           363.      52.3   102      5.18     352.     373.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Plot with confidence intervals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(grayling_ci,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mean_length,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geom_errorbar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ymin =</a:t>
            </a:r>
            <a:r>
              <a:rPr>
                <a:solidFill>
                  <a:srgbClr val="003B4F"/>
                </a:solidFill>
                <a:latin typeface="Courier"/>
              </a:rPr>
              <a:t> ci_lower, </a:t>
            </a:r>
            <a:r>
              <a:rPr>
                <a:solidFill>
                  <a:srgbClr val="657422"/>
                </a:solidFill>
                <a:latin typeface="Courier"/>
              </a:rPr>
              <a:t>ymax =</a:t>
            </a:r>
            <a:r>
              <a:rPr>
                <a:solidFill>
                  <a:srgbClr val="003B4F"/>
                </a:solidFill>
                <a:latin typeface="Courier"/>
              </a:rPr>
              <a:t> ci_upper),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 Fish Length by Lake with 95% Confidence Intervals"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"Error bars represent 95% confidence intervals"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 Length (mm)"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Different Types of Error Bars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compare different ways of displaying uncertainty in our estimates: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statistics for different types of error bars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grayling_error_bars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ci_lower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ci_upper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one_sd_lower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sd_length,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one_sd_upper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sd_length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for plotting different error types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lake_i3 &lt;- grayling_error_bars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error_types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error_type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Deviation"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"Standard Error"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"95% Confidence Interval"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lower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one_sd_lower,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se_length,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ci_lower),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upper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one_sd_upper,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se_length,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ci_upper)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the comparison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lake_i3,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mean_length),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geom_errorbar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error_types,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error_type, </a:t>
            </a:r>
            <a:r>
              <a:rPr>
                <a:solidFill>
                  <a:srgbClr val="657422"/>
                </a:solidFill>
                <a:latin typeface="Courier"/>
              </a:rPr>
              <a:t>ymin =</a:t>
            </a:r>
            <a:r>
              <a:rPr>
                <a:solidFill>
                  <a:srgbClr val="003B4F"/>
                </a:solidFill>
                <a:latin typeface="Courier"/>
              </a:rPr>
              <a:t> lower, </a:t>
            </a:r>
            <a:r>
              <a:rPr>
                <a:solidFill>
                  <a:srgbClr val="657422"/>
                </a:solidFill>
                <a:latin typeface="Courier"/>
              </a:rPr>
              <a:t>ymax =</a:t>
            </a:r>
            <a:r>
              <a:rPr>
                <a:solidFill>
                  <a:srgbClr val="003B4F"/>
                </a:solidFill>
                <a:latin typeface="Courier"/>
              </a:rPr>
              <a:t> upper,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error_type),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"Different Types of Error Bars for Lake I3"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"Comparing standard deviation, standard error, and 95% confidence interval"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"Error Bar Type"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"none"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3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Key Takeaways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:r>
                  <a:rPr b="1"/>
                  <a:t>standard error</a:t>
                </a:r>
                <a:r>
                  <a:rPr/>
                  <a:t> measures the precision of a sample statistic as an estimate of a population parameter</a:t>
                </a:r>
              </a:p>
              <a:p>
                <a:pPr lvl="0"/>
                <a:r>
                  <a:rPr/>
                  <a:t>The standard error of the mean decreases as sample size increases: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The </a:t>
                </a:r>
                <a:r>
                  <a:rPr b="1"/>
                  <a:t>sampling distribution</a:t>
                </a:r>
                <a:r>
                  <a:rPr/>
                  <a:t> shows the variation in sample statistics that would be expected due to random sampling</a:t>
                </a:r>
              </a:p>
              <a:p>
                <a:pPr lvl="0"/>
                <a:r>
                  <a:rPr b="1"/>
                  <a:t>Confidence intervals</a:t>
                </a:r>
                <a:r>
                  <a:rPr/>
                  <a:t> provide a range of plausible values for the population parameter</a:t>
                </a:r>
              </a:p>
              <a:p>
                <a:pPr lvl="0"/>
                <a:r>
                  <a:rPr/>
                  <a:t>Larger sample sizes provide more precise estimates (narrower confidence intervals)</a:t>
                </a:r>
              </a:p>
              <a:p>
                <a:pPr lvl="0"/>
                <a:r>
                  <a:rPr/>
                  <a:t>When reporting results, always include a measure of precision (SE or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For Further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Try calculating the standard error and confidence intervals for other variables in the dataset</a:t>
            </a:r>
          </a:p>
          <a:p>
            <a:pPr lvl="0"/>
            <a:r>
              <a:rPr/>
              <a:t>Experiment with different sample sizes to see how they affect the precision of estimates</a:t>
            </a:r>
          </a:p>
          <a:p>
            <a:pPr lvl="0"/>
            <a:r>
              <a:rPr/>
              <a:t>Compare the means of the two lakes using confidence intervals - do they overlap?</a:t>
            </a:r>
          </a:p>
          <a:p>
            <a:pPr lvl="0"/>
            <a:r>
              <a:rPr/>
              <a:t>Consider how these concepts extend to other statistics beyond the mean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lecture, we’ve explored:</a:t>
            </a:r>
          </a:p>
          <a:p>
            <a:pPr lvl="0"/>
            <a:r>
              <a:rPr/>
              <a:t>Why statistics is essential in biology</a:t>
            </a:r>
          </a:p>
          <a:p>
            <a:pPr lvl="0"/>
            <a:r>
              <a:rPr/>
              <a:t>Types of biological variables and their properties</a:t>
            </a:r>
          </a:p>
          <a:p>
            <a:pPr lvl="0"/>
            <a:r>
              <a:rPr/>
              <a:t>Accuracy, precision, and bias in measurements</a:t>
            </a:r>
          </a:p>
          <a:p>
            <a:pPr lvl="0"/>
            <a:r>
              <a:rPr/>
              <a:t>Measures of central tendency (mean, median, geometric mean)</a:t>
            </a:r>
          </a:p>
          <a:p>
            <a:pPr lvl="0"/>
            <a:r>
              <a:rPr/>
              <a:t>Measures of spread (standard deviation, variance, and interquartile range)</a:t>
            </a:r>
          </a:p>
          <a:p>
            <a:pPr lvl="0"/>
            <a:r>
              <a:rPr/>
              <a:t>Data transformations for skewed distributions</a:t>
            </a:r>
          </a:p>
          <a:p>
            <a:pPr lvl="0"/>
            <a:r>
              <a:rPr/>
              <a:t>Visualization techniques for understanding distributions</a:t>
            </a:r>
          </a:p>
          <a:p>
            <a:pPr lvl="0"/>
            <a:r>
              <a:rPr/>
              <a:t>Handling missing values</a:t>
            </a:r>
          </a:p>
          <a:p>
            <a:pPr lvl="0" indent="0" marL="0">
              <a:buNone/>
            </a:pPr>
            <a:r>
              <a:rPr/>
              <a:t>These tools form the foundation of statistical analysis and will be essential as we move forward to more complex statistical methods.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recreate the basic histogram of fish lengths from our last class. Use the </a:t>
            </a:r>
            <a:r>
              <a:rPr sz="2000">
                <a:latin typeface="Courier"/>
              </a:rPr>
              <a:t>sculpin_df</a:t>
            </a:r>
            <a:r>
              <a:rPr sz="2000"/>
              <a:t> data frame that’s already loaded.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Populations and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 we dive into descriptive statistics, let’s clarify some fundamental concepts:</a:t>
            </a:r>
          </a:p>
          <a:p>
            <a:pPr lvl="0"/>
            <a:r>
              <a:rPr b="1"/>
              <a:t>Population</a:t>
            </a:r>
            <a:r>
              <a:rPr/>
              <a:t>: The entire group of things under consideration; the group for which answers obtained from measurements and statistical analysis are pertinent.</a:t>
            </a:r>
          </a:p>
          <a:p>
            <a:pPr lvl="0"/>
            <a:r>
              <a:rPr b="1"/>
              <a:t>Sample</a:t>
            </a:r>
            <a:r>
              <a:rPr/>
              <a:t>: A subset of the population that is actually measured.</a:t>
            </a:r>
          </a:p>
          <a:p>
            <a:pPr lvl="0"/>
            <a:r>
              <a:rPr b="1"/>
              <a:t>Sample unit</a:t>
            </a:r>
            <a:r>
              <a:rPr/>
              <a:t>: The individual thing drawn from the population.</a:t>
            </a:r>
          </a:p>
          <a:p>
            <a:pPr lvl="0" indent="0" marL="0">
              <a:buNone/>
            </a:pPr>
            <a:r>
              <a:rPr/>
              <a:t>Types of populations: -</a:t>
            </a:r>
          </a:p>
          <a:p>
            <a:pPr lvl="0"/>
            <a:r>
              <a:rPr b="1"/>
              <a:t>Observational population</a:t>
            </a:r>
            <a:r>
              <a:rPr/>
              <a:t>: Usually finite but may be very large (e.g., head width of all corn earworms in a field) -</a:t>
            </a:r>
          </a:p>
          <a:p>
            <a:pPr lvl="0"/>
            <a:r>
              <a:rPr b="1"/>
              <a:t>Experimental population</a:t>
            </a:r>
            <a:r>
              <a:rPr/>
              <a:t>: Often conceptually infinite (e.g., all possible goldenrod plants that could receive a specific fertilizer treatment)</a:t>
            </a:r>
          </a:p>
          <a:p>
            <a:pPr lvl="0" indent="0" marL="0">
              <a:buNone/>
            </a:pPr>
            <a:r>
              <a:rPr/>
              <a:t>Sampling involves</a:t>
            </a:r>
          </a:p>
          <a:p>
            <a:pPr lvl="0"/>
            <a:r>
              <a:rPr b="1"/>
              <a:t>inference</a:t>
            </a:r>
            <a:r>
              <a:rPr/>
              <a:t> - generalizing from what is observed in the sample to what is present in the population.</a:t>
            </a:r>
          </a:p>
          <a:p>
            <a:pPr lvl="0"/>
            <a:r>
              <a:rPr/>
              <a:t>Valid inference requires </a:t>
            </a:r>
            <a:r>
              <a:rPr b="1"/>
              <a:t>random sampling</a:t>
            </a:r>
            <a:r>
              <a:rPr/>
              <a:t>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vs. 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important to distinguish between:</a:t>
            </a:r>
          </a:p>
          <a:p>
            <a:pPr lvl="0"/>
            <a:r>
              <a:rPr b="1"/>
              <a:t>Parameters</a:t>
            </a:r>
            <a:r>
              <a:rPr/>
              <a:t>: True numerical values for a population (usually denoted by Greek letters)</a:t>
            </a:r>
          </a:p>
          <a:p>
            <a:pPr lvl="0"/>
            <a:r>
              <a:rPr b="1"/>
              <a:t>Statistics</a:t>
            </a:r>
            <a:r>
              <a:rPr/>
              <a:t>: Estimates of parameters based on samples (usually denoted by Roman letters)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/>
            <a:r>
              <a:rPr/>
              <a:t>Population mean (μ) is estimated by sample mean (Y̅)</a:t>
            </a:r>
          </a:p>
          <a:p>
            <a:pPr lvl="0"/>
            <a:r>
              <a:rPr/>
              <a:t>Population standard deviation (σ) is estimated by sample standard deviation (s)</a:t>
            </a:r>
          </a:p>
          <a:p>
            <a:pPr lvl="0" indent="0" marL="0">
              <a:buNone/>
            </a:pPr>
            <a:r>
              <a:rPr/>
              <a:t>The standard deviation formula above includes n-1 in the denominator (rather than n) to provide an unbiased estimate of the population parameter.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the type of variable you’re working with is essential for selecting appropriate statistics: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Measurement or Quantitative Variables</a:t>
            </a:r>
          </a:p>
          <a:p>
            <a:pPr lvl="0"/>
            <a:r>
              <a:rPr b="1"/>
              <a:t>Continuous</a:t>
            </a:r>
            <a:r>
              <a:rPr/>
              <a:t>: Any value between extremes of scale is possible (e.g., mass, length)</a:t>
            </a:r>
          </a:p>
          <a:p>
            <a:pPr lvl="0"/>
            <a:r>
              <a:rPr b="1"/>
              <a:t>Discrete (meristic)</a:t>
            </a:r>
            <a:r>
              <a:rPr/>
              <a:t>: Only fixed values (usually integers) between extremes are possible (e.g., bristle number, egg count)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Rank Variables (Ordinal)</a:t>
            </a:r>
          </a:p>
          <a:p>
            <a:pPr lvl="0"/>
            <a:r>
              <a:rPr/>
              <a:t>Assign only order, not quantity</a:t>
            </a:r>
          </a:p>
          <a:p>
            <a:pPr lvl="0"/>
            <a:r>
              <a:rPr/>
              <a:t>Nothing implied about relative distance between values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Categorical Variables (Qualitative)</a:t>
            </a:r>
          </a:p>
          <a:p>
            <a:pPr lvl="0"/>
            <a:r>
              <a:rPr/>
              <a:t>No quantitative information (e.g., male/female, living/dead)</a:t>
            </a:r>
          </a:p>
          <a:p>
            <a:pPr lvl="0"/>
            <a:r>
              <a:rPr/>
              <a:t>Some are simplifications of quantitative variables (e.g., color instead of wavelength)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2025-04-10T19:49:17Z</dcterms:created>
  <dcterms:modified xsi:type="dcterms:W3CDTF">2025-04-10T19:49:17Z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