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6: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a:p>
            <a:pPr lvl="0" indent="0">
              <a:buNone/>
            </a:pP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visualiz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test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group_visualization-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unnamed-chunk-9-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indent="0" marL="0">
              <a:buNone/>
            </a:pPr>
            <a:r>
              <a:rPr b="1"/>
              <a:t>Common interpretations:</a:t>
            </a:r>
            <a:r>
              <a:rPr/>
              <a:t> - p &lt; 0.05: Strong evidence against H₀ - 0.05 ≤ p &lt; 0.10: Moderate evidence against H₀ - p ≥ 0.10: Insufficient evidence against H₀</a:t>
            </a:r>
          </a:p>
          <a:p>
            <a:pPr lvl="0" indent="0" marL="0">
              <a:buNone/>
            </a:pPr>
            <a:r>
              <a:rPr b="1"/>
              <a:t>Common misinterpretations:</a:t>
            </a:r>
            <a:r>
              <a:rPr/>
              <a:t> - p-value is NOT the probability that H₀ is true - p-value is NOT the probability that results occurred by chance - Statistical significance ≠ practical significance</a:t>
            </a:r>
          </a:p>
        </p:txBody>
      </p:sp>
      <p:pic>
        <p:nvPicPr>
          <p:cNvPr descr="06_01_lecture_powerpoint_files/figure-pptx/unnamed-chunk-14-1.pn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p:txBody>
      </p:sp>
      <p:pic>
        <p:nvPicPr>
          <p:cNvPr descr="06_01_lecture_powerpoint_files/figure-pptx/unnamed-chunk-15-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indent="0">
              <a:buNone/>
            </a:pPr>
            <a:r>
              <a:rPr>
                <a:solidFill>
                  <a:srgbClr val="5E5E5E"/>
                </a:solidFill>
                <a:latin typeface="Courier"/>
              </a:rPr>
              <a:t># Calculate power for detecting a 30 mm difference</a:t>
            </a:r>
            <a:br/>
            <a:r>
              <a:rPr>
                <a:solidFill>
                  <a:srgbClr val="5E5E5E"/>
                </a:solidFill>
                <a:latin typeface="Courier"/>
              </a:rPr>
              <a:t># First determine parameters</a:t>
            </a:r>
            <a:br/>
            <a:r>
              <a:rPr>
                <a:solidFill>
                  <a:srgbClr val="003B4F"/>
                </a:solidFill>
                <a:latin typeface="Courier"/>
              </a:rPr>
              <a:t>lake_I3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 </a:t>
            </a:r>
            <a:r>
              <a:rPr>
                <a:solidFill>
                  <a:srgbClr val="5E5E5E"/>
                </a:solidFill>
                <a:latin typeface="Courier"/>
              </a:rPr>
              <a:t>==</a:t>
            </a:r>
            <a:r>
              <a:rPr>
                <a:solidFill>
                  <a:srgbClr val="003B4F"/>
                </a:solidFill>
                <a:latin typeface="Courier"/>
              </a:rPr>
              <a:t> </a:t>
            </a:r>
            <a:r>
              <a:rPr>
                <a:solidFill>
                  <a:srgbClr val="20794D"/>
                </a:solidFill>
                <a:latin typeface="Courier"/>
              </a:rPr>
              <a:t>"I3"</a:t>
            </a:r>
            <a:r>
              <a:rPr>
                <a:solidFill>
                  <a:srgbClr val="003B4F"/>
                </a:solidFill>
                <a:latin typeface="Courier"/>
              </a:rPr>
              <a:t>)</a:t>
            </a:r>
            <a:br/>
            <a:r>
              <a:rPr>
                <a:solidFill>
                  <a:srgbClr val="003B4F"/>
                </a:solidFill>
                <a:latin typeface="Courier"/>
              </a:rPr>
              <a:t>lake_I8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 </a:t>
            </a:r>
            <a:r>
              <a:rPr>
                <a:solidFill>
                  <a:srgbClr val="5E5E5E"/>
                </a:solidFill>
                <a:latin typeface="Courier"/>
              </a:rPr>
              <a:t>==</a:t>
            </a:r>
            <a:r>
              <a:rPr>
                <a:solidFill>
                  <a:srgbClr val="003B4F"/>
                </a:solidFill>
                <a:latin typeface="Courier"/>
              </a:rPr>
              <a:t> </a:t>
            </a:r>
            <a:r>
              <a:rPr>
                <a:solidFill>
                  <a:srgbClr val="20794D"/>
                </a:solidFill>
                <a:latin typeface="Courier"/>
              </a:rPr>
              <a:t>"I8"</a:t>
            </a:r>
            <a:r>
              <a:rPr>
                <a:solidFill>
                  <a:srgbClr val="003B4F"/>
                </a:solidFill>
                <a:latin typeface="Courier"/>
              </a:rPr>
              <a:t>) </a:t>
            </a:r>
            <a:br/>
            <a:br/>
            <a:r>
              <a:rPr>
                <a:solidFill>
                  <a:srgbClr val="003B4F"/>
                </a:solidFill>
                <a:latin typeface="Courier"/>
              </a:rPr>
              <a:t>n1 &lt;- </a:t>
            </a:r>
            <a:r>
              <a:rPr>
                <a:solidFill>
                  <a:srgbClr val="4758AB"/>
                </a:solidFill>
                <a:latin typeface="Courier"/>
              </a:rPr>
              <a:t>nrow</a:t>
            </a:r>
            <a:r>
              <a:rPr>
                <a:solidFill>
                  <a:srgbClr val="003B4F"/>
                </a:solidFill>
                <a:latin typeface="Courier"/>
              </a:rPr>
              <a:t>(lake_I3)</a:t>
            </a:r>
            <a:br/>
            <a:r>
              <a:rPr>
                <a:solidFill>
                  <a:srgbClr val="003B4F"/>
                </a:solidFill>
                <a:latin typeface="Courier"/>
              </a:rPr>
              <a:t>n2 &lt;- </a:t>
            </a:r>
            <a:r>
              <a:rPr>
                <a:solidFill>
                  <a:srgbClr val="4758AB"/>
                </a:solidFill>
                <a:latin typeface="Courier"/>
              </a:rPr>
              <a:t>nrow</a:t>
            </a:r>
            <a:r>
              <a:rPr>
                <a:solidFill>
                  <a:srgbClr val="003B4F"/>
                </a:solidFill>
                <a:latin typeface="Courier"/>
              </a:rPr>
              <a:t>(lake_I8)</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(lake_I3</a:t>
            </a:r>
            <a:r>
              <a:rPr>
                <a:solidFill>
                  <a:srgbClr val="5E5E5E"/>
                </a:solidFill>
                <a:latin typeface="Courier"/>
              </a:rPr>
              <a:t>$</a:t>
            </a:r>
            <a:r>
              <a:rPr>
                <a:solidFill>
                  <a:srgbClr val="003B4F"/>
                </a:solidFill>
                <a:latin typeface="Courier"/>
              </a:rPr>
              <a:t>total_length_mm)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(lake_I8</a:t>
            </a:r>
            <a:r>
              <a:rPr>
                <a:solidFill>
                  <a:srgbClr val="5E5E5E"/>
                </a:solidFill>
                <a:latin typeface="Courier"/>
              </a:rPr>
              <a:t>$</a:t>
            </a:r>
            <a:r>
              <a:rPr>
                <a:solidFill>
                  <a:srgbClr val="003B4F"/>
                </a:solidFill>
                <a:latin typeface="Courier"/>
              </a:rPr>
              <a:t>total_length_mm)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Summary</a:t>
            </a:r>
          </a:p>
        </p:txBody>
      </p:sp>
      <p:sp>
        <p:nvSpPr>
          <p:cNvPr id="3" name="Content Placeholder 2"/>
          <p:cNvSpPr>
            <a:spLocks noGrp="1"/>
          </p:cNvSpPr>
          <p:nvPr>
            <p:ph idx="1" sz="half"/>
          </p:nvPr>
        </p:nvSpPr>
        <p:spPr/>
        <p:txBody>
          <a:bodyPr/>
          <a:lstStyle/>
          <a:p>
            <a:pPr lvl="0" indent="0" marL="0">
              <a:buNone/>
            </a:pPr>
            <a:r>
              <a:rPr b="1"/>
              <a:t>Key concepts covered:</a:t>
            </a:r>
          </a:p>
          <a:p>
            <a:pPr lvl="0" indent="-342900" marL="342900">
              <a:buAutoNum type="arabicPeriod"/>
            </a:pPr>
            <a:r>
              <a:rPr b="1"/>
              <a:t>Probability distributions</a:t>
            </a:r>
            <a:r>
              <a:rPr/>
              <a:t> model random phenomena</a:t>
            </a:r>
          </a:p>
          <a:p>
            <a:pPr lvl="1"/>
            <a:r>
              <a:rPr/>
              <a:t>Normal distribution is especially important</a:t>
            </a:r>
          </a:p>
          <a:p>
            <a:pPr lvl="1"/>
            <a:r>
              <a:rPr/>
              <a:t>Z-scores standardize measurements</a:t>
            </a:r>
          </a:p>
          <a:p>
            <a:pPr lvl="0" indent="-342900" marL="342900">
              <a:buAutoNum type="arabicPeriod"/>
            </a:pPr>
            <a:r>
              <a:rPr b="1"/>
              <a:t>Standard error</a:t>
            </a:r>
            <a:r>
              <a:rPr/>
              <a:t> measures precision of estimates</a:t>
            </a:r>
          </a:p>
          <a:p>
            <a:pPr lvl="1"/>
            <a:r>
              <a:rPr/>
              <a:t>Decreases with larger sample sizes</a:t>
            </a:r>
          </a:p>
          <a:p>
            <a:pPr lvl="1"/>
            <a:r>
              <a:rPr/>
              <a:t>Used to construct confidence intervals</a:t>
            </a:r>
          </a:p>
          <a:p>
            <a:pPr lvl="0" indent="-342900" marL="342900">
              <a:buAutoNum type="arabicPeriod"/>
            </a:pPr>
            <a:r>
              <a:rPr b="1"/>
              <a:t>Confidence intervals</a:t>
            </a:r>
            <a:r>
              <a:rPr/>
              <a:t> express uncertainty</a:t>
            </a:r>
          </a:p>
          <a:p>
            <a:pPr lvl="1"/>
            <a:r>
              <a:rPr/>
              <a:t>Provide plausible range for parameters</a:t>
            </a:r>
          </a:p>
          <a:p>
            <a:pPr lvl="1"/>
            <a:r>
              <a:rPr/>
              <a:t>95% CI: </a:t>
            </a:r>
            <a:r>
              <a:rPr>
                <a:latin typeface="Courier"/>
              </a:rPr>
              <a:t>mean ± 1.96 × SE</a:t>
            </a:r>
          </a:p>
          <a:p>
            <a:pPr lvl="0" indent="-342900" marL="342900">
              <a:buAutoNum type="arabicPeriod"/>
            </a:pPr>
            <a:r>
              <a:rPr b="1"/>
              <a:t>Hypothesis testing</a:t>
            </a:r>
            <a:r>
              <a:rPr/>
              <a:t> evaluates claims</a:t>
            </a:r>
          </a:p>
          <a:p>
            <a:pPr lvl="1"/>
            <a:r>
              <a:rPr/>
              <a:t>Null vs. alternative hypotheses</a:t>
            </a:r>
          </a:p>
          <a:p>
            <a:pPr lvl="1"/>
            <a:r>
              <a:rPr/>
              <a:t>P-values quantify evidence against H₀</a:t>
            </a:r>
          </a:p>
          <a:p>
            <a:pPr lvl="1"/>
            <a:r>
              <a:rPr/>
              <a:t>Consider both statistical and practical significance</a:t>
            </a:r>
          </a:p>
        </p:txBody>
      </p:sp>
      <p:pic>
        <p:nvPicPr>
          <p:cNvPr descr="06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Final Exercise: Comprehensive Analysis</a:t>
            </a:r>
          </a:p>
          <a:p>
            <a:pPr lvl="0" indent="0" marL="1270000">
              <a:buNone/>
            </a:pPr>
            <a:r>
              <a:rPr sz="2000"/>
              <a:t>Now that we’ve covered the key concepts, let’s perform a complete analysis of the Arctic grayling data:</a:t>
            </a:r>
          </a:p>
          <a:p>
            <a:pPr lvl="0" indent="0">
              <a:buNone/>
            </a:pPr>
            <a:r>
              <a:rPr>
                <a:solidFill>
                  <a:srgbClr val="5E5E5E"/>
                </a:solidFill>
                <a:latin typeface="Courier"/>
              </a:rPr>
              <a:t># Comprehensive analysis of Arctic grayling data</a:t>
            </a:r>
            <a:br/>
            <a:r>
              <a:rPr>
                <a:solidFill>
                  <a:srgbClr val="5E5E5E"/>
                </a:solidFill>
                <a:latin typeface="Courier"/>
              </a:rPr>
              <a:t># 1. Data visualization</a:t>
            </a:r>
            <a:br/>
            <a:r>
              <a:rPr>
                <a:solidFill>
                  <a:srgbClr val="003B4F"/>
                </a:solidFill>
                <a:latin typeface="Courier"/>
              </a:rPr>
              <a:t>length_boxplot &lt;- grayling_df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lake, </a:t>
            </a:r>
            <a:r>
              <a:rPr>
                <a:solidFill>
                  <a:srgbClr val="657422"/>
                </a:solidFill>
                <a:latin typeface="Courier"/>
              </a:rPr>
              <a:t>y =</a:t>
            </a:r>
            <a:r>
              <a:rPr>
                <a:solidFill>
                  <a:srgbClr val="003B4F"/>
                </a:solidFill>
                <a:latin typeface="Courier"/>
              </a:rPr>
              <a:t> total_length_mm, </a:t>
            </a:r>
            <a:r>
              <a:rPr>
                <a:solidFill>
                  <a:srgbClr val="657422"/>
                </a:solidFill>
                <a:latin typeface="Courier"/>
              </a:rPr>
              <a:t>fill =</a:t>
            </a:r>
            <a:r>
              <a:rPr>
                <a:solidFill>
                  <a:srgbClr val="003B4F"/>
                </a:solidFill>
                <a:latin typeface="Courier"/>
              </a:rPr>
              <a:t> lake))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"Fish Length by Lake"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"Lake"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5E5E5E"/>
                </a:solidFill>
                <a:latin typeface="Courier"/>
              </a:rPr>
              <a:t># 2. Compare means with t-test</a:t>
            </a:r>
            <a:br/>
            <a:r>
              <a:rPr>
                <a:solidFill>
                  <a:srgbClr val="003B4F"/>
                </a:solidFill>
                <a:latin typeface="Courier"/>
              </a:rPr>
              <a:t>length_ttest &lt;- </a:t>
            </a:r>
            <a:r>
              <a:rPr>
                <a:solidFill>
                  <a:srgbClr val="4758AB"/>
                </a:solidFill>
                <a:latin typeface="Courier"/>
              </a:rPr>
              <a:t>t.test</a:t>
            </a:r>
            <a:r>
              <a:rPr>
                <a:solidFill>
                  <a:srgbClr val="003B4F"/>
                </a:solidFill>
                <a:latin typeface="Courier"/>
              </a:rPr>
              <a:t>(total_length_mm </a:t>
            </a:r>
            <a:r>
              <a:rPr>
                <a:solidFill>
                  <a:srgbClr val="5E5E5E"/>
                </a:solidFill>
                <a:latin typeface="Courier"/>
              </a:rPr>
              <a:t>~</a:t>
            </a:r>
            <a:r>
              <a:rPr>
                <a:solidFill>
                  <a:srgbClr val="003B4F"/>
                </a:solidFill>
                <a:latin typeface="Courier"/>
              </a:rPr>
              <a:t> lake, </a:t>
            </a:r>
            <a:r>
              <a:rPr>
                <a:solidFill>
                  <a:srgbClr val="657422"/>
                </a:solidFill>
                <a:latin typeface="Courier"/>
              </a:rPr>
              <a:t>data =</a:t>
            </a:r>
            <a:r>
              <a:rPr>
                <a:solidFill>
                  <a:srgbClr val="003B4F"/>
                </a:solidFill>
                <a:latin typeface="Courier"/>
              </a:rPr>
              <a:t> grayling_df)</a:t>
            </a:r>
            <a:br/>
            <a:br/>
            <a:r>
              <a:rPr>
                <a:solidFill>
                  <a:srgbClr val="5E5E5E"/>
                </a:solidFill>
                <a:latin typeface="Courier"/>
              </a:rPr>
              <a:t># 3. Length-mass relationship</a:t>
            </a:r>
            <a:br/>
            <a:r>
              <a:rPr>
                <a:solidFill>
                  <a:srgbClr val="003B4F"/>
                </a:solidFill>
                <a:latin typeface="Courier"/>
              </a:rPr>
              <a:t>length_mass_model &lt;- </a:t>
            </a:r>
            <a:r>
              <a:rPr>
                <a:solidFill>
                  <a:srgbClr val="4758AB"/>
                </a:solidFill>
                <a:latin typeface="Courier"/>
              </a:rPr>
              <a:t>lm</a:t>
            </a:r>
            <a:r>
              <a:rPr>
                <a:solidFill>
                  <a:srgbClr val="003B4F"/>
                </a:solidFill>
                <a:latin typeface="Courier"/>
              </a:rPr>
              <a:t>(mass_g </a:t>
            </a:r>
            <a:r>
              <a:rPr>
                <a:solidFill>
                  <a:srgbClr val="5E5E5E"/>
                </a:solidFill>
                <a:latin typeface="Courier"/>
              </a:rPr>
              <a:t>~</a:t>
            </a:r>
            <a:r>
              <a:rPr>
                <a:solidFill>
                  <a:srgbClr val="003B4F"/>
                </a:solidFill>
                <a:latin typeface="Courier"/>
              </a:rPr>
              <a:t> total_length_mm </a:t>
            </a:r>
            <a:r>
              <a:rPr>
                <a:solidFill>
                  <a:srgbClr val="5E5E5E"/>
                </a:solidFill>
                <a:latin typeface="Courier"/>
              </a:rPr>
              <a:t>*</a:t>
            </a:r>
            <a:r>
              <a:rPr>
                <a:solidFill>
                  <a:srgbClr val="003B4F"/>
                </a:solidFill>
                <a:latin typeface="Courier"/>
              </a:rPr>
              <a:t> lake, </a:t>
            </a:r>
            <a:r>
              <a:rPr>
                <a:solidFill>
                  <a:srgbClr val="657422"/>
                </a:solidFill>
                <a:latin typeface="Courier"/>
              </a:rPr>
              <a:t>data =</a:t>
            </a:r>
            <a:r>
              <a:rPr>
                <a:solidFill>
                  <a:srgbClr val="003B4F"/>
                </a:solidFill>
                <a:latin typeface="Courier"/>
              </a:rPr>
              <a:t> grayling_df)</a:t>
            </a:r>
            <a:br/>
            <a:r>
              <a:rPr>
                <a:solidFill>
                  <a:srgbClr val="003B4F"/>
                </a:solidFill>
                <a:latin typeface="Courier"/>
              </a:rPr>
              <a:t>model_summary &lt;- </a:t>
            </a:r>
            <a:r>
              <a:rPr>
                <a:solidFill>
                  <a:srgbClr val="4758AB"/>
                </a:solidFill>
                <a:latin typeface="Courier"/>
              </a:rPr>
              <a:t>summary</a:t>
            </a:r>
            <a:r>
              <a:rPr>
                <a:solidFill>
                  <a:srgbClr val="003B4F"/>
                </a:solidFill>
                <a:latin typeface="Courier"/>
              </a:rPr>
              <a:t>(length_mass_model)</a:t>
            </a:r>
            <a:br/>
            <a:br/>
            <a:r>
              <a:rPr>
                <a:solidFill>
                  <a:srgbClr val="5E5E5E"/>
                </a:solidFill>
                <a:latin typeface="Courier"/>
              </a:rPr>
              <a:t># 4. Display results</a:t>
            </a:r>
            <a:br/>
            <a:r>
              <a:rPr>
                <a:solidFill>
                  <a:srgbClr val="003B4F"/>
                </a:solidFill>
                <a:latin typeface="Courier"/>
              </a:rPr>
              <a:t>length_boxplot</a:t>
            </a:r>
          </a:p>
          <a:p>
            <a:pPr lvl="0" indent="0" marL="1270000">
              <a:buNone/>
            </a:pPr>
          </a:p>
          <a:p>
            <a:pPr lvl="0" indent="0">
              <a:buNone/>
            </a:pPr>
            <a:r>
              <a:rPr>
                <a:solidFill>
                  <a:srgbClr val="003B4F"/>
                </a:solidFill>
                <a:latin typeface="Courier"/>
              </a:rPr>
              <a:t>length_ttest</a:t>
            </a:r>
          </a:p>
          <a:p>
            <a:pPr lvl="0" indent="0">
              <a:buNone/>
            </a:pPr>
            <a:r>
              <a:rPr sz="2000">
                <a:latin typeface="Courier"/>
              </a:rPr>
              <a:t>
    Welch Two Sample t-test
data:  total_length_mm by lake
t = -15.532, df = 161.63, p-value &lt; 2.2e-16
alternative hypothesis: true difference in means between group I3 and group I8 is not equal to 0
95 percent confidence interval:
 -109.32342  -84.66053
sample estimates:
mean in group I3 mean in group I8 
        265.6061         362.5980 </a:t>
            </a:r>
          </a:p>
          <a:p>
            <a:pPr lvl="0" indent="0">
              <a:buNone/>
            </a:pPr>
            <a:r>
              <a:rPr>
                <a:solidFill>
                  <a:srgbClr val="003B4F"/>
                </a:solidFill>
                <a:latin typeface="Courier"/>
              </a:rPr>
              <a:t>model_summary</a:t>
            </a:r>
          </a:p>
          <a:p>
            <a:pPr lvl="0" indent="0">
              <a:buNone/>
            </a:pPr>
            <a:r>
              <a:rPr sz="2000">
                <a:latin typeface="Courier"/>
              </a:rPr>
              <a:t>
Call:
lm(formula = mass_g ~ total_length_mm * lake, data = grayling_df)
Residuals:
     Min       1Q   Median       3Q      Max 
-151.223  -14.839   -0.764   10.670  153.130 
Coefficients:
                        Estimate Std. Error t value Pr(&gt;|t|)    
(Intercept)            -219.3313    47.9087  -4.578 9.30e-06 ***
total_length_mm           1.3924     0.1794   7.763 8.88e-13 ***
lakeI8                 -522.5506    56.5882  -9.234  &lt; 2e-16 ***
total_length_mm:lakeI8    1.9738     0.1972  10.009  &lt; 2e-16 ***
---
Signif. codes:  0 '***' 0.001 '**' 0.01 '*' 0.05 '.' 0.1 ' ' 1
Residual standard error: 40.93 on 162 degrees of freedom
  (2 observations deleted due to missingness)
Multiple R-squared:  0.9644,    Adjusted R-squared:  0.9637 
F-statistic:  1461 on 3 and 162 DF,  p-value: &lt; 2.2e-16</a:t>
            </a:r>
          </a:p>
          <a:p>
            <a:pPr lvl="0" indent="0">
              <a:buNone/>
            </a:pPr>
            <a:r>
              <a:rPr>
                <a:solidFill>
                  <a:srgbClr val="5E5E5E"/>
                </a:solidFill>
                <a:latin typeface="Courier"/>
              </a:rPr>
              <a:t># 5. Calculate 95% confidence intervals for each lake</a:t>
            </a:r>
            <a:br/>
            <a:r>
              <a:rPr>
                <a:solidFill>
                  <a:srgbClr val="003B4F"/>
                </a:solidFill>
                <a:latin typeface="Courier"/>
              </a:rPr>
              <a:t>ci_results &lt;- grayling_df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(lake)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(total_length_mm, </a:t>
            </a:r>
            <a:r>
              <a:rPr>
                <a:solidFill>
                  <a:srgbClr val="657422"/>
                </a:solidFill>
                <a:latin typeface="Courier"/>
              </a:rPr>
              <a:t>na.rm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(total_length_mm, </a:t>
            </a:r>
            <a:r>
              <a:rPr>
                <a:solidFill>
                  <a:srgbClr val="657422"/>
                </a:solidFill>
                <a:latin typeface="Courier"/>
              </a:rPr>
              <a:t>na.rm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sum</a:t>
            </a:r>
            <a:r>
              <a:rPr>
                <a:solidFill>
                  <a:srgbClr val="003B4F"/>
                </a:solidFill>
                <a:latin typeface="Courier"/>
              </a:rPr>
              <a:t>(</a:t>
            </a:r>
            <a:r>
              <a:rPr>
                <a:solidFill>
                  <a:srgbClr val="5E5E5E"/>
                </a:solidFill>
                <a:latin typeface="Courier"/>
              </a:rPr>
              <a:t>!</a:t>
            </a:r>
            <a:r>
              <a:rPr>
                <a:solidFill>
                  <a:srgbClr val="4758AB"/>
                </a:solidFill>
                <a:latin typeface="Courier"/>
              </a:rPr>
              <a:t>is.na</a:t>
            </a:r>
            <a:r>
              <a:rPr>
                <a:solidFill>
                  <a:srgbClr val="003B4F"/>
                </a:solidFill>
                <a:latin typeface="Courier"/>
              </a:rPr>
              <a:t>(total_length_mm)),</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t_crit =</a:t>
            </a:r>
            <a:r>
              <a:rPr>
                <a:solidFill>
                  <a:srgbClr val="003B4F"/>
                </a:solidFill>
                <a:latin typeface="Courier"/>
              </a:rPr>
              <a:t> </a:t>
            </a:r>
            <a:r>
              <a:rPr>
                <a:solidFill>
                  <a:srgbClr val="4758AB"/>
                </a:solidFill>
                <a:latin typeface="Courier"/>
              </a:rPr>
              <a:t>qt</a:t>
            </a:r>
            <a:r>
              <a:rPr>
                <a:solidFill>
                  <a:srgbClr val="003B4F"/>
                </a:solidFill>
                <a:latin typeface="Courier"/>
              </a:rPr>
              <a:t>(</a:t>
            </a:r>
            <a:r>
              <a:rPr>
                <a:solidFill>
                  <a:srgbClr val="AD0000"/>
                </a:solidFill>
                <a:latin typeface="Courier"/>
              </a:rPr>
              <a:t>0.975</a:t>
            </a:r>
            <a:r>
              <a:rPr>
                <a:solidFill>
                  <a:srgbClr val="003B4F"/>
                </a:solidFill>
                <a:latin typeface="Courier"/>
              </a:rPr>
              <a:t>, </a:t>
            </a:r>
            <a:r>
              <a:rPr>
                <a:solidFill>
                  <a:srgbClr val="657422"/>
                </a:solidFill>
                <a:latin typeface="Courier"/>
              </a:rPr>
              <a:t>df =</a:t>
            </a:r>
            <a:r>
              <a:rPr>
                <a:solidFill>
                  <a:srgbClr val="003B4F"/>
                </a:solidFill>
                <a:latin typeface="Courier"/>
              </a:rPr>
              <a:t> n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margin_error =</a:t>
            </a:r>
            <a:r>
              <a:rPr>
                <a:solidFill>
                  <a:srgbClr val="003B4F"/>
                </a:solidFill>
                <a:latin typeface="Courier"/>
              </a:rPr>
              <a:t> t_crit </a:t>
            </a:r>
            <a:r>
              <a:rPr>
                <a:solidFill>
                  <a:srgbClr val="5E5E5E"/>
                </a:solidFill>
                <a:latin typeface="Courier"/>
              </a:rPr>
              <a:t>*</a:t>
            </a:r>
            <a:r>
              <a:rPr>
                <a:solidFill>
                  <a:srgbClr val="003B4F"/>
                </a:solidFill>
                <a:latin typeface="Courier"/>
              </a:rPr>
              <a:t> se_length,</a:t>
            </a:r>
            <a:br/>
            <a:r>
              <a:rPr>
                <a:solidFill>
                  <a:srgbClr val="003B4F"/>
                </a:solidFill>
                <a:latin typeface="Courier"/>
              </a:rPr>
              <a:t>    </a:t>
            </a:r>
            <a:r>
              <a:rPr>
                <a:solidFill>
                  <a:srgbClr val="657422"/>
                </a:solidFill>
                <a:latin typeface="Courier"/>
              </a:rPr>
              <a:t>ci_lower =</a:t>
            </a:r>
            <a:r>
              <a:rPr>
                <a:solidFill>
                  <a:srgbClr val="003B4F"/>
                </a:solidFill>
                <a:latin typeface="Courier"/>
              </a:rPr>
              <a:t> mean_length </a:t>
            </a:r>
            <a:r>
              <a:rPr>
                <a:solidFill>
                  <a:srgbClr val="5E5E5E"/>
                </a:solidFill>
                <a:latin typeface="Courier"/>
              </a:rPr>
              <a:t>-</a:t>
            </a:r>
            <a:r>
              <a:rPr>
                <a:solidFill>
                  <a:srgbClr val="003B4F"/>
                </a:solidFill>
                <a:latin typeface="Courier"/>
              </a:rPr>
              <a:t> margin_error,</a:t>
            </a:r>
            <a:br/>
            <a:r>
              <a:rPr>
                <a:solidFill>
                  <a:srgbClr val="003B4F"/>
                </a:solidFill>
                <a:latin typeface="Courier"/>
              </a:rPr>
              <a:t>    </a:t>
            </a:r>
            <a:r>
              <a:rPr>
                <a:solidFill>
                  <a:srgbClr val="657422"/>
                </a:solidFill>
                <a:latin typeface="Courier"/>
              </a:rPr>
              <a:t>ci_upper =</a:t>
            </a:r>
            <a:r>
              <a:rPr>
                <a:solidFill>
                  <a:srgbClr val="003B4F"/>
                </a:solidFill>
                <a:latin typeface="Courier"/>
              </a:rPr>
              <a:t> mean_length </a:t>
            </a:r>
            <a:r>
              <a:rPr>
                <a:solidFill>
                  <a:srgbClr val="5E5E5E"/>
                </a:solidFill>
                <a:latin typeface="Courier"/>
              </a:rPr>
              <a:t>+</a:t>
            </a:r>
            <a:r>
              <a:rPr>
                <a:solidFill>
                  <a:srgbClr val="003B4F"/>
                </a:solidFill>
                <a:latin typeface="Courier"/>
              </a:rPr>
              <a:t> margin_error,</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a:t>
            </a:r>
            <a:br/>
            <a:br/>
            <a:r>
              <a:rPr>
                <a:solidFill>
                  <a:srgbClr val="5E5E5E"/>
                </a:solidFill>
                <a:latin typeface="Courier"/>
              </a:rPr>
              <a:t># Display confidence intervals</a:t>
            </a:r>
            <a:br/>
            <a:r>
              <a:rPr>
                <a:solidFill>
                  <a:srgbClr val="003B4F"/>
                </a:solidFill>
                <a:latin typeface="Courier"/>
              </a:rPr>
              <a:t>ci_results</a:t>
            </a:r>
          </a:p>
          <a:p>
            <a:pPr lvl="0" indent="0">
              <a:buNone/>
            </a:pPr>
            <a:r>
              <a:rPr sz="2000">
                <a:latin typeface="Courier"/>
              </a:rPr>
              <a:t># A tibble: 2 × 9
  lake  mean_length sd_length     n se_length t_crit margin_error ci_lower
  &lt;chr&gt;       &lt;dbl&gt;     &lt;dbl&gt; &lt;int&gt;     &lt;dbl&gt;  &lt;dbl&gt;        &lt;dbl&gt;    &lt;dbl&gt;
1 I3           266.      28.3    66      3.48   2.00         6.96     259.
2 I8           363.      52.3   102      5.18   1.98        10.3      352.
# ℹ 1 more variable: ci_upper &lt;dbl&gt;</a:t>
            </a:r>
          </a:p>
          <a:p>
            <a:pPr lvl="0" indent="0">
              <a:buNone/>
            </a:pPr>
            <a:r>
              <a:rPr>
                <a:solidFill>
                  <a:srgbClr val="5E5E5E"/>
                </a:solidFill>
                <a:latin typeface="Courier"/>
              </a:rPr>
              <a:t># 6. Visualize regression with confidence intervals</a:t>
            </a:r>
            <a:br/>
            <a:r>
              <a:rPr>
                <a:solidFill>
                  <a:srgbClr val="003B4F"/>
                </a:solidFill>
                <a:latin typeface="Courier"/>
              </a:rPr>
              <a:t>regression_plot &lt;- grayling_df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total_length_mm, </a:t>
            </a:r>
            <a:r>
              <a:rPr>
                <a:solidFill>
                  <a:srgbClr val="657422"/>
                </a:solidFill>
                <a:latin typeface="Courier"/>
              </a:rPr>
              <a:t>y =</a:t>
            </a:r>
            <a:r>
              <a:rPr>
                <a:solidFill>
                  <a:srgbClr val="003B4F"/>
                </a:solidFill>
                <a:latin typeface="Courier"/>
              </a:rPr>
              <a:t> mass_g, </a:t>
            </a:r>
            <a:r>
              <a:rPr>
                <a:solidFill>
                  <a:srgbClr val="657422"/>
                </a:solidFill>
                <a:latin typeface="Courier"/>
              </a:rPr>
              <a:t>color =</a:t>
            </a:r>
            <a:r>
              <a:rPr>
                <a:solidFill>
                  <a:srgbClr val="003B4F"/>
                </a:solidFill>
                <a:latin typeface="Courier"/>
              </a:rPr>
              <a:t> lake))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"Length-Mass Relationship by Lake"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"Mass (g)"</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regression_plot</a:t>
            </a:r>
          </a:p>
          <a:p>
            <a:pPr lvl="0" indent="0" marL="1270000">
              <a:buNone/>
            </a:pPr>
          </a:p>
          <a:p>
            <a:pPr lvl="0" indent="0" marL="1270000">
              <a:buNone/>
            </a:pPr>
            <a:r>
              <a:rPr sz="2000"/>
              <a:t>Based on this analysis: 1. Are there significant differences in fish length between the two lakes? 2. How does the length-mass relationship differ between lakes? 3. What conclusions can you draw about Arctic grayling in these two lakes?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 1. </a:t>
            </a:r>
            <a:r>
              <a:rPr b="1"/>
              <a:t>Standard Error (SE)</a:t>
            </a:r>
            <a:r>
              <a:rPr/>
              <a:t>: Shows precision of the mean 2. </a:t>
            </a:r>
            <a:r>
              <a:rPr b="1"/>
              <a:t>Standard Deviation (SD)</a:t>
            </a:r>
            <a:r>
              <a:rPr/>
              <a:t>: Shows variability in the data 3. </a:t>
            </a:r>
            <a:r>
              <a:rPr b="1"/>
              <a:t>Confidence Interval (CI)</a:t>
            </a:r>
            <a:r>
              <a:rPr/>
              <a:t>: Shows plausible range for parameter</a:t>
            </a:r>
          </a:p>
          <a:p>
            <a:pPr lvl="0" indent="0" marL="0">
              <a:buNone/>
            </a:pPr>
            <a:r>
              <a:rPr/>
              <a:t>When interpreting graphs: - Always check what the error bars represent - Non-overlapping 95% CI bars suggest statistically significant differences - Error bars help assess both statistical and practical significance</a:t>
            </a:r>
          </a:p>
        </p:txBody>
      </p:sp>
      <p:pic>
        <p:nvPicPr>
          <p:cNvPr descr="06_01_lecture_powerpoint_files/figure-pptx/unnamed-chunk-19-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r>
              <a:rPr/>
              <a:t> - Measuring the same individual multiple times - Treating multiple fish from the same tank as independent - Using multiple data points from a single site</a:t>
            </a:r>
          </a:p>
          <a:p>
            <a:pPr lvl="0" indent="0" marL="0">
              <a:buNone/>
            </a:pPr>
            <a:r>
              <a:rPr b="1"/>
              <a:t>How to avoid pseudoreplication:</a:t>
            </a:r>
            <a:r>
              <a:rPr/>
              <a:t> - Identify the true experimental unit - Use appropriate statistical techniques (e.g., mixed models) - Be clear about the level of replication</a:t>
            </a:r>
          </a:p>
        </p:txBody>
      </p:sp>
      <p:pic>
        <p:nvPicPr>
          <p:cNvPr descr="06_01_lecture_powerpoint_files/figure-pptx/unnamed-chunk-2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Z-scores</a:t>
            </a:r>
            <a:r>
              <a:rPr/>
              <a:t> help identify unusual fish sizes in a population</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r>
              <a:rPr/>
              <a:t> - Assessing population health and structure - Evaluating effectiveness of fishing regulations - Quantifying relationships between fish size and habitat variables - Predicting impacts of climate change on fish populations - Designing effective conservation strategies</a:t>
            </a:r>
          </a:p>
        </p:txBody>
      </p:sp>
      <p:pic>
        <p:nvPicPr>
          <p:cNvPr descr="06_01_lecture_powerpoint_files/figure-pptx/unnamed-chunk-21-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Major goal of statistics:</a:t>
            </a:r>
          </a:p>
          <a:p>
            <a:pPr lvl="0" indent="0" marL="0">
              <a:buNone/>
            </a:pPr>
            <a:r>
              <a:rPr/>
              <a:t>inferences about populations from samples assign degree of confidence to inferences</a:t>
            </a:r>
          </a:p>
          <a:p>
            <a:pPr lvl="0" indent="0" marL="0">
              <a:buNone/>
            </a:pPr>
            <a:r>
              <a:rPr/>
              <a:t>Statistical H-testing:</a:t>
            </a:r>
          </a:p>
          <a:p>
            <a:pPr lvl="0" indent="0" marL="0">
              <a:buNone/>
            </a:pPr>
            <a:r>
              <a:rPr/>
              <a:t>formalized approach to inference</a:t>
            </a:r>
          </a:p>
          <a:p>
            <a:pPr lvl="0"/>
            <a:r>
              <a:rPr/>
              <a:t>hypotheses ask whether samples come from populations with certain properties</a:t>
            </a:r>
          </a:p>
          <a:p>
            <a:pPr lvl="0"/>
            <a:r>
              <a:rPr/>
              <a:t>often interested in questions about population means (but not only)</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Relies on specifying null hypothesis (Ho) and alternate hypothesis (Ha)</a:t>
            </a:r>
          </a:p>
          <a:p>
            <a:pPr lvl="0"/>
            <a:r>
              <a:rPr/>
              <a:t>Ho is the hypothesis of “no effect”</a:t>
            </a:r>
          </a:p>
          <a:p>
            <a:pPr lvl="1"/>
            <a:r>
              <a:rPr/>
              <a:t>(two samples from population with same mean, sample is from population of mean=0)</a:t>
            </a:r>
          </a:p>
          <a:p>
            <a:pPr lvl="0"/>
            <a:r>
              <a:rPr/>
              <a:t>Ha (research hypothesis) the opposite of the Ho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10: Formulating Hypotheses</a:t>
            </a:r>
          </a:p>
          <a:p>
            <a:pPr lvl="0" indent="0" marL="1270000">
              <a:buNone/>
            </a:pPr>
            <a:r>
              <a:rPr sz="2000"/>
              <a:t>For the following scenarios, write out the null and alternative hypotheses:</a:t>
            </a:r>
          </a:p>
          <a:p>
            <a:pPr lvl="0" indent="-342900" marL="342900">
              <a:buAutoNum type="arabicPeriod"/>
            </a:pPr>
            <a:r>
              <a:rPr sz="2000"/>
              <a:t>Testing if the mean fish length in Lake S 06 is greater than 50 mm.</a:t>
            </a:r>
          </a:p>
          <a:p>
            <a:pPr lvl="0" indent="-342900" marL="342900">
              <a:buAutoNum type="arabicPeriod"/>
            </a:pPr>
            <a:r>
              <a:rPr sz="2000"/>
              <a:t>Testing if there is a difference in mean fish lengths between lakes Toolik and S 06.</a:t>
            </a:r>
          </a:p>
          <a:p>
            <a:pPr lvl="0" indent="-342900" marL="342900">
              <a:buAutoNum type="arabicPeriod"/>
            </a:pPr>
            <a:r>
              <a:rPr sz="2000"/>
              <a:t>Testing if lake E 01 has a higher variance in fish lengths compared to Lake Toolik.</a:t>
            </a:r>
          </a:p>
          <a:p>
            <a:pPr lvl="0" indent="0" marL="1270000">
              <a:buNone/>
            </a:pPr>
            <a:r>
              <a:rPr sz="2000"/>
              <a:t>For each scenario, remember that the null hypothesis typically represents “no effect” or “no difference”, while the alternative hypothesis represents what you are trying to demonstrate.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p = 0.3 means that if study repeated 100 times</a:t>
            </a:r>
          </a:p>
          <a:p>
            <a:pPr lvl="1"/>
            <a:r>
              <a:rPr/>
              <a:t>would get this (or more extreme) result due to chance 30 times</a:t>
            </a:r>
          </a:p>
          <a:p>
            <a:pPr lvl="0"/>
            <a:r>
              <a:rPr/>
              <a:t>p = 0.03 means that if study repeated 100 times</a:t>
            </a:r>
          </a:p>
          <a:p>
            <a:pPr lvl="1"/>
            <a:r>
              <a:rPr/>
              <a:t>would get this (or more extreme) result due to chance 3 times</a:t>
            </a:r>
          </a:p>
          <a:p>
            <a:pPr lvl="0" indent="0" marL="0">
              <a:buNone/>
            </a:pPr>
            <a:r>
              <a:rPr/>
              <a:t>Which p-value suggests Ho likely false?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At what point reject Ho?</a:t>
            </a:r>
          </a:p>
          <a:p>
            <a:pPr lvl="0"/>
            <a:r>
              <a:rPr/>
              <a:t>p &lt; 0.05 conventional “significance threshold” (α)</a:t>
            </a:r>
          </a:p>
          <a:p>
            <a:pPr lvl="0"/>
            <a:r>
              <a:rPr/>
              <a:t>p &lt; 0.05 means:</a:t>
            </a:r>
          </a:p>
          <a:p>
            <a:pPr lvl="1"/>
            <a:r>
              <a:rPr/>
              <a:t>if Ho is true - if study repeated 100 times</a:t>
            </a:r>
          </a:p>
          <a:p>
            <a:pPr lvl="2"/>
            <a:r>
              <a:rPr/>
              <a:t>would get this (or more extreme) result less than 5 times due to chance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α is the rate at which we will reject a true null hypothesis (Type I error rate)</a:t>
            </a:r>
          </a:p>
          <a:p>
            <a:pPr lvl="0"/>
            <a:r>
              <a:rPr/>
              <a:t>Lowering α will lower likelihood of incorrectly rejecting a true null hypothesis (e.g., 0.01, 0.001)</a:t>
            </a:r>
          </a:p>
          <a:p>
            <a:pPr lvl="0"/>
            <a:r>
              <a:rPr/>
              <a:t>Both hypotheses and α are specified </a:t>
            </a:r>
            <a:r>
              <a:rPr i="1"/>
              <a:t>BEFORE</a:t>
            </a:r>
            <a:r>
              <a:rPr/>
              <a:t> collection of data and analysis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5:</a:t>
            </a:r>
            <a:r>
              <a:rPr/>
              <a:t> Statistical hypothesis testing</a:t>
            </a:r>
          </a:p>
        </p:txBody>
      </p:sp>
      <p:sp>
        <p:nvSpPr>
          <p:cNvPr id="3" name="Text Placeholder 2"/>
          <p:cNvSpPr>
            <a:spLocks noGrp="1"/>
          </p:cNvSpPr>
          <p:nvPr>
            <p:ph idx="1" type="body"/>
          </p:nvPr>
        </p:nvSpPr>
        <p:spPr/>
        <p:txBody>
          <a:bodyPr/>
          <a:lstStyle/>
          <a:p>
            <a:pPr lvl="0" indent="0" marL="0">
              <a:buNone/>
            </a:pPr>
            <a:r>
              <a:rPr/>
              <a:t>Traditionally α=0.05 is used as a cut off for rejecting null hypothesis</a:t>
            </a:r>
          </a:p>
          <a:p>
            <a:pPr lvl="0" indent="0" marL="0">
              <a:buNone/>
            </a:pPr>
            <a:r>
              <a:rPr/>
              <a:t>Nothing magical about 0.0 - actual p-values need to be reported.</a:t>
            </a:r>
          </a:p>
        </p:txBody>
      </p:sp>
      <p:graphicFrame>
        <p:nvGraphicFramePr>
          <p:cNvPr id="6" name="Content Placeholder 5"/>
          <p:cNvGraphicFramePr>
            <a:graphicFrameLocks noGrp="1"/>
          </p:cNvGraphicFramePr>
          <p:nvPr>
            <p:ph idx="1"/>
          </p:nvPr>
        </p:nvGraphicFramePr>
        <p:xfrm>
          <a:off x="127000" y="1270000"/>
          <a:ext cx="4432300" cy="3302000"/>
        </p:xfrm>
        <a:graphic>
          <a:graphicData uri="http://schemas.openxmlformats.org/drawingml/2006/table">
            <a:tbl>
              <a:tblPr firstRow="1" bandRow="1">
                <a:tableStyleId>{5C22544A-7EE6-4342-B048-85BDC9FD1C3A}</a:tableStyleId>
              </a:tblPr>
              <a:tblGrid>
                <a:gridCol w="2209800"/>
                <a:gridCol w="22098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Collect data - Perform test</a:t>
            </a:r>
          </a:p>
          <a:p>
            <a:pPr lvl="0"/>
            <a:r>
              <a:rPr/>
              <a:t>If p-value &lt; α, conclude Ho is likely false and reject it</a:t>
            </a:r>
          </a:p>
          <a:p>
            <a:pPr lvl="0"/>
            <a:r>
              <a:rPr/>
              <a:t>If p-value &gt; α, conclude no evidence Ho is false and retain it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Tip</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Next Steps in Statistical Analysis</a:t>
            </a:r>
          </a:p>
        </p:txBody>
      </p:sp>
      <p:sp>
        <p:nvSpPr>
          <p:cNvPr id="3" name="Content Placeholder 2"/>
          <p:cNvSpPr>
            <a:spLocks noGrp="1"/>
          </p:cNvSpPr>
          <p:nvPr>
            <p:ph idx="1"/>
          </p:nvPr>
        </p:nvSpPr>
        <p:spPr/>
        <p:txBody>
          <a:bodyPr/>
          <a:lstStyle/>
          <a:p>
            <a:pPr lvl="0" indent="0" marL="0">
              <a:buNone/>
            </a:pPr>
            <a:r>
              <a:rPr/>
              <a:t>In future lectures, we’ll explore:</a:t>
            </a:r>
          </a:p>
          <a:p>
            <a:pPr lvl="0"/>
            <a:r>
              <a:rPr/>
              <a:t>One-sample and two-sample t-tests</a:t>
            </a:r>
          </a:p>
          <a:p>
            <a:pPr lvl="0"/>
            <a:r>
              <a:rPr/>
              <a:t>Analysis of variance (ANOVA)</a:t>
            </a:r>
          </a:p>
          <a:p>
            <a:pPr lvl="0"/>
            <a:r>
              <a:rPr/>
              <a:t>Linear regression and correlation</a:t>
            </a:r>
          </a:p>
          <a:p>
            <a:pPr lvl="0"/>
            <a:r>
              <a:rPr/>
              <a:t>Chi-square tests</a:t>
            </a:r>
          </a:p>
          <a:p>
            <a:pPr lvl="0"/>
            <a:r>
              <a:rPr/>
              <a:t>Non-parametric methods</a:t>
            </a:r>
          </a:p>
          <a:p>
            <a:pPr lvl="0"/>
            <a:r>
              <a:rPr/>
              <a:t>Multiple regression and model selection</a:t>
            </a:r>
          </a:p>
          <a:p>
            <a:pPr lvl="0"/>
            <a:r>
              <a:rPr/>
              <a:t>Mixed effects models</a:t>
            </a:r>
          </a:p>
          <a:p>
            <a:pPr lvl="0" indent="0" marL="0">
              <a:buNone/>
            </a:pPr>
            <a:r>
              <a:rPr/>
              <a:t>Each method builds on the statistical foundation we’ve established today, applying probability concepts to make inferences from data.</a:t>
            </a:r>
          </a:p>
          <a:p>
            <a:pPr lvl="0" indent="0" marL="1270000">
              <a:buNone/>
            </a:pPr>
            <a:r>
              <a:rPr sz="2000" b="1"/>
              <a:t>Learning Resources</a:t>
            </a:r>
          </a:p>
          <a:p>
            <a:pPr lvl="0"/>
            <a:r>
              <a:rPr sz="2000"/>
              <a:t>Practice problems in the textbook (Chapter 4 &amp; 5)</a:t>
            </a:r>
          </a:p>
          <a:p>
            <a:pPr lvl="0"/>
            <a:r>
              <a:rPr sz="2000"/>
              <a:t>Online resources:</a:t>
            </a:r>
          </a:p>
          <a:p>
            <a:pPr lvl="1"/>
            <a:r>
              <a:rPr sz="2000"/>
              <a:t>Khan Academy: Probability and Statistics</a:t>
            </a:r>
          </a:p>
          <a:p>
            <a:pPr lvl="1"/>
            <a:r>
              <a:rPr sz="2000"/>
              <a:t>StatQuest with Josh Starmer (YouTube channel)</a:t>
            </a:r>
          </a:p>
          <a:p>
            <a:pPr lvl="1"/>
            <a:r>
              <a:rPr sz="2000"/>
              <a:t>R for Data Science (r4ds.had.co.nz)</a:t>
            </a:r>
          </a:p>
          <a:p>
            <a:pPr lvl="0"/>
            <a:r>
              <a:rPr sz="2000"/>
              <a:t>Office hours: Wednesdays 2-4pm</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2025-04-10T19:47:48Z</dcterms:created>
  <dcterms:modified xsi:type="dcterms:W3CDTF">2025-04-10T19:47:48Z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