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5" Type="http://schemas.openxmlformats.org/officeDocument/2006/relationships/viewProps" Target="viewProps.xml" /><Relationship Id="rId74" Type="http://schemas.openxmlformats.org/officeDocument/2006/relationships/presProps" Target="presProps.xml" /><Relationship Id="rId1" Type="http://schemas.openxmlformats.org/officeDocument/2006/relationships/slideMaster" Target="slideMasters/slideMaster1.xml" /><Relationship Id="rId77" Type="http://schemas.openxmlformats.org/officeDocument/2006/relationships/tableStyles" Target="tableStyles.xml" /><Relationship Id="rId7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jpg"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jp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7.png"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8.png" /></Relationships>
</file>

<file path=ppt/slides/_rels/slide5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6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0.png" /></Relationships>
</file>

<file path=ppt/slides/_rels/slide6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5.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6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06</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a:t>
            </a:r>
          </a:p>
          <a:p>
            <a:pPr lvl="0" indent="0" marL="0">
              <a:buNone/>
            </a:pPr>
            <a:r>
              <a:rPr/>
              <a:t>At what point reject Ho?</a:t>
            </a:r>
          </a:p>
          <a:p>
            <a:pPr lvl="0" indent="0" marL="0">
              <a:buNone/>
            </a:pPr>
            <a:r>
              <a:rPr/>
              <a:t>p &lt; 0.05 conventional “significance threshold” (α = alpha or p value)</a:t>
            </a:r>
          </a:p>
          <a:p>
            <a:pPr lvl="0" indent="0" marL="0">
              <a:buNone/>
            </a:pPr>
            <a:r>
              <a:rPr/>
              <a:t>p &lt; 0.05 means: if Ho is true and we repeated the study 100 times - we would get this (or more extreme) result less than 5 times due to chance</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a:t>
            </a:r>
          </a:p>
          <a:p>
            <a:pPr lvl="0" indent="0" marL="0">
              <a:buNone/>
            </a:pPr>
            <a:r>
              <a:rPr/>
              <a:t>α is the rate at which we will reject a true null hypothesis (Type I error rate)</a:t>
            </a:r>
          </a:p>
          <a:p>
            <a:pPr lvl="0" indent="0" marL="0">
              <a:buNone/>
            </a:pPr>
            <a:r>
              <a:rPr/>
              <a:t>Lowering α will lower likelihood of incorrectly rejecting a true null hypothesis (e.g., 0.01, 0.001)</a:t>
            </a:r>
          </a:p>
          <a:p>
            <a:pPr lvl="0" indent="0" marL="0">
              <a:buNone/>
            </a:pPr>
            <a:r>
              <a:rPr i="1"/>
              <a:t>Both Hs and α are specified</a:t>
            </a:r>
            <a:r>
              <a:rPr/>
              <a:t> </a:t>
            </a:r>
            <a:r>
              <a:rPr i="1"/>
              <a:t>BEFORE collection of data and analysis</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6:</a:t>
            </a:r>
            <a:r>
              <a:rPr/>
              <a:t> Statistical hypothesis testing</a:t>
            </a:r>
          </a:p>
        </p:txBody>
      </p:sp>
      <p:sp>
        <p:nvSpPr>
          <p:cNvPr id="4" name="Text Placeholder 3"/>
          <p:cNvSpPr>
            <a:spLocks noGrp="1"/>
          </p:cNvSpPr>
          <p:nvPr>
            <p:ph idx="2" sz="half" type="body"/>
          </p:nvPr>
        </p:nvSpPr>
        <p:spPr/>
        <p:txBody>
          <a:bodyPr/>
          <a:lstStyle/>
          <a:p>
            <a:pPr lvl="0" indent="0" marL="0">
              <a:buNone/>
            </a:pPr>
            <a:r>
              <a:rPr/>
              <a:t>Traditionally α=0.05 is used as a cut off for rejecting null hypothesis</a:t>
            </a:r>
          </a:p>
          <a:p>
            <a:pPr lvl="0" indent="0" marL="0">
              <a:buNone/>
            </a:pPr>
            <a:r>
              <a:rPr/>
              <a:t>There is nothing magical about 0.05 - actual p-values need to be reported - also need to decide prior to study</a:t>
            </a:r>
          </a:p>
        </p:txBody>
      </p:sp>
      <p:graphicFrame>
        <p:nvGraphicFramePr>
          <p:cNvPr id="6" name="Content Placeholder 5"/>
          <p:cNvGraphicFramePr>
            <a:graphicFrameLocks noGrp="1"/>
          </p:cNvGraphicFramePr>
          <p:nvPr>
            <p:ph idx="1"/>
          </p:nvPr>
        </p:nvGraphicFramePr>
        <p:xfrm>
          <a:off x="3657600" y="952500"/>
          <a:ext cx="5232400" cy="3797300"/>
        </p:xfrm>
        <a:graphic>
          <a:graphicData uri="http://schemas.openxmlformats.org/drawingml/2006/table">
            <a:tbl>
              <a:tblPr firstRow="1" bandRow="1">
                <a:tableStyleId>{5C22544A-7EE6-4342-B048-85BDC9FD1C3A}</a:tableStyleId>
              </a:tblPr>
              <a:tblGrid>
                <a:gridCol w="2616200"/>
                <a:gridCol w="2616200"/>
              </a:tblGrid>
              <a:tr h="0">
                <a:tc>
                  <a:txBody>
                    <a:bodyPr/>
                    <a:lstStyle/>
                    <a:p>
                      <a:pPr lvl="0" indent="0" marL="0">
                        <a:buNone/>
                      </a:pPr>
                      <a:r>
                        <a:rPr/>
                        <a:t>p-value range</a:t>
                      </a:r>
                    </a:p>
                  </a:txBody>
                  <a:tcPr/>
                </a:tc>
                <a:tc>
                  <a:txBody>
                    <a:bodyPr/>
                    <a:lstStyle/>
                    <a:p>
                      <a:pPr lvl="0" indent="0" marL="0">
                        <a:buNone/>
                      </a:pPr>
                      <a:r>
                        <a:rPr/>
                        <a:t>Interpretation</a:t>
                      </a:r>
                    </a:p>
                  </a:txBody>
                  <a:tcPr/>
                </a:tc>
              </a:tr>
              <a:tr h="0">
                <a:tc>
                  <a:txBody>
                    <a:bodyPr/>
                    <a:lstStyle/>
                    <a:p>
                      <a:pPr lvl="0" indent="0" marL="0">
                        <a:buNone/>
                      </a:pPr>
                      <a:r>
                        <a:rPr/>
                        <a:t>P &gt; 0.10</a:t>
                      </a:r>
                    </a:p>
                  </a:txBody>
                </a:tc>
                <a:tc>
                  <a:txBody>
                    <a:bodyPr/>
                    <a:lstStyle/>
                    <a:p>
                      <a:pPr lvl="0" indent="0" marL="0">
                        <a:buNone/>
                      </a:pPr>
                      <a:r>
                        <a:rPr/>
                        <a:t>No evidence against Ho - data appear consistent with Ho</a:t>
                      </a:r>
                    </a:p>
                  </a:txBody>
                </a:tc>
              </a:tr>
              <a:tr h="0">
                <a:tc>
                  <a:txBody>
                    <a:bodyPr/>
                    <a:lstStyle/>
                    <a:p>
                      <a:pPr lvl="0" indent="0" marL="0">
                        <a:buNone/>
                      </a:pPr>
                      <a:r>
                        <a:rPr/>
                        <a:t>0.05 &lt; P &lt; 0.10</a:t>
                      </a:r>
                    </a:p>
                  </a:txBody>
                </a:tc>
                <a:tc>
                  <a:txBody>
                    <a:bodyPr/>
                    <a:lstStyle/>
                    <a:p>
                      <a:pPr lvl="0" indent="0" marL="0">
                        <a:buNone/>
                      </a:pPr>
                      <a:r>
                        <a:rPr/>
                        <a:t>Weak evidence against the Ho in favor of Ha</a:t>
                      </a:r>
                    </a:p>
                  </a:txBody>
                </a:tc>
              </a:tr>
              <a:tr h="0">
                <a:tc>
                  <a:txBody>
                    <a:bodyPr/>
                    <a:lstStyle/>
                    <a:p>
                      <a:pPr lvl="0" indent="0" marL="0">
                        <a:buNone/>
                      </a:pPr>
                      <a:r>
                        <a:rPr/>
                        <a:t>0.01 &lt; P &lt; 0.05</a:t>
                      </a:r>
                    </a:p>
                  </a:txBody>
                </a:tc>
                <a:tc>
                  <a:txBody>
                    <a:bodyPr/>
                    <a:lstStyle/>
                    <a:p>
                      <a:pPr lvl="0" indent="0" marL="0">
                        <a:buNone/>
                      </a:pPr>
                      <a:r>
                        <a:rPr/>
                        <a:t>Moderate evidence against Ho in favor of Ha</a:t>
                      </a:r>
                    </a:p>
                  </a:txBody>
                </a:tc>
              </a:tr>
              <a:tr h="0">
                <a:tc>
                  <a:txBody>
                    <a:bodyPr/>
                    <a:lstStyle/>
                    <a:p>
                      <a:pPr lvl="0" indent="0" marL="0">
                        <a:buNone/>
                      </a:pPr>
                      <a:r>
                        <a:rPr/>
                        <a:t>0.001 &lt; P &lt; 0.01</a:t>
                      </a:r>
                    </a:p>
                  </a:txBody>
                </a:tc>
                <a:tc>
                  <a:txBody>
                    <a:bodyPr/>
                    <a:lstStyle/>
                    <a:p>
                      <a:pPr lvl="0" indent="0" marL="0">
                        <a:buNone/>
                      </a:pPr>
                      <a:r>
                        <a:rPr/>
                        <a:t>Strong evidence against Ho in favor of Ha</a:t>
                      </a:r>
                    </a:p>
                  </a:txBody>
                </a:tc>
              </a:tr>
              <a:tr h="0">
                <a:tc>
                  <a:txBody>
                    <a:bodyPr/>
                    <a:lstStyle/>
                    <a:p>
                      <a:pPr lvl="0" indent="0" marL="0">
                        <a:buNone/>
                      </a:pPr>
                      <a:r>
                        <a:rPr/>
                        <a:t>P &lt; 0.001</a:t>
                      </a:r>
                    </a:p>
                  </a:txBody>
                </a:tc>
                <a:tc>
                  <a:txBody>
                    <a:bodyPr/>
                    <a:lstStyle/>
                    <a:p>
                      <a:pPr lvl="0" indent="0" marL="0">
                        <a:buNone/>
                      </a:pPr>
                      <a:r>
                        <a:rPr/>
                        <a:t>Very strong evidence against Ho in favor of Ha</a:t>
                      </a:r>
                    </a:p>
                  </a:txBody>
                </a:tc>
              </a:tr>
            </a:tbl>
          </a:graphicData>
        </a:graphic>
      </p:graphicFrame>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Statistical hypothesis testing</a:t>
            </a:r>
          </a:p>
        </p:txBody>
      </p:sp>
      <p:pic>
        <p:nvPicPr>
          <p:cNvPr descr="images/clipboard-3329723408.png" id="0" name="Picture 1"/>
          <p:cNvPicPr>
            <a:picLocks noGrp="1" noChangeAspect="1"/>
          </p:cNvPicPr>
          <p:nvPr/>
        </p:nvPicPr>
        <p:blipFill>
          <a:blip r:embed="rId2"/>
          <a:stretch>
            <a:fillRect/>
          </a:stretch>
        </p:blipFill>
        <p:spPr bwMode="auto">
          <a:xfrm>
            <a:off x="2628900" y="609600"/>
            <a:ext cx="3822700" cy="39116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Fisher:</a:t>
            </a:r>
          </a:p>
          <a:p>
            <a:pPr lvl="0" indent="0" marL="0">
              <a:buNone/>
            </a:pPr>
            <a:r>
              <a:rPr/>
              <a:t>p-value as informal measure of discrepancy between data and Ho</a:t>
            </a:r>
          </a:p>
          <a:p>
            <a:pPr lvl="0" indent="0" marL="0">
              <a:buNone/>
            </a:pPr>
            <a:r>
              <a:rPr/>
              <a:t>“If p is between 0.1 and 0.9 there is certainly no reason to suspect the hypothesis tested. If it is below 0.02 it is strongly indicated that the hypothesis fails to account for the whole of the facts. We shall not often be astray if we draw a conventional line at .05 …”</a:t>
            </a:r>
          </a:p>
        </p:txBody>
      </p:sp>
      <p:pic>
        <p:nvPicPr>
          <p:cNvPr descr="images/clipboard-694363384.png" id="0" name="Picture 1"/>
          <p:cNvPicPr>
            <a:picLocks noGrp="1" noChangeAspect="1"/>
          </p:cNvPicPr>
          <p:nvPr/>
        </p:nvPicPr>
        <p:blipFill>
          <a:blip r:embed="rId2"/>
          <a:stretch>
            <a:fillRect/>
          </a:stretch>
        </p:blipFill>
        <p:spPr bwMode="auto">
          <a:xfrm>
            <a:off x="6121400" y="1625600"/>
            <a:ext cx="2781300" cy="25400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General procedure for H testing:</a:t>
            </a:r>
          </a:p>
          <a:p>
            <a:pPr lvl="0"/>
            <a:r>
              <a:rPr/>
              <a:t>Specify Null (Ho) and alternate (Ha)</a:t>
            </a:r>
          </a:p>
          <a:p>
            <a:pPr lvl="0"/>
            <a:r>
              <a:rPr/>
              <a:t>Determine test (and test statistic) to be used</a:t>
            </a:r>
          </a:p>
          <a:p>
            <a:pPr lvl="0"/>
            <a:r>
              <a:rPr/>
              <a:t>Test statistic is used to compare your data to expectation under Ho (null hypothesis)</a:t>
            </a:r>
          </a:p>
          <a:p>
            <a:pPr lvl="0"/>
            <a:r>
              <a:rPr/>
              <a:t>Specify significance (α or p value) level below which Ho will be rejected</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a:r>
              <a:rPr/>
              <a:t>General procedure for H testing:</a:t>
            </a:r>
          </a:p>
          <a:p>
            <a:pPr lvl="0"/>
            <a:r>
              <a:rPr/>
              <a:t>Collect data</a:t>
            </a:r>
          </a:p>
          <a:p>
            <a:pPr lvl="0"/>
            <a:r>
              <a:rPr/>
              <a:t>Perform test</a:t>
            </a:r>
          </a:p>
          <a:p>
            <a:pPr lvl="1"/>
            <a:r>
              <a:rPr/>
              <a:t>If p-value &lt; α, conclude Ho is likely false and reject it</a:t>
            </a:r>
          </a:p>
          <a:p>
            <a:pPr lvl="1"/>
            <a:r>
              <a:rPr/>
              <a:t>If p-value &gt; α, conclude no evidence Ho is false and retain it</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Brief review</a:t>
            </a:r>
          </a:p>
        </p:txBody>
      </p:sp>
      <p:sp>
        <p:nvSpPr>
          <p:cNvPr id="3" name="Content Placeholder 2"/>
          <p:cNvSpPr>
            <a:spLocks noGrp="1"/>
          </p:cNvSpPr>
          <p:nvPr>
            <p:ph idx="1"/>
          </p:nvPr>
        </p:nvSpPr>
        <p:spPr/>
        <p:txBody>
          <a:bodyPr/>
          <a:lstStyle/>
          <a:p>
            <a:pPr lvl="0" indent="0" marL="0">
              <a:buNone/>
            </a:pPr>
            <a:r>
              <a:rPr/>
              <a:t>Recall…</a:t>
            </a:r>
          </a:p>
          <a:p>
            <a:pPr lvl="0"/>
            <a:r>
              <a:rPr/>
              <a:t>Major goal of statistics: inferences about populations from samples… and assign degree of confidence to inferences</a:t>
            </a:r>
          </a:p>
          <a:p>
            <a:pPr lvl="0"/>
            <a:r>
              <a:rPr/>
              <a:t>Statistical H-testing: formalized approach to inference</a:t>
            </a:r>
          </a:p>
          <a:p>
            <a:pPr lvl="0"/>
            <a:r>
              <a:rPr/>
              <a:t>Relies on specifying null hypothesis (Ho) and alternate hypothesis (Ha</a:t>
            </a:r>
          </a:p>
          <a:p>
            <a:pPr lvl="0"/>
            <a:r>
              <a:rPr/>
              <a:t>Tests assess likelihood of the null hypothesis being true</a:t>
            </a:r>
          </a:p>
          <a:p>
            <a:pPr lvl="0"/>
            <a:r>
              <a:rPr/>
              <a:t>Expressed as p-value: probability of obtaining sample value of statistic (or more extreme one) if Ho is true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Brief review</a:t>
            </a:r>
          </a:p>
        </p:txBody>
      </p:sp>
      <p:sp>
        <p:nvSpPr>
          <p:cNvPr id="3" name="Content Placeholder 2"/>
          <p:cNvSpPr>
            <a:spLocks noGrp="1"/>
          </p:cNvSpPr>
          <p:nvPr>
            <p:ph idx="1"/>
          </p:nvPr>
        </p:nvSpPr>
        <p:spPr/>
        <p:txBody>
          <a:bodyPr/>
          <a:lstStyle/>
          <a:p>
            <a:pPr lvl="0" indent="0" marL="0">
              <a:buNone/>
            </a:pPr>
            <a:r>
              <a:rPr/>
              <a:t>Recall pine needle example</a:t>
            </a:r>
          </a:p>
          <a:p>
            <a:pPr lvl="0"/>
            <a:r>
              <a:rPr/>
              <a:t>Probability of getting sample</a:t>
            </a:r>
          </a:p>
          <a:p>
            <a:pPr lvl="0"/>
            <a:r>
              <a:rPr/>
              <a:t>with ȳ at least as far away from 21 as 35)? - p(ȳ ≤ 3500 or ȳ ≥ 3900)</a:t>
            </a:r>
          </a:p>
          <a:p>
            <a:pPr lvl="1"/>
            <a:r>
              <a:rPr/>
              <a:t>What about - 1-tailed or 2-tailed test?</a:t>
            </a:r>
          </a:p>
          <a:p>
            <a:pPr lvl="1"/>
            <a:r>
              <a:rPr/>
              <a:t>Can solve using SND and z-scores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Brief review</a:t>
            </a:r>
          </a:p>
        </p:txBody>
      </p:sp>
      <p:sp>
        <p:nvSpPr>
          <p:cNvPr id="3" name="Content Placeholder 2"/>
          <p:cNvSpPr>
            <a:spLocks noGrp="1"/>
          </p:cNvSpPr>
          <p:nvPr>
            <p:ph idx="1" sz="half"/>
          </p:nvPr>
        </p:nvSpPr>
        <p:spPr/>
        <p:txBody>
          <a:bodyPr/>
          <a:lstStyle/>
          <a:p>
            <a:pPr lvl="0"/>
            <a:r>
              <a:rPr/>
              <a:t>z= (21-35)/40 = -0.48</a:t>
            </a:r>
          </a:p>
          <a:p>
            <a:pPr lvl="1"/>
            <a:r>
              <a:rPr/>
              <a:t>From z table: p= 0.6368 X 2</a:t>
            </a:r>
          </a:p>
          <a:p>
            <a:pPr lvl="1"/>
            <a:r>
              <a:rPr/>
              <a:t>p of getting sample as far away from µ as A is = 0.6368 (63.6%)</a:t>
            </a:r>
          </a:p>
          <a:p>
            <a:pPr lvl="0"/>
            <a:r>
              <a:rPr/>
              <a:t>But - usually can’t use z!</a:t>
            </a:r>
          </a:p>
          <a:p>
            <a:pPr lvl="0"/>
            <a:r>
              <a:rPr/>
              <a:t>Can use t-distribution instead…</a:t>
            </a:r>
          </a:p>
        </p:txBody>
      </p:sp>
      <p:pic>
        <p:nvPicPr>
          <p:cNvPr descr="images/clipboard-990096460.png" id="0" name="Picture 1"/>
          <p:cNvPicPr>
            <a:picLocks noGrp="1" noChangeAspect="1"/>
          </p:cNvPicPr>
          <p:nvPr/>
        </p:nvPicPr>
        <p:blipFill>
          <a:blip r:embed="rId2"/>
          <a:stretch>
            <a:fillRect/>
          </a:stretch>
        </p:blipFill>
        <p:spPr bwMode="auto">
          <a:xfrm>
            <a:off x="6121400" y="1447800"/>
            <a:ext cx="2781300" cy="29083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6: Review</a:t>
            </a:r>
          </a:p>
        </p:txBody>
      </p:sp>
      <p:sp>
        <p:nvSpPr>
          <p:cNvPr id="3" name="Content Placeholder 2"/>
          <p:cNvSpPr>
            <a:spLocks noGrp="1"/>
          </p:cNvSpPr>
          <p:nvPr>
            <p:ph idx="1" sz="half"/>
          </p:nvPr>
        </p:nvSpPr>
        <p:spPr/>
        <p:txBody>
          <a:bodyPr/>
          <a:lstStyle/>
          <a:p>
            <a:pPr lvl="0" indent="0" marL="0">
              <a:buNone/>
            </a:pPr>
            <a:r>
              <a:rPr/>
              <a:t>Covered</a:t>
            </a:r>
          </a:p>
          <a:p>
            <a:pPr lvl="0"/>
            <a:r>
              <a:rPr/>
              <a:t>Introduction to hypothesis testing</a:t>
            </a:r>
          </a:p>
          <a:p>
            <a:pPr lvl="0"/>
            <a:r>
              <a:rPr/>
              <a:t>The standard normal distribution</a:t>
            </a:r>
          </a:p>
          <a:p>
            <a:pPr lvl="0"/>
            <a:r>
              <a:rPr/>
              <a:t>Standard error</a:t>
            </a:r>
          </a:p>
          <a:p>
            <a:pPr lvl="0"/>
            <a:r>
              <a:rPr/>
              <a:t>Confidence intervals</a:t>
            </a:r>
          </a:p>
          <a:p>
            <a:pPr lvl="0"/>
            <a:r>
              <a:rPr/>
              <a:t>Student’s t-distribution</a:t>
            </a:r>
          </a:p>
          <a:p>
            <a:pPr lvl="0"/>
            <a:r>
              <a:rPr/>
              <a:t>H testing</a:t>
            </a:r>
          </a:p>
          <a:p>
            <a:pPr lvl="0"/>
            <a:r>
              <a:rPr b="1"/>
              <a:t>One and Two Sample T Test</a:t>
            </a:r>
          </a:p>
          <a:p>
            <a:pPr lvl="0"/>
            <a:r>
              <a:rPr b="1"/>
              <a:t>p-values</a:t>
            </a:r>
          </a:p>
        </p:txBody>
      </p:sp>
      <p:pic>
        <p:nvPicPr>
          <p:cNvPr descr="images/clipboard-536528302.png" id="0" name="Picture 1"/>
          <p:cNvPicPr>
            <a:picLocks noGrp="1" noChangeAspect="1"/>
          </p:cNvPicPr>
          <p:nvPr/>
        </p:nvPicPr>
        <p:blipFill>
          <a:blip r:embed="rId2"/>
          <a:stretch>
            <a:fillRect/>
          </a:stretch>
        </p:blipFill>
        <p:spPr bwMode="auto">
          <a:xfrm>
            <a:off x="6121400" y="889000"/>
            <a:ext cx="2781300" cy="4013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Pine Needle Length: Hypothesis Testing Activity</a:t>
            </a:r>
          </a:p>
        </p:txBody>
      </p:sp>
      <p:sp>
        <p:nvSpPr>
          <p:cNvPr id="3" name="Content Placeholder 2"/>
          <p:cNvSpPr>
            <a:spLocks noGrp="1"/>
          </p:cNvSpPr>
          <p:nvPr>
            <p:ph idx="1" sz="half"/>
          </p:nvPr>
        </p:nvSpPr>
        <p:spPr/>
        <p:txBody>
          <a:bodyPr/>
          <a:lstStyle/>
          <a:p>
            <a:pPr lvl="0" indent="0" marL="0">
              <a:buNone/>
            </a:pPr>
            <a:r>
              <a:rPr/>
              <a:t>This activity will guide you through the process of conducting single-sample and two-sample t-tests on pine needle data. We’ll explore how environmental factors like wind exposure might affect pine needle length.</a:t>
            </a:r>
          </a:p>
          <a:p>
            <a:pPr lvl="0" indent="0" marL="0">
              <a:buNone/>
            </a:pPr>
            <a:r>
              <a:rPr/>
              <a:t>You’ll learn to:</a:t>
            </a:r>
          </a:p>
          <a:p>
            <a:pPr lvl="0"/>
            <a:r>
              <a:rPr/>
              <a:t>Formulate hypotheses</a:t>
            </a:r>
          </a:p>
          <a:p>
            <a:pPr lvl="0"/>
            <a:r>
              <a:rPr/>
              <a:t>Test assumptions</a:t>
            </a:r>
          </a:p>
          <a:p>
            <a:pPr lvl="0"/>
            <a:r>
              <a:rPr/>
              <a:t>Perform t-tests</a:t>
            </a:r>
          </a:p>
          <a:p>
            <a:pPr lvl="0"/>
            <a:r>
              <a:rPr/>
              <a:t>Visualize data</a:t>
            </a:r>
          </a:p>
          <a:p>
            <a:pPr lvl="0"/>
            <a:r>
              <a:rPr/>
              <a:t>Report results accurately</a:t>
            </a:r>
          </a:p>
        </p:txBody>
      </p:sp>
      <p:pic>
        <p:nvPicPr>
          <p:cNvPr descr="images/pine_needles.jpg" id="0" name="Picture 1"/>
          <p:cNvPicPr>
            <a:picLocks noGrp="1" noChangeAspect="1"/>
          </p:cNvPicPr>
          <p:nvPr/>
        </p:nvPicPr>
        <p:blipFill>
          <a:blip r:embed="rId2"/>
          <a:stretch>
            <a:fillRect/>
          </a:stretch>
        </p:blipFill>
        <p:spPr bwMode="auto">
          <a:xfrm>
            <a:off x="6121400" y="787400"/>
            <a:ext cx="2781300" cy="3708400"/>
          </a:xfrm>
          <a:prstGeom prst="rect">
            <a:avLst/>
          </a:prstGeom>
          <a:noFill/>
          <a:ln w="9525">
            <a:noFill/>
            <a:headEnd/>
            <a:tailEnd/>
          </a:ln>
        </p:spPr>
      </p:pic>
      <p:sp>
        <p:nvSpPr>
          <p:cNvPr id="1" name="TextBox 3"/>
          <p:cNvSpPr txBox="1"/>
          <p:nvPr/>
        </p:nvSpPr>
        <p:spPr>
          <a:xfrm>
            <a:off x="6121400" y="4622800"/>
            <a:ext cx="2781300" cy="508000"/>
          </a:xfrm>
          <a:prstGeom prst="rect">
            <a:avLst/>
          </a:prstGeom>
          <a:noFill/>
        </p:spPr>
        <p:txBody>
          <a:bodyPr/>
          <a:lstStyle/>
          <a:p>
            <a:pPr lvl="0" indent="0" marL="0" algn="ctr">
              <a:buNone/>
            </a:pPr>
            <a:r>
              <a:rPr/>
              <a:t>Pine needles from trees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Single Sample T-test</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A single sample t-test asks whether a population parameter (like </a:t>
                </a:r>
                <a14:m>
                  <m:oMath xmlns:m="http://schemas.openxmlformats.org/officeDocument/2006/math">
                    <m:acc>
                      <m:accPr>
                        <m:chr m:val="‾"/>
                      </m:accPr>
                      <m:e>
                        <m:r>
                          <m:t>x</m:t>
                        </m:r>
                      </m:e>
                    </m:acc>
                  </m:oMath>
                </a14:m>
                <a:r>
                  <a:rPr/>
                  <a:t>) differs from some expected value.</a:t>
                </a:r>
              </a:p>
              <a:p>
                <a:pPr lvl="0" indent="0" marL="0">
                  <a:buNone/>
                </a:pPr>
                <a:r>
                  <a:rPr/>
                  <a:t>The question: </a:t>
                </a:r>
                <a:r>
                  <a:rPr b="1"/>
                  <a:t>Is the average pine needle length from our windward sample different from 55mm?</a:t>
                </a:r>
              </a:p>
            </p:txBody>
          </p:sp>
        </mc:Choice>
      </mc:AlternateContent>
      <p:pic>
        <p:nvPicPr>
          <p:cNvPr descr="images/clipboard-386829805.png" id="0" name="Picture 1"/>
          <p:cNvPicPr>
            <a:picLocks noGrp="1" noChangeAspect="1"/>
          </p:cNvPicPr>
          <p:nvPr/>
        </p:nvPicPr>
        <p:blipFill>
          <a:blip r:embed="rId2"/>
          <a:stretch>
            <a:fillRect/>
          </a:stretch>
        </p:blipFill>
        <p:spPr bwMode="auto">
          <a:xfrm>
            <a:off x="6261100" y="660400"/>
            <a:ext cx="2501900" cy="4470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How to do this in R</a:t>
            </a:r>
          </a:p>
        </p:txBody>
      </p:sp>
      <p:sp>
        <p:nvSpPr>
          <p:cNvPr id="3" name="Content Placeholder 2"/>
          <p:cNvSpPr>
            <a:spLocks noGrp="1"/>
          </p:cNvSpPr>
          <p:nvPr>
            <p:ph idx="1" sz="half"/>
          </p:nvPr>
        </p:nvSpPr>
        <p:spPr/>
        <p:txBody>
          <a:bodyPr/>
          <a:lstStyle/>
          <a:p>
            <a:pPr lvl="0" indent="0">
              <a:buNone/>
            </a:pPr>
            <a:r>
              <a:rPr>
                <a:solidFill>
                  <a:srgbClr val="5E5E5E"/>
                </a:solidFill>
                <a:latin typeface="Courier"/>
              </a:rPr>
              <a:t># Install packages if needed (uncomment if necessary)</a:t>
            </a:r>
            <a:br/>
            <a:r>
              <a:rPr>
                <a:solidFill>
                  <a:srgbClr val="5E5E5E"/>
                </a:solidFill>
                <a:latin typeface="Courier"/>
              </a:rPr>
              <a:t># install.packages("readr")</a:t>
            </a:r>
            <a:br/>
            <a:r>
              <a:rPr>
                <a:solidFill>
                  <a:srgbClr val="5E5E5E"/>
                </a:solidFill>
                <a:latin typeface="Courier"/>
              </a:rPr>
              <a:t># install.packages("tidyverse")</a:t>
            </a:r>
            <a:br/>
            <a:r>
              <a:rPr>
                <a:solidFill>
                  <a:srgbClr val="5E5E5E"/>
                </a:solidFill>
                <a:latin typeface="Courier"/>
              </a:rPr>
              <a:t># install.packages("car")</a:t>
            </a:r>
            <a:br/>
            <a:r>
              <a:rPr>
                <a:solidFill>
                  <a:srgbClr val="5E5E5E"/>
                </a:solidFill>
                <a:latin typeface="Courier"/>
              </a:rPr>
              <a:t># install.packages("here")</a:t>
            </a:r>
            <a:br/>
            <a:br/>
            <a:r>
              <a:rPr>
                <a:solidFill>
                  <a:srgbClr val="5E5E5E"/>
                </a:solidFill>
                <a:latin typeface="Courier"/>
              </a:rPr>
              <a:t># Load libraries</a:t>
            </a:r>
            <a:br/>
            <a:r>
              <a:rPr>
                <a:solidFill>
                  <a:srgbClr val="4758AB"/>
                </a:solidFill>
                <a:latin typeface="Courier"/>
              </a:rPr>
              <a:t>library</a:t>
            </a:r>
            <a:r>
              <a:rPr>
                <a:solidFill>
                  <a:srgbClr val="003B4F"/>
                </a:solidFill>
                <a:latin typeface="Courier"/>
              </a:rPr>
              <a:t>(car)          </a:t>
            </a:r>
            <a:r>
              <a:rPr>
                <a:solidFill>
                  <a:srgbClr val="5E5E5E"/>
                </a:solidFill>
                <a:latin typeface="Courier"/>
              </a:rPr>
              <a:t># For diagnostic tests</a:t>
            </a:r>
            <a:br/>
            <a:r>
              <a:rPr>
                <a:solidFill>
                  <a:srgbClr val="4758AB"/>
                </a:solidFill>
                <a:latin typeface="Courier"/>
              </a:rPr>
              <a:t>library</a:t>
            </a:r>
            <a:r>
              <a:rPr>
                <a:solidFill>
                  <a:srgbClr val="003B4F"/>
                </a:solidFill>
                <a:latin typeface="Courier"/>
              </a:rPr>
              <a:t>(tidyverse)    </a:t>
            </a:r>
            <a:r>
              <a:rPr>
                <a:solidFill>
                  <a:srgbClr val="5E5E5E"/>
                </a:solidFill>
                <a:latin typeface="Courier"/>
              </a:rPr>
              <a:t># For data manipulation and visualization</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Load the pine needle data</a:t>
            </a:r>
            <a:br/>
            <a:r>
              <a:rPr>
                <a:solidFill>
                  <a:srgbClr val="5E5E5E"/>
                </a:solidFill>
                <a:latin typeface="Courier"/>
              </a:rPr>
              <a:t># Use here() function to specify the path</a:t>
            </a:r>
            <a:br/>
            <a:r>
              <a:rPr>
                <a:solidFill>
                  <a:srgbClr val="003B4F"/>
                </a:solidFill>
                <a:latin typeface="Courier"/>
              </a:rPr>
              <a:t>pine_data &lt;- </a:t>
            </a:r>
            <a:r>
              <a:rPr>
                <a:solidFill>
                  <a:srgbClr val="4758AB"/>
                </a:solidFill>
                <a:latin typeface="Courier"/>
              </a:rPr>
              <a:t>read_csv</a:t>
            </a:r>
            <a:r>
              <a:rPr>
                <a:solidFill>
                  <a:srgbClr val="003B4F"/>
                </a:solidFill>
                <a:latin typeface="Courier"/>
              </a:rPr>
              <a:t>(</a:t>
            </a:r>
            <a:r>
              <a:rPr>
                <a:solidFill>
                  <a:srgbClr val="20794D"/>
                </a:solidFill>
                <a:latin typeface="Courier"/>
              </a:rPr>
              <a:t>"data/pine_needles.csv"</a:t>
            </a:r>
            <a:r>
              <a:rPr>
                <a:solidFill>
                  <a:srgbClr val="003B4F"/>
                </a:solidFill>
                <a:latin typeface="Courier"/>
              </a:rPr>
              <a:t>)</a:t>
            </a:r>
            <a:br/>
            <a:br/>
            <a:r>
              <a:rPr>
                <a:solidFill>
                  <a:srgbClr val="5E5E5E"/>
                </a:solidFill>
                <a:latin typeface="Courier"/>
              </a:rPr>
              <a:t># Examine the first few rows</a:t>
            </a:r>
            <a:br/>
            <a:r>
              <a:rPr>
                <a:solidFill>
                  <a:srgbClr val="4758AB"/>
                </a:solidFill>
                <a:latin typeface="Courier"/>
              </a:rPr>
              <a:t>head</a:t>
            </a:r>
            <a:r>
              <a:rPr>
                <a:solidFill>
                  <a:srgbClr val="003B4F"/>
                </a:solidFill>
                <a:latin typeface="Courier"/>
              </a:rPr>
              <a:t>(pine_data)</a:t>
            </a:r>
          </a:p>
          <a:p>
            <a:pPr lvl="0" indent="0">
              <a:buNone/>
            </a:pPr>
            <a:r>
              <a:rPr>
                <a:latin typeface="Courier"/>
              </a:rPr>
              <a:t># A tibble: 6 × 6
  date    group       n_s   wind  tree_no len_mm
  &lt;chr&gt;   &lt;chr&gt;       &lt;chr&gt; &lt;chr&gt;   &lt;dbl&gt;  &lt;dbl&gt;
1 3/20/25 cephalopods n     lee         1     20
2 3/20/25 cephalopods n     lee         1     21
3 3/20/25 cephalopods n     lee         1     23
4 3/20/25 cephalopods n     lee         1     25
5 3/20/25 cephalopods n     lee         1     21
6 3/20/25 cephalopods n     lee         1     16</a:t>
            </a:r>
          </a:p>
          <a:p>
            <a:pPr lvl="0" indent="0">
              <a:buNone/>
            </a:pPr>
            <a:r>
              <a:rPr>
                <a:solidFill>
                  <a:srgbClr val="003B4F"/>
                </a:solidFill>
                <a:latin typeface="Courier"/>
              </a:rPr>
              <a:t>grayling_df &lt;- </a:t>
            </a:r>
            <a:r>
              <a:rPr>
                <a:solidFill>
                  <a:srgbClr val="4758AB"/>
                </a:solidFill>
                <a:latin typeface="Courier"/>
              </a:rPr>
              <a:t>read_csv</a:t>
            </a:r>
            <a:r>
              <a:rPr>
                <a:solidFill>
                  <a:srgbClr val="003B4F"/>
                </a:solidFill>
                <a:latin typeface="Courier"/>
              </a:rPr>
              <a:t>(</a:t>
            </a:r>
            <a:r>
              <a:rPr>
                <a:solidFill>
                  <a:srgbClr val="20794D"/>
                </a:solidFill>
                <a:latin typeface="Courier"/>
              </a:rPr>
              <a:t>"data/gray_I3_I8.csv"</a:t>
            </a:r>
            <a:r>
              <a:rPr>
                <a:solidFill>
                  <a:srgbClr val="003B4F"/>
                </a:solidFill>
                <a:latin typeface="Courie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1:</a:t>
            </a:r>
            <a:r>
              <a:rPr/>
              <a:t> Exploratory Data Analysis</a:t>
            </a:r>
          </a:p>
        </p:txBody>
      </p:sp>
      <p:sp>
        <p:nvSpPr>
          <p:cNvPr id="3" name="Content Placeholder 2"/>
          <p:cNvSpPr>
            <a:spLocks noGrp="1"/>
          </p:cNvSpPr>
          <p:nvPr>
            <p:ph idx="1"/>
          </p:nvPr>
        </p:nvSpPr>
        <p:spPr/>
        <p:txBody>
          <a:bodyPr/>
          <a:lstStyle/>
          <a:p>
            <a:pPr lvl="0" indent="0" marL="0">
              <a:buNone/>
            </a:pPr>
            <a:r>
              <a:rPr/>
              <a:t>Before conducting hypothesis tests, we should always explore our data to understand its characteristics.</a:t>
            </a:r>
          </a:p>
          <a:p>
            <a:pPr lvl="0" indent="0" marL="0">
              <a:buNone/>
            </a:pPr>
            <a:r>
              <a:rPr/>
              <a:t>Let’s calculate summary statistics and create visualizations.</a:t>
            </a:r>
          </a:p>
          <a:p>
            <a:pPr lvl="0" indent="0" marL="0">
              <a:buNone/>
            </a:pPr>
            <a:r>
              <a:rPr b="1"/>
              <a:t>Activity: Calculate basic summary statistics for pine needle length</a:t>
            </a:r>
          </a:p>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Calculate summary statistics for pine needle length</a:t>
            </a:r>
            <a:br/>
            <a:r>
              <a:rPr>
                <a:solidFill>
                  <a:srgbClr val="5E5E5E"/>
                </a:solidFill>
                <a:latin typeface="Courier"/>
              </a:rPr>
              <a:t># Hint: Use summarize() function to calculate mean, sd, n, etc.</a:t>
            </a:r>
            <a:br/>
            <a:br/>
            <a:r>
              <a:rPr>
                <a:solidFill>
                  <a:srgbClr val="5E5E5E"/>
                </a:solidFill>
                <a:latin typeface="Courier"/>
              </a:rPr>
              <a:t># Create a summary table for all pine needles</a:t>
            </a:r>
            <a:br/>
            <a:r>
              <a:rPr>
                <a:solidFill>
                  <a:srgbClr val="003B4F"/>
                </a:solidFill>
                <a:latin typeface="Courier"/>
              </a:rPr>
              <a:t>pine_summary &lt;- pine_data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(len_mm),</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(len_mm),</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br/>
            <a:br/>
            <a:r>
              <a:rPr>
                <a:solidFill>
                  <a:srgbClr val="4758AB"/>
                </a:solidFill>
                <a:latin typeface="Courier"/>
              </a:rPr>
              <a:t>print</a:t>
            </a:r>
            <a:r>
              <a:rPr>
                <a:solidFill>
                  <a:srgbClr val="003B4F"/>
                </a:solidFill>
                <a:latin typeface="Courier"/>
              </a:rPr>
              <a:t>(pine_summary)</a:t>
            </a:r>
          </a:p>
          <a:p>
            <a:pPr lvl="0" indent="0">
              <a:buNone/>
            </a:pPr>
            <a:r>
              <a:rPr>
                <a:latin typeface="Courier"/>
              </a:rPr>
              <a:t># A tibble: 1 × 4
  mean_length sd_length     n se_length
        &lt;dbl&gt;     &lt;dbl&gt; &lt;int&gt;     &lt;dbl&gt;
1        17.7      3.53    48     0.509</a:t>
            </a:r>
          </a:p>
          <a:p>
            <a:pPr lvl="0" indent="0">
              <a:buNone/>
            </a:pPr>
            <a:r>
              <a:rPr>
                <a:solidFill>
                  <a:srgbClr val="5E5E5E"/>
                </a:solidFill>
                <a:latin typeface="Courier"/>
              </a:rPr>
              <a:t># Now calculate summary statistics by wind exposure</a:t>
            </a:r>
            <a:br/>
            <a:r>
              <a:rPr>
                <a:solidFill>
                  <a:srgbClr val="5E5E5E"/>
                </a:solidFill>
                <a:latin typeface="Courier"/>
              </a:rPr>
              <a:t># YOUR CODE HERE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Visualizing the Data</a:t>
            </a:r>
          </a:p>
        </p:txBody>
      </p:sp>
      <p:sp>
        <p:nvSpPr>
          <p:cNvPr id="3" name="Content Placeholder 2"/>
          <p:cNvSpPr>
            <a:spLocks noGrp="1"/>
          </p:cNvSpPr>
          <p:nvPr>
            <p:ph idx="1" sz="half"/>
          </p:nvPr>
        </p:nvSpPr>
        <p:spPr/>
        <p:txBody>
          <a:bodyPr/>
          <a:lstStyle/>
          <a:p>
            <a:pPr lvl="0" indent="0" marL="0">
              <a:buNone/>
            </a:pPr>
            <a:r>
              <a:rPr b="1"/>
              <a:t>Activity: Create visualizations of pine needle length</a:t>
            </a:r>
          </a:p>
          <a:p>
            <a:pPr lvl="0" indent="0" marL="0">
              <a:buNone/>
            </a:pPr>
            <a:r>
              <a:rPr/>
              <a:t>Create a histogram and a boxplot to visualize the distribution of pine needle length values.</a:t>
            </a:r>
          </a:p>
        </p:txBody>
      </p:sp>
      <p:sp>
        <p:nvSpPr>
          <p:cNvPr id="4" name="Content Placeholder 3"/>
          <p:cNvSpPr>
            <a:spLocks noGrp="1"/>
          </p:cNvSpPr>
          <p:nvPr>
            <p:ph idx="2" sz="half"/>
          </p:nvPr>
        </p:nvSpPr>
        <p:spPr/>
        <p:txBody>
          <a:bodyPr/>
          <a:lstStyle/>
          <a:p>
            <a:pPr lvl="0" indent="0" marL="0">
              <a:buNone/>
            </a:pPr>
            <a:r>
              <a:rPr/>
              <a:t>Effective data visualization helps us understand:</a:t>
            </a:r>
          </a:p>
          <a:p>
            <a:pPr lvl="0"/>
            <a:r>
              <a:rPr/>
              <a:t>The central tendency</a:t>
            </a:r>
          </a:p>
          <a:p>
            <a:pPr lvl="0"/>
            <a:r>
              <a:rPr/>
              <a:t>The spread of the data</a:t>
            </a:r>
          </a:p>
          <a:p>
            <a:pPr lvl="0"/>
            <a:r>
              <a:rPr/>
              <a:t>Potential outliers</a:t>
            </a:r>
          </a:p>
          <a:p>
            <a:pPr lvl="0"/>
            <a:r>
              <a:rPr/>
              <a:t>Shape of distribution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Your Task</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Create a histogram of pine needle length</a:t>
            </a:r>
            <a:br/>
            <a:r>
              <a:rPr>
                <a:solidFill>
                  <a:srgbClr val="5E5E5E"/>
                </a:solidFill>
                <a:latin typeface="Courier"/>
              </a:rPr>
              <a:t># Hint: Use ggplot() and geom_histogram()</a:t>
            </a:r>
            <a:br/>
            <a:br/>
            <a:r>
              <a:rPr>
                <a:solidFill>
                  <a:srgbClr val="5E5E5E"/>
                </a:solidFill>
                <a:latin typeface="Courier"/>
              </a:rPr>
              <a:t># Histogram of all pine needle lengths</a:t>
            </a:r>
            <a:br/>
            <a:r>
              <a:rPr>
                <a:solidFill>
                  <a:srgbClr val="4758AB"/>
                </a:solidFill>
                <a:latin typeface="Courier"/>
              </a:rPr>
              <a:t>ggplot</a:t>
            </a:r>
            <a:r>
              <a:rPr>
                <a:solidFill>
                  <a:srgbClr val="003B4F"/>
                </a:solidFill>
                <a:latin typeface="Courier"/>
              </a:rPr>
              <a:t>(pine_data,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len_mm)) </a:t>
            </a:r>
            <a:r>
              <a:rPr>
                <a:solidFill>
                  <a:srgbClr val="5E5E5E"/>
                </a:solidFill>
                <a:latin typeface="Courier"/>
              </a:rPr>
              <a:t>+</a:t>
            </a:r>
            <a:br/>
            <a:r>
              <a:rPr>
                <a:solidFill>
                  <a:srgbClr val="003B4F"/>
                </a:solidFill>
                <a:latin typeface="Courier"/>
              </a:rPr>
              <a:t>  </a:t>
            </a:r>
            <a:r>
              <a:rPr>
                <a:solidFill>
                  <a:srgbClr val="4758AB"/>
                </a:solidFill>
                <a:latin typeface="Courier"/>
              </a:rPr>
              <a:t>geom_histogram</a:t>
            </a:r>
            <a:r>
              <a:rPr>
                <a:solidFill>
                  <a:srgbClr val="003B4F"/>
                </a:solidFill>
                <a:latin typeface="Courier"/>
              </a:rPr>
              <a:t>(</a:t>
            </a:r>
            <a:r>
              <a:rPr>
                <a:solidFill>
                  <a:srgbClr val="657422"/>
                </a:solidFill>
                <a:latin typeface="Courier"/>
              </a:rPr>
              <a:t>binwidth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"steelblue"</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"Distribution of Pine Needle Length"</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"Length (mm)"</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"Frequency"</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06_01_lecture_powerpoint_old_files/figure-pptx/visualize-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Boxplot of pine needle length by wind exposure</a:t>
            </a:r>
            <a:br/>
            <a:r>
              <a:rPr>
                <a:solidFill>
                  <a:srgbClr val="5E5E5E"/>
                </a:solidFill>
                <a:latin typeface="Courier"/>
              </a:rPr>
              <a:t># YOUR CODE HERE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Single Sample T-Test</a:t>
            </a:r>
          </a:p>
        </p:txBody>
      </p:sp>
      <p:sp>
        <p:nvSpPr>
          <p:cNvPr id="3" name="Content Placeholder 2"/>
          <p:cNvSpPr>
            <a:spLocks noGrp="1"/>
          </p:cNvSpPr>
          <p:nvPr>
            <p:ph idx="1" sz="half"/>
          </p:nvPr>
        </p:nvSpPr>
        <p:spPr/>
        <p:txBody>
          <a:bodyPr/>
          <a:lstStyle/>
          <a:p>
            <a:pPr lvl="0" indent="0" marL="0">
              <a:buNone/>
            </a:pPr>
            <a:r>
              <a:rPr/>
              <a:t>We want to test if the mean pine needle length on the windward side differs from 55mm.</a:t>
            </a:r>
          </a:p>
          <a:p>
            <a:pPr lvl="0" indent="0" marL="0">
              <a:buNone/>
            </a:pPr>
            <a:r>
              <a:rPr b="1"/>
              <a:t>Activity: Define hypotheses and identify assumptions</a:t>
            </a:r>
          </a:p>
          <a:p>
            <a:pPr lvl="0" indent="0" marL="0">
              <a:buNone/>
            </a:pPr>
            <a:r>
              <a:rPr/>
              <a:t>H₀: μ = 55 (The mean pine needle length on windward side is 55mm) H₁: μ ≠ 55 (The mean pine needle length on windward side is not 55mm)</a:t>
            </a:r>
          </a:p>
        </p:txBody>
      </p:sp>
      <p:sp>
        <p:nvSpPr>
          <p:cNvPr id="4" name="Content Placeholder 3"/>
          <p:cNvSpPr>
            <a:spLocks noGrp="1"/>
          </p:cNvSpPr>
          <p:nvPr>
            <p:ph idx="2" sz="half"/>
          </p:nvPr>
        </p:nvSpPr>
        <p:spPr/>
        <p:txBody>
          <a:bodyPr/>
          <a:lstStyle/>
          <a:p>
            <a:pPr lvl="0" indent="0" marL="0">
              <a:spcBef>
                <a:spcPts val="3000"/>
              </a:spcBef>
              <a:buNone/>
            </a:pPr>
            <a:r>
              <a:rPr b="1"/>
              <a:t>Assumptions for t-test:</a:t>
            </a:r>
          </a:p>
          <a:p>
            <a:pPr lvl="0" indent="-342900" marL="342900">
              <a:buAutoNum type="arabicPeriod"/>
            </a:pPr>
            <a:r>
              <a:rPr/>
              <a:t>Data is normally distributed</a:t>
            </a:r>
          </a:p>
          <a:p>
            <a:pPr lvl="0" indent="-342900" marL="342900">
              <a:buAutoNum type="arabicPeriod"/>
            </a:pPr>
            <a:r>
              <a:rPr/>
              <a:t>Observations are independent</a:t>
            </a:r>
          </a:p>
          <a:p>
            <a:pPr lvl="0" indent="-342900" marL="342900">
              <a:buAutoNum type="arabicPeriod"/>
            </a:pPr>
            <a:r>
              <a:rPr/>
              <a:t>No significant outliers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Testing Assumptions</a:t>
            </a:r>
          </a:p>
        </p:txBody>
      </p:sp>
      <p:sp>
        <p:nvSpPr>
          <p:cNvPr id="3" name="Content Placeholder 2"/>
          <p:cNvSpPr>
            <a:spLocks noGrp="1"/>
          </p:cNvSpPr>
          <p:nvPr>
            <p:ph idx="1" sz="half"/>
          </p:nvPr>
        </p:nvSpPr>
        <p:spPr/>
        <p:txBody>
          <a:bodyPr/>
          <a:lstStyle/>
          <a:p>
            <a:pPr lvl="0" indent="0" marL="0">
              <a:buNone/>
            </a:pPr>
            <a:r>
              <a:rPr/>
              <a:t>Before conducting our t-test, we need to verify that our data meets the necessary assumptions.</a:t>
            </a:r>
          </a:p>
          <a:p>
            <a:pPr lvl="0" indent="0" marL="0">
              <a:buNone/>
            </a:pPr>
            <a:r>
              <a:rPr b="1"/>
              <a:t>Activity: Test the normality assumption</a:t>
            </a:r>
          </a:p>
        </p:txBody>
      </p:sp>
      <p:sp>
        <p:nvSpPr>
          <p:cNvPr id="4" name="Content Placeholder 3"/>
          <p:cNvSpPr>
            <a:spLocks noGrp="1"/>
          </p:cNvSpPr>
          <p:nvPr>
            <p:ph idx="2" sz="half"/>
          </p:nvPr>
        </p:nvSpPr>
        <p:spPr/>
        <p:txBody>
          <a:bodyPr/>
          <a:lstStyle/>
          <a:p>
            <a:pPr lvl="0" indent="0" marL="0">
              <a:buNone/>
            </a:pPr>
            <a:r>
              <a:rPr/>
              <a:t>Methods to test normality:</a:t>
            </a:r>
          </a:p>
          <a:p>
            <a:pPr lvl="0"/>
            <a:r>
              <a:rPr/>
              <a:t>Visual methods:</a:t>
            </a:r>
          </a:p>
          <a:p>
            <a:pPr lvl="1"/>
            <a:r>
              <a:rPr/>
              <a:t>QQ plots or histograms</a:t>
            </a:r>
          </a:p>
          <a:p>
            <a:pPr lvl="1"/>
            <a:r>
              <a:rPr/>
              <a:t>Statistical tests: Shapiro</a:t>
            </a:r>
          </a:p>
          <a:p>
            <a:pPr lvl="1"/>
            <a:r>
              <a:rPr/>
              <a:t>Wilk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Assumptions in R - qqplots</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Filter for just windward side needles</a:t>
            </a:r>
            <a:br/>
            <a:r>
              <a:rPr>
                <a:solidFill>
                  <a:srgbClr val="003B4F"/>
                </a:solidFill>
                <a:latin typeface="Courier"/>
              </a:rPr>
              <a:t>windward_data &lt;- pine_data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"wind"</a:t>
            </a:r>
            <a:r>
              <a:rPr>
                <a:solidFill>
                  <a:srgbClr val="003B4F"/>
                </a:solidFill>
                <a:latin typeface="Courier"/>
              </a:rPr>
              <a:t>)</a:t>
            </a:r>
            <a:br/>
            <a:br/>
            <a:r>
              <a:rPr>
                <a:solidFill>
                  <a:srgbClr val="5E5E5E"/>
                </a:solidFill>
                <a:latin typeface="Courier"/>
              </a:rPr>
              <a:t># YOUR </a:t>
            </a:r>
            <a:r>
              <a:rPr>
                <a:solidFill>
                  <a:srgbClr val="AD0000"/>
                </a:solidFill>
                <a:latin typeface="Courier"/>
              </a:rPr>
              <a:t>TASK</a:t>
            </a:r>
            <a:r>
              <a:rPr>
                <a:solidFill>
                  <a:srgbClr val="5E5E5E"/>
                </a:solidFill>
                <a:latin typeface="Courier"/>
              </a:rPr>
              <a:t>: Test normality of windward pine needle lengths</a:t>
            </a:r>
            <a:br/>
            <a:r>
              <a:rPr>
                <a:solidFill>
                  <a:srgbClr val="5E5E5E"/>
                </a:solidFill>
                <a:latin typeface="Courier"/>
              </a:rPr>
              <a:t># QQ Plot</a:t>
            </a:r>
            <a:br/>
            <a:r>
              <a:rPr>
                <a:solidFill>
                  <a:srgbClr val="4758AB"/>
                </a:solidFill>
                <a:latin typeface="Courier"/>
              </a:rPr>
              <a:t>qqPlot</a:t>
            </a:r>
            <a:r>
              <a:rPr>
                <a:solidFill>
                  <a:srgbClr val="003B4F"/>
                </a:solidFill>
                <a:latin typeface="Courier"/>
              </a:rPr>
              <a:t>(windward_data</a:t>
            </a:r>
            <a:r>
              <a:rPr>
                <a:solidFill>
                  <a:srgbClr val="5E5E5E"/>
                </a:solidFill>
                <a:latin typeface="Courier"/>
              </a:rPr>
              <a:t>$</a:t>
            </a:r>
            <a:r>
              <a:rPr>
                <a:solidFill>
                  <a:srgbClr val="003B4F"/>
                </a:solidFill>
                <a:latin typeface="Courier"/>
              </a:rPr>
              <a:t>len_mm, </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"QQ Plot for Windward Pine Needles"</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p>
        </p:txBody>
      </p:sp>
      <p:pic>
        <p:nvPicPr>
          <p:cNvPr descr="06_01_lecture_powerpoint_old_files/figure-pptx/test_assumptions-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Overview</a:t>
            </a:r>
          </a:p>
        </p:txBody>
      </p:sp>
      <p:sp>
        <p:nvSpPr>
          <p:cNvPr id="3" name="Content Placeholder 2"/>
          <p:cNvSpPr>
            <a:spLocks noGrp="1"/>
          </p:cNvSpPr>
          <p:nvPr>
            <p:ph idx="1" sz="half"/>
          </p:nvPr>
        </p:nvSpPr>
        <p:spPr/>
        <p:txBody>
          <a:bodyPr/>
          <a:lstStyle/>
          <a:p>
            <a:pPr lvl="0" indent="0" marL="0">
              <a:spcBef>
                <a:spcPts val="3000"/>
              </a:spcBef>
              <a:buNone/>
            </a:pPr>
            <a:r>
              <a:rPr b="1"/>
              <a:t>The objectives:</a:t>
            </a:r>
          </a:p>
          <a:p>
            <a:pPr lvl="0"/>
            <a:r>
              <a:rPr/>
              <a:t>p-values</a:t>
            </a:r>
          </a:p>
          <a:p>
            <a:pPr lvl="0"/>
            <a:r>
              <a:rPr/>
              <a:t>Brief review</a:t>
            </a:r>
          </a:p>
          <a:p>
            <a:pPr lvl="0"/>
            <a:r>
              <a:rPr/>
              <a:t>H test for a single population</a:t>
            </a:r>
          </a:p>
          <a:p>
            <a:pPr lvl="0"/>
            <a:r>
              <a:rPr/>
              <a:t>1- and 2-sided tests</a:t>
            </a:r>
          </a:p>
          <a:p>
            <a:pPr lvl="0"/>
            <a:r>
              <a:rPr/>
              <a:t>Hypothesis tests for two populations</a:t>
            </a:r>
          </a:p>
          <a:p>
            <a:pPr lvl="0"/>
            <a:r>
              <a:rPr/>
              <a:t>Assumptions of parametric tests</a:t>
            </a:r>
          </a:p>
        </p:txBody>
      </p:sp>
      <p:pic>
        <p:nvPicPr>
          <p:cNvPr descr="images/pine_needles.jpg" id="0" name="Picture 1"/>
          <p:cNvPicPr>
            <a:picLocks noGrp="1" noChangeAspect="1"/>
          </p:cNvPicPr>
          <p:nvPr/>
        </p:nvPicPr>
        <p:blipFill>
          <a:blip r:embed="rId2"/>
          <a:stretch>
            <a:fillRect/>
          </a:stretch>
        </p:blipFill>
        <p:spPr bwMode="auto">
          <a:xfrm>
            <a:off x="6121400" y="1041400"/>
            <a:ext cx="2781300" cy="37084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21 22</a:t>
            </a:r>
          </a:p>
          <a:p>
            <a:pPr lvl="0" indent="0" marL="0">
              <a:spcBef>
                <a:spcPts val="3000"/>
              </a:spcBef>
              <a:buNone/>
            </a:pPr>
            <a:r>
              <a:rPr b="1"/>
              <a:t>Shapiro Wilk</a:t>
            </a:r>
          </a:p>
          <a:p>
            <a:pPr lvl="0" indent="0">
              <a:buNone/>
            </a:pPr>
            <a:r>
              <a:rPr>
                <a:solidFill>
                  <a:srgbClr val="5E5E5E"/>
                </a:solidFill>
                <a:latin typeface="Courier"/>
              </a:rPr>
              <a:t># Shapiro-Wilk test</a:t>
            </a:r>
            <a:br/>
            <a:r>
              <a:rPr>
                <a:solidFill>
                  <a:srgbClr val="003B4F"/>
                </a:solidFill>
                <a:latin typeface="Courier"/>
              </a:rPr>
              <a:t>shapiro_test &lt;- </a:t>
            </a:r>
            <a:r>
              <a:rPr>
                <a:solidFill>
                  <a:srgbClr val="4758AB"/>
                </a:solidFill>
                <a:latin typeface="Courier"/>
              </a:rPr>
              <a:t>shapiro.test</a:t>
            </a:r>
            <a:r>
              <a:rPr>
                <a:solidFill>
                  <a:srgbClr val="003B4F"/>
                </a:solidFill>
                <a:latin typeface="Courier"/>
              </a:rPr>
              <a:t>(windward_data</a:t>
            </a:r>
            <a:r>
              <a:rPr>
                <a:solidFill>
                  <a:srgbClr val="5E5E5E"/>
                </a:solidFill>
                <a:latin typeface="Courier"/>
              </a:rPr>
              <a:t>$</a:t>
            </a:r>
            <a:r>
              <a:rPr>
                <a:solidFill>
                  <a:srgbClr val="003B4F"/>
                </a:solidFill>
                <a:latin typeface="Courier"/>
              </a:rPr>
              <a:t>len_mm)</a:t>
            </a:r>
            <a:br/>
            <a:r>
              <a:rPr>
                <a:solidFill>
                  <a:srgbClr val="4758AB"/>
                </a:solidFill>
                <a:latin typeface="Courier"/>
              </a:rPr>
              <a:t>print</a:t>
            </a:r>
            <a:r>
              <a:rPr>
                <a:solidFill>
                  <a:srgbClr val="003B4F"/>
                </a:solidFill>
                <a:latin typeface="Courier"/>
              </a:rPr>
              <a:t>(shapiro_test)</a:t>
            </a:r>
          </a:p>
          <a:p>
            <a:pPr lvl="0" indent="0">
              <a:buNone/>
            </a:pPr>
            <a:r>
              <a:rPr>
                <a:latin typeface="Courier"/>
              </a:rPr>
              <a:t>
    Shapiro-Wilk normality test
data:  windward_data$len_mm
W = 0.96062, p-value = 0.451</a:t>
            </a:r>
          </a:p>
          <a:p>
            <a:pPr lvl="0" indent="0">
              <a:buNone/>
            </a:pPr>
            <a:r>
              <a:rPr>
                <a:solidFill>
                  <a:srgbClr val="5E5E5E"/>
                </a:solidFill>
                <a:latin typeface="Courier"/>
              </a:rPr>
              <a:t># Check for outliers using boxplot</a:t>
            </a:r>
            <a:br/>
            <a:r>
              <a:rPr>
                <a:solidFill>
                  <a:srgbClr val="5E5E5E"/>
                </a:solidFill>
                <a:latin typeface="Courier"/>
              </a:rPr>
              <a:t># YOUR CODE HERE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1:</a:t>
            </a:r>
            <a:r>
              <a:rPr/>
              <a:t> Conducting the Single Sample T-Test</a:t>
            </a:r>
          </a:p>
        </p:txBody>
      </p:sp>
      <p:sp>
        <p:nvSpPr>
          <p:cNvPr id="3" name="Content Placeholder 2"/>
          <p:cNvSpPr>
            <a:spLocks noGrp="1"/>
          </p:cNvSpPr>
          <p:nvPr>
            <p:ph idx="1"/>
          </p:nvPr>
        </p:nvSpPr>
        <p:spPr/>
        <p:txBody>
          <a:bodyPr/>
          <a:lstStyle/>
          <a:p>
            <a:pPr lvl="0" indent="0" marL="0">
              <a:buNone/>
            </a:pPr>
            <a:r>
              <a:rPr/>
              <a:t>Now that we’ve checked our assumptions, we can perform the single sample t-test.</a:t>
            </a:r>
          </a:p>
          <a:p>
            <a:pPr lvl="0" indent="0" marL="0">
              <a:buNone/>
            </a:pPr>
            <a:r>
              <a:rPr b="1"/>
              <a:t>Activity: Conduct a single sample t-test to compare windward needle length to 55mm</a:t>
            </a:r>
            <a:r>
              <a:rPr/>
              <a:t> </a:t>
            </a:r>
            <a:r>
              <a:rPr b="1"/>
              <a:t>What is probability of getting sample at least as far from 55mm as our sample mean?</a:t>
            </a:r>
          </a:p>
          <a:p>
            <a:pPr lvl="0" indent="0" marL="0">
              <a:buNone/>
            </a:pPr>
            <a:r>
              <a:rPr/>
              <a:t>This is our p-value, which helps us decide whether to reject the null hypothesis.</a:t>
            </a:r>
          </a:p>
          <a:p>
            <a:pPr lvl="0" indent="0">
              <a:buNone/>
            </a:pPr>
            <a:r>
              <a:rPr>
                <a:solidFill>
                  <a:srgbClr val="5E5E5E"/>
                </a:solidFill>
                <a:latin typeface="Courier"/>
              </a:rPr>
              <a:t># Calculate summary statistics for windward needles</a:t>
            </a:r>
            <a:br/>
            <a:r>
              <a:rPr>
                <a:solidFill>
                  <a:srgbClr val="003B4F"/>
                </a:solidFill>
                <a:latin typeface="Courier"/>
              </a:rPr>
              <a:t>windward_summary &lt;- windward_data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(len_mm),</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(len_mm),</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br/>
            <a:br/>
            <a:r>
              <a:rPr>
                <a:solidFill>
                  <a:srgbClr val="4758AB"/>
                </a:solidFill>
                <a:latin typeface="Courier"/>
              </a:rPr>
              <a:t>print</a:t>
            </a:r>
            <a:r>
              <a:rPr>
                <a:solidFill>
                  <a:srgbClr val="003B4F"/>
                </a:solidFill>
                <a:latin typeface="Courier"/>
              </a:rPr>
              <a:t>(windward_summary)</a:t>
            </a:r>
          </a:p>
          <a:p>
            <a:pPr lvl="0" indent="0">
              <a:buNone/>
            </a:pPr>
            <a:r>
              <a:rPr>
                <a:latin typeface="Courier"/>
              </a:rPr>
              <a:t># A tibble: 1 × 4
  mean_length sd_length     n se_length
        &lt;dbl&gt;     &lt;dbl&gt; &lt;int&gt;     &lt;dbl&gt;
1        14.9      1.91    24     0.390</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Your Task</a:t>
            </a:r>
          </a:p>
        </p:txBody>
      </p:sp>
      <p:sp>
        <p:nvSpPr>
          <p:cNvPr id="3" name="Content Placeholder 2"/>
          <p:cNvSpPr>
            <a:spLocks noGrp="1"/>
          </p:cNvSpPr>
          <p:nvPr>
            <p:ph idx="1"/>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Conduct a single sample t-test</a:t>
            </a:r>
            <a:br/>
            <a:r>
              <a:rPr>
                <a:solidFill>
                  <a:srgbClr val="003B4F"/>
                </a:solidFill>
                <a:latin typeface="Courier"/>
              </a:rPr>
              <a:t>t_test_result &lt;- </a:t>
            </a:r>
            <a:r>
              <a:rPr>
                <a:solidFill>
                  <a:srgbClr val="4758AB"/>
                </a:solidFill>
                <a:latin typeface="Courier"/>
              </a:rPr>
              <a:t>t.test</a:t>
            </a:r>
            <a:r>
              <a:rPr>
                <a:solidFill>
                  <a:srgbClr val="003B4F"/>
                </a:solidFill>
                <a:latin typeface="Courier"/>
              </a:rPr>
              <a:t>(windward_data</a:t>
            </a:r>
            <a:r>
              <a:rPr>
                <a:solidFill>
                  <a:srgbClr val="5E5E5E"/>
                </a:solidFill>
                <a:latin typeface="Courier"/>
              </a:rPr>
              <a:t>$</a:t>
            </a:r>
            <a:r>
              <a:rPr>
                <a:solidFill>
                  <a:srgbClr val="003B4F"/>
                </a:solidFill>
                <a:latin typeface="Courier"/>
              </a:rPr>
              <a:t>len_mm, </a:t>
            </a:r>
            <a:r>
              <a:rPr>
                <a:solidFill>
                  <a:srgbClr val="657422"/>
                </a:solidFill>
                <a:latin typeface="Courier"/>
              </a:rPr>
              <a:t>mu =</a:t>
            </a:r>
            <a:r>
              <a:rPr>
                <a:solidFill>
                  <a:srgbClr val="003B4F"/>
                </a:solidFill>
                <a:latin typeface="Courier"/>
              </a:rPr>
              <a:t> </a:t>
            </a:r>
            <a:r>
              <a:rPr>
                <a:solidFill>
                  <a:srgbClr val="AD0000"/>
                </a:solidFill>
                <a:latin typeface="Courier"/>
              </a:rPr>
              <a:t>55</a:t>
            </a:r>
            <a:r>
              <a:rPr>
                <a:solidFill>
                  <a:srgbClr val="003B4F"/>
                </a:solidFill>
                <a:latin typeface="Courier"/>
              </a:rPr>
              <a:t>, </a:t>
            </a:r>
            <a:r>
              <a:rPr>
                <a:solidFill>
                  <a:srgbClr val="657422"/>
                </a:solidFill>
                <a:latin typeface="Courier"/>
              </a:rPr>
              <a:t>var.equal =</a:t>
            </a:r>
            <a:r>
              <a:rPr>
                <a:solidFill>
                  <a:srgbClr val="003B4F"/>
                </a:solidFill>
                <a:latin typeface="Courier"/>
              </a:rPr>
              <a:t> </a:t>
            </a:r>
            <a:r>
              <a:rPr>
                <a:solidFill>
                  <a:srgbClr val="8F5902"/>
                </a:solidFill>
                <a:latin typeface="Courier"/>
              </a:rPr>
              <a:t>TRUE</a:t>
            </a:r>
            <a:r>
              <a:rPr>
                <a:solidFill>
                  <a:srgbClr val="003B4F"/>
                </a:solidFill>
                <a:latin typeface="Courier"/>
              </a:rPr>
              <a:t> )</a:t>
            </a:r>
            <a:br/>
            <a:r>
              <a:rPr>
                <a:solidFill>
                  <a:srgbClr val="4758AB"/>
                </a:solidFill>
                <a:latin typeface="Courier"/>
              </a:rPr>
              <a:t>print</a:t>
            </a:r>
            <a:r>
              <a:rPr>
                <a:solidFill>
                  <a:srgbClr val="003B4F"/>
                </a:solidFill>
                <a:latin typeface="Courier"/>
              </a:rPr>
              <a:t>(t_test_result)</a:t>
            </a:r>
          </a:p>
          <a:p>
            <a:pPr lvl="0" indent="0">
              <a:buNone/>
            </a:pPr>
            <a:r>
              <a:rPr>
                <a:latin typeface="Courier"/>
              </a:rPr>
              <a:t>
    One Sample t-test
data:  windward_data$len_mm
t = -102.85, df = 23, p-value &lt; 2.2e-16
alternative hypothesis: true mean is not equal to 55
95 percent confidence interval:
 14.11050 15.72284
sample estimates:
mean of x 
 14.91667 </a:t>
            </a:r>
          </a:p>
          <a:p>
            <a:pPr lvl="0" indent="0">
              <a:buNone/>
            </a:pPr>
            <a:r>
              <a:rPr>
                <a:solidFill>
                  <a:srgbClr val="5E5E5E"/>
                </a:solidFill>
                <a:latin typeface="Courier"/>
              </a:rPr>
              <a:t># Calculate t-statistic manually </a:t>
            </a:r>
            <a:br/>
            <a:r>
              <a:rPr>
                <a:solidFill>
                  <a:srgbClr val="5E5E5E"/>
                </a:solidFill>
                <a:latin typeface="Courier"/>
              </a:rPr>
              <a:t># YOUR CODE HERE: t = (sample_mean - hypothesized_mean) / (sample_sd / sqrt(n))</a:t>
            </a:r>
            <a:br/>
            <a:br/>
            <a:r>
              <a:rPr>
                <a:solidFill>
                  <a:srgbClr val="5E5E5E"/>
                </a:solidFill>
                <a:latin typeface="Courier"/>
              </a:rPr>
              <a:t># can you do this manually or manually with 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1:</a:t>
            </a:r>
            <a:r>
              <a:rPr/>
              <a:t> Interpreting and Reporting Results</a:t>
            </a:r>
          </a:p>
        </p:txBody>
      </p:sp>
      <p:sp>
        <p:nvSpPr>
          <p:cNvPr id="3" name="Content Placeholder 2"/>
          <p:cNvSpPr>
            <a:spLocks noGrp="1"/>
          </p:cNvSpPr>
          <p:nvPr>
            <p:ph idx="1"/>
          </p:nvPr>
        </p:nvSpPr>
        <p:spPr/>
        <p:txBody>
          <a:bodyPr/>
          <a:lstStyle/>
          <a:p>
            <a:pPr lvl="0" indent="0" marL="0">
              <a:buNone/>
            </a:pPr>
            <a:r>
              <a:rPr b="1"/>
              <a:t>Activity: Interpret the t-test results</a:t>
            </a:r>
          </a:p>
          <a:p>
            <a:pPr lvl="0"/>
            <a:r>
              <a:rPr/>
              <a:t>What does the p-value tell us?</a:t>
            </a:r>
          </a:p>
          <a:p>
            <a:pPr lvl="0"/>
            <a:r>
              <a:rPr/>
              <a:t>Should we reject or fail to reject the null hypothesis?</a:t>
            </a:r>
          </a:p>
          <a:p>
            <a:pPr lvl="0" indent="0" marL="0">
              <a:buNone/>
            </a:pPr>
            <a:r>
              <a:rPr b="1"/>
              <a:t>How to report this result in a scientific paper:</a:t>
            </a:r>
          </a:p>
          <a:p>
            <a:pPr lvl="0" indent="0" marL="0">
              <a:buNone/>
            </a:pPr>
            <a:r>
              <a:rPr/>
              <a:t>“A two-tailed, one-sample t-test at α=0.05 showed that the mean pine needle length on the windward side (… mm, SD = …) [was/was not] significantly different from the expected 55 mm, t(…) = …, p = …”</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Two Sample T-Test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Now, let’s compare pine needle lengths between windward and leeward sides of trees.</a:t>
                </a:r>
              </a:p>
              <a:p>
                <a:pPr lvl="0" indent="0" marL="0">
                  <a:buNone/>
                </a:pPr>
                <a:r>
                  <a:rPr/>
                  <a:t>Question: </a:t>
                </a:r>
                <a:r>
                  <a:rPr b="1"/>
                  <a:t>Is there a significant difference in needle length between the windward and leeward sides?</a:t>
                </a:r>
              </a:p>
              <a:p>
                <a:pPr lvl="0" indent="0" marL="0">
                  <a:buNone/>
                </a:pPr>
                <a:r>
                  <a:rPr/>
                  <a:t>This requires a two-sample t-test.</a:t>
                </a:r>
              </a:p>
              <a:p>
                <a:pPr lvl="0" indent="0" marL="0">
                  <a:buNone/>
                </a:pPr>
                <a:r>
                  <a:rPr/>
                  <a:t>Two-sample t-test compares means from two independent groups.</a:t>
                </a:r>
              </a:p>
              <a:p>
                <a:pPr lvl="0" indent="0" marL="0">
                  <a:spcBef>
                    <a:spcPts val="3000"/>
                  </a:spcBef>
                  <a:buNone/>
                </a:pPr>
                <a14:m>
                  <m:oMath xmlns:m="http://schemas.openxmlformats.org/officeDocument/2006/math">
                    <m:r>
                      <m:t>t</m:t>
                    </m:r>
                    <m:r>
                      <m:rPr>
                        <m:sty m:val="p"/>
                      </m:rPr>
                      <m:t>=</m:t>
                    </m:r>
                    <m:f>
                      <m:fPr>
                        <m:type m:val="bar"/>
                      </m:fPr>
                      <m:num>
                        <m:sSub>
                          <m:e>
                            <m:acc>
                              <m:accPr>
                                <m:chr m:val="‾"/>
                              </m:accPr>
                              <m:e>
                                <m:r>
                                  <m:t>x</m:t>
                                </m:r>
                              </m:e>
                            </m:acc>
                          </m:e>
                          <m:sub>
                            <m:r>
                              <m:t>1</m:t>
                            </m:r>
                          </m:sub>
                        </m:sSub>
                        <m:r>
                          <m:rPr>
                            <m:sty m:val="p"/>
                          </m:rPr>
                          <m:t>−</m:t>
                        </m:r>
                        <m:sSub>
                          <m:e>
                            <m:acc>
                              <m:accPr>
                                <m:chr m:val="‾"/>
                              </m:accPr>
                              <m:e>
                                <m:r>
                                  <m:t>x</m:t>
                                </m:r>
                              </m:e>
                            </m:acc>
                          </m:e>
                          <m:sub>
                            <m:r>
                              <m:t>2</m:t>
                            </m:r>
                          </m:sub>
                        </m:sSub>
                      </m:num>
                      <m:den>
                        <m:sSub>
                          <m:e>
                            <m:r>
                              <m:t>S</m:t>
                            </m:r>
                          </m:e>
                          <m:sub>
                            <m:r>
                              <m:t>p</m:t>
                            </m:r>
                          </m:sub>
                        </m:sSub>
                        <m:rad>
                          <m:radPr>
                            <m:degHide m:val="on"/>
                          </m:radPr>
                          <m:deg/>
                          <m:e>
                            <m:f>
                              <m:fPr>
                                <m:type m:val="bar"/>
                              </m:fPr>
                              <m:num>
                                <m:r>
                                  <m:t>1</m:t>
                                </m:r>
                              </m:num>
                              <m:den>
                                <m:sSub>
                                  <m:e>
                                    <m:r>
                                      <m:t>n</m:t>
                                    </m:r>
                                  </m:e>
                                  <m:sub>
                                    <m:r>
                                      <m:t>1</m:t>
                                    </m:r>
                                  </m:sub>
                                </m:sSub>
                              </m:den>
                            </m:f>
                            <m:r>
                              <m:rPr>
                                <m:sty m:val="p"/>
                              </m:rPr>
                              <m:t>+</m:t>
                            </m:r>
                            <m:f>
                              <m:fPr>
                                <m:type m:val="bar"/>
                              </m:fPr>
                              <m:num>
                                <m:r>
                                  <m:t>1</m:t>
                                </m:r>
                              </m:num>
                              <m:den>
                                <m:sSub>
                                  <m:e>
                                    <m:r>
                                      <m:t>n</m:t>
                                    </m:r>
                                  </m:e>
                                  <m:sub>
                                    <m:r>
                                      <m:t>2</m:t>
                                    </m:r>
                                  </m:sub>
                                </m:sSub>
                              </m:den>
                            </m:f>
                          </m:e>
                        </m:rad>
                      </m:den>
                    </m:f>
                  </m:oMath>
                </a14:m>
              </a:p>
              <a:p>
                <a:pPr lvl="0" indent="0" marL="0">
                  <a:buNone/>
                </a:pPr>
                <a:r>
                  <a:rPr/>
                  <a:t>where:</a:t>
                </a:r>
              </a:p>
              <a:p>
                <a:pPr lvl="0"/>
                <a:r>
                  <a:rPr/>
                  <a:t>x̄₁ and x̄₂: These represent the sample means of the two groups you’re comparing </a:t>
                </a:r>
              </a:p>
              <a:p>
                <a:pPr lvl="0"/>
                <a:r>
                  <a:rPr/>
                  <a:t>s²ₚ: This is the pooled variance, calculated as: s²ₚ = [(n₁ - 1)s₁² + (n₂ - 1)s₂²] / (n₁ + n₂ - 2), where s₁² and s₂² are the sample variances of the two groups.</a:t>
                </a:r>
              </a:p>
              <a:p>
                <a:pPr lvl="0"/>
                <a:r>
                  <a:rPr b="1"/>
                  <a:t>n₁ and n₂:</a:t>
                </a:r>
                <a:r>
                  <a:rPr/>
                  <a:t> These are the sample sizes of the two groups.</a:t>
                </a:r>
              </a:p>
              <a:p>
                <a:pPr lvl="0"/>
                <a:r>
                  <a:rPr b="1"/>
                  <a:t>√(1/n₁ + 1/n₂):</a:t>
                </a:r>
                <a:r>
                  <a:rPr/>
                  <a:t> This represents the pooled standard error.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Exploratory Data Analysis by Group</a:t>
            </a:r>
          </a:p>
        </p:txBody>
      </p:sp>
      <p:sp>
        <p:nvSpPr>
          <p:cNvPr id="3" name="Content Placeholder 2"/>
          <p:cNvSpPr>
            <a:spLocks noGrp="1"/>
          </p:cNvSpPr>
          <p:nvPr>
            <p:ph idx="1"/>
          </p:nvPr>
        </p:nvSpPr>
        <p:spPr/>
        <p:txBody>
          <a:bodyPr/>
          <a:lstStyle/>
          <a:p>
            <a:pPr lvl="0" indent="0" marL="0">
              <a:buNone/>
            </a:pPr>
            <a:r>
              <a:rPr b="1"/>
              <a:t>Activity: Calculate summary statistics grouped by wind exposure</a:t>
            </a:r>
            <a:r>
              <a:rPr/>
              <a:t> Before conducting the test, we need to understand the data for each group.</a:t>
            </a:r>
          </a:p>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Calculate summary statistics by wind exposure</a:t>
            </a:r>
            <a:br/>
            <a:r>
              <a:rPr>
                <a:solidFill>
                  <a:srgbClr val="5E5E5E"/>
                </a:solidFill>
                <a:latin typeface="Courier"/>
              </a:rPr>
              <a:t># Hint: Use group_by() and summarize()</a:t>
            </a:r>
            <a:br/>
            <a:br/>
            <a:r>
              <a:rPr>
                <a:solidFill>
                  <a:srgbClr val="003B4F"/>
                </a:solidFill>
                <a:latin typeface="Courier"/>
              </a:rPr>
              <a:t>group_summary &lt;- pine_data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(wind)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(len_mm),</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(len_mm),</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br/>
            <a:br/>
            <a:r>
              <a:rPr>
                <a:solidFill>
                  <a:srgbClr val="4758AB"/>
                </a:solidFill>
                <a:latin typeface="Courier"/>
              </a:rPr>
              <a:t>print</a:t>
            </a:r>
            <a:r>
              <a:rPr>
                <a:solidFill>
                  <a:srgbClr val="003B4F"/>
                </a:solidFill>
                <a:latin typeface="Courier"/>
              </a:rPr>
              <a:t>(group_summary)</a:t>
            </a:r>
          </a:p>
          <a:p>
            <a:pPr lvl="0" indent="0">
              <a:buNone/>
            </a:pPr>
            <a:r>
              <a:rPr>
                <a:latin typeface="Courier"/>
              </a:rPr>
              <a:t># A tibble: 2 × 5
  wind  mean_length sd_length     n se_length
  &lt;chr&gt;       &lt;dbl&gt;     &lt;dbl&gt; &lt;int&gt;     &lt;dbl&gt;
1 lee          20.4      2.45    24     0.500
2 wind         14.9      1.91    24     0.390</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Alternative 1</a:t>
            </a:r>
          </a:p>
        </p:txBody>
      </p:sp>
      <p:sp>
        <p:nvSpPr>
          <p:cNvPr id="3" name="Content Placeholder 2"/>
          <p:cNvSpPr>
            <a:spLocks noGrp="1"/>
          </p:cNvSpPr>
          <p:nvPr>
            <p:ph idx="1"/>
          </p:nvPr>
        </p:nvSpPr>
        <p:spPr/>
        <p:txBody>
          <a:bodyPr/>
          <a:lstStyle/>
          <a:p>
            <a:pPr lvl="0" indent="0">
              <a:buNone/>
            </a:pPr>
            <a:r>
              <a:rPr>
                <a:solidFill>
                  <a:srgbClr val="5E5E5E"/>
                </a:solidFill>
                <a:latin typeface="Courier"/>
              </a:rPr>
              <a:t># Calculate the difference in means</a:t>
            </a:r>
            <a:br/>
            <a:r>
              <a:rPr>
                <a:solidFill>
                  <a:srgbClr val="5E5E5E"/>
                </a:solidFill>
                <a:latin typeface="Courier"/>
              </a:rPr>
              <a:t># YOUR CODE HERE</a:t>
            </a:r>
            <a:br/>
            <a:br/>
            <a:r>
              <a:rPr>
                <a:solidFill>
                  <a:srgbClr val="5E5E5E"/>
                </a:solidFill>
                <a:latin typeface="Courier"/>
              </a:rPr>
              <a:t># Assuming your dataframe is called df</a:t>
            </a:r>
            <a:br/>
            <a:r>
              <a:rPr>
                <a:solidFill>
                  <a:srgbClr val="003B4F"/>
                </a:solidFill>
                <a:latin typeface="Courier"/>
              </a:rPr>
              <a:t>group_summary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r>
              <a:rPr>
                <a:solidFill>
                  <a:srgbClr val="657422"/>
                </a:solidFill>
                <a:latin typeface="Courier"/>
              </a:rPr>
              <a:t>difference =</a:t>
            </a:r>
            <a:r>
              <a:rPr>
                <a:solidFill>
                  <a:srgbClr val="003B4F"/>
                </a:solidFill>
                <a:latin typeface="Courier"/>
              </a:rPr>
              <a:t> mean_length[wind </a:t>
            </a:r>
            <a:r>
              <a:rPr>
                <a:solidFill>
                  <a:srgbClr val="5E5E5E"/>
                </a:solidFill>
                <a:latin typeface="Courier"/>
              </a:rPr>
              <a:t>==</a:t>
            </a:r>
            <a:r>
              <a:rPr>
                <a:solidFill>
                  <a:srgbClr val="003B4F"/>
                </a:solidFill>
                <a:latin typeface="Courier"/>
              </a:rPr>
              <a:t> </a:t>
            </a:r>
            <a:r>
              <a:rPr>
                <a:solidFill>
                  <a:srgbClr val="20794D"/>
                </a:solidFill>
                <a:latin typeface="Courier"/>
              </a:rPr>
              <a:t>"wind"</a:t>
            </a:r>
            <a:r>
              <a:rPr>
                <a:solidFill>
                  <a:srgbClr val="003B4F"/>
                </a:solidFill>
                <a:latin typeface="Courier"/>
              </a:rPr>
              <a:t>] </a:t>
            </a:r>
            <a:r>
              <a:rPr>
                <a:solidFill>
                  <a:srgbClr val="5E5E5E"/>
                </a:solidFill>
                <a:latin typeface="Courier"/>
              </a:rPr>
              <a:t>-</a:t>
            </a:r>
            <a:r>
              <a:rPr>
                <a:solidFill>
                  <a:srgbClr val="003B4F"/>
                </a:solidFill>
                <a:latin typeface="Courier"/>
              </a:rPr>
              <a:t> mean_length[wind </a:t>
            </a:r>
            <a:r>
              <a:rPr>
                <a:solidFill>
                  <a:srgbClr val="5E5E5E"/>
                </a:solidFill>
                <a:latin typeface="Courier"/>
              </a:rPr>
              <a:t>==</a:t>
            </a:r>
            <a:r>
              <a:rPr>
                <a:solidFill>
                  <a:srgbClr val="003B4F"/>
                </a:solidFill>
                <a:latin typeface="Courier"/>
              </a:rPr>
              <a:t> </a:t>
            </a:r>
            <a:r>
              <a:rPr>
                <a:solidFill>
                  <a:srgbClr val="20794D"/>
                </a:solidFill>
                <a:latin typeface="Courier"/>
              </a:rPr>
              <a:t>"lee"</a:t>
            </a:r>
            <a:r>
              <a:rPr>
                <a:solidFill>
                  <a:srgbClr val="003B4F"/>
                </a:solidFill>
                <a:latin typeface="Courier"/>
              </a:rPr>
              <a:t>])</a:t>
            </a:r>
          </a:p>
          <a:p>
            <a:pPr lvl="0" indent="0">
              <a:buNone/>
            </a:pPr>
            <a:r>
              <a:rPr>
                <a:latin typeface="Courier"/>
              </a:rPr>
              <a:t># A tibble: 1 × 1
  difference
       &lt;dbl&gt;
1       -5.5</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Alternative 2</a:t>
            </a:r>
          </a:p>
        </p:txBody>
      </p:sp>
      <p:sp>
        <p:nvSpPr>
          <p:cNvPr id="3" name="Content Placeholder 2"/>
          <p:cNvSpPr>
            <a:spLocks noGrp="1"/>
          </p:cNvSpPr>
          <p:nvPr>
            <p:ph idx="1"/>
          </p:nvPr>
        </p:nvSpPr>
        <p:spPr/>
        <p:txBody>
          <a:bodyPr/>
          <a:lstStyle/>
          <a:p>
            <a:pPr lvl="0" indent="0">
              <a:buNone/>
            </a:pPr>
            <a:r>
              <a:rPr>
                <a:solidFill>
                  <a:srgbClr val="5E5E5E"/>
                </a:solidFill>
                <a:latin typeface="Courier"/>
              </a:rPr>
              <a:t># Or alternatively using filter and pull:</a:t>
            </a:r>
            <a:br/>
            <a:r>
              <a:rPr>
                <a:solidFill>
                  <a:srgbClr val="003B4F"/>
                </a:solidFill>
                <a:latin typeface="Courier"/>
              </a:rPr>
              <a:t>lee_mean &lt;- group_summary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"lee"</a:t>
            </a:r>
            <a:r>
              <a:rPr>
                <a:solidFill>
                  <a:srgbClr val="003B4F"/>
                </a:solidFill>
                <a:latin typeface="Courier"/>
              </a:rPr>
              <a:t>) </a:t>
            </a:r>
            <a:r>
              <a:rPr>
                <a:solidFill>
                  <a:srgbClr val="5E5E5E"/>
                </a:solidFill>
                <a:latin typeface="Courier"/>
              </a:rPr>
              <a:t>%&gt;%</a:t>
            </a:r>
            <a:r>
              <a:rPr>
                <a:solidFill>
                  <a:srgbClr val="003B4F"/>
                </a:solidFill>
                <a:latin typeface="Courier"/>
              </a:rPr>
              <a:t> </a:t>
            </a:r>
            <a:r>
              <a:rPr>
                <a:solidFill>
                  <a:srgbClr val="4758AB"/>
                </a:solidFill>
                <a:latin typeface="Courier"/>
              </a:rPr>
              <a:t>pull</a:t>
            </a:r>
            <a:r>
              <a:rPr>
                <a:solidFill>
                  <a:srgbClr val="003B4F"/>
                </a:solidFill>
                <a:latin typeface="Courier"/>
              </a:rPr>
              <a:t>(mean_length)</a:t>
            </a:r>
            <a:br/>
            <a:r>
              <a:rPr>
                <a:solidFill>
                  <a:srgbClr val="003B4F"/>
                </a:solidFill>
                <a:latin typeface="Courier"/>
              </a:rPr>
              <a:t>wind_mean &lt;- group_summary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"wind"</a:t>
            </a:r>
            <a:r>
              <a:rPr>
                <a:solidFill>
                  <a:srgbClr val="003B4F"/>
                </a:solidFill>
                <a:latin typeface="Courier"/>
              </a:rPr>
              <a:t>) </a:t>
            </a:r>
            <a:r>
              <a:rPr>
                <a:solidFill>
                  <a:srgbClr val="5E5E5E"/>
                </a:solidFill>
                <a:latin typeface="Courier"/>
              </a:rPr>
              <a:t>%&gt;%</a:t>
            </a:r>
            <a:r>
              <a:rPr>
                <a:solidFill>
                  <a:srgbClr val="003B4F"/>
                </a:solidFill>
                <a:latin typeface="Courier"/>
              </a:rPr>
              <a:t> </a:t>
            </a:r>
            <a:r>
              <a:rPr>
                <a:solidFill>
                  <a:srgbClr val="4758AB"/>
                </a:solidFill>
                <a:latin typeface="Courier"/>
              </a:rPr>
              <a:t>pull</a:t>
            </a:r>
            <a:r>
              <a:rPr>
                <a:solidFill>
                  <a:srgbClr val="003B4F"/>
                </a:solidFill>
                <a:latin typeface="Courier"/>
              </a:rPr>
              <a:t>(mean_length)</a:t>
            </a:r>
            <a:br/>
            <a:r>
              <a:rPr>
                <a:solidFill>
                  <a:srgbClr val="003B4F"/>
                </a:solidFill>
                <a:latin typeface="Courier"/>
              </a:rPr>
              <a:t>difference &lt;- wind_mean </a:t>
            </a:r>
            <a:r>
              <a:rPr>
                <a:solidFill>
                  <a:srgbClr val="5E5E5E"/>
                </a:solidFill>
                <a:latin typeface="Courier"/>
              </a:rPr>
              <a:t>-</a:t>
            </a:r>
            <a:r>
              <a:rPr>
                <a:solidFill>
                  <a:srgbClr val="003B4F"/>
                </a:solidFill>
                <a:latin typeface="Courier"/>
              </a:rPr>
              <a:t> lee_mean</a:t>
            </a:r>
            <a:br/>
            <a:r>
              <a:rPr>
                <a:solidFill>
                  <a:srgbClr val="003B4F"/>
                </a:solidFill>
                <a:latin typeface="Courier"/>
              </a:rPr>
              <a:t>difference</a:t>
            </a:r>
          </a:p>
          <a:p>
            <a:pPr lvl="0" indent="0">
              <a:buNone/>
            </a:pPr>
            <a:r>
              <a:rPr>
                <a:latin typeface="Courier"/>
              </a:rPr>
              <a:t>[1] -5.5</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Part 2:</a:t>
            </a:r>
            <a:r>
              <a:rPr/>
              <a:t> Visualizing Group Differences</a:t>
            </a:r>
          </a:p>
        </p:txBody>
      </p:sp>
      <p:sp>
        <p:nvSpPr>
          <p:cNvPr id="4" name="Text Placeholder 3"/>
          <p:cNvSpPr>
            <a:spLocks noGrp="1"/>
          </p:cNvSpPr>
          <p:nvPr>
            <p:ph idx="2" sz="half" type="body"/>
          </p:nvPr>
        </p:nvSpPr>
        <p:spPr/>
        <p:txBody>
          <a:bodyPr/>
          <a:lstStyle/>
          <a:p>
            <a:pPr lvl="0" indent="0" marL="0">
              <a:buNone/>
            </a:pPr>
            <a:r>
              <a:rPr b="1"/>
              <a:t>Activity: Create visualizations to compare the groups</a:t>
            </a:r>
            <a:r>
              <a:rPr/>
              <a:t> Effective visualizations for group comparisons:</a:t>
            </a:r>
          </a:p>
          <a:p>
            <a:pPr lvl="0"/>
            <a:r>
              <a:rPr/>
              <a:t>Side-by-side boxplots</a:t>
            </a:r>
          </a:p>
          <a:p>
            <a:pPr lvl="0"/>
            <a:r>
              <a:rPr/>
              <a:t>Violin plots</a:t>
            </a:r>
          </a:p>
          <a:p>
            <a:pPr lvl="0"/>
            <a:r>
              <a:rPr/>
              <a:t>Error bar plots</a:t>
            </a:r>
          </a:p>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Create boxplots to compare groups</a:t>
            </a:r>
            <a:br/>
            <a:r>
              <a:rPr>
                <a:solidFill>
                  <a:srgbClr val="4758AB"/>
                </a:solidFill>
                <a:latin typeface="Courier"/>
              </a:rPr>
              <a:t>ggplot</a:t>
            </a:r>
            <a:r>
              <a:rPr>
                <a:solidFill>
                  <a:srgbClr val="003B4F"/>
                </a:solidFill>
                <a:latin typeface="Courier"/>
              </a:rPr>
              <a:t>(pine_data,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wind, </a:t>
            </a:r>
            <a:r>
              <a:rPr>
                <a:solidFill>
                  <a:srgbClr val="657422"/>
                </a:solidFill>
                <a:latin typeface="Courier"/>
              </a:rPr>
              <a:t>y =</a:t>
            </a:r>
            <a:r>
              <a:rPr>
                <a:solidFill>
                  <a:srgbClr val="003B4F"/>
                </a:solidFill>
                <a:latin typeface="Courier"/>
              </a:rPr>
              <a:t> len_mm, </a:t>
            </a:r>
            <a:r>
              <a:rPr>
                <a:solidFill>
                  <a:srgbClr val="657422"/>
                </a:solidFill>
                <a:latin typeface="Courier"/>
              </a:rPr>
              <a:t>fill =</a:t>
            </a:r>
            <a:r>
              <a:rPr>
                <a:solidFill>
                  <a:srgbClr val="003B4F"/>
                </a:solidFill>
                <a:latin typeface="Courier"/>
              </a:rPr>
              <a:t> wind))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"Pine Needle Length by Wind Exposure"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"Wind Exposure"</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"Length (mm)"</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06_01_lecture_powerpoint_old_files/figure-pptx/group_visualization-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how can you do this by wind to see both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a:r>
              <a:rPr/>
              <a:t>Major goal of statistics:</a:t>
            </a:r>
          </a:p>
          <a:p>
            <a:pPr lvl="1"/>
            <a:r>
              <a:rPr/>
              <a:t>inferences about populations from samples…</a:t>
            </a:r>
          </a:p>
          <a:p>
            <a:pPr lvl="2"/>
            <a:r>
              <a:rPr/>
              <a:t>assign degree of confidence to inferences</a:t>
            </a:r>
          </a:p>
          <a:p>
            <a:pPr lvl="1"/>
            <a:r>
              <a:rPr/>
              <a:t>Statistical hypothesis testing:</a:t>
            </a:r>
          </a:p>
          <a:p>
            <a:pPr lvl="2"/>
            <a:r>
              <a:rPr/>
              <a:t>formalized approach to inference</a:t>
            </a:r>
          </a:p>
          <a:p>
            <a:pPr lvl="1"/>
            <a:r>
              <a:rPr/>
              <a:t>Hypotheses ask whether samples come from populations with certain properties</a:t>
            </a:r>
          </a:p>
          <a:p>
            <a:pPr lvl="1"/>
            <a:r>
              <a:rPr/>
              <a:t>Often interested in questions about population means</a:t>
            </a:r>
          </a:p>
          <a:p>
            <a:pPr lvl="2"/>
            <a:r>
              <a:rPr/>
              <a:t>but other questions are of interest</a:t>
            </a:r>
          </a:p>
        </p:txBody>
      </p:sp>
      <p:pic>
        <p:nvPicPr>
          <p:cNvPr descr="images/pine_tree.png" id="0" name="Picture 1"/>
          <p:cNvPicPr>
            <a:picLocks noGrp="1" noChangeAspect="1"/>
          </p:cNvPicPr>
          <p:nvPr/>
        </p:nvPicPr>
        <p:blipFill>
          <a:blip r:embed="rId2"/>
          <a:stretch>
            <a:fillRect/>
          </a:stretch>
        </p:blipFill>
        <p:spPr bwMode="auto">
          <a:xfrm>
            <a:off x="6121400" y="1511300"/>
            <a:ext cx="2781300" cy="27813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your task</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Create a plot using stat_summary to show means and standard errors</a:t>
            </a:r>
            <a:br/>
            <a:r>
              <a:rPr>
                <a:solidFill>
                  <a:srgbClr val="4758AB"/>
                </a:solidFill>
                <a:latin typeface="Courier"/>
              </a:rPr>
              <a:t>ggplot</a:t>
            </a:r>
            <a:r>
              <a:rPr>
                <a:solidFill>
                  <a:srgbClr val="003B4F"/>
                </a:solidFill>
                <a:latin typeface="Courier"/>
              </a:rPr>
              <a:t>(pine_data,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wind, </a:t>
            </a:r>
            <a:r>
              <a:rPr>
                <a:solidFill>
                  <a:srgbClr val="657422"/>
                </a:solidFill>
                <a:latin typeface="Courier"/>
              </a:rPr>
              <a:t>y =</a:t>
            </a:r>
            <a:r>
              <a:rPr>
                <a:solidFill>
                  <a:srgbClr val="003B4F"/>
                </a:solidFill>
                <a:latin typeface="Courier"/>
              </a:rPr>
              <a:t> len_mm, </a:t>
            </a:r>
            <a:r>
              <a:rPr>
                <a:solidFill>
                  <a:srgbClr val="657422"/>
                </a:solidFill>
                <a:latin typeface="Courier"/>
              </a:rPr>
              <a:t>color =</a:t>
            </a:r>
            <a:r>
              <a:rPr>
                <a:solidFill>
                  <a:srgbClr val="003B4F"/>
                </a:solidFill>
                <a:latin typeface="Courier"/>
              </a:rPr>
              <a:t> wind)) </a:t>
            </a:r>
            <a:r>
              <a:rPr>
                <a:solidFill>
                  <a:srgbClr val="5E5E5E"/>
                </a:solidFill>
                <a:latin typeface="Courier"/>
              </a:rPr>
              <a:t>+</a:t>
            </a:r>
            <a:br/>
            <a:r>
              <a:rPr>
                <a:solidFill>
                  <a:srgbClr val="003B4F"/>
                </a:solidFill>
                <a:latin typeface="Courier"/>
              </a:rPr>
              <a:t>  </a:t>
            </a:r>
            <a:r>
              <a:rPr>
                <a:solidFill>
                  <a:srgbClr val="4758AB"/>
                </a:solidFill>
                <a:latin typeface="Courier"/>
              </a:rPr>
              <a:t>stat_summary</a:t>
            </a:r>
            <a:r>
              <a:rPr>
                <a:solidFill>
                  <a:srgbClr val="003B4F"/>
                </a:solidFill>
                <a:latin typeface="Courier"/>
              </a:rPr>
              <a:t>(</a:t>
            </a:r>
            <a:r>
              <a:rPr>
                <a:solidFill>
                  <a:srgbClr val="657422"/>
                </a:solidFill>
                <a:latin typeface="Courier"/>
              </a:rPr>
              <a:t>fun =</a:t>
            </a:r>
            <a:r>
              <a:rPr>
                <a:solidFill>
                  <a:srgbClr val="003B4F"/>
                </a:solidFill>
                <a:latin typeface="Courier"/>
              </a:rPr>
              <a:t> mean, </a:t>
            </a:r>
            <a:r>
              <a:rPr>
                <a:solidFill>
                  <a:srgbClr val="657422"/>
                </a:solidFill>
                <a:latin typeface="Courier"/>
              </a:rPr>
              <a:t>geom =</a:t>
            </a:r>
            <a:r>
              <a:rPr>
                <a:solidFill>
                  <a:srgbClr val="003B4F"/>
                </a:solidFill>
                <a:latin typeface="Courier"/>
              </a:rPr>
              <a:t> </a:t>
            </a:r>
            <a:r>
              <a:rPr>
                <a:solidFill>
                  <a:srgbClr val="20794D"/>
                </a:solidFill>
                <a:latin typeface="Courier"/>
              </a:rPr>
              <a:t>"point"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stat_summary</a:t>
            </a:r>
            <a:r>
              <a:rPr>
                <a:solidFill>
                  <a:srgbClr val="003B4F"/>
                </a:solidFill>
                <a:latin typeface="Courier"/>
              </a:rPr>
              <a:t>(</a:t>
            </a:r>
            <a:r>
              <a:rPr>
                <a:solidFill>
                  <a:srgbClr val="657422"/>
                </a:solidFill>
                <a:latin typeface="Courier"/>
              </a:rPr>
              <a:t>fun.data =</a:t>
            </a:r>
            <a:r>
              <a:rPr>
                <a:solidFill>
                  <a:srgbClr val="003B4F"/>
                </a:solidFill>
                <a:latin typeface="Courier"/>
              </a:rPr>
              <a:t> mean_se, </a:t>
            </a:r>
            <a:r>
              <a:rPr>
                <a:solidFill>
                  <a:srgbClr val="657422"/>
                </a:solidFill>
                <a:latin typeface="Courier"/>
              </a:rPr>
              <a:t>geom =</a:t>
            </a:r>
            <a:r>
              <a:rPr>
                <a:solidFill>
                  <a:srgbClr val="003B4F"/>
                </a:solidFill>
                <a:latin typeface="Courier"/>
              </a:rPr>
              <a:t> </a:t>
            </a:r>
            <a:r>
              <a:rPr>
                <a:solidFill>
                  <a:srgbClr val="20794D"/>
                </a:solidFill>
                <a:latin typeface="Courier"/>
              </a:rPr>
              <a:t>"errorbar"</a:t>
            </a: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"Mean Pine Needle Length by Wind Exposure"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"Wind Exposure"</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"Mean Length (mm)"</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06_01_lecture_powerpoint_old_files/figure-pptx/unnamed-chunk-8-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Testing Assumptions for Two-Sample T-Test</a:t>
            </a:r>
          </a:p>
        </p:txBody>
      </p:sp>
      <p:sp>
        <p:nvSpPr>
          <p:cNvPr id="3" name="Content Placeholder 2"/>
          <p:cNvSpPr>
            <a:spLocks noGrp="1"/>
          </p:cNvSpPr>
          <p:nvPr>
            <p:ph idx="1"/>
          </p:nvPr>
        </p:nvSpPr>
        <p:spPr/>
        <p:txBody>
          <a:bodyPr/>
          <a:lstStyle/>
          <a:p>
            <a:pPr lvl="0" indent="0" marL="0">
              <a:buNone/>
            </a:pPr>
            <a:r>
              <a:rPr b="1"/>
              <a:t>Activity: Test assumptions for two-sample t-test</a:t>
            </a:r>
          </a:p>
          <a:p>
            <a:pPr lvl="0" indent="0" marL="0">
              <a:buNone/>
            </a:pPr>
            <a:r>
              <a:rPr/>
              <a:t>For a two-sample t-test, we need to check:</a:t>
            </a:r>
          </a:p>
          <a:p>
            <a:pPr lvl="0" indent="-342900" marL="342900">
              <a:buAutoNum type="arabicPeriod"/>
            </a:pPr>
            <a:r>
              <a:rPr/>
              <a:t>Normality within each group</a:t>
            </a:r>
          </a:p>
          <a:p>
            <a:pPr lvl="0" indent="-342900" marL="342900">
              <a:buAutoNum type="arabicPeriod"/>
            </a:pPr>
            <a:r>
              <a:rPr/>
              <a:t>Equal variances between groups (for standard t-test)</a:t>
            </a:r>
          </a:p>
          <a:p>
            <a:pPr lvl="0" indent="-342900" marL="342900">
              <a:buAutoNum type="arabicPeriod"/>
            </a:pPr>
            <a:r>
              <a:rPr/>
              <a:t>Independent observations</a:t>
            </a:r>
          </a:p>
          <a:p>
            <a:pPr lvl="0" indent="0" marL="0">
              <a:buNone/>
            </a:pPr>
            <a:r>
              <a:rPr/>
              <a:t>If assumptions are violated:</a:t>
            </a:r>
          </a:p>
          <a:p>
            <a:pPr lvl="0"/>
            <a:r>
              <a:rPr/>
              <a:t>Welch’s t-test (unequal variances)</a:t>
            </a:r>
          </a:p>
          <a:p>
            <a:pPr lvl="0"/>
            <a:r>
              <a:rPr/>
              <a:t>Non-parametric alternatives (Mann-Whitney U test)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your task</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Test normality of windward pine needle lengths</a:t>
            </a:r>
            <a:br/>
            <a:r>
              <a:rPr>
                <a:solidFill>
                  <a:srgbClr val="5E5E5E"/>
                </a:solidFill>
                <a:latin typeface="Courier"/>
              </a:rPr>
              <a:t># QQ Plot</a:t>
            </a:r>
            <a:br/>
            <a:r>
              <a:rPr>
                <a:solidFill>
                  <a:srgbClr val="4758AB"/>
                </a:solidFill>
                <a:latin typeface="Courier"/>
              </a:rPr>
              <a:t>qqPlot</a:t>
            </a:r>
            <a:r>
              <a:rPr>
                <a:solidFill>
                  <a:srgbClr val="003B4F"/>
                </a:solidFill>
                <a:latin typeface="Courier"/>
              </a:rPr>
              <a:t>(pine_data</a:t>
            </a:r>
            <a:r>
              <a:rPr>
                <a:solidFill>
                  <a:srgbClr val="5E5E5E"/>
                </a:solidFill>
                <a:latin typeface="Courier"/>
              </a:rPr>
              <a:t>$</a:t>
            </a:r>
            <a:r>
              <a:rPr>
                <a:solidFill>
                  <a:srgbClr val="003B4F"/>
                </a:solidFill>
                <a:latin typeface="Courier"/>
              </a:rPr>
              <a:t>len_mm, </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"QQ Plot for Windward Pine Needles"</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p>
        </p:txBody>
      </p:sp>
      <p:pic>
        <p:nvPicPr>
          <p:cNvPr descr="06_01_lecture_powerpoint_old_files/figure-pptx/unnamed-chunk-9-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4 28</a:t>
            </a:r>
          </a:p>
          <a:p>
            <a:pPr lvl="0" indent="0">
              <a:buNone/>
            </a:pPr>
            <a:r>
              <a:rPr>
                <a:solidFill>
                  <a:srgbClr val="5E5E5E"/>
                </a:solidFill>
                <a:latin typeface="Courier"/>
              </a:rPr>
              <a:t># Testing normality for each group</a:t>
            </a:r>
            <a:br/>
            <a:r>
              <a:rPr>
                <a:solidFill>
                  <a:srgbClr val="5E5E5E"/>
                </a:solidFill>
                <a:latin typeface="Courier"/>
              </a:rPr>
              <a:t># Leeward group</a:t>
            </a:r>
            <a:br/>
            <a:r>
              <a:rPr>
                <a:solidFill>
                  <a:srgbClr val="003B4F"/>
                </a:solidFill>
                <a:latin typeface="Courier"/>
              </a:rPr>
              <a:t>lee_data &lt;- pine_data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"lee"</a:t>
            </a:r>
            <a:r>
              <a:rPr>
                <a:solidFill>
                  <a:srgbClr val="003B4F"/>
                </a:solidFill>
                <a:latin typeface="Courier"/>
              </a:rPr>
              <a:t>)</a:t>
            </a:r>
            <a:br/>
            <a:r>
              <a:rPr>
                <a:solidFill>
                  <a:srgbClr val="003B4F"/>
                </a:solidFill>
                <a:latin typeface="Courier"/>
              </a:rPr>
              <a:t>shapiro_lee &lt;- </a:t>
            </a:r>
            <a:r>
              <a:rPr>
                <a:solidFill>
                  <a:srgbClr val="4758AB"/>
                </a:solidFill>
                <a:latin typeface="Courier"/>
              </a:rPr>
              <a:t>shapiro.test</a:t>
            </a:r>
            <a:r>
              <a:rPr>
                <a:solidFill>
                  <a:srgbClr val="003B4F"/>
                </a:solidFill>
                <a:latin typeface="Courier"/>
              </a:rPr>
              <a:t>(lee_data</a:t>
            </a:r>
            <a:r>
              <a:rPr>
                <a:solidFill>
                  <a:srgbClr val="5E5E5E"/>
                </a:solidFill>
                <a:latin typeface="Courier"/>
              </a:rPr>
              <a:t>$</a:t>
            </a:r>
            <a:r>
              <a:rPr>
                <a:solidFill>
                  <a:srgbClr val="003B4F"/>
                </a:solidFill>
                <a:latin typeface="Courier"/>
              </a:rPr>
              <a:t>len_mm)</a:t>
            </a:r>
            <a:br/>
            <a:r>
              <a:rPr>
                <a:solidFill>
                  <a:srgbClr val="4758AB"/>
                </a:solidFill>
                <a:latin typeface="Courier"/>
              </a:rPr>
              <a:t>print</a:t>
            </a:r>
            <a:r>
              <a:rPr>
                <a:solidFill>
                  <a:srgbClr val="003B4F"/>
                </a:solidFill>
                <a:latin typeface="Courier"/>
              </a:rPr>
              <a:t>(</a:t>
            </a:r>
            <a:r>
              <a:rPr>
                <a:solidFill>
                  <a:srgbClr val="20794D"/>
                </a:solidFill>
                <a:latin typeface="Courier"/>
              </a:rPr>
              <a:t>"Shapiro-Wilk test for leeward data:"</a:t>
            </a:r>
            <a:r>
              <a:rPr>
                <a:solidFill>
                  <a:srgbClr val="003B4F"/>
                </a:solidFill>
                <a:latin typeface="Courier"/>
              </a:rPr>
              <a:t>)</a:t>
            </a:r>
          </a:p>
          <a:p>
            <a:pPr lvl="0" indent="0">
              <a:buNone/>
            </a:pPr>
            <a:r>
              <a:rPr>
                <a:latin typeface="Courier"/>
              </a:rPr>
              <a:t>[1] "Shapiro-Wilk test for leeward data:"</a:t>
            </a:r>
          </a:p>
          <a:p>
            <a:pPr lvl="0" indent="0">
              <a:buNone/>
            </a:pPr>
            <a:r>
              <a:rPr>
                <a:solidFill>
                  <a:srgbClr val="4758AB"/>
                </a:solidFill>
                <a:latin typeface="Courier"/>
              </a:rPr>
              <a:t>print</a:t>
            </a:r>
            <a:r>
              <a:rPr>
                <a:solidFill>
                  <a:srgbClr val="003B4F"/>
                </a:solidFill>
                <a:latin typeface="Courier"/>
              </a:rPr>
              <a:t>(shapiro_lee)</a:t>
            </a:r>
          </a:p>
          <a:p>
            <a:pPr lvl="0" indent="0">
              <a:buNone/>
            </a:pPr>
            <a:r>
              <a:rPr>
                <a:latin typeface="Courier"/>
              </a:rPr>
              <a:t>
    Shapiro-Wilk normality test
data:  lee_data$len_mm
W = 0.95477, p-value = 0.3425</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windward group</a:t>
            </a:r>
          </a:p>
        </p:txBody>
      </p:sp>
      <p:sp>
        <p:nvSpPr>
          <p:cNvPr id="3" name="Content Placeholder 2"/>
          <p:cNvSpPr>
            <a:spLocks noGrp="1"/>
          </p:cNvSpPr>
          <p:nvPr>
            <p:ph idx="1"/>
          </p:nvPr>
        </p:nvSpPr>
        <p:spPr/>
        <p:txBody>
          <a:bodyPr/>
          <a:lstStyle/>
          <a:p>
            <a:pPr lvl="0" indent="0">
              <a:buNone/>
            </a:pPr>
            <a:r>
              <a:rPr>
                <a:solidFill>
                  <a:srgbClr val="5E5E5E"/>
                </a:solidFill>
                <a:latin typeface="Courier"/>
              </a:rPr>
              <a:t># Windward group</a:t>
            </a:r>
            <a:br/>
            <a:r>
              <a:rPr>
                <a:solidFill>
                  <a:srgbClr val="5E5E5E"/>
                </a:solidFill>
                <a:latin typeface="Courier"/>
              </a:rPr>
              <a:t># YOUR CODE HERE for windward group normality test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Remember you can always do it in one go</a:t>
            </a:r>
          </a:p>
        </p:txBody>
      </p:sp>
      <p:sp>
        <p:nvSpPr>
          <p:cNvPr id="3" name="Content Placeholder 2"/>
          <p:cNvSpPr>
            <a:spLocks noGrp="1"/>
          </p:cNvSpPr>
          <p:nvPr>
            <p:ph idx="1"/>
          </p:nvPr>
        </p:nvSpPr>
        <p:spPr/>
        <p:txBody>
          <a:bodyPr/>
          <a:lstStyle/>
          <a:p>
            <a:pPr lvl="0" indent="0">
              <a:buNone/>
            </a:pPr>
            <a:r>
              <a:rPr>
                <a:solidFill>
                  <a:srgbClr val="5E5E5E"/>
                </a:solidFill>
                <a:latin typeface="Courier"/>
              </a:rPr>
              <a:t># there are always two ways</a:t>
            </a:r>
            <a:br/>
            <a:r>
              <a:rPr>
                <a:solidFill>
                  <a:srgbClr val="5E5E5E"/>
                </a:solidFill>
                <a:latin typeface="Courier"/>
              </a:rPr>
              <a:t># Test for normality using Shapiro-Wilk test for each wind group</a:t>
            </a:r>
            <a:br/>
            <a:r>
              <a:rPr>
                <a:solidFill>
                  <a:srgbClr val="5E5E5E"/>
                </a:solidFill>
                <a:latin typeface="Courier"/>
              </a:rPr>
              <a:t># All in one pipeline using tidyverse approach</a:t>
            </a:r>
            <a:br/>
            <a:r>
              <a:rPr>
                <a:solidFill>
                  <a:srgbClr val="003B4F"/>
                </a:solidFill>
                <a:latin typeface="Courier"/>
              </a:rPr>
              <a:t>normality_results &lt;- pine_data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(wind)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shapiro_stat =</a:t>
            </a:r>
            <a:r>
              <a:rPr>
                <a:solidFill>
                  <a:srgbClr val="003B4F"/>
                </a:solidFill>
                <a:latin typeface="Courier"/>
              </a:rPr>
              <a:t> </a:t>
            </a:r>
            <a:r>
              <a:rPr>
                <a:solidFill>
                  <a:srgbClr val="4758AB"/>
                </a:solidFill>
                <a:latin typeface="Courier"/>
              </a:rPr>
              <a:t>shapiro.test</a:t>
            </a:r>
            <a:r>
              <a:rPr>
                <a:solidFill>
                  <a:srgbClr val="003B4F"/>
                </a:solidFill>
                <a:latin typeface="Courier"/>
              </a:rPr>
              <a:t>(len_mm)</a:t>
            </a:r>
            <a:r>
              <a:rPr>
                <a:solidFill>
                  <a:srgbClr val="5E5E5E"/>
                </a:solidFill>
                <a:latin typeface="Courier"/>
              </a:rPr>
              <a:t>$</a:t>
            </a:r>
            <a:r>
              <a:rPr>
                <a:solidFill>
                  <a:srgbClr val="003B4F"/>
                </a:solidFill>
                <a:latin typeface="Courier"/>
              </a:rPr>
              <a:t>statistic,</a:t>
            </a:r>
            <a:br/>
            <a:r>
              <a:rPr>
                <a:solidFill>
                  <a:srgbClr val="003B4F"/>
                </a:solidFill>
                <a:latin typeface="Courier"/>
              </a:rPr>
              <a:t>    </a:t>
            </a:r>
            <a:r>
              <a:rPr>
                <a:solidFill>
                  <a:srgbClr val="657422"/>
                </a:solidFill>
                <a:latin typeface="Courier"/>
              </a:rPr>
              <a:t>shapiro_p_value =</a:t>
            </a:r>
            <a:r>
              <a:rPr>
                <a:solidFill>
                  <a:srgbClr val="003B4F"/>
                </a:solidFill>
                <a:latin typeface="Courier"/>
              </a:rPr>
              <a:t> </a:t>
            </a:r>
            <a:r>
              <a:rPr>
                <a:solidFill>
                  <a:srgbClr val="4758AB"/>
                </a:solidFill>
                <a:latin typeface="Courier"/>
              </a:rPr>
              <a:t>shapiro.test</a:t>
            </a:r>
            <a:r>
              <a:rPr>
                <a:solidFill>
                  <a:srgbClr val="003B4F"/>
                </a:solidFill>
                <a:latin typeface="Courier"/>
              </a:rPr>
              <a:t>(len_mm)</a:t>
            </a:r>
            <a:r>
              <a:rPr>
                <a:solidFill>
                  <a:srgbClr val="5E5E5E"/>
                </a:solidFill>
                <a:latin typeface="Courier"/>
              </a:rPr>
              <a:t>$</a:t>
            </a:r>
            <a:r>
              <a:rPr>
                <a:solidFill>
                  <a:srgbClr val="003B4F"/>
                </a:solidFill>
                <a:latin typeface="Courier"/>
              </a:rPr>
              <a:t>p.value,</a:t>
            </a:r>
            <a:br/>
            <a:r>
              <a:rPr>
                <a:solidFill>
                  <a:srgbClr val="003B4F"/>
                </a:solidFill>
                <a:latin typeface="Courier"/>
              </a:rPr>
              <a:t>    </a:t>
            </a:r>
            <a:r>
              <a:rPr>
                <a:solidFill>
                  <a:srgbClr val="657422"/>
                </a:solidFill>
                <a:latin typeface="Courier"/>
              </a:rPr>
              <a:t>normal_distribution =</a:t>
            </a:r>
            <a:r>
              <a:rPr>
                <a:solidFill>
                  <a:srgbClr val="003B4F"/>
                </a:solidFill>
                <a:latin typeface="Courier"/>
              </a:rPr>
              <a:t> </a:t>
            </a:r>
            <a:r>
              <a:rPr>
                <a:solidFill>
                  <a:srgbClr val="4758AB"/>
                </a:solidFill>
                <a:latin typeface="Courier"/>
              </a:rPr>
              <a:t>if_else</a:t>
            </a:r>
            <a:r>
              <a:rPr>
                <a:solidFill>
                  <a:srgbClr val="003B4F"/>
                </a:solidFill>
                <a:latin typeface="Courier"/>
              </a:rPr>
              <a:t>(shapiro_p_value </a:t>
            </a:r>
            <a:r>
              <a:rPr>
                <a:solidFill>
                  <a:srgbClr val="5E5E5E"/>
                </a:solidFill>
                <a:latin typeface="Courier"/>
              </a:rPr>
              <a:t>&gt;</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20794D"/>
                </a:solidFill>
                <a:latin typeface="Courier"/>
              </a:rPr>
              <a:t>"Normal"</a:t>
            </a:r>
            <a:r>
              <a:rPr>
                <a:solidFill>
                  <a:srgbClr val="003B4F"/>
                </a:solidFill>
                <a:latin typeface="Courier"/>
              </a:rPr>
              <a:t>, </a:t>
            </a:r>
            <a:r>
              <a:rPr>
                <a:solidFill>
                  <a:srgbClr val="20794D"/>
                </a:solidFill>
                <a:latin typeface="Courier"/>
              </a:rPr>
              <a:t>"Non-normal"</a:t>
            </a:r>
            <a:r>
              <a:rPr>
                <a:solidFill>
                  <a:srgbClr val="003B4F"/>
                </a:solidFill>
                <a:latin typeface="Courier"/>
              </a:rPr>
              <a:t>)</a:t>
            </a:r>
            <a:br/>
            <a:r>
              <a:rPr>
                <a:solidFill>
                  <a:srgbClr val="003B4F"/>
                </a:solidFill>
                <a:latin typeface="Courier"/>
              </a:rPr>
              <a:t>  )</a:t>
            </a:r>
            <a:br/>
            <a:br/>
            <a:r>
              <a:rPr>
                <a:solidFill>
                  <a:srgbClr val="5E5E5E"/>
                </a:solidFill>
                <a:latin typeface="Courier"/>
              </a:rPr>
              <a:t># Print the results</a:t>
            </a:r>
            <a:br/>
            <a:r>
              <a:rPr>
                <a:solidFill>
                  <a:srgbClr val="4758AB"/>
                </a:solidFill>
                <a:latin typeface="Courier"/>
              </a:rPr>
              <a:t>print</a:t>
            </a:r>
            <a:r>
              <a:rPr>
                <a:solidFill>
                  <a:srgbClr val="003B4F"/>
                </a:solidFill>
                <a:latin typeface="Courier"/>
              </a:rPr>
              <a:t>(normality_results)</a:t>
            </a:r>
          </a:p>
          <a:p>
            <a:pPr lvl="0" indent="0">
              <a:buNone/>
            </a:pPr>
            <a:r>
              <a:rPr>
                <a:latin typeface="Courier"/>
              </a:rPr>
              <a:t># A tibble: 2 × 4
  wind  shapiro_stat shapiro_p_value normal_distribution
  &lt;chr&gt;        &lt;dbl&gt;           &lt;dbl&gt; &lt;chr&gt;              
1 lee          0.955           0.343 Normal             
2 wind         0.961           0.451 Normal             </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Conduct a Levenes Test</a:t>
            </a:r>
          </a:p>
        </p:txBody>
      </p:sp>
      <p:sp>
        <p:nvSpPr>
          <p:cNvPr id="3" name="Content Placeholder 2"/>
          <p:cNvSpPr>
            <a:spLocks noGrp="1"/>
          </p:cNvSpPr>
          <p:nvPr>
            <p:ph idx="1"/>
          </p:nvPr>
        </p:nvSpPr>
        <p:spPr/>
        <p:txBody>
          <a:bodyPr/>
          <a:lstStyle/>
          <a:p>
            <a:pPr lvl="0" indent="0">
              <a:buNone/>
            </a:pPr>
            <a:r>
              <a:rPr>
                <a:solidFill>
                  <a:srgbClr val="5E5E5E"/>
                </a:solidFill>
                <a:latin typeface="Courier"/>
              </a:rPr>
              <a:t># Test for equal variances</a:t>
            </a:r>
            <a:br/>
            <a:r>
              <a:rPr>
                <a:solidFill>
                  <a:srgbClr val="5E5E5E"/>
                </a:solidFill>
                <a:latin typeface="Courier"/>
              </a:rPr>
              <a:t># YOUR </a:t>
            </a:r>
            <a:r>
              <a:rPr>
                <a:solidFill>
                  <a:srgbClr val="AD0000"/>
                </a:solidFill>
                <a:latin typeface="Courier"/>
              </a:rPr>
              <a:t>TASK</a:t>
            </a:r>
            <a:r>
              <a:rPr>
                <a:solidFill>
                  <a:srgbClr val="5E5E5E"/>
                </a:solidFill>
                <a:latin typeface="Courier"/>
              </a:rPr>
              <a:t>: Conduct Levene's test for equality of variances</a:t>
            </a:r>
            <a:br/>
            <a:r>
              <a:rPr>
                <a:solidFill>
                  <a:srgbClr val="003B4F"/>
                </a:solidFill>
                <a:latin typeface="Courier"/>
              </a:rPr>
              <a:t>levene_test &lt;- </a:t>
            </a:r>
            <a:r>
              <a:rPr>
                <a:solidFill>
                  <a:srgbClr val="4758AB"/>
                </a:solidFill>
                <a:latin typeface="Courier"/>
              </a:rPr>
              <a:t>leveneTest</a:t>
            </a:r>
            <a:r>
              <a:rPr>
                <a:solidFill>
                  <a:srgbClr val="003B4F"/>
                </a:solidFill>
                <a:latin typeface="Courier"/>
              </a:rPr>
              <a:t>(len_mm </a:t>
            </a:r>
            <a:r>
              <a:rPr>
                <a:solidFill>
                  <a:srgbClr val="5E5E5E"/>
                </a:solidFill>
                <a:latin typeface="Courier"/>
              </a:rPr>
              <a:t>~</a:t>
            </a:r>
            <a:r>
              <a:rPr>
                <a:solidFill>
                  <a:srgbClr val="003B4F"/>
                </a:solidFill>
                <a:latin typeface="Courier"/>
              </a:rPr>
              <a:t> wind, </a:t>
            </a:r>
            <a:r>
              <a:rPr>
                <a:solidFill>
                  <a:srgbClr val="657422"/>
                </a:solidFill>
                <a:latin typeface="Courier"/>
              </a:rPr>
              <a:t>data =</a:t>
            </a:r>
            <a:r>
              <a:rPr>
                <a:solidFill>
                  <a:srgbClr val="003B4F"/>
                </a:solidFill>
                <a:latin typeface="Courier"/>
              </a:rPr>
              <a:t> pine_data)</a:t>
            </a:r>
            <a:br/>
            <a:r>
              <a:rPr>
                <a:solidFill>
                  <a:srgbClr val="4758AB"/>
                </a:solidFill>
                <a:latin typeface="Courier"/>
              </a:rPr>
              <a:t>print</a:t>
            </a:r>
            <a:r>
              <a:rPr>
                <a:solidFill>
                  <a:srgbClr val="003B4F"/>
                </a:solidFill>
                <a:latin typeface="Courier"/>
              </a:rPr>
              <a:t>(levene_test)</a:t>
            </a:r>
          </a:p>
          <a:p>
            <a:pPr lvl="0" indent="0">
              <a:buNone/>
            </a:pPr>
            <a:r>
              <a:rPr>
                <a:latin typeface="Courier"/>
              </a:rPr>
              <a:t>Levene's Test for Homogeneity of Variance (center = median)
      Df F value Pr(&gt;F)
group  1  1.2004 0.2789
      46               </a:t>
            </a:r>
          </a:p>
          <a:p>
            <a:pPr lvl="0" indent="0">
              <a:buNone/>
            </a:pPr>
            <a:r>
              <a:rPr>
                <a:solidFill>
                  <a:srgbClr val="5E5E5E"/>
                </a:solidFill>
                <a:latin typeface="Courier"/>
              </a:rPr>
              <a:t># Visual check for normality with QQ plots</a:t>
            </a:r>
            <a:br/>
            <a:r>
              <a:rPr>
                <a:solidFill>
                  <a:srgbClr val="5E5E5E"/>
                </a:solidFill>
                <a:latin typeface="Courier"/>
              </a:rPr>
              <a:t># YOUR CODE HERE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Conducting the Two-Sample T-Test</a:t>
            </a:r>
          </a:p>
        </p:txBody>
      </p:sp>
      <p:sp>
        <p:nvSpPr>
          <p:cNvPr id="3" name="Content Placeholder 2"/>
          <p:cNvSpPr>
            <a:spLocks noGrp="1"/>
          </p:cNvSpPr>
          <p:nvPr>
            <p:ph idx="1"/>
          </p:nvPr>
        </p:nvSpPr>
        <p:spPr/>
        <p:txBody>
          <a:bodyPr/>
          <a:lstStyle/>
          <a:p>
            <a:pPr lvl="0" indent="0" marL="0">
              <a:buNone/>
            </a:pPr>
            <a:r>
              <a:rPr b="1"/>
              <a:t>Activity: Conduct a two-sample t-test</a:t>
            </a:r>
          </a:p>
          <a:p>
            <a:pPr lvl="0" indent="0" marL="0">
              <a:buNone/>
            </a:pPr>
            <a:r>
              <a:rPr/>
              <a:t>Now we can compare the mean pine needle lengths between windward and leeward sides.</a:t>
            </a:r>
          </a:p>
          <a:p>
            <a:pPr lvl="0" indent="0" marL="0">
              <a:buNone/>
            </a:pPr>
            <a:r>
              <a:rPr/>
              <a:t>H₀: μ₁ = μ₂ (The mean needle lengths are equal) H₁: μ₁ ≠ μ₂ (The mean needle lengths are different)</a:t>
            </a:r>
          </a:p>
          <a:p>
            <a:pPr lvl="0" indent="0" marL="0">
              <a:buNone/>
            </a:pPr>
            <a:r>
              <a:rPr/>
              <a:t>Deciding between:</a:t>
            </a:r>
          </a:p>
          <a:p>
            <a:pPr lvl="0"/>
            <a:r>
              <a:rPr/>
              <a:t>Standard t-test (equal variances)</a:t>
            </a:r>
          </a:p>
          <a:p>
            <a:pPr lvl="0"/>
            <a:r>
              <a:rPr/>
              <a:t>Welch’s t-test (unequal variances)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Based on our Levene’s test result.</a:t>
            </a:r>
          </a:p>
        </p:txBody>
      </p:sp>
      <p:sp>
        <p:nvSpPr>
          <p:cNvPr id="3" name="Content Placeholder 2"/>
          <p:cNvSpPr>
            <a:spLocks noGrp="1"/>
          </p:cNvSpPr>
          <p:nvPr>
            <p:ph idx="1"/>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Conduct a two-sample t-test</a:t>
            </a:r>
            <a:br/>
            <a:r>
              <a:rPr>
                <a:solidFill>
                  <a:srgbClr val="5E5E5E"/>
                </a:solidFill>
                <a:latin typeface="Courier"/>
              </a:rPr>
              <a:t># Use var.equal=TRUE for standard t-test or var.equal=FALSE for Welch's t-test</a:t>
            </a:r>
            <a:br/>
            <a:br/>
            <a:r>
              <a:rPr>
                <a:solidFill>
                  <a:srgbClr val="5E5E5E"/>
                </a:solidFill>
                <a:latin typeface="Courier"/>
              </a:rPr>
              <a:t># Standard t-test (if variances are equal)</a:t>
            </a:r>
            <a:br/>
            <a:r>
              <a:rPr>
                <a:solidFill>
                  <a:srgbClr val="003B4F"/>
                </a:solidFill>
                <a:latin typeface="Courier"/>
              </a:rPr>
              <a:t>t_test_result &lt;- </a:t>
            </a:r>
            <a:r>
              <a:rPr>
                <a:solidFill>
                  <a:srgbClr val="4758AB"/>
                </a:solidFill>
                <a:latin typeface="Courier"/>
              </a:rPr>
              <a:t>t.test</a:t>
            </a:r>
            <a:r>
              <a:rPr>
                <a:solidFill>
                  <a:srgbClr val="003B4F"/>
                </a:solidFill>
                <a:latin typeface="Courier"/>
              </a:rPr>
              <a:t>(len_mm </a:t>
            </a:r>
            <a:r>
              <a:rPr>
                <a:solidFill>
                  <a:srgbClr val="5E5E5E"/>
                </a:solidFill>
                <a:latin typeface="Courier"/>
              </a:rPr>
              <a:t>~</a:t>
            </a:r>
            <a:r>
              <a:rPr>
                <a:solidFill>
                  <a:srgbClr val="003B4F"/>
                </a:solidFill>
                <a:latin typeface="Courier"/>
              </a:rPr>
              <a:t> wind, </a:t>
            </a:r>
            <a:r>
              <a:rPr>
                <a:solidFill>
                  <a:srgbClr val="657422"/>
                </a:solidFill>
                <a:latin typeface="Courier"/>
              </a:rPr>
              <a:t>data =</a:t>
            </a:r>
            <a:r>
              <a:rPr>
                <a:solidFill>
                  <a:srgbClr val="003B4F"/>
                </a:solidFill>
                <a:latin typeface="Courier"/>
              </a:rPr>
              <a:t> pine_data, </a:t>
            </a:r>
            <a:r>
              <a:rPr>
                <a:solidFill>
                  <a:srgbClr val="657422"/>
                </a:solidFill>
                <a:latin typeface="Courier"/>
              </a:rPr>
              <a:t>var.equal =</a:t>
            </a:r>
            <a:r>
              <a:rPr>
                <a:solidFill>
                  <a:srgbClr val="003B4F"/>
                </a:solidFill>
                <a:latin typeface="Courier"/>
              </a:rPr>
              <a:t> </a:t>
            </a:r>
            <a:r>
              <a:rPr>
                <a:solidFill>
                  <a:srgbClr val="8F5902"/>
                </a:solidFill>
                <a:latin typeface="Courier"/>
              </a:rPr>
              <a:t>TRUE</a:t>
            </a:r>
            <a:r>
              <a:rPr>
                <a:solidFill>
                  <a:srgbClr val="003B4F"/>
                </a:solidFill>
                <a:latin typeface="Courier"/>
              </a:rPr>
              <a:t>)</a:t>
            </a:r>
            <a:br/>
            <a:r>
              <a:rPr>
                <a:solidFill>
                  <a:srgbClr val="4758AB"/>
                </a:solidFill>
                <a:latin typeface="Courier"/>
              </a:rPr>
              <a:t>print</a:t>
            </a:r>
            <a:r>
              <a:rPr>
                <a:solidFill>
                  <a:srgbClr val="003B4F"/>
                </a:solidFill>
                <a:latin typeface="Courier"/>
              </a:rPr>
              <a:t>(</a:t>
            </a:r>
            <a:r>
              <a:rPr>
                <a:solidFill>
                  <a:srgbClr val="20794D"/>
                </a:solidFill>
                <a:latin typeface="Courier"/>
              </a:rPr>
              <a:t>"Standard two-sample t-test:"</a:t>
            </a:r>
            <a:r>
              <a:rPr>
                <a:solidFill>
                  <a:srgbClr val="003B4F"/>
                </a:solidFill>
                <a:latin typeface="Courier"/>
              </a:rPr>
              <a:t>)</a:t>
            </a:r>
          </a:p>
          <a:p>
            <a:pPr lvl="0" indent="0">
              <a:buNone/>
            </a:pPr>
            <a:r>
              <a:rPr>
                <a:latin typeface="Courier"/>
              </a:rPr>
              <a:t>[1] "Standard two-sample t-test:"</a:t>
            </a:r>
          </a:p>
          <a:p>
            <a:pPr lvl="0" indent="0">
              <a:buNone/>
            </a:pPr>
            <a:r>
              <a:rPr>
                <a:solidFill>
                  <a:srgbClr val="4758AB"/>
                </a:solidFill>
                <a:latin typeface="Courier"/>
              </a:rPr>
              <a:t>print</a:t>
            </a:r>
            <a:r>
              <a:rPr>
                <a:solidFill>
                  <a:srgbClr val="003B4F"/>
                </a:solidFill>
                <a:latin typeface="Courier"/>
              </a:rPr>
              <a:t>(t_test_result)</a:t>
            </a:r>
          </a:p>
          <a:p>
            <a:pPr lvl="0" indent="0">
              <a:buNone/>
            </a:pPr>
            <a:r>
              <a:rPr>
                <a:latin typeface="Courier"/>
              </a:rPr>
              <a:t>
    Two Sample t-test
data:  len_mm by wind
t = 8.6792, df = 46, p-value = 3.01e-11
alternative hypothesis: true difference in means between group lee and group wind is not equal to 0
95 percent confidence interval:
 4.224437 6.775563
sample estimates:
 mean in group lee mean in group wind 
          20.41667           14.91667 </a:t>
            </a:r>
          </a:p>
          <a:p>
            <a:pPr lvl="0" indent="0">
              <a:buNone/>
            </a:pPr>
            <a:r>
              <a:rPr>
                <a:solidFill>
                  <a:srgbClr val="5E5E5E"/>
                </a:solidFill>
                <a:latin typeface="Courier"/>
              </a:rPr>
              <a:t># Welch's t-test (if variances are unequal)</a:t>
            </a:r>
            <a:br/>
            <a:r>
              <a:rPr>
                <a:solidFill>
                  <a:srgbClr val="5E5E5E"/>
                </a:solidFill>
                <a:latin typeface="Courier"/>
              </a:rPr>
              <a:t># YOUR CODE HERE</a:t>
            </a:r>
            <a:br/>
            <a:br/>
            <a:r>
              <a:rPr>
                <a:solidFill>
                  <a:srgbClr val="5E5E5E"/>
                </a:solidFill>
                <a:latin typeface="Courier"/>
              </a:rPr>
              <a:t># Calculate t-statistic manually (optional)</a:t>
            </a:r>
            <a:br/>
            <a:r>
              <a:rPr>
                <a:solidFill>
                  <a:srgbClr val="5E5E5E"/>
                </a:solidFill>
                <a:latin typeface="Courier"/>
              </a:rPr>
              <a:t># YOUR CODE HERE: t = (mean1 - mean2) / sqrt((s1^2/n1) + (s2^2/n2))</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2:</a:t>
            </a:r>
            <a:r>
              <a:rPr/>
              <a:t> Interpreting and Reporting Two-Sample T-Test Results</a:t>
            </a:r>
          </a:p>
        </p:txBody>
      </p:sp>
      <p:sp>
        <p:nvSpPr>
          <p:cNvPr id="3" name="Content Placeholder 2"/>
          <p:cNvSpPr>
            <a:spLocks noGrp="1"/>
          </p:cNvSpPr>
          <p:nvPr>
            <p:ph idx="1" sz="half"/>
          </p:nvPr>
        </p:nvSpPr>
        <p:spPr/>
        <p:txBody>
          <a:bodyPr/>
          <a:lstStyle/>
          <a:p>
            <a:pPr lvl="0" indent="0" marL="0">
              <a:buNone/>
            </a:pPr>
            <a:r>
              <a:rPr b="1"/>
              <a:t>Activity: Interpret the results of the two-sample t-test</a:t>
            </a:r>
          </a:p>
          <a:p>
            <a:pPr lvl="0" indent="0" marL="0">
              <a:buNone/>
            </a:pPr>
            <a:r>
              <a:rPr/>
              <a:t>What can we conclude about the needle lengths on windward vs. leeward sides?</a:t>
            </a:r>
          </a:p>
          <a:p>
            <a:pPr lvl="0" indent="0" marL="0">
              <a:buNone/>
            </a:pPr>
            <a:r>
              <a:rPr b="1"/>
              <a:t>How to report this result in a scientific paper:</a:t>
            </a:r>
          </a:p>
          <a:p>
            <a:pPr lvl="0" indent="0" marL="0">
              <a:buNone/>
            </a:pPr>
            <a:r>
              <a:rPr/>
              <a:t>“A two-tailed, two-sample t-test at α=0.05 showed [a significant/no significant] difference in needle length between windward (M = …, SD = …) and leeward (M = …, SD = …) sides of pine trees, t(…) = …, p = ….”</a:t>
            </a:r>
          </a:p>
        </p:txBody>
      </p:sp>
      <p:pic>
        <p:nvPicPr>
          <p:cNvPr descr="images/clipboard-3575593369.png" id="0" name="Picture 1"/>
          <p:cNvPicPr>
            <a:picLocks noGrp="1" noChangeAspect="1"/>
          </p:cNvPicPr>
          <p:nvPr/>
        </p:nvPicPr>
        <p:blipFill>
          <a:blip r:embed="rId2"/>
          <a:stretch>
            <a:fillRect/>
          </a:stretch>
        </p:blipFill>
        <p:spPr bwMode="auto">
          <a:xfrm>
            <a:off x="6121400" y="2070100"/>
            <a:ext cx="2781300" cy="16510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Useful hypotheses: - Rely on specifying - null hypothesis (Ho) - alternate hypothesis (Ha)</a:t>
            </a:r>
          </a:p>
          <a:p>
            <a:pPr lvl="0"/>
            <a:r>
              <a:rPr/>
              <a:t>Ho is the hypothesis of “no effect”</a:t>
            </a:r>
          </a:p>
          <a:p>
            <a:pPr lvl="1"/>
            <a:r>
              <a:rPr/>
              <a:t>two samples from population with same mean</a:t>
            </a:r>
          </a:p>
          <a:p>
            <a:pPr lvl="1"/>
            <a:r>
              <a:rPr/>
              <a:t>sample is from population of mean = 0</a:t>
            </a:r>
            <a:br/>
          </a:p>
          <a:p>
            <a:pPr lvl="0"/>
            <a:r>
              <a:rPr/>
              <a:t>Ha (research hypothesis)</a:t>
            </a:r>
          </a:p>
          <a:p>
            <a:pPr lvl="1"/>
            <a:r>
              <a:rPr/>
              <a:t>is the opposite of the Ho</a:t>
            </a:r>
          </a:p>
          <a:p>
            <a:pPr lvl="1"/>
            <a:r>
              <a:rPr/>
              <a:t>or predicts that there is an effect of x on y</a:t>
            </a:r>
          </a:p>
          <a:p>
            <a:pPr lvl="1"/>
            <a:r>
              <a:rPr i="1"/>
              <a:t>but does NOT suggest a direction</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3:</a:t>
            </a:r>
            <a:r>
              <a:rPr/>
              <a:t> Paired T-Test (Extended Activity)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If we collected data in pairs (same tree, different sides), we would use a paired t-test. </a:t>
                </a:r>
                <a:r>
                  <a:rPr b="1"/>
                  <a:t>How would the analysis differ?</a:t>
                </a:r>
              </a:p>
              <a:p>
                <a:pPr lvl="0" indent="-342900" marL="342900">
                  <a:buAutoNum type="arabicPeriod"/>
                </a:pPr>
                <a:r>
                  <a:rPr/>
                  <a:t>We’d calculate the difference for each pair</a:t>
                </a:r>
              </a:p>
              <a:p>
                <a:pPr lvl="0" indent="-342900" marL="342900">
                  <a:buAutoNum type="arabicPeriod"/>
                </a:pPr>
                <a:r>
                  <a:rPr/>
                  <a:t>Test if the mean difference equals zero</a:t>
                </a:r>
              </a:p>
              <a:p>
                <a:pPr lvl="0" indent="-342900" marL="342900">
                  <a:buAutoNum type="arabicPeriod"/>
                </a:pPr>
                <a:r>
                  <a:rPr/>
                  <a:t>The paired approach often has more statistical power</a:t>
                </a:r>
              </a:p>
              <a:p>
                <a:pPr lvl="0" indent="0" marL="0">
                  <a:buNone/>
                </a:pPr>
                <a:r>
                  <a:rPr/>
                  <a:t>Paired t-test formula:</a:t>
                </a:r>
              </a:p>
              <a:p>
                <a:pPr lvl="0" indent="0" marL="0">
                  <a:spcBef>
                    <a:spcPts val="3000"/>
                  </a:spcBef>
                  <a:buNone/>
                </a:pPr>
                <a14:m>
                  <m:oMath xmlns:m="http://schemas.openxmlformats.org/officeDocument/2006/math">
                    <m:r>
                      <m:t>t</m:t>
                    </m:r>
                    <m:r>
                      <m:rPr>
                        <m:sty m:val="p"/>
                      </m:rPr>
                      <m:t>=</m:t>
                    </m:r>
                    <m:f>
                      <m:fPr>
                        <m:type m:val="bar"/>
                      </m:fPr>
                      <m:num>
                        <m:acc>
                          <m:accPr>
                            <m:chr m:val="‾"/>
                          </m:accPr>
                          <m:e>
                            <m:r>
                              <m:t>d</m:t>
                            </m:r>
                          </m:e>
                        </m:acc>
                      </m:num>
                      <m:den>
                        <m:sSub>
                          <m:e>
                            <m:r>
                              <m:t>s</m:t>
                            </m:r>
                          </m:e>
                          <m:sub>
                            <m:r>
                              <m:t>d</m:t>
                            </m:r>
                          </m:sub>
                        </m:sSub>
                        <m:r>
                          <m:rPr>
                            <m:sty m:val="p"/>
                          </m:rPr>
                          <m:t>/</m:t>
                        </m:r>
                        <m:rad>
                          <m:radPr>
                            <m:degHide m:val="on"/>
                          </m:radPr>
                          <m:deg/>
                          <m:e>
                            <m:r>
                              <m:t>n</m:t>
                            </m:r>
                          </m:e>
                        </m:rad>
                      </m:den>
                    </m:f>
                  </m:oMath>
                </a14:m>
              </a:p>
              <a:p>
                <a:pPr lvl="0" indent="0" marL="0">
                  <a:buNone/>
                </a:pPr>
                <a:r>
                  <a:rPr/>
                  <a:t>where:</a:t>
                </a:r>
              </a:p>
              <a:p>
                <a:pPr lvl="0"/>
                <a14:m>
                  <m:oMath xmlns:m="http://schemas.openxmlformats.org/officeDocument/2006/math">
                    <m:acc>
                      <m:accPr>
                        <m:chr m:val="‾"/>
                      </m:accPr>
                      <m:e>
                        <m:r>
                          <m:t>d</m:t>
                        </m:r>
                      </m:e>
                    </m:acc>
                  </m:oMath>
                </a14:m>
                <a:r>
                  <a:rPr/>
                  <a:t> is the mean difference</a:t>
                </a:r>
              </a:p>
              <a:p>
                <a:pPr lvl="0"/>
                <a14:m>
                  <m:oMath xmlns:m="http://schemas.openxmlformats.org/officeDocument/2006/math">
                    <m:sSub>
                      <m:e>
                        <m:r>
                          <m:t>s</m:t>
                        </m:r>
                      </m:e>
                      <m:sub>
                        <m:r>
                          <m:t>d</m:t>
                        </m:r>
                      </m:sub>
                    </m:sSub>
                  </m:oMath>
                </a14:m>
                <a:r>
                  <a:rPr/>
                  <a:t> is the standard deviation of differences</a:t>
                </a:r>
              </a:p>
              <a:p>
                <a:pPr lvl="0"/>
                <a14:m>
                  <m:oMath xmlns:m="http://schemas.openxmlformats.org/officeDocument/2006/math">
                    <m:r>
                      <m:t>n</m:t>
                    </m:r>
                  </m:oMath>
                </a14:m>
                <a:r>
                  <a:rPr/>
                  <a:t> is the number of pairs</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Final Activity:</a:t>
            </a:r>
            <a:r>
              <a:rPr/>
              <a:t> Assumptions of Parametric Tests</a:t>
            </a:r>
          </a:p>
        </p:txBody>
      </p:sp>
      <p:sp>
        <p:nvSpPr>
          <p:cNvPr id="3" name="Content Placeholder 2"/>
          <p:cNvSpPr>
            <a:spLocks noGrp="1"/>
          </p:cNvSpPr>
          <p:nvPr>
            <p:ph idx="1" sz="half"/>
          </p:nvPr>
        </p:nvSpPr>
        <p:spPr/>
        <p:txBody>
          <a:bodyPr/>
          <a:lstStyle/>
          <a:p>
            <a:pPr lvl="0" indent="0" marL="0">
              <a:buNone/>
            </a:pPr>
            <a:r>
              <a:rPr b="1"/>
              <a:t>Common assumptions for t-tests:</a:t>
            </a:r>
          </a:p>
          <a:p>
            <a:pPr lvl="0" indent="-342900" marL="342900">
              <a:buAutoNum type="arabicPeriod"/>
            </a:pPr>
            <a:r>
              <a:rPr/>
              <a:t>Normality: Data comes from normally distributed populations</a:t>
            </a:r>
          </a:p>
          <a:p>
            <a:pPr lvl="0" indent="-342900" marL="342900">
              <a:buAutoNum type="arabicPeriod"/>
            </a:pPr>
            <a:r>
              <a:rPr/>
              <a:t>Equal variances (for two-sample tests)</a:t>
            </a:r>
          </a:p>
          <a:p>
            <a:pPr lvl="0" indent="-342900" marL="342900">
              <a:buAutoNum type="arabicPeriod"/>
            </a:pPr>
            <a:r>
              <a:rPr/>
              <a:t>Independence: Observations are independent</a:t>
            </a:r>
          </a:p>
          <a:p>
            <a:pPr lvl="0" indent="-342900" marL="342900">
              <a:buAutoNum type="arabicPeriod"/>
            </a:pPr>
            <a:r>
              <a:rPr/>
              <a:t>No outliers: Extreme values can influence results</a:t>
            </a:r>
          </a:p>
          <a:p>
            <a:pPr lvl="0" indent="0" marL="0">
              <a:buNone/>
            </a:pPr>
            <a:r>
              <a:rPr/>
              <a:t>What can we do if our data violates these assumptions?</a:t>
            </a:r>
          </a:p>
        </p:txBody>
      </p:sp>
      <p:sp>
        <p:nvSpPr>
          <p:cNvPr id="4" name="Content Placeholder 3"/>
          <p:cNvSpPr>
            <a:spLocks noGrp="1"/>
          </p:cNvSpPr>
          <p:nvPr>
            <p:ph idx="2" sz="half"/>
          </p:nvPr>
        </p:nvSpPr>
        <p:spPr/>
        <p:txBody>
          <a:bodyPr/>
          <a:lstStyle/>
          <a:p>
            <a:pPr lvl="0" indent="0" marL="0">
              <a:buNone/>
            </a:pPr>
            <a:r>
              <a:rPr/>
              <a:t>Alternatives when assumptions are violated:</a:t>
            </a:r>
          </a:p>
          <a:p>
            <a:pPr lvl="0"/>
            <a:r>
              <a:rPr/>
              <a:t>Data transformation (log, square root, etc.)</a:t>
            </a:r>
          </a:p>
          <a:p>
            <a:pPr lvl="0"/>
            <a:r>
              <a:rPr/>
              <a:t>Non-parametric tests</a:t>
            </a:r>
          </a:p>
          <a:p>
            <a:pPr lvl="0"/>
            <a:r>
              <a:rPr/>
              <a:t>Bootstrapping approaches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Summary and Conclusions</a:t>
            </a:r>
          </a:p>
        </p:txBody>
      </p:sp>
      <p:sp>
        <p:nvSpPr>
          <p:cNvPr id="3" name="Content Placeholder 2"/>
          <p:cNvSpPr>
            <a:spLocks noGrp="1"/>
          </p:cNvSpPr>
          <p:nvPr>
            <p:ph idx="1"/>
          </p:nvPr>
        </p:nvSpPr>
        <p:spPr/>
        <p:txBody>
          <a:bodyPr/>
          <a:lstStyle/>
          <a:p>
            <a:pPr lvl="0" indent="0" marL="0">
              <a:buNone/>
            </a:pPr>
            <a:r>
              <a:rPr/>
              <a:t>In this activity, we’ve:</a:t>
            </a:r>
          </a:p>
          <a:p>
            <a:pPr lvl="0" indent="-342900" marL="342900">
              <a:buAutoNum type="arabicPeriod"/>
            </a:pPr>
            <a:r>
              <a:rPr/>
              <a:t>Formulated hypotheses about pine needle length</a:t>
            </a:r>
          </a:p>
          <a:p>
            <a:pPr lvl="0" indent="-342900" marL="342900">
              <a:buAutoNum type="arabicPeriod"/>
            </a:pPr>
            <a:r>
              <a:rPr/>
              <a:t>Tested assumptions for parametric tests</a:t>
            </a:r>
          </a:p>
          <a:p>
            <a:pPr lvl="0" indent="-342900" marL="342900">
              <a:buAutoNum type="arabicPeriod"/>
            </a:pPr>
            <a:r>
              <a:rPr/>
              <a:t>Conducted one-sample and two-sample t-tests</a:t>
            </a:r>
          </a:p>
          <a:p>
            <a:pPr lvl="0" indent="-342900" marL="342900">
              <a:buAutoNum type="arabicPeriod"/>
            </a:pPr>
            <a:r>
              <a:rPr/>
              <a:t>Visualized data using appropriate methods</a:t>
            </a:r>
          </a:p>
          <a:p>
            <a:pPr lvl="0" indent="-342900" marL="342900">
              <a:buAutoNum type="arabicPeriod"/>
            </a:pPr>
            <a:r>
              <a:rPr/>
              <a:t>Learned how to interpret and report t-test results</a:t>
            </a:r>
          </a:p>
          <a:p>
            <a:pPr lvl="0" indent="0" marL="0">
              <a:buNone/>
            </a:pPr>
            <a:r>
              <a:rPr b="1"/>
              <a:t>Key takeaways:</a:t>
            </a:r>
          </a:p>
          <a:p>
            <a:pPr lvl="0"/>
            <a:r>
              <a:rPr/>
              <a:t>Always check assumptions before conducting tests</a:t>
            </a:r>
          </a:p>
          <a:p>
            <a:pPr lvl="0"/>
            <a:r>
              <a:rPr/>
              <a:t>Visualize your data to understand patterns</a:t>
            </a:r>
          </a:p>
          <a:p>
            <a:pPr lvl="0"/>
            <a:r>
              <a:rPr/>
              <a:t>Report results comprehensively</a:t>
            </a:r>
          </a:p>
          <a:p>
            <a:pPr lvl="0"/>
            <a:r>
              <a:rPr/>
              <a:t>Consider alternatives when assumptions are violated</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Understanding P-values</a:t>
            </a:r>
          </a:p>
        </p:txBody>
      </p:sp>
      <p:sp>
        <p:nvSpPr>
          <p:cNvPr id="3" name="Content Placeholder 2"/>
          <p:cNvSpPr>
            <a:spLocks noGrp="1"/>
          </p:cNvSpPr>
          <p:nvPr>
            <p:ph idx="1" sz="half"/>
          </p:nvPr>
        </p:nvSpPr>
        <p:spPr/>
        <p:txBody>
          <a:bodyPr/>
          <a:lstStyle/>
          <a:p>
            <a:pPr lvl="0" indent="0" marL="0">
              <a:buNone/>
            </a:pPr>
            <a:r>
              <a:rPr/>
              <a:t>A </a:t>
            </a:r>
            <a:r>
              <a:rPr b="1"/>
              <a:t>p-value</a:t>
            </a:r>
            <a:r>
              <a:rPr/>
              <a:t> is the probability of observing the sample result (or something more extreme) if the null hypothesis is true.</a:t>
            </a:r>
          </a:p>
          <a:p>
            <a:pPr lvl="0" indent="0" marL="0">
              <a:buNone/>
            </a:pPr>
            <a:r>
              <a:rPr b="1"/>
              <a:t>Common interpretations:</a:t>
            </a:r>
            <a:r>
              <a:rPr/>
              <a:t> - p &lt; 0.05: Strong evidence against H₀ - 0.05 ≤ p &lt; 0.10: Moderate evidence against H₀ - p ≥ 0.10: Insufficient evidence against H₀</a:t>
            </a:r>
          </a:p>
          <a:p>
            <a:pPr lvl="0" indent="0" marL="0">
              <a:buNone/>
            </a:pPr>
            <a:r>
              <a:rPr b="1"/>
              <a:t>Common misinterpretations:</a:t>
            </a:r>
            <a:r>
              <a:rPr/>
              <a:t> - p-value is NOT the probability that H₀ is true - p-value is NOT the probability that results occurred by chance - Statistical significance ≠ practical significance</a:t>
            </a:r>
          </a:p>
        </p:txBody>
      </p:sp>
      <p:pic>
        <p:nvPicPr>
          <p:cNvPr descr="06_01_lecture_powerpoint_old_files/figure-pptx/unnamed-chunk-14-1.png" id="0" name="Picture 1"/>
          <p:cNvPicPr>
            <a:picLocks noGrp="1" noChangeAspect="1"/>
          </p:cNvPicPr>
          <p:nvPr/>
        </p:nvPicPr>
        <p:blipFill>
          <a:blip r:embed="rId2"/>
          <a:stretch>
            <a:fillRect/>
          </a:stretch>
        </p:blipFill>
        <p:spPr bwMode="auto">
          <a:xfrm>
            <a:off x="6121400" y="1041400"/>
            <a:ext cx="2781300" cy="37084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Type I and Type II Errors</a:t>
            </a:r>
          </a:p>
        </p:txBody>
      </p:sp>
      <p:sp>
        <p:nvSpPr>
          <p:cNvPr id="3" name="Content Placeholder 2"/>
          <p:cNvSpPr>
            <a:spLocks noGrp="1"/>
          </p:cNvSpPr>
          <p:nvPr>
            <p:ph idx="1" sz="half"/>
          </p:nvPr>
        </p:nvSpPr>
        <p:spPr/>
        <p:txBody>
          <a:bodyPr/>
          <a:lstStyle/>
          <a:p>
            <a:pPr lvl="0" indent="0" marL="0">
              <a:buNone/>
            </a:pPr>
            <a:r>
              <a:rPr/>
              <a:t>When making decisions based on hypothesis tests, two types of errors can occur:</a:t>
            </a:r>
          </a:p>
          <a:p>
            <a:pPr lvl="0" indent="0" marL="0">
              <a:buNone/>
            </a:pPr>
            <a:r>
              <a:rPr b="1"/>
              <a:t>Type I Error (False Positive)</a:t>
            </a:r>
            <a:r>
              <a:rPr/>
              <a:t> - Rejecting H₀ when it’s actually true - Probability = α (significance level) - “Finding an effect that isn’t real”</a:t>
            </a:r>
          </a:p>
          <a:p>
            <a:pPr lvl="0" indent="0" marL="0">
              <a:buNone/>
            </a:pPr>
            <a:r>
              <a:rPr b="1"/>
              <a:t>Type II Error (False Negative)</a:t>
            </a:r>
            <a:r>
              <a:rPr/>
              <a:t> - Failing to reject H₀ when it’s actually false - Probability = β - “Missing an effect that is real”</a:t>
            </a:r>
          </a:p>
          <a:p>
            <a:pPr lvl="0" indent="0" marL="0">
              <a:buNone/>
            </a:pPr>
            <a:r>
              <a:rPr b="1"/>
              <a:t>Statistical Power = 1 - β</a:t>
            </a:r>
            <a:r>
              <a:rPr/>
              <a:t> - Probability of correctly rejecting a false H₀ - Increases with: - Larger sample size - Larger effect size - Lower variability - Higher α level</a:t>
            </a:r>
          </a:p>
        </p:txBody>
      </p:sp>
      <p:pic>
        <p:nvPicPr>
          <p:cNvPr descr="06_01_lecture_powerpoint_old_files/figure-pptx/unnamed-chunk-15-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 Exercise 6: Interpreting P-values and Errors</a:t>
            </a:r>
          </a:p>
          <a:p>
            <a:pPr lvl="0" indent="0" marL="1270000">
              <a:buNone/>
            </a:pPr>
            <a:r>
              <a:rPr sz="2000"/>
              <a:t>Given the following scenarios, identify whether a Type I or Type II error might have occurred:</a:t>
            </a:r>
          </a:p>
          <a:p>
            <a:pPr lvl="0" indent="-342900" marL="342900">
              <a:buAutoNum type="arabicPeriod"/>
            </a:pPr>
            <a:r>
              <a:rPr sz="2000"/>
              <a:t>A researcher concludes that a new fishing regulation increased grayling size, when in fact it had no effect.</a:t>
            </a:r>
          </a:p>
          <a:p>
            <a:pPr lvl="0" indent="-342900" marL="342900">
              <a:buAutoNum type="arabicPeriod"/>
            </a:pPr>
            <a:r>
              <a:rPr sz="2000"/>
              <a:t>A study fails to detect a real decline in grayling population due to warming water, concluding there was no effect.</a:t>
            </a:r>
          </a:p>
          <a:p>
            <a:pPr lvl="0" indent="-342900" marL="342900">
              <a:buAutoNum type="arabicPeriod"/>
            </a:pPr>
            <a:r>
              <a:rPr sz="2000"/>
              <a:t>Let’s calculate the power of our t-test to detect a 30 mm difference in length between lakes:</a:t>
            </a:r>
          </a:p>
          <a:p>
            <a:pPr lvl="0" indent="0">
              <a:buNone/>
            </a:pPr>
            <a:r>
              <a:rPr>
                <a:solidFill>
                  <a:srgbClr val="5E5E5E"/>
                </a:solidFill>
                <a:latin typeface="Courier"/>
              </a:rPr>
              <a:t># Calculate power for detecting a 30 mm difference</a:t>
            </a:r>
            <a:br/>
            <a:r>
              <a:rPr>
                <a:solidFill>
                  <a:srgbClr val="5E5E5E"/>
                </a:solidFill>
                <a:latin typeface="Courier"/>
              </a:rPr>
              <a:t># First determine parameters</a:t>
            </a:r>
            <a:br/>
            <a:r>
              <a:rPr>
                <a:solidFill>
                  <a:srgbClr val="003B4F"/>
                </a:solidFill>
                <a:latin typeface="Courier"/>
              </a:rPr>
              <a:t>lake_I3 &lt;- grayling_df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(lake </a:t>
            </a:r>
            <a:r>
              <a:rPr>
                <a:solidFill>
                  <a:srgbClr val="5E5E5E"/>
                </a:solidFill>
                <a:latin typeface="Courier"/>
              </a:rPr>
              <a:t>==</a:t>
            </a:r>
            <a:r>
              <a:rPr>
                <a:solidFill>
                  <a:srgbClr val="003B4F"/>
                </a:solidFill>
                <a:latin typeface="Courier"/>
              </a:rPr>
              <a:t> </a:t>
            </a:r>
            <a:r>
              <a:rPr>
                <a:solidFill>
                  <a:srgbClr val="20794D"/>
                </a:solidFill>
                <a:latin typeface="Courier"/>
              </a:rPr>
              <a:t>"I3"</a:t>
            </a:r>
            <a:r>
              <a:rPr>
                <a:solidFill>
                  <a:srgbClr val="003B4F"/>
                </a:solidFill>
                <a:latin typeface="Courier"/>
              </a:rPr>
              <a:t>)</a:t>
            </a:r>
            <a:br/>
            <a:r>
              <a:rPr>
                <a:solidFill>
                  <a:srgbClr val="003B4F"/>
                </a:solidFill>
                <a:latin typeface="Courier"/>
              </a:rPr>
              <a:t>lake_I8 &lt;- grayling_df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(lake </a:t>
            </a:r>
            <a:r>
              <a:rPr>
                <a:solidFill>
                  <a:srgbClr val="5E5E5E"/>
                </a:solidFill>
                <a:latin typeface="Courier"/>
              </a:rPr>
              <a:t>==</a:t>
            </a:r>
            <a:r>
              <a:rPr>
                <a:solidFill>
                  <a:srgbClr val="003B4F"/>
                </a:solidFill>
                <a:latin typeface="Courier"/>
              </a:rPr>
              <a:t> </a:t>
            </a:r>
            <a:r>
              <a:rPr>
                <a:solidFill>
                  <a:srgbClr val="20794D"/>
                </a:solidFill>
                <a:latin typeface="Courier"/>
              </a:rPr>
              <a:t>"I8"</a:t>
            </a:r>
            <a:r>
              <a:rPr>
                <a:solidFill>
                  <a:srgbClr val="003B4F"/>
                </a:solidFill>
                <a:latin typeface="Courier"/>
              </a:rPr>
              <a:t>) </a:t>
            </a:r>
            <a:br/>
            <a:br/>
            <a:r>
              <a:rPr>
                <a:solidFill>
                  <a:srgbClr val="003B4F"/>
                </a:solidFill>
                <a:latin typeface="Courier"/>
              </a:rPr>
              <a:t>n1 &lt;- </a:t>
            </a:r>
            <a:r>
              <a:rPr>
                <a:solidFill>
                  <a:srgbClr val="4758AB"/>
                </a:solidFill>
                <a:latin typeface="Courier"/>
              </a:rPr>
              <a:t>nrow</a:t>
            </a:r>
            <a:r>
              <a:rPr>
                <a:solidFill>
                  <a:srgbClr val="003B4F"/>
                </a:solidFill>
                <a:latin typeface="Courier"/>
              </a:rPr>
              <a:t>(lake_I3)</a:t>
            </a:r>
            <a:br/>
            <a:r>
              <a:rPr>
                <a:solidFill>
                  <a:srgbClr val="003B4F"/>
                </a:solidFill>
                <a:latin typeface="Courier"/>
              </a:rPr>
              <a:t>n2 &lt;- </a:t>
            </a:r>
            <a:r>
              <a:rPr>
                <a:solidFill>
                  <a:srgbClr val="4758AB"/>
                </a:solidFill>
                <a:latin typeface="Courier"/>
              </a:rPr>
              <a:t>nrow</a:t>
            </a:r>
            <a:r>
              <a:rPr>
                <a:solidFill>
                  <a:srgbClr val="003B4F"/>
                </a:solidFill>
                <a:latin typeface="Courier"/>
              </a:rPr>
              <a:t>(lake_I8)</a:t>
            </a:r>
            <a:br/>
            <a:r>
              <a:rPr>
                <a:solidFill>
                  <a:srgbClr val="003B4F"/>
                </a:solidFill>
                <a:latin typeface="Courier"/>
              </a:rPr>
              <a:t>sd_pooled &lt;- </a:t>
            </a:r>
            <a:r>
              <a:rPr>
                <a:solidFill>
                  <a:srgbClr val="4758AB"/>
                </a:solidFill>
                <a:latin typeface="Courier"/>
              </a:rPr>
              <a:t>sqrt</a:t>
            </a:r>
            <a:r>
              <a:rPr>
                <a:solidFill>
                  <a:srgbClr val="003B4F"/>
                </a:solidFill>
                <a:latin typeface="Courier"/>
              </a:rPr>
              <a:t>((</a:t>
            </a:r>
            <a:r>
              <a:rPr>
                <a:solidFill>
                  <a:srgbClr val="4758AB"/>
                </a:solidFill>
                <a:latin typeface="Courier"/>
              </a:rPr>
              <a:t>var</a:t>
            </a:r>
            <a:r>
              <a:rPr>
                <a:solidFill>
                  <a:srgbClr val="003B4F"/>
                </a:solidFill>
                <a:latin typeface="Courier"/>
              </a:rPr>
              <a:t>(lake_I3</a:t>
            </a:r>
            <a:r>
              <a:rPr>
                <a:solidFill>
                  <a:srgbClr val="5E5E5E"/>
                </a:solidFill>
                <a:latin typeface="Courier"/>
              </a:rPr>
              <a:t>$</a:t>
            </a:r>
            <a:r>
              <a:rPr>
                <a:solidFill>
                  <a:srgbClr val="003B4F"/>
                </a:solidFill>
                <a:latin typeface="Courier"/>
              </a:rPr>
              <a:t>total_length_mm) </a:t>
            </a:r>
            <a:r>
              <a:rPr>
                <a:solidFill>
                  <a:srgbClr val="5E5E5E"/>
                </a:solidFill>
                <a:latin typeface="Courier"/>
              </a:rPr>
              <a:t>*</a:t>
            </a:r>
            <a:r>
              <a:rPr>
                <a:solidFill>
                  <a:srgbClr val="003B4F"/>
                </a:solidFill>
                <a:latin typeface="Courier"/>
              </a:rPr>
              <a:t> (n1</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var</a:t>
            </a:r>
            <a:r>
              <a:rPr>
                <a:solidFill>
                  <a:srgbClr val="003B4F"/>
                </a:solidFill>
                <a:latin typeface="Courier"/>
              </a:rPr>
              <a:t>(lake_I8</a:t>
            </a:r>
            <a:r>
              <a:rPr>
                <a:solidFill>
                  <a:srgbClr val="5E5E5E"/>
                </a:solidFill>
                <a:latin typeface="Courier"/>
              </a:rPr>
              <a:t>$</a:t>
            </a:r>
            <a:r>
              <a:rPr>
                <a:solidFill>
                  <a:srgbClr val="003B4F"/>
                </a:solidFill>
                <a:latin typeface="Courier"/>
              </a:rPr>
              <a:t>total_length_mm) </a:t>
            </a:r>
            <a:r>
              <a:rPr>
                <a:solidFill>
                  <a:srgbClr val="5E5E5E"/>
                </a:solidFill>
                <a:latin typeface="Courier"/>
              </a:rPr>
              <a:t>*</a:t>
            </a:r>
            <a:r>
              <a:rPr>
                <a:solidFill>
                  <a:srgbClr val="003B4F"/>
                </a:solidFill>
                <a:latin typeface="Courier"/>
              </a:rPr>
              <a:t> (n2</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(n1 </a:t>
            </a:r>
            <a:r>
              <a:rPr>
                <a:solidFill>
                  <a:srgbClr val="5E5E5E"/>
                </a:solidFill>
                <a:latin typeface="Courier"/>
              </a:rPr>
              <a:t>+</a:t>
            </a:r>
            <a:r>
              <a:rPr>
                <a:solidFill>
                  <a:srgbClr val="003B4F"/>
                </a:solidFill>
                <a:latin typeface="Courier"/>
              </a:rPr>
              <a:t> n2 </a:t>
            </a:r>
            <a:r>
              <a:rPr>
                <a:solidFill>
                  <a:srgbClr val="5E5E5E"/>
                </a:solidFill>
                <a:latin typeface="Courier"/>
              </a:rPr>
              <a:t>-</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Calculate power</a:t>
            </a:r>
            <a:br/>
            <a:r>
              <a:rPr>
                <a:solidFill>
                  <a:srgbClr val="003B4F"/>
                </a:solidFill>
                <a:latin typeface="Courier"/>
              </a:rPr>
              <a:t>effect_size &lt;- </a:t>
            </a:r>
            <a:r>
              <a:rPr>
                <a:solidFill>
                  <a:srgbClr val="AD0000"/>
                </a:solidFill>
                <a:latin typeface="Courier"/>
              </a:rPr>
              <a:t>30</a:t>
            </a:r>
            <a:r>
              <a:rPr>
                <a:solidFill>
                  <a:srgbClr val="003B4F"/>
                </a:solidFill>
                <a:latin typeface="Courier"/>
              </a:rPr>
              <a:t> </a:t>
            </a:r>
            <a:r>
              <a:rPr>
                <a:solidFill>
                  <a:srgbClr val="5E5E5E"/>
                </a:solidFill>
                <a:latin typeface="Courier"/>
              </a:rPr>
              <a:t>/</a:t>
            </a:r>
            <a:r>
              <a:rPr>
                <a:solidFill>
                  <a:srgbClr val="003B4F"/>
                </a:solidFill>
                <a:latin typeface="Courier"/>
              </a:rPr>
              <a:t> sd_pooled  </a:t>
            </a:r>
            <a:r>
              <a:rPr>
                <a:solidFill>
                  <a:srgbClr val="5E5E5E"/>
                </a:solidFill>
                <a:latin typeface="Courier"/>
              </a:rPr>
              <a:t># Cohen's d</a:t>
            </a:r>
            <a:br/>
            <a:r>
              <a:rPr>
                <a:solidFill>
                  <a:srgbClr val="003B4F"/>
                </a:solidFill>
                <a:latin typeface="Courier"/>
              </a:rPr>
              <a:t>df &lt;- n1 </a:t>
            </a:r>
            <a:r>
              <a:rPr>
                <a:solidFill>
                  <a:srgbClr val="5E5E5E"/>
                </a:solidFill>
                <a:latin typeface="Courier"/>
              </a:rPr>
              <a:t>+</a:t>
            </a:r>
            <a:r>
              <a:rPr>
                <a:solidFill>
                  <a:srgbClr val="003B4F"/>
                </a:solidFill>
                <a:latin typeface="Courier"/>
              </a:rPr>
              <a:t> n2 </a:t>
            </a:r>
            <a:r>
              <a:rPr>
                <a:solidFill>
                  <a:srgbClr val="5E5E5E"/>
                </a:solidFill>
                <a:latin typeface="Courier"/>
              </a:rPr>
              <a:t>-</a:t>
            </a:r>
            <a:r>
              <a:rPr>
                <a:solidFill>
                  <a:srgbClr val="003B4F"/>
                </a:solidFill>
                <a:latin typeface="Courier"/>
              </a:rPr>
              <a:t> </a:t>
            </a:r>
            <a:r>
              <a:rPr>
                <a:solidFill>
                  <a:srgbClr val="AD0000"/>
                </a:solidFill>
                <a:latin typeface="Courier"/>
              </a:rPr>
              <a:t>2</a:t>
            </a:r>
            <a:br/>
            <a:r>
              <a:rPr>
                <a:solidFill>
                  <a:srgbClr val="003B4F"/>
                </a:solidFill>
                <a:latin typeface="Courier"/>
              </a:rPr>
              <a:t>alpha &lt;- </a:t>
            </a:r>
            <a:r>
              <a:rPr>
                <a:solidFill>
                  <a:srgbClr val="AD0000"/>
                </a:solidFill>
                <a:latin typeface="Courier"/>
              </a:rPr>
              <a:t>0.05</a:t>
            </a:r>
            <a:br/>
            <a:r>
              <a:rPr>
                <a:solidFill>
                  <a:srgbClr val="003B4F"/>
                </a:solidFill>
                <a:latin typeface="Courier"/>
              </a:rPr>
              <a:t>power &lt;- </a:t>
            </a:r>
            <a:r>
              <a:rPr>
                <a:solidFill>
                  <a:srgbClr val="4758AB"/>
                </a:solidFill>
                <a:latin typeface="Courier"/>
              </a:rPr>
              <a:t>power.t.test</a:t>
            </a:r>
            <a:r>
              <a:rPr>
                <a:solidFill>
                  <a:srgbClr val="003B4F"/>
                </a:solidFill>
                <a:latin typeface="Courier"/>
              </a:rPr>
              <a:t>(</a:t>
            </a:r>
            <a:r>
              <a:rPr>
                <a:solidFill>
                  <a:srgbClr val="657422"/>
                </a:solidFill>
                <a:latin typeface="Courier"/>
              </a:rPr>
              <a:t>n =</a:t>
            </a:r>
            <a:r>
              <a:rPr>
                <a:solidFill>
                  <a:srgbClr val="003B4F"/>
                </a:solidFill>
                <a:latin typeface="Courier"/>
              </a:rPr>
              <a:t> </a:t>
            </a:r>
            <a:r>
              <a:rPr>
                <a:solidFill>
                  <a:srgbClr val="4758AB"/>
                </a:solidFill>
                <a:latin typeface="Courier"/>
              </a:rPr>
              <a:t>min</a:t>
            </a:r>
            <a:r>
              <a:rPr>
                <a:solidFill>
                  <a:srgbClr val="003B4F"/>
                </a:solidFill>
                <a:latin typeface="Courier"/>
              </a:rPr>
              <a:t>(n1, n2), </a:t>
            </a:r>
            <a:br/>
            <a:r>
              <a:rPr>
                <a:solidFill>
                  <a:srgbClr val="003B4F"/>
                </a:solidFill>
                <a:latin typeface="Courier"/>
              </a:rPr>
              <a:t>                     </a:t>
            </a:r>
            <a:r>
              <a:rPr>
                <a:solidFill>
                  <a:srgbClr val="657422"/>
                </a:solidFill>
                <a:latin typeface="Courier"/>
              </a:rPr>
              <a:t>delta =</a:t>
            </a:r>
            <a:r>
              <a:rPr>
                <a:solidFill>
                  <a:srgbClr val="003B4F"/>
                </a:solidFill>
                <a:latin typeface="Courier"/>
              </a:rPr>
              <a:t> effect_size,</a:t>
            </a:r>
            <a:b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 Using standardized effect size</a:t>
            </a:r>
            <a:br/>
            <a:r>
              <a:rPr>
                <a:solidFill>
                  <a:srgbClr val="003B4F"/>
                </a:solidFill>
                <a:latin typeface="Courier"/>
              </a:rPr>
              <a:t>                     </a:t>
            </a:r>
            <a:r>
              <a:rPr>
                <a:solidFill>
                  <a:srgbClr val="657422"/>
                </a:solidFill>
                <a:latin typeface="Courier"/>
              </a:rPr>
              <a:t>sig.level =</a:t>
            </a:r>
            <a:r>
              <a:rPr>
                <a:solidFill>
                  <a:srgbClr val="003B4F"/>
                </a:solidFill>
                <a:latin typeface="Courier"/>
              </a:rPr>
              <a:t> alpha,</a:t>
            </a:r>
            <a:br/>
            <a:r>
              <a:rPr>
                <a:solidFill>
                  <a:srgbClr val="003B4F"/>
                </a:solidFill>
                <a:latin typeface="Courier"/>
              </a:rPr>
              <a:t>                     </a:t>
            </a:r>
            <a:r>
              <a:rPr>
                <a:solidFill>
                  <a:srgbClr val="657422"/>
                </a:solidFill>
                <a:latin typeface="Courier"/>
              </a:rPr>
              <a:t>type =</a:t>
            </a:r>
            <a:r>
              <a:rPr>
                <a:solidFill>
                  <a:srgbClr val="003B4F"/>
                </a:solidFill>
                <a:latin typeface="Courier"/>
              </a:rPr>
              <a:t> </a:t>
            </a:r>
            <a:r>
              <a:rPr>
                <a:solidFill>
                  <a:srgbClr val="20794D"/>
                </a:solidFill>
                <a:latin typeface="Courier"/>
              </a:rPr>
              <a:t>"two.sample"</a:t>
            </a:r>
            <a:r>
              <a:rPr>
                <a:solidFill>
                  <a:srgbClr val="003B4F"/>
                </a:solidFill>
                <a:latin typeface="Courier"/>
              </a:rPr>
              <a:t>,</a:t>
            </a:r>
            <a:br/>
            <a:r>
              <a:rPr>
                <a:solidFill>
                  <a:srgbClr val="003B4F"/>
                </a:solidFill>
                <a:latin typeface="Courier"/>
              </a:rPr>
              <a:t>                     </a:t>
            </a:r>
            <a:r>
              <a:rPr>
                <a:solidFill>
                  <a:srgbClr val="657422"/>
                </a:solidFill>
                <a:latin typeface="Courier"/>
              </a:rPr>
              <a:t>alternative =</a:t>
            </a:r>
            <a:r>
              <a:rPr>
                <a:solidFill>
                  <a:srgbClr val="003B4F"/>
                </a:solidFill>
                <a:latin typeface="Courier"/>
              </a:rPr>
              <a:t> </a:t>
            </a:r>
            <a:r>
              <a:rPr>
                <a:solidFill>
                  <a:srgbClr val="20794D"/>
                </a:solidFill>
                <a:latin typeface="Courier"/>
              </a:rPr>
              <a:t>"two.sided"</a:t>
            </a:r>
            <a:r>
              <a:rPr>
                <a:solidFill>
                  <a:srgbClr val="003B4F"/>
                </a:solidFill>
                <a:latin typeface="Courier"/>
              </a:rPr>
              <a:t>)</a:t>
            </a:r>
            <a:br/>
            <a:br/>
            <a:r>
              <a:rPr>
                <a:solidFill>
                  <a:srgbClr val="5E5E5E"/>
                </a:solidFill>
                <a:latin typeface="Courier"/>
              </a:rPr>
              <a:t># Display results</a:t>
            </a:r>
            <a:br/>
            <a:r>
              <a:rPr>
                <a:solidFill>
                  <a:srgbClr val="003B4F"/>
                </a:solidFill>
                <a:latin typeface="Courier"/>
              </a:rPr>
              <a:t>power</a:t>
            </a:r>
          </a:p>
          <a:p>
            <a:pPr lvl="0" indent="0">
              <a:buNone/>
            </a:pPr>
            <a:r>
              <a:rPr sz="2000">
                <a:latin typeface="Courier"/>
              </a:rPr>
              <a:t>
     Two-sample t test power calculation 
              n = 66
          delta = 0.6741298
             sd = 1
      sig.level = 0.05
          power = 0.9702076
    alternative = two.sided
NOTE: n is number in *each* group</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Summary</a:t>
            </a:r>
          </a:p>
        </p:txBody>
      </p:sp>
      <p:sp>
        <p:nvSpPr>
          <p:cNvPr id="3" name="Content Placeholder 2"/>
          <p:cNvSpPr>
            <a:spLocks noGrp="1"/>
          </p:cNvSpPr>
          <p:nvPr>
            <p:ph idx="1" sz="half"/>
          </p:nvPr>
        </p:nvSpPr>
        <p:spPr/>
        <p:txBody>
          <a:bodyPr/>
          <a:lstStyle/>
          <a:p>
            <a:pPr lvl="0" indent="0" marL="0">
              <a:buNone/>
            </a:pPr>
            <a:r>
              <a:rPr b="1"/>
              <a:t>Key concepts covered:</a:t>
            </a:r>
          </a:p>
          <a:p>
            <a:pPr lvl="0" indent="-342900" marL="342900">
              <a:buAutoNum type="arabicPeriod"/>
            </a:pPr>
            <a:r>
              <a:rPr b="1"/>
              <a:t>Probability distributions</a:t>
            </a:r>
            <a:r>
              <a:rPr/>
              <a:t> model random phenomena</a:t>
            </a:r>
          </a:p>
          <a:p>
            <a:pPr lvl="1"/>
            <a:r>
              <a:rPr/>
              <a:t>Normal distribution is especially important</a:t>
            </a:r>
          </a:p>
          <a:p>
            <a:pPr lvl="1"/>
            <a:r>
              <a:rPr/>
              <a:t>Z-scores standardize measurements</a:t>
            </a:r>
          </a:p>
          <a:p>
            <a:pPr lvl="0" indent="-342900" marL="342900">
              <a:buAutoNum type="arabicPeriod"/>
            </a:pPr>
            <a:r>
              <a:rPr b="1"/>
              <a:t>Standard error</a:t>
            </a:r>
            <a:r>
              <a:rPr/>
              <a:t> measures precision of estimates</a:t>
            </a:r>
          </a:p>
          <a:p>
            <a:pPr lvl="1"/>
            <a:r>
              <a:rPr/>
              <a:t>Decreases with larger sample sizes</a:t>
            </a:r>
          </a:p>
          <a:p>
            <a:pPr lvl="1"/>
            <a:r>
              <a:rPr/>
              <a:t>Used to construct confidence intervals</a:t>
            </a:r>
          </a:p>
          <a:p>
            <a:pPr lvl="0" indent="-342900" marL="342900">
              <a:buAutoNum type="arabicPeriod"/>
            </a:pPr>
            <a:r>
              <a:rPr b="1"/>
              <a:t>Confidence intervals</a:t>
            </a:r>
            <a:r>
              <a:rPr/>
              <a:t> express uncertainty</a:t>
            </a:r>
          </a:p>
          <a:p>
            <a:pPr lvl="1"/>
            <a:r>
              <a:rPr/>
              <a:t>Provide plausible range for parameters</a:t>
            </a:r>
          </a:p>
          <a:p>
            <a:pPr lvl="1"/>
            <a:r>
              <a:rPr/>
              <a:t>95% CI: </a:t>
            </a:r>
            <a:r>
              <a:rPr>
                <a:latin typeface="Courier"/>
              </a:rPr>
              <a:t>mean ± 1.96 × SE</a:t>
            </a:r>
          </a:p>
          <a:p>
            <a:pPr lvl="0" indent="-342900" marL="342900">
              <a:buAutoNum type="arabicPeriod"/>
            </a:pPr>
            <a:r>
              <a:rPr b="1"/>
              <a:t>Hypothesis testing</a:t>
            </a:r>
            <a:r>
              <a:rPr/>
              <a:t> evaluates claims</a:t>
            </a:r>
          </a:p>
          <a:p>
            <a:pPr lvl="1"/>
            <a:r>
              <a:rPr/>
              <a:t>Null vs. alternative hypotheses</a:t>
            </a:r>
          </a:p>
          <a:p>
            <a:pPr lvl="1"/>
            <a:r>
              <a:rPr/>
              <a:t>P-values quantify evidence against H₀</a:t>
            </a:r>
          </a:p>
          <a:p>
            <a:pPr lvl="1"/>
            <a:r>
              <a:rPr/>
              <a:t>Consider both statistical and practical significance</a:t>
            </a:r>
          </a:p>
        </p:txBody>
      </p:sp>
      <p:pic>
        <p:nvPicPr>
          <p:cNvPr descr="06_01_lecture_powerpoint_old_files/figure-pptx/unnamed-chunk-17-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Final Exercise: Comprehensive Analysis</a:t>
            </a:r>
          </a:p>
          <a:p>
            <a:pPr lvl="0" indent="0" marL="1270000">
              <a:buNone/>
            </a:pPr>
            <a:r>
              <a:rPr sz="2000"/>
              <a:t>Now that we’ve covered the key concepts, let’s perform a complete analysis of the Arctic grayling data:</a:t>
            </a:r>
          </a:p>
          <a:p>
            <a:pPr lvl="0" indent="0">
              <a:buNone/>
            </a:pPr>
            <a:r>
              <a:rPr>
                <a:solidFill>
                  <a:srgbClr val="5E5E5E"/>
                </a:solidFill>
                <a:latin typeface="Courier"/>
              </a:rPr>
              <a:t># Comprehensive analysis of Arctic grayling data</a:t>
            </a:r>
            <a:br/>
            <a:r>
              <a:rPr>
                <a:solidFill>
                  <a:srgbClr val="5E5E5E"/>
                </a:solidFill>
                <a:latin typeface="Courier"/>
              </a:rPr>
              <a:t># 1. Data visualization</a:t>
            </a:r>
            <a:br/>
            <a:r>
              <a:rPr>
                <a:solidFill>
                  <a:srgbClr val="003B4F"/>
                </a:solidFill>
                <a:latin typeface="Courier"/>
              </a:rPr>
              <a:t>length_boxplot &lt;- grayling_df </a:t>
            </a:r>
            <a:r>
              <a:rPr>
                <a:solidFill>
                  <a:srgbClr val="5E5E5E"/>
                </a:solidFill>
                <a:latin typeface="Courier"/>
              </a:rPr>
              <a:t>%&gt;%</a:t>
            </a:r>
            <a:br/>
            <a:r>
              <a:rPr>
                <a:solidFill>
                  <a:srgbClr val="003B4F"/>
                </a:solidFill>
                <a:latin typeface="Courier"/>
              </a:rPr>
              <a:t>  </a:t>
            </a:r>
            <a:r>
              <a:rPr>
                <a:solidFill>
                  <a:srgbClr val="4758AB"/>
                </a:solidFill>
                <a:latin typeface="Courier"/>
              </a:rPr>
              <a:t>ggplot</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lake, </a:t>
            </a:r>
            <a:r>
              <a:rPr>
                <a:solidFill>
                  <a:srgbClr val="657422"/>
                </a:solidFill>
                <a:latin typeface="Courier"/>
              </a:rPr>
              <a:t>y =</a:t>
            </a:r>
            <a:r>
              <a:rPr>
                <a:solidFill>
                  <a:srgbClr val="003B4F"/>
                </a:solidFill>
                <a:latin typeface="Courier"/>
              </a:rPr>
              <a:t> total_length_mm, </a:t>
            </a:r>
            <a:r>
              <a:rPr>
                <a:solidFill>
                  <a:srgbClr val="657422"/>
                </a:solidFill>
                <a:latin typeface="Courier"/>
              </a:rPr>
              <a:t>fill =</a:t>
            </a:r>
            <a:r>
              <a:rPr>
                <a:solidFill>
                  <a:srgbClr val="003B4F"/>
                </a:solidFill>
                <a:latin typeface="Courier"/>
              </a:rPr>
              <a:t> lake))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"Fish Length by Lake"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"Lake"</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"Length (mm)"</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br/>
            <a:br/>
            <a:r>
              <a:rPr>
                <a:solidFill>
                  <a:srgbClr val="5E5E5E"/>
                </a:solidFill>
                <a:latin typeface="Courier"/>
              </a:rPr>
              <a:t># 2. Compare means with t-test</a:t>
            </a:r>
            <a:br/>
            <a:r>
              <a:rPr>
                <a:solidFill>
                  <a:srgbClr val="003B4F"/>
                </a:solidFill>
                <a:latin typeface="Courier"/>
              </a:rPr>
              <a:t>length_ttest &lt;- </a:t>
            </a:r>
            <a:r>
              <a:rPr>
                <a:solidFill>
                  <a:srgbClr val="4758AB"/>
                </a:solidFill>
                <a:latin typeface="Courier"/>
              </a:rPr>
              <a:t>t.test</a:t>
            </a:r>
            <a:r>
              <a:rPr>
                <a:solidFill>
                  <a:srgbClr val="003B4F"/>
                </a:solidFill>
                <a:latin typeface="Courier"/>
              </a:rPr>
              <a:t>(total_length_mm </a:t>
            </a:r>
            <a:r>
              <a:rPr>
                <a:solidFill>
                  <a:srgbClr val="5E5E5E"/>
                </a:solidFill>
                <a:latin typeface="Courier"/>
              </a:rPr>
              <a:t>~</a:t>
            </a:r>
            <a:r>
              <a:rPr>
                <a:solidFill>
                  <a:srgbClr val="003B4F"/>
                </a:solidFill>
                <a:latin typeface="Courier"/>
              </a:rPr>
              <a:t> lake, </a:t>
            </a:r>
            <a:r>
              <a:rPr>
                <a:solidFill>
                  <a:srgbClr val="657422"/>
                </a:solidFill>
                <a:latin typeface="Courier"/>
              </a:rPr>
              <a:t>data =</a:t>
            </a:r>
            <a:r>
              <a:rPr>
                <a:solidFill>
                  <a:srgbClr val="003B4F"/>
                </a:solidFill>
                <a:latin typeface="Courier"/>
              </a:rPr>
              <a:t> grayling_df)</a:t>
            </a:r>
            <a:br/>
            <a:br/>
            <a:r>
              <a:rPr>
                <a:solidFill>
                  <a:srgbClr val="5E5E5E"/>
                </a:solidFill>
                <a:latin typeface="Courier"/>
              </a:rPr>
              <a:t># 3. Length-mass relationship</a:t>
            </a:r>
            <a:br/>
            <a:r>
              <a:rPr>
                <a:solidFill>
                  <a:srgbClr val="003B4F"/>
                </a:solidFill>
                <a:latin typeface="Courier"/>
              </a:rPr>
              <a:t>length_mass_model &lt;- </a:t>
            </a:r>
            <a:r>
              <a:rPr>
                <a:solidFill>
                  <a:srgbClr val="4758AB"/>
                </a:solidFill>
                <a:latin typeface="Courier"/>
              </a:rPr>
              <a:t>lm</a:t>
            </a:r>
            <a:r>
              <a:rPr>
                <a:solidFill>
                  <a:srgbClr val="003B4F"/>
                </a:solidFill>
                <a:latin typeface="Courier"/>
              </a:rPr>
              <a:t>(mass_g </a:t>
            </a:r>
            <a:r>
              <a:rPr>
                <a:solidFill>
                  <a:srgbClr val="5E5E5E"/>
                </a:solidFill>
                <a:latin typeface="Courier"/>
              </a:rPr>
              <a:t>~</a:t>
            </a:r>
            <a:r>
              <a:rPr>
                <a:solidFill>
                  <a:srgbClr val="003B4F"/>
                </a:solidFill>
                <a:latin typeface="Courier"/>
              </a:rPr>
              <a:t> total_length_mm </a:t>
            </a:r>
            <a:r>
              <a:rPr>
                <a:solidFill>
                  <a:srgbClr val="5E5E5E"/>
                </a:solidFill>
                <a:latin typeface="Courier"/>
              </a:rPr>
              <a:t>*</a:t>
            </a:r>
            <a:r>
              <a:rPr>
                <a:solidFill>
                  <a:srgbClr val="003B4F"/>
                </a:solidFill>
                <a:latin typeface="Courier"/>
              </a:rPr>
              <a:t> lake, </a:t>
            </a:r>
            <a:r>
              <a:rPr>
                <a:solidFill>
                  <a:srgbClr val="657422"/>
                </a:solidFill>
                <a:latin typeface="Courier"/>
              </a:rPr>
              <a:t>data =</a:t>
            </a:r>
            <a:r>
              <a:rPr>
                <a:solidFill>
                  <a:srgbClr val="003B4F"/>
                </a:solidFill>
                <a:latin typeface="Courier"/>
              </a:rPr>
              <a:t> grayling_df)</a:t>
            </a:r>
            <a:br/>
            <a:r>
              <a:rPr>
                <a:solidFill>
                  <a:srgbClr val="003B4F"/>
                </a:solidFill>
                <a:latin typeface="Courier"/>
              </a:rPr>
              <a:t>model_summary &lt;- </a:t>
            </a:r>
            <a:r>
              <a:rPr>
                <a:solidFill>
                  <a:srgbClr val="4758AB"/>
                </a:solidFill>
                <a:latin typeface="Courier"/>
              </a:rPr>
              <a:t>summary</a:t>
            </a:r>
            <a:r>
              <a:rPr>
                <a:solidFill>
                  <a:srgbClr val="003B4F"/>
                </a:solidFill>
                <a:latin typeface="Courier"/>
              </a:rPr>
              <a:t>(length_mass_model)</a:t>
            </a:r>
            <a:br/>
            <a:br/>
            <a:r>
              <a:rPr>
                <a:solidFill>
                  <a:srgbClr val="5E5E5E"/>
                </a:solidFill>
                <a:latin typeface="Courier"/>
              </a:rPr>
              <a:t># 4. Display results</a:t>
            </a:r>
            <a:br/>
            <a:r>
              <a:rPr>
                <a:solidFill>
                  <a:srgbClr val="003B4F"/>
                </a:solidFill>
                <a:latin typeface="Courier"/>
              </a:rPr>
              <a:t>length_boxplot</a:t>
            </a:r>
          </a:p>
          <a:p>
            <a:pPr lvl="0" indent="0" marL="1270000">
              <a:buNone/>
            </a:pPr>
          </a:p>
          <a:p>
            <a:pPr lvl="0" indent="0">
              <a:buNone/>
            </a:pPr>
            <a:r>
              <a:rPr>
                <a:solidFill>
                  <a:srgbClr val="003B4F"/>
                </a:solidFill>
                <a:latin typeface="Courier"/>
              </a:rPr>
              <a:t>length_ttest</a:t>
            </a:r>
          </a:p>
          <a:p>
            <a:pPr lvl="0" indent="0">
              <a:buNone/>
            </a:pPr>
            <a:r>
              <a:rPr sz="2000">
                <a:latin typeface="Courier"/>
              </a:rPr>
              <a:t>
    Welch Two Sample t-test
data:  total_length_mm by lake
t = -15.532, df = 161.63, p-value &lt; 2.2e-16
alternative hypothesis: true difference in means between group I3 and group I8 is not equal to 0
95 percent confidence interval:
 -109.32342  -84.66053
sample estimates:
mean in group I3 mean in group I8 
        265.6061         362.5980 </a:t>
            </a:r>
          </a:p>
          <a:p>
            <a:pPr lvl="0" indent="0">
              <a:buNone/>
            </a:pPr>
            <a:r>
              <a:rPr>
                <a:solidFill>
                  <a:srgbClr val="003B4F"/>
                </a:solidFill>
                <a:latin typeface="Courier"/>
              </a:rPr>
              <a:t>model_summary</a:t>
            </a:r>
          </a:p>
          <a:p>
            <a:pPr lvl="0" indent="0">
              <a:buNone/>
            </a:pPr>
            <a:r>
              <a:rPr sz="2000">
                <a:latin typeface="Courier"/>
              </a:rPr>
              <a:t>
Call:
lm(formula = mass_g ~ total_length_mm * lake, data = grayling_df)
Residuals:
     Min       1Q   Median       3Q      Max 
-151.223  -14.839   -0.764   10.670  153.130 
Coefficients:
                        Estimate Std. Error t value Pr(&gt;|t|)    
(Intercept)            -219.3313    47.9087  -4.578 9.30e-06 ***
total_length_mm           1.3924     0.1794   7.763 8.88e-13 ***
lakeI8                 -522.5506    56.5882  -9.234  &lt; 2e-16 ***
total_length_mm:lakeI8    1.9738     0.1972  10.009  &lt; 2e-16 ***
---
Signif. codes:  0 '***' 0.001 '**' 0.01 '*' 0.05 '.' 0.1 ' ' 1
Residual standard error: 40.93 on 162 degrees of freedom
  (2 observations deleted due to missingness)
Multiple R-squared:  0.9644,    Adjusted R-squared:  0.9637 
F-statistic:  1461 on 3 and 162 DF,  p-value: &lt; 2.2e-16</a:t>
            </a:r>
          </a:p>
          <a:p>
            <a:pPr lvl="0" indent="0">
              <a:buNone/>
            </a:pPr>
            <a:r>
              <a:rPr>
                <a:solidFill>
                  <a:srgbClr val="5E5E5E"/>
                </a:solidFill>
                <a:latin typeface="Courier"/>
              </a:rPr>
              <a:t># 5. Calculate 95% confidence intervals for each lake</a:t>
            </a:r>
            <a:br/>
            <a:r>
              <a:rPr>
                <a:solidFill>
                  <a:srgbClr val="003B4F"/>
                </a:solidFill>
                <a:latin typeface="Courier"/>
              </a:rPr>
              <a:t>ci_results &lt;- grayling_df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(lake)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(total_length_mm, </a:t>
            </a:r>
            <a:r>
              <a:rPr>
                <a:solidFill>
                  <a:srgbClr val="657422"/>
                </a:solidFill>
                <a:latin typeface="Courier"/>
              </a:rPr>
              <a:t>na.rm =</a:t>
            </a:r>
            <a:r>
              <a:rPr>
                <a:solidFill>
                  <a:srgbClr val="003B4F"/>
                </a:solidFill>
                <a:latin typeface="Courier"/>
              </a:rPr>
              <a:t> </a:t>
            </a:r>
            <a:r>
              <a:rPr>
                <a:solidFill>
                  <a:srgbClr val="8F5902"/>
                </a:solidFill>
                <a:latin typeface="Courier"/>
              </a:rPr>
              <a:t>TRUE</a:t>
            </a:r>
            <a:r>
              <a:rPr>
                <a:solidFill>
                  <a:srgbClr val="003B4F"/>
                </a:solidFill>
                <a:latin typeface="Courier"/>
              </a:rPr>
              <a:t>),</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(total_length_mm, </a:t>
            </a:r>
            <a:r>
              <a:rPr>
                <a:solidFill>
                  <a:srgbClr val="657422"/>
                </a:solidFill>
                <a:latin typeface="Courier"/>
              </a:rPr>
              <a:t>na.rm =</a:t>
            </a:r>
            <a:r>
              <a:rPr>
                <a:solidFill>
                  <a:srgbClr val="003B4F"/>
                </a:solidFill>
                <a:latin typeface="Courier"/>
              </a:rPr>
              <a:t> </a:t>
            </a:r>
            <a:r>
              <a:rPr>
                <a:solidFill>
                  <a:srgbClr val="8F5902"/>
                </a:solidFill>
                <a:latin typeface="Courier"/>
              </a:rPr>
              <a:t>TRUE</a:t>
            </a:r>
            <a:r>
              <a:rPr>
                <a:solidFill>
                  <a:srgbClr val="003B4F"/>
                </a:solidFill>
                <a:latin typeface="Courier"/>
              </a:rPr>
              <a:t>),</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sum</a:t>
            </a:r>
            <a:r>
              <a:rPr>
                <a:solidFill>
                  <a:srgbClr val="003B4F"/>
                </a:solidFill>
                <a:latin typeface="Courier"/>
              </a:rPr>
              <a:t>(</a:t>
            </a:r>
            <a:r>
              <a:rPr>
                <a:solidFill>
                  <a:srgbClr val="5E5E5E"/>
                </a:solidFill>
                <a:latin typeface="Courier"/>
              </a:rPr>
              <a:t>!</a:t>
            </a:r>
            <a:r>
              <a:rPr>
                <a:solidFill>
                  <a:srgbClr val="4758AB"/>
                </a:solidFill>
                <a:latin typeface="Courier"/>
              </a:rPr>
              <a:t>is.na</a:t>
            </a:r>
            <a:r>
              <a:rPr>
                <a:solidFill>
                  <a:srgbClr val="003B4F"/>
                </a:solidFill>
                <a:latin typeface="Courier"/>
              </a:rPr>
              <a:t>(total_length_mm)),</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r>
              <a:rPr>
                <a:solidFill>
                  <a:srgbClr val="657422"/>
                </a:solidFill>
                <a:latin typeface="Courier"/>
              </a:rPr>
              <a:t>t_crit =</a:t>
            </a:r>
            <a:r>
              <a:rPr>
                <a:solidFill>
                  <a:srgbClr val="003B4F"/>
                </a:solidFill>
                <a:latin typeface="Courier"/>
              </a:rPr>
              <a:t> </a:t>
            </a:r>
            <a:r>
              <a:rPr>
                <a:solidFill>
                  <a:srgbClr val="4758AB"/>
                </a:solidFill>
                <a:latin typeface="Courier"/>
              </a:rPr>
              <a:t>qt</a:t>
            </a:r>
            <a:r>
              <a:rPr>
                <a:solidFill>
                  <a:srgbClr val="003B4F"/>
                </a:solidFill>
                <a:latin typeface="Courier"/>
              </a:rPr>
              <a:t>(</a:t>
            </a:r>
            <a:r>
              <a:rPr>
                <a:solidFill>
                  <a:srgbClr val="AD0000"/>
                </a:solidFill>
                <a:latin typeface="Courier"/>
              </a:rPr>
              <a:t>0.975</a:t>
            </a:r>
            <a:r>
              <a:rPr>
                <a:solidFill>
                  <a:srgbClr val="003B4F"/>
                </a:solidFill>
                <a:latin typeface="Courier"/>
              </a:rPr>
              <a:t>, </a:t>
            </a:r>
            <a:r>
              <a:rPr>
                <a:solidFill>
                  <a:srgbClr val="657422"/>
                </a:solidFill>
                <a:latin typeface="Courier"/>
              </a:rPr>
              <a:t>df =</a:t>
            </a:r>
            <a:r>
              <a:rPr>
                <a:solidFill>
                  <a:srgbClr val="003B4F"/>
                </a:solidFill>
                <a:latin typeface="Courier"/>
              </a:rPr>
              <a:t> n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margin_error =</a:t>
            </a:r>
            <a:r>
              <a:rPr>
                <a:solidFill>
                  <a:srgbClr val="003B4F"/>
                </a:solidFill>
                <a:latin typeface="Courier"/>
              </a:rPr>
              <a:t> t_crit </a:t>
            </a:r>
            <a:r>
              <a:rPr>
                <a:solidFill>
                  <a:srgbClr val="5E5E5E"/>
                </a:solidFill>
                <a:latin typeface="Courier"/>
              </a:rPr>
              <a:t>*</a:t>
            </a:r>
            <a:r>
              <a:rPr>
                <a:solidFill>
                  <a:srgbClr val="003B4F"/>
                </a:solidFill>
                <a:latin typeface="Courier"/>
              </a:rPr>
              <a:t> se_length,</a:t>
            </a:r>
            <a:br/>
            <a:r>
              <a:rPr>
                <a:solidFill>
                  <a:srgbClr val="003B4F"/>
                </a:solidFill>
                <a:latin typeface="Courier"/>
              </a:rPr>
              <a:t>    </a:t>
            </a:r>
            <a:r>
              <a:rPr>
                <a:solidFill>
                  <a:srgbClr val="657422"/>
                </a:solidFill>
                <a:latin typeface="Courier"/>
              </a:rPr>
              <a:t>ci_lower =</a:t>
            </a:r>
            <a:r>
              <a:rPr>
                <a:solidFill>
                  <a:srgbClr val="003B4F"/>
                </a:solidFill>
                <a:latin typeface="Courier"/>
              </a:rPr>
              <a:t> mean_length </a:t>
            </a:r>
            <a:r>
              <a:rPr>
                <a:solidFill>
                  <a:srgbClr val="5E5E5E"/>
                </a:solidFill>
                <a:latin typeface="Courier"/>
              </a:rPr>
              <a:t>-</a:t>
            </a:r>
            <a:r>
              <a:rPr>
                <a:solidFill>
                  <a:srgbClr val="003B4F"/>
                </a:solidFill>
                <a:latin typeface="Courier"/>
              </a:rPr>
              <a:t> margin_error,</a:t>
            </a:r>
            <a:br/>
            <a:r>
              <a:rPr>
                <a:solidFill>
                  <a:srgbClr val="003B4F"/>
                </a:solidFill>
                <a:latin typeface="Courier"/>
              </a:rPr>
              <a:t>    </a:t>
            </a:r>
            <a:r>
              <a:rPr>
                <a:solidFill>
                  <a:srgbClr val="657422"/>
                </a:solidFill>
                <a:latin typeface="Courier"/>
              </a:rPr>
              <a:t>ci_upper =</a:t>
            </a:r>
            <a:r>
              <a:rPr>
                <a:solidFill>
                  <a:srgbClr val="003B4F"/>
                </a:solidFill>
                <a:latin typeface="Courier"/>
              </a:rPr>
              <a:t> mean_length </a:t>
            </a:r>
            <a:r>
              <a:rPr>
                <a:solidFill>
                  <a:srgbClr val="5E5E5E"/>
                </a:solidFill>
                <a:latin typeface="Courier"/>
              </a:rPr>
              <a:t>+</a:t>
            </a:r>
            <a:r>
              <a:rPr>
                <a:solidFill>
                  <a:srgbClr val="003B4F"/>
                </a:solidFill>
                <a:latin typeface="Courier"/>
              </a:rPr>
              <a:t> margin_error,</a:t>
            </a:r>
            <a:br/>
            <a:r>
              <a:rPr>
                <a:solidFill>
                  <a:srgbClr val="003B4F"/>
                </a:solidFill>
                <a:latin typeface="Courier"/>
              </a:rPr>
              <a:t>    </a:t>
            </a:r>
            <a:r>
              <a:rPr>
                <a:solidFill>
                  <a:srgbClr val="657422"/>
                </a:solidFill>
                <a:latin typeface="Courier"/>
              </a:rPr>
              <a:t>.groups =</a:t>
            </a:r>
            <a:r>
              <a:rPr>
                <a:solidFill>
                  <a:srgbClr val="003B4F"/>
                </a:solidFill>
                <a:latin typeface="Courier"/>
              </a:rPr>
              <a:t> </a:t>
            </a:r>
            <a:r>
              <a:rPr>
                <a:solidFill>
                  <a:srgbClr val="20794D"/>
                </a:solidFill>
                <a:latin typeface="Courier"/>
              </a:rPr>
              <a:t>"drop"</a:t>
            </a:r>
            <a:br/>
            <a:r>
              <a:rPr>
                <a:solidFill>
                  <a:srgbClr val="003B4F"/>
                </a:solidFill>
                <a:latin typeface="Courier"/>
              </a:rPr>
              <a:t>  )</a:t>
            </a:r>
            <a:br/>
            <a:br/>
            <a:r>
              <a:rPr>
                <a:solidFill>
                  <a:srgbClr val="5E5E5E"/>
                </a:solidFill>
                <a:latin typeface="Courier"/>
              </a:rPr>
              <a:t># Display confidence intervals</a:t>
            </a:r>
            <a:br/>
            <a:r>
              <a:rPr>
                <a:solidFill>
                  <a:srgbClr val="003B4F"/>
                </a:solidFill>
                <a:latin typeface="Courier"/>
              </a:rPr>
              <a:t>ci_results</a:t>
            </a:r>
          </a:p>
          <a:p>
            <a:pPr lvl="0" indent="0">
              <a:buNone/>
            </a:pPr>
            <a:r>
              <a:rPr sz="2000">
                <a:latin typeface="Courier"/>
              </a:rPr>
              <a:t># A tibble: 2 × 9
  lake  mean_length sd_length     n se_length t_crit margin_error ci_lower
  &lt;chr&gt;       &lt;dbl&gt;     &lt;dbl&gt; &lt;int&gt;     &lt;dbl&gt;  &lt;dbl&gt;        &lt;dbl&gt;    &lt;dbl&gt;
1 I3           266.      28.3    66      3.48   2.00         6.96     259.
2 I8           363.      52.3   102      5.18   1.98        10.3      352.
# ℹ 1 more variable: ci_upper &lt;dbl&gt;</a:t>
            </a:r>
          </a:p>
          <a:p>
            <a:pPr lvl="0" indent="0">
              <a:buNone/>
            </a:pPr>
            <a:r>
              <a:rPr>
                <a:solidFill>
                  <a:srgbClr val="5E5E5E"/>
                </a:solidFill>
                <a:latin typeface="Courier"/>
              </a:rPr>
              <a:t># 6. Visualize regression with confidence intervals</a:t>
            </a:r>
            <a:br/>
            <a:r>
              <a:rPr>
                <a:solidFill>
                  <a:srgbClr val="003B4F"/>
                </a:solidFill>
                <a:latin typeface="Courier"/>
              </a:rPr>
              <a:t>regression_plot &lt;- grayling_df </a:t>
            </a:r>
            <a:r>
              <a:rPr>
                <a:solidFill>
                  <a:srgbClr val="5E5E5E"/>
                </a:solidFill>
                <a:latin typeface="Courier"/>
              </a:rPr>
              <a:t>%&gt;%</a:t>
            </a:r>
            <a:br/>
            <a:r>
              <a:rPr>
                <a:solidFill>
                  <a:srgbClr val="003B4F"/>
                </a:solidFill>
                <a:latin typeface="Courier"/>
              </a:rPr>
              <a:t>  </a:t>
            </a:r>
            <a:r>
              <a:rPr>
                <a:solidFill>
                  <a:srgbClr val="4758AB"/>
                </a:solidFill>
                <a:latin typeface="Courier"/>
              </a:rPr>
              <a:t>ggplot</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total_length_mm, </a:t>
            </a:r>
            <a:r>
              <a:rPr>
                <a:solidFill>
                  <a:srgbClr val="657422"/>
                </a:solidFill>
                <a:latin typeface="Courier"/>
              </a:rPr>
              <a:t>y =</a:t>
            </a:r>
            <a:r>
              <a:rPr>
                <a:solidFill>
                  <a:srgbClr val="003B4F"/>
                </a:solidFill>
                <a:latin typeface="Courier"/>
              </a:rPr>
              <a:t> mass_g, </a:t>
            </a:r>
            <a:r>
              <a:rPr>
                <a:solidFill>
                  <a:srgbClr val="657422"/>
                </a:solidFill>
                <a:latin typeface="Courier"/>
              </a:rPr>
              <a:t>color =</a:t>
            </a:r>
            <a:r>
              <a:rPr>
                <a:solidFill>
                  <a:srgbClr val="003B4F"/>
                </a:solidFill>
                <a:latin typeface="Courier"/>
              </a:rPr>
              <a:t> lake))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geom_smooth</a:t>
            </a:r>
            <a:r>
              <a:rPr>
                <a:solidFill>
                  <a:srgbClr val="003B4F"/>
                </a:solidFill>
                <a:latin typeface="Courier"/>
              </a:rPr>
              <a:t>(</a:t>
            </a:r>
            <a:r>
              <a:rPr>
                <a:solidFill>
                  <a:srgbClr val="657422"/>
                </a:solidFill>
                <a:latin typeface="Courier"/>
              </a:rPr>
              <a:t>method =</a:t>
            </a:r>
            <a:r>
              <a:rPr>
                <a:solidFill>
                  <a:srgbClr val="003B4F"/>
                </a:solidFill>
                <a:latin typeface="Courier"/>
              </a:rPr>
              <a:t> </a:t>
            </a:r>
            <a:r>
              <a:rPr>
                <a:solidFill>
                  <a:srgbClr val="20794D"/>
                </a:solidFill>
                <a:latin typeface="Courier"/>
              </a:rPr>
              <a:t>"lm"</a:t>
            </a:r>
            <a:r>
              <a:rPr>
                <a:solidFill>
                  <a:srgbClr val="003B4F"/>
                </a:solidFill>
                <a:latin typeface="Courier"/>
              </a:rPr>
              <a:t>, </a:t>
            </a:r>
            <a:r>
              <a:rPr>
                <a:solidFill>
                  <a:srgbClr val="657422"/>
                </a:solidFill>
                <a:latin typeface="Courier"/>
              </a:rPr>
              <a:t>se =</a:t>
            </a:r>
            <a:r>
              <a:rPr>
                <a:solidFill>
                  <a:srgbClr val="003B4F"/>
                </a:solidFill>
                <a:latin typeface="Courier"/>
              </a:rPr>
              <a:t> </a:t>
            </a:r>
            <a:r>
              <a:rPr>
                <a:solidFill>
                  <a:srgbClr val="8F5902"/>
                </a:solidFill>
                <a:latin typeface="Courier"/>
              </a:rPr>
              <a:t>TRUE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"Length-Mass Relationship by Lake"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"Length (mm)"</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"Mass (g)"</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br/>
            <a:br/>
            <a:r>
              <a:rPr>
                <a:solidFill>
                  <a:srgbClr val="003B4F"/>
                </a:solidFill>
                <a:latin typeface="Courier"/>
              </a:rPr>
              <a:t>regression_plot</a:t>
            </a:r>
          </a:p>
          <a:p>
            <a:pPr lvl="0" indent="0" marL="1270000">
              <a:buNone/>
            </a:pPr>
          </a:p>
          <a:p>
            <a:pPr lvl="0" indent="0" marL="1270000">
              <a:buNone/>
            </a:pPr>
            <a:r>
              <a:rPr sz="2000"/>
              <a:t>Based on this analysis: 1. Are there significant differences in fish length between the two lakes? 2. How does the length-mass relationship differ between lakes? 3. What conclusions can you draw about Arctic grayling in these two lakes?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Error Bars and Their Interpretation</a:t>
            </a:r>
          </a:p>
        </p:txBody>
      </p:sp>
      <p:sp>
        <p:nvSpPr>
          <p:cNvPr id="3" name="Content Placeholder 2"/>
          <p:cNvSpPr>
            <a:spLocks noGrp="1"/>
          </p:cNvSpPr>
          <p:nvPr>
            <p:ph idx="1" sz="half"/>
          </p:nvPr>
        </p:nvSpPr>
        <p:spPr/>
        <p:txBody>
          <a:bodyPr/>
          <a:lstStyle/>
          <a:p>
            <a:pPr lvl="0" indent="0" marL="0">
              <a:buNone/>
            </a:pPr>
            <a:r>
              <a:rPr/>
              <a:t>Error bars are graphical representations of the variability of data that show:</a:t>
            </a:r>
          </a:p>
          <a:p>
            <a:pPr lvl="0"/>
            <a:r>
              <a:rPr/>
              <a:t>The </a:t>
            </a:r>
            <a:r>
              <a:rPr b="1"/>
              <a:t>precision</a:t>
            </a:r>
            <a:r>
              <a:rPr/>
              <a:t> of a measurement</a:t>
            </a:r>
          </a:p>
          <a:p>
            <a:pPr lvl="0"/>
            <a:r>
              <a:rPr/>
              <a:t>The </a:t>
            </a:r>
            <a:r>
              <a:rPr b="1"/>
              <a:t>uncertainty</a:t>
            </a:r>
            <a:r>
              <a:rPr/>
              <a:t> around an estimate</a:t>
            </a:r>
          </a:p>
          <a:p>
            <a:pPr lvl="0"/>
            <a:r>
              <a:rPr/>
              <a:t>A </a:t>
            </a:r>
            <a:r>
              <a:rPr b="1"/>
              <a:t>confidence interval</a:t>
            </a:r>
            <a:r>
              <a:rPr/>
              <a:t> for a parameter</a:t>
            </a:r>
          </a:p>
          <a:p>
            <a:pPr lvl="0" indent="0" marL="0">
              <a:buNone/>
            </a:pPr>
            <a:r>
              <a:rPr/>
              <a:t>Common types of error bars: 1. </a:t>
            </a:r>
            <a:r>
              <a:rPr b="1"/>
              <a:t>Standard Error (SE)</a:t>
            </a:r>
            <a:r>
              <a:rPr/>
              <a:t>: Shows precision of the mean 2. </a:t>
            </a:r>
            <a:r>
              <a:rPr b="1"/>
              <a:t>Standard Deviation (SD)</a:t>
            </a:r>
            <a:r>
              <a:rPr/>
              <a:t>: Shows variability in the data 3. </a:t>
            </a:r>
            <a:r>
              <a:rPr b="1"/>
              <a:t>Confidence Interval (CI)</a:t>
            </a:r>
            <a:r>
              <a:rPr/>
              <a:t>: Shows plausible range for parameter</a:t>
            </a:r>
          </a:p>
          <a:p>
            <a:pPr lvl="0" indent="0" marL="0">
              <a:buNone/>
            </a:pPr>
            <a:r>
              <a:rPr/>
              <a:t>When interpreting graphs: - Always check what the error bars represent - Non-overlapping 95% CI bars suggest statistically significant differences - Error bars help assess both statistical and practical significance</a:t>
            </a:r>
          </a:p>
        </p:txBody>
      </p:sp>
      <p:pic>
        <p:nvPicPr>
          <p:cNvPr descr="06_01_lecture_powerpoint_old_files/figure-pptx/unnamed-chunk-19-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Sampling and Pseudoreplication</a:t>
            </a:r>
          </a:p>
        </p:txBody>
      </p:sp>
      <p:sp>
        <p:nvSpPr>
          <p:cNvPr id="3" name="Content Placeholder 2"/>
          <p:cNvSpPr>
            <a:spLocks noGrp="1"/>
          </p:cNvSpPr>
          <p:nvPr>
            <p:ph idx="1" sz="half"/>
          </p:nvPr>
        </p:nvSpPr>
        <p:spPr/>
        <p:txBody>
          <a:bodyPr/>
          <a:lstStyle/>
          <a:p>
            <a:pPr lvl="0" indent="0" marL="0">
              <a:buNone/>
            </a:pPr>
            <a:r>
              <a:rPr b="1"/>
              <a:t>Pseudoreplication</a:t>
            </a:r>
            <a:r>
              <a:rPr/>
              <a:t> occurs when measurements that are not independent are analyzed as if they were independent.</a:t>
            </a:r>
          </a:p>
          <a:p>
            <a:pPr lvl="0"/>
            <a:r>
              <a:rPr/>
              <a:t>A critical consideration in experimental design</a:t>
            </a:r>
          </a:p>
          <a:p>
            <a:pPr lvl="0"/>
            <a:r>
              <a:rPr/>
              <a:t>Results in underestimated standard errors and confidence intervals</a:t>
            </a:r>
          </a:p>
          <a:p>
            <a:pPr lvl="0"/>
            <a:r>
              <a:rPr/>
              <a:t>Leads to inflated Type I error rates (false positives)</a:t>
            </a:r>
          </a:p>
          <a:p>
            <a:pPr lvl="0" indent="0" marL="0">
              <a:buNone/>
            </a:pPr>
            <a:r>
              <a:rPr b="1"/>
              <a:t>Examples of pseudoreplication:</a:t>
            </a:r>
            <a:r>
              <a:rPr/>
              <a:t> - Measuring the same individual multiple times - Treating multiple fish from the same tank as independent - Using multiple data points from a single site</a:t>
            </a:r>
          </a:p>
          <a:p>
            <a:pPr lvl="0" indent="0" marL="0">
              <a:buNone/>
            </a:pPr>
            <a:r>
              <a:rPr b="1"/>
              <a:t>How to avoid pseudoreplication:</a:t>
            </a:r>
            <a:r>
              <a:rPr/>
              <a:t> - Identify the true experimental unit - Use appropriate statistical techniques (e.g., mixed models) - Be clear about the level of replication</a:t>
            </a:r>
          </a:p>
        </p:txBody>
      </p:sp>
      <p:pic>
        <p:nvPicPr>
          <p:cNvPr descr="06_01_lecture_powerpoint_old_files/figure-pptx/unnamed-chunk-20-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Together Ho and Ha encompass all possible outcomes:</a:t>
            </a:r>
          </a:p>
          <a:p>
            <a:pPr lvl="0"/>
            <a:r>
              <a:rPr/>
              <a:t>For Example:</a:t>
            </a:r>
            <a:br/>
          </a:p>
          <a:p>
            <a:pPr lvl="0"/>
            <a:r>
              <a:rPr/>
              <a:t>Ho: µ=0, Ha: µ ≠ 0</a:t>
            </a:r>
          </a:p>
          <a:p>
            <a:pPr lvl="1"/>
            <a:r>
              <a:rPr/>
              <a:t>mean equals 0 or mean does not equal 0</a:t>
            </a:r>
          </a:p>
          <a:p>
            <a:pPr lvl="0"/>
            <a:r>
              <a:rPr/>
              <a:t>Ho: µ=35, Ha: µ ≠ 35</a:t>
            </a:r>
          </a:p>
          <a:p>
            <a:pPr lvl="1"/>
            <a:r>
              <a:rPr/>
              <a:t>mean equals 35 or mean does not equal 35</a:t>
            </a:r>
          </a:p>
          <a:p>
            <a:pPr lvl="1"/>
            <a:r>
              <a:rPr/>
              <a:t>Ho: µ1 = µ2, Ha: µ1 ≠ µ2</a:t>
            </a:r>
          </a:p>
          <a:p>
            <a:pPr lvl="1"/>
            <a:r>
              <a:rPr/>
              <a:t>mean of population 1 equals mean of population 2 or it does not</a:t>
            </a:r>
          </a:p>
          <a:p>
            <a:pPr lvl="1"/>
            <a:r>
              <a:rPr/>
              <a:t>Ho: µ &gt; 0, Ha: µ ≤ 0</a:t>
            </a:r>
          </a:p>
          <a:p>
            <a:pPr lvl="1"/>
            <a:r>
              <a:rPr/>
              <a:t>can be directional mean is greater than 0 or mean is not equal or less than 0</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Practical Applications in Fish Biology</a:t>
            </a:r>
          </a:p>
        </p:txBody>
      </p:sp>
      <p:sp>
        <p:nvSpPr>
          <p:cNvPr id="3" name="Content Placeholder 2"/>
          <p:cNvSpPr>
            <a:spLocks noGrp="1"/>
          </p:cNvSpPr>
          <p:nvPr>
            <p:ph idx="1" sz="half"/>
          </p:nvPr>
        </p:nvSpPr>
        <p:spPr/>
        <p:txBody>
          <a:bodyPr/>
          <a:lstStyle/>
          <a:p>
            <a:pPr lvl="0" indent="0" marL="0">
              <a:buNone/>
            </a:pPr>
            <a:r>
              <a:rPr/>
              <a:t>The statistical concepts we’ve covered today are essential for fisheries biologists and ecologists:</a:t>
            </a:r>
          </a:p>
          <a:p>
            <a:pPr lvl="0"/>
            <a:r>
              <a:rPr b="1"/>
              <a:t>Z-scores</a:t>
            </a:r>
            <a:r>
              <a:rPr/>
              <a:t> help identify unusual fish sizes in a population</a:t>
            </a:r>
          </a:p>
          <a:p>
            <a:pPr lvl="0"/>
            <a:r>
              <a:rPr b="1"/>
              <a:t>Standard error</a:t>
            </a:r>
            <a:r>
              <a:rPr/>
              <a:t> quantifies uncertainty in growth rate estimates</a:t>
            </a:r>
          </a:p>
          <a:p>
            <a:pPr lvl="0"/>
            <a:r>
              <a:rPr b="1"/>
              <a:t>Confidence intervals</a:t>
            </a:r>
            <a:r>
              <a:rPr/>
              <a:t> provide plausible ranges for population parameters</a:t>
            </a:r>
          </a:p>
          <a:p>
            <a:pPr lvl="0"/>
            <a:r>
              <a:rPr b="1"/>
              <a:t>Hypothesis testing</a:t>
            </a:r>
            <a:r>
              <a:rPr/>
              <a:t> evaluates effects of management practices</a:t>
            </a:r>
          </a:p>
          <a:p>
            <a:pPr lvl="0"/>
            <a:r>
              <a:rPr b="1"/>
              <a:t>P-values</a:t>
            </a:r>
            <a:r>
              <a:rPr/>
              <a:t> determine significance of environmental impacts</a:t>
            </a:r>
          </a:p>
          <a:p>
            <a:pPr lvl="0" indent="0" marL="0">
              <a:buNone/>
            </a:pPr>
            <a:r>
              <a:rPr b="1"/>
              <a:t>Real-world applications:</a:t>
            </a:r>
            <a:r>
              <a:rPr/>
              <a:t> - Assessing population health and structure - Evaluating effectiveness of fishing regulations - Quantifying relationships between fish size and habitat variables - Predicting impacts of climate change on fish populations - Designing effective conservation strategies</a:t>
            </a:r>
          </a:p>
        </p:txBody>
      </p:sp>
      <p:pic>
        <p:nvPicPr>
          <p:cNvPr descr="06_01_lecture_powerpoint_old_files/figure-pptx/unnamed-chunk-21-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Major goal of statistics:</a:t>
            </a:r>
          </a:p>
          <a:p>
            <a:pPr lvl="0" indent="0" marL="0">
              <a:buNone/>
            </a:pPr>
            <a:r>
              <a:rPr/>
              <a:t>inferences about populations from samples assign degree of confidence to inferences</a:t>
            </a:r>
          </a:p>
          <a:p>
            <a:pPr lvl="0" indent="0" marL="0">
              <a:buNone/>
            </a:pPr>
            <a:r>
              <a:rPr/>
              <a:t>Statistical H-testing:</a:t>
            </a:r>
          </a:p>
          <a:p>
            <a:pPr lvl="0" indent="0" marL="0">
              <a:buNone/>
            </a:pPr>
            <a:r>
              <a:rPr/>
              <a:t>formalized approach to inference</a:t>
            </a:r>
          </a:p>
          <a:p>
            <a:pPr lvl="0"/>
            <a:r>
              <a:rPr/>
              <a:t>hypotheses ask whether samples come from populations with certain properties</a:t>
            </a:r>
          </a:p>
          <a:p>
            <a:pPr lvl="0"/>
            <a:r>
              <a:rPr/>
              <a:t>often interested in questions about population means (but not only)</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Relies on specifying null hypothesis (Ho) and alternate hypothesis (Ha)</a:t>
            </a:r>
          </a:p>
          <a:p>
            <a:pPr lvl="0"/>
            <a:r>
              <a:rPr/>
              <a:t>Ho is the hypothesis of “no effect”</a:t>
            </a:r>
          </a:p>
          <a:p>
            <a:pPr lvl="1"/>
            <a:r>
              <a:rPr/>
              <a:t>(two samples from population with same mean, sample is from population of mean=0)</a:t>
            </a:r>
          </a:p>
          <a:p>
            <a:pPr lvl="0"/>
            <a:r>
              <a:rPr/>
              <a:t>Ha (research hypothesis) the opposite of the Ho</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 Exercise 10: Formulating Hypotheses</a:t>
            </a:r>
          </a:p>
          <a:p>
            <a:pPr lvl="0" indent="0" marL="1270000">
              <a:buNone/>
            </a:pPr>
            <a:r>
              <a:rPr sz="2000"/>
              <a:t>For the following scenarios, write out the null and alternative hypotheses:</a:t>
            </a:r>
          </a:p>
          <a:p>
            <a:pPr lvl="0" indent="-342900" marL="342900">
              <a:buAutoNum type="arabicPeriod"/>
            </a:pPr>
            <a:r>
              <a:rPr sz="2000"/>
              <a:t>Testing if the mean fish length in Lake S 06 is greater than 50 mm.</a:t>
            </a:r>
          </a:p>
          <a:p>
            <a:pPr lvl="0" indent="-342900" marL="342900">
              <a:buAutoNum type="arabicPeriod"/>
            </a:pPr>
            <a:r>
              <a:rPr sz="2000"/>
              <a:t>Testing if there is a difference in mean fish lengths between lakes Toolik and S 06.</a:t>
            </a:r>
          </a:p>
          <a:p>
            <a:pPr lvl="0" indent="-342900" marL="342900">
              <a:buAutoNum type="arabicPeriod"/>
            </a:pPr>
            <a:r>
              <a:rPr sz="2000"/>
              <a:t>Testing if lake E 01 has a higher variance in fish lengths compared to Lake Toolik.</a:t>
            </a:r>
          </a:p>
          <a:p>
            <a:pPr lvl="0" indent="0" marL="1270000">
              <a:buNone/>
            </a:pPr>
            <a:r>
              <a:rPr sz="2000"/>
              <a:t>For each scenario, remember that the null hypothesis typically represents “no effect” or “no difference”, while the alternative hypothesis represents what you are trying to demonstrate.</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a:r>
              <a:rPr/>
              <a:t>p = 0.3 means that if study repeated 100 times</a:t>
            </a:r>
          </a:p>
          <a:p>
            <a:pPr lvl="1"/>
            <a:r>
              <a:rPr/>
              <a:t>would get this (or more extreme) result due to chance 30 times</a:t>
            </a:r>
          </a:p>
          <a:p>
            <a:pPr lvl="0"/>
            <a:r>
              <a:rPr/>
              <a:t>p = 0.03 means that if study repeated 100 times</a:t>
            </a:r>
          </a:p>
          <a:p>
            <a:pPr lvl="1"/>
            <a:r>
              <a:rPr/>
              <a:t>would get this (or more extreme) result due to chance 3 times</a:t>
            </a:r>
          </a:p>
          <a:p>
            <a:pPr lvl="0" indent="0" marL="0">
              <a:buNone/>
            </a:pPr>
            <a:r>
              <a:rPr/>
              <a:t>Which p-value suggests Ho likely false?</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At what point reject Ho?</a:t>
            </a:r>
          </a:p>
          <a:p>
            <a:pPr lvl="0"/>
            <a:r>
              <a:rPr/>
              <a:t>p &lt; 0.05 conventional “significance threshold” (α)</a:t>
            </a:r>
          </a:p>
          <a:p>
            <a:pPr lvl="0"/>
            <a:r>
              <a:rPr/>
              <a:t>p &lt; 0.05 means:</a:t>
            </a:r>
          </a:p>
          <a:p>
            <a:pPr lvl="1"/>
            <a:r>
              <a:rPr/>
              <a:t>if Ho is true - if study repeated 100 times</a:t>
            </a:r>
          </a:p>
          <a:p>
            <a:pPr lvl="2"/>
            <a:r>
              <a:rPr/>
              <a:t>would get this (or more extreme) result less than 5 times due to chance</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a:r>
              <a:rPr/>
              <a:t>α is the rate at which we will reject a true null hypothesis (Type I error rate)</a:t>
            </a:r>
          </a:p>
          <a:p>
            <a:pPr lvl="0"/>
            <a:r>
              <a:rPr/>
              <a:t>Lowering α will lower likelihood of incorrectly rejecting a true null hypothesis (e.g., 0.01, 0.001)</a:t>
            </a:r>
          </a:p>
          <a:p>
            <a:pPr lvl="0"/>
            <a:r>
              <a:rPr/>
              <a:t>Both hypotheses and α are specified </a:t>
            </a:r>
            <a:r>
              <a:rPr i="1"/>
              <a:t>BEFORE</a:t>
            </a:r>
            <a:r>
              <a:rPr/>
              <a:t> collection of data and analysis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b="1"/>
              <a:t>Lecture 5:</a:t>
            </a:r>
            <a:r>
              <a:rPr/>
              <a:t> Statistical hypothesis testing</a:t>
            </a:r>
          </a:p>
        </p:txBody>
      </p:sp>
      <p:sp>
        <p:nvSpPr>
          <p:cNvPr id="3" name="Text Placeholder 2"/>
          <p:cNvSpPr>
            <a:spLocks noGrp="1"/>
          </p:cNvSpPr>
          <p:nvPr>
            <p:ph idx="1" type="body"/>
          </p:nvPr>
        </p:nvSpPr>
        <p:spPr/>
        <p:txBody>
          <a:bodyPr/>
          <a:lstStyle/>
          <a:p>
            <a:pPr lvl="0" indent="0" marL="0">
              <a:buNone/>
            </a:pPr>
            <a:r>
              <a:rPr/>
              <a:t>Traditionally α=0.05 is used as a cut off for rejecting null hypothesis</a:t>
            </a:r>
          </a:p>
          <a:p>
            <a:pPr lvl="0" indent="0" marL="0">
              <a:buNone/>
            </a:pPr>
            <a:r>
              <a:rPr/>
              <a:t>Nothing magical about 0.0 - actual p-values need to be reported.</a:t>
            </a:r>
          </a:p>
        </p:txBody>
      </p:sp>
      <p:graphicFrame>
        <p:nvGraphicFramePr>
          <p:cNvPr id="6" name="Content Placeholder 5"/>
          <p:cNvGraphicFramePr>
            <a:graphicFrameLocks noGrp="1"/>
          </p:cNvGraphicFramePr>
          <p:nvPr>
            <p:ph idx="1"/>
          </p:nvPr>
        </p:nvGraphicFramePr>
        <p:xfrm>
          <a:off x="127000" y="1270000"/>
          <a:ext cx="4432300" cy="3302000"/>
        </p:xfrm>
        <a:graphic>
          <a:graphicData uri="http://schemas.openxmlformats.org/drawingml/2006/table">
            <a:tbl>
              <a:tblPr firstRow="1" bandRow="1">
                <a:tableStyleId>{5C22544A-7EE6-4342-B048-85BDC9FD1C3A}</a:tableStyleId>
              </a:tblPr>
              <a:tblGrid>
                <a:gridCol w="2209800"/>
                <a:gridCol w="2209800"/>
              </a:tblGrid>
              <a:tr h="0">
                <a:tc>
                  <a:txBody>
                    <a:bodyPr/>
                    <a:lstStyle/>
                    <a:p>
                      <a:pPr lvl="0" indent="0" marL="0">
                        <a:buNone/>
                      </a:pPr>
                      <a:r>
                        <a:rPr/>
                        <a:t>p-value range</a:t>
                      </a:r>
                    </a:p>
                  </a:txBody>
                  <a:tcPr/>
                </a:tc>
                <a:tc>
                  <a:txBody>
                    <a:bodyPr/>
                    <a:lstStyle/>
                    <a:p>
                      <a:pPr lvl="0" indent="0" marL="0">
                        <a:buNone/>
                      </a:pPr>
                      <a:r>
                        <a:rPr/>
                        <a:t>Interpretation</a:t>
                      </a:r>
                    </a:p>
                  </a:txBody>
                  <a:tcPr/>
                </a:tc>
              </a:tr>
              <a:tr h="0">
                <a:tc>
                  <a:txBody>
                    <a:bodyPr/>
                    <a:lstStyle/>
                    <a:p>
                      <a:pPr lvl="0" indent="0" marL="0">
                        <a:buNone/>
                      </a:pPr>
                      <a:r>
                        <a:rPr/>
                        <a:t>P &gt; 0.10</a:t>
                      </a:r>
                    </a:p>
                  </a:txBody>
                </a:tc>
                <a:tc>
                  <a:txBody>
                    <a:bodyPr/>
                    <a:lstStyle/>
                    <a:p>
                      <a:pPr lvl="0" indent="0" marL="0">
                        <a:buNone/>
                      </a:pPr>
                      <a:r>
                        <a:rPr/>
                        <a:t>No evidence against Ho - data appear consistent with Ho</a:t>
                      </a:r>
                    </a:p>
                  </a:txBody>
                </a:tc>
              </a:tr>
              <a:tr h="0">
                <a:tc>
                  <a:txBody>
                    <a:bodyPr/>
                    <a:lstStyle/>
                    <a:p>
                      <a:pPr lvl="0" indent="0" marL="0">
                        <a:buNone/>
                      </a:pPr>
                      <a:r>
                        <a:rPr/>
                        <a:t>0.05 &lt; P &lt; 0.10</a:t>
                      </a:r>
                    </a:p>
                  </a:txBody>
                </a:tc>
                <a:tc>
                  <a:txBody>
                    <a:bodyPr/>
                    <a:lstStyle/>
                    <a:p>
                      <a:pPr lvl="0" indent="0" marL="0">
                        <a:buNone/>
                      </a:pPr>
                      <a:r>
                        <a:rPr/>
                        <a:t>Weak evidence against the Ho in favor of Ha</a:t>
                      </a:r>
                    </a:p>
                  </a:txBody>
                </a:tc>
              </a:tr>
              <a:tr h="0">
                <a:tc>
                  <a:txBody>
                    <a:bodyPr/>
                    <a:lstStyle/>
                    <a:p>
                      <a:pPr lvl="0" indent="0" marL="0">
                        <a:buNone/>
                      </a:pPr>
                      <a:r>
                        <a:rPr/>
                        <a:t>0.01 &lt; P &lt; 0.05</a:t>
                      </a:r>
                    </a:p>
                  </a:txBody>
                </a:tc>
                <a:tc>
                  <a:txBody>
                    <a:bodyPr/>
                    <a:lstStyle/>
                    <a:p>
                      <a:pPr lvl="0" indent="0" marL="0">
                        <a:buNone/>
                      </a:pPr>
                      <a:r>
                        <a:rPr/>
                        <a:t>Moderate evidence against Ho in favor of Ha</a:t>
                      </a:r>
                    </a:p>
                  </a:txBody>
                </a:tc>
              </a:tr>
              <a:tr h="0">
                <a:tc>
                  <a:txBody>
                    <a:bodyPr/>
                    <a:lstStyle/>
                    <a:p>
                      <a:pPr lvl="0" indent="0" marL="0">
                        <a:buNone/>
                      </a:pPr>
                      <a:r>
                        <a:rPr/>
                        <a:t>0.001 &lt; P &lt; 0.01</a:t>
                      </a:r>
                    </a:p>
                  </a:txBody>
                </a:tc>
                <a:tc>
                  <a:txBody>
                    <a:bodyPr/>
                    <a:lstStyle/>
                    <a:p>
                      <a:pPr lvl="0" indent="0" marL="0">
                        <a:buNone/>
                      </a:pPr>
                      <a:r>
                        <a:rPr/>
                        <a:t>Strong evidence against Ho in favor of Ha</a:t>
                      </a:r>
                    </a:p>
                  </a:txBody>
                </a:tc>
              </a:tr>
              <a:tr h="0">
                <a:tc>
                  <a:txBody>
                    <a:bodyPr/>
                    <a:lstStyle/>
                    <a:p>
                      <a:pPr lvl="0" indent="0" marL="0">
                        <a:buNone/>
                      </a:pPr>
                      <a:r>
                        <a:rPr/>
                        <a:t>P &lt; 0.001</a:t>
                      </a:r>
                    </a:p>
                  </a:txBody>
                </a:tc>
                <a:tc>
                  <a:txBody>
                    <a:bodyPr/>
                    <a:lstStyle/>
                    <a:p>
                      <a:pPr lvl="0" indent="0" marL="0">
                        <a:buNone/>
                      </a:pPr>
                      <a:r>
                        <a:rPr/>
                        <a:t>Very strong evidence against Ho in favor of Ha</a:t>
                      </a:r>
                    </a:p>
                  </a:txBody>
                </a:tc>
              </a:tr>
            </a:tbl>
          </a:graphicData>
        </a:graphic>
      </p:graphicFrame>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Fisher:</a:t>
            </a:r>
          </a:p>
          <a:p>
            <a:pPr lvl="0" indent="0" marL="0">
              <a:buNone/>
            </a:pPr>
            <a:r>
              <a:rPr/>
              <a:t>p-value as informal measure of discrepancy betwen data and Ho</a:t>
            </a:r>
          </a:p>
          <a:p>
            <a:pPr lvl="0" indent="0" marL="0">
              <a:buNone/>
            </a:pPr>
            <a:r>
              <a:rPr/>
              <a:t>“If p is between 0.1 and 0.9 there is certainly no reason to suspect the hypothesis tested. If it is below 0.02 it is strongly indicated that the hypothesis fails to account for the whole of the facts. We shall not often be astray if we draw a conventional line at .05 …”</a:t>
            </a:r>
          </a:p>
        </p:txBody>
      </p:sp>
      <p:pic>
        <p:nvPicPr>
          <p:cNvPr descr="images/clipboard-694363384.png" id="0" name="Picture 1"/>
          <p:cNvPicPr>
            <a:picLocks noGrp="1" noChangeAspect="1"/>
          </p:cNvPicPr>
          <p:nvPr/>
        </p:nvPicPr>
        <p:blipFill>
          <a:blip r:embed="rId2"/>
          <a:stretch>
            <a:fillRect/>
          </a:stretch>
        </p:blipFill>
        <p:spPr bwMode="auto">
          <a:xfrm>
            <a:off x="6121400" y="1625600"/>
            <a:ext cx="2781300" cy="2540000"/>
          </a:xfrm>
          <a:prstGeom prst="rect">
            <a:avLst/>
          </a:prstGeom>
          <a:noFill/>
          <a:ln w="9525">
            <a:noFill/>
            <a:headEnd/>
            <a:tailEnd/>
          </a:ln>
        </p:spPr>
      </p:pic>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General procedure for H testing:</a:t>
            </a:r>
          </a:p>
          <a:p>
            <a:pPr lvl="0"/>
            <a:r>
              <a:rPr/>
              <a:t>Specify Null (Ho) and alternate (Ha)</a:t>
            </a:r>
          </a:p>
          <a:p>
            <a:pPr lvl="0"/>
            <a:r>
              <a:rPr/>
              <a:t>Determine test (and test statistic) to be used</a:t>
            </a:r>
          </a:p>
          <a:p>
            <a:pPr lvl="0"/>
            <a:r>
              <a:rPr/>
              <a:t>Test statistic is used to compare your data to expectation under Ho (null hypothesis)</a:t>
            </a:r>
          </a:p>
          <a:p>
            <a:pPr lvl="0"/>
            <a:r>
              <a:rPr/>
              <a:t>Specify significance (α or p value) level below which Ho will be rejected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Tests assess likelihood of the null hypothesis being true</a:t>
            </a:r>
          </a:p>
          <a:p>
            <a:pPr lvl="0"/>
            <a:r>
              <a:rPr/>
              <a:t>If the Ho is likely false, then Ha assumed to be correct</a:t>
            </a:r>
          </a:p>
          <a:p>
            <a:pPr lvl="0"/>
            <a:r>
              <a:rPr/>
              <a:t>More precisely:</a:t>
            </a:r>
          </a:p>
          <a:p>
            <a:pPr lvl="1"/>
            <a:r>
              <a:rPr/>
              <a:t>the long run probability of obtaining sample value (or more extreme one) if the null hypothesis is true</a:t>
            </a:r>
          </a:p>
          <a:p>
            <a:pPr lvl="2"/>
            <a:r>
              <a:rPr/>
              <a:t>p(data|Ho) - the probability of observing the data given that the null hypothesis Ho is true</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General procedure for H testing:</a:t>
            </a:r>
          </a:p>
          <a:p>
            <a:pPr lvl="0"/>
            <a:r>
              <a:rPr/>
              <a:t>Collect data - Perform test</a:t>
            </a:r>
          </a:p>
          <a:p>
            <a:pPr lvl="0"/>
            <a:r>
              <a:rPr/>
              <a:t>If p-value &lt; α, conclude Ho is likely false and reject it</a:t>
            </a:r>
          </a:p>
          <a:p>
            <a:pPr lvl="0"/>
            <a:r>
              <a:rPr/>
              <a:t>If p-value &gt; α, conclude no evidence Ho is false and retain it</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Tip</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5:</a:t>
            </a:r>
            <a:r>
              <a:rPr/>
              <a:t> Next Steps in Statistical Analysis</a:t>
            </a:r>
          </a:p>
        </p:txBody>
      </p:sp>
      <p:sp>
        <p:nvSpPr>
          <p:cNvPr id="3" name="Content Placeholder 2"/>
          <p:cNvSpPr>
            <a:spLocks noGrp="1"/>
          </p:cNvSpPr>
          <p:nvPr>
            <p:ph idx="1"/>
          </p:nvPr>
        </p:nvSpPr>
        <p:spPr/>
        <p:txBody>
          <a:bodyPr/>
          <a:lstStyle/>
          <a:p>
            <a:pPr lvl="0" indent="0" marL="0">
              <a:buNone/>
            </a:pPr>
            <a:r>
              <a:rPr/>
              <a:t>In future lectures, we’ll explore:</a:t>
            </a:r>
          </a:p>
          <a:p>
            <a:pPr lvl="0"/>
            <a:r>
              <a:rPr/>
              <a:t>One-sample and two-sample t-tests</a:t>
            </a:r>
          </a:p>
          <a:p>
            <a:pPr lvl="0"/>
            <a:r>
              <a:rPr/>
              <a:t>Analysis of variance (ANOVA)</a:t>
            </a:r>
          </a:p>
          <a:p>
            <a:pPr lvl="0"/>
            <a:r>
              <a:rPr/>
              <a:t>Linear regression and correlation</a:t>
            </a:r>
          </a:p>
          <a:p>
            <a:pPr lvl="0"/>
            <a:r>
              <a:rPr/>
              <a:t>Chi-square tests</a:t>
            </a:r>
          </a:p>
          <a:p>
            <a:pPr lvl="0"/>
            <a:r>
              <a:rPr/>
              <a:t>Non-parametric methods</a:t>
            </a:r>
          </a:p>
          <a:p>
            <a:pPr lvl="0"/>
            <a:r>
              <a:rPr/>
              <a:t>Multiple regression and model selection</a:t>
            </a:r>
          </a:p>
          <a:p>
            <a:pPr lvl="0"/>
            <a:r>
              <a:rPr/>
              <a:t>Mixed effects models</a:t>
            </a:r>
          </a:p>
          <a:p>
            <a:pPr lvl="0" indent="0" marL="0">
              <a:buNone/>
            </a:pPr>
            <a:r>
              <a:rPr/>
              <a:t>Each method builds on the statistical foundation we’ve established today, applying probability concepts to make inferences from data.</a:t>
            </a:r>
          </a:p>
          <a:p>
            <a:pPr lvl="0" indent="0" marL="1270000">
              <a:buNone/>
            </a:pPr>
            <a:r>
              <a:rPr sz="2000" b="1"/>
              <a:t>Learning Resources</a:t>
            </a:r>
          </a:p>
          <a:p>
            <a:pPr lvl="0"/>
            <a:r>
              <a:rPr sz="2000"/>
              <a:t>Practice problems in the textbook (Chapter 4 &amp; 5)</a:t>
            </a:r>
          </a:p>
          <a:p>
            <a:pPr lvl="0"/>
            <a:r>
              <a:rPr sz="2000"/>
              <a:t>Online resources:</a:t>
            </a:r>
          </a:p>
          <a:p>
            <a:pPr lvl="1"/>
            <a:r>
              <a:rPr sz="2000"/>
              <a:t>Khan Academy: Probability and Statistics</a:t>
            </a:r>
          </a:p>
          <a:p>
            <a:pPr lvl="1"/>
            <a:r>
              <a:rPr sz="2000"/>
              <a:t>StatQuest with Josh Starmer (YouTube channel)</a:t>
            </a:r>
          </a:p>
          <a:p>
            <a:pPr lvl="1"/>
            <a:r>
              <a:rPr sz="2000"/>
              <a:t>R for Data Science (r4ds.had.co.nz)</a:t>
            </a:r>
          </a:p>
          <a:p>
            <a:pPr lvl="0"/>
            <a:r>
              <a:rPr sz="2000"/>
              <a:t>Office hours: Wednesdays 2-4pm</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Hypothesis tests</a:t>
            </a:r>
          </a:p>
          <a:p>
            <a:pPr lvl="0"/>
            <a:r>
              <a:rPr/>
              <a:t>Expressed as p-value (0 to 1)</a:t>
            </a:r>
          </a:p>
          <a:p>
            <a:pPr lvl="0"/>
            <a:r>
              <a:rPr/>
              <a:t>Interpret p-value as:</a:t>
            </a:r>
          </a:p>
          <a:p>
            <a:pPr lvl="1"/>
            <a:r>
              <a:rPr/>
              <a:t>probability of obtaining sample value of statistic (or more extreme one) if Ho is true</a:t>
            </a:r>
          </a:p>
          <a:p>
            <a:pPr lvl="0"/>
            <a:r>
              <a:rPr/>
              <a:t>High p-value:</a:t>
            </a:r>
          </a:p>
          <a:p>
            <a:pPr lvl="1"/>
            <a:r>
              <a:rPr/>
              <a:t>high probability of obtaining sample statistic under Ho</a:t>
            </a:r>
          </a:p>
          <a:p>
            <a:pPr lvl="2"/>
            <a:r>
              <a:rPr/>
              <a:t>if the null hypothesis (Ho) were true, you would frequently observe data similar to or more extreme than your sample statistic</a:t>
            </a:r>
          </a:p>
          <a:p>
            <a:pPr lvl="2"/>
            <a:r>
              <a:rPr/>
              <a:t>your observed results are quite compatible with what the null hypothesis predicts</a:t>
            </a:r>
          </a:p>
          <a:p>
            <a:pPr lvl="1"/>
            <a:r>
              <a:rPr/>
              <a:t>low p-value: low probability of obtaining sample statistic under Ho</a:t>
            </a:r>
          </a:p>
          <a:p>
            <a:pPr lvl="2"/>
            <a:r>
              <a:rPr/>
              <a:t>if the null hypothesis (Ho) were true, you would rarely observe data similar to or more extreme than your sample statistic</a:t>
            </a:r>
          </a:p>
          <a:p>
            <a:pPr lvl="2"/>
            <a:r>
              <a:rPr/>
              <a:t>Your results are unusual under the null hypothesis, suggesting that either you’ve witnessed a rare event or the null hypothesis may be incorrect</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a:t>
            </a:r>
          </a:p>
          <a:p>
            <a:pPr lvl="0" indent="0" marL="0">
              <a:buNone/>
            </a:pPr>
            <a:r>
              <a:rPr/>
              <a:t>p = 0.3 means that if I repeated the study 100 times, I would get this (or more extreme) result due to chance 30 times</a:t>
            </a:r>
          </a:p>
          <a:p>
            <a:pPr lvl="0" indent="0" marL="0">
              <a:buNone/>
            </a:pPr>
            <a:r>
              <a:rPr/>
              <a:t>p = 0.03 means that if I repeated the study 100 times, I would get this (or more extreme) result due to chance 3 times</a:t>
            </a:r>
          </a:p>
          <a:p>
            <a:pPr lvl="0" indent="0" marL="0">
              <a:buNone/>
            </a:pPr>
            <a:r>
              <a:rPr i="1"/>
              <a:t>Which p-value suggests Ho likely false?</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06</dc:title>
  <dc:creator>Bill Perry</dc:creator>
  <cp:keywords/>
  <dcterms:created xsi:type="dcterms:W3CDTF">2025-04-10T19:47:39Z</dcterms:created>
  <dcterms:modified xsi:type="dcterms:W3CDTF">2025-04-10T19:47:39Z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