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4.png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9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/>
            <a:r>
              <a:rPr/>
              <a:t>Note on test assumptions</a:t>
            </a:r>
          </a:p>
          <a:p>
            <a:pPr lvl="0"/>
            <a:r>
              <a:rPr/>
              <a:t>Multiple testing</a:t>
            </a:r>
          </a:p>
          <a:p>
            <a:pPr lvl="0"/>
            <a:r>
              <a:rPr/>
              <a:t>Graphics:</a:t>
            </a:r>
          </a:p>
          <a:p>
            <a:pPr lvl="1"/>
            <a:r>
              <a:rPr/>
              <a:t>Why graphics?</a:t>
            </a:r>
          </a:p>
          <a:p>
            <a:pPr lvl="1"/>
            <a:r>
              <a:rPr/>
              <a:t>Rules of good graphics</a:t>
            </a:r>
          </a:p>
          <a:p>
            <a:pPr lvl="1"/>
            <a:r>
              <a:rPr/>
              <a:t>Some bad graphics</a:t>
            </a:r>
          </a:p>
        </p:txBody>
      </p:sp>
      <p:pic>
        <p:nvPicPr>
          <p:cNvPr descr="09_01_lecture_powerpoint_files/figure-pptx/overview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Multiple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Multiple tests: simultaneous tests of related hypotheses on single dataset</a:t>
            </a:r>
          </a:p>
          <a:p>
            <a:pPr lvl="1"/>
            <a:r>
              <a:rPr/>
              <a:t>e.g., 5 pops of snails, are mean sizes different among all groups (1-2, 1-3, 1-5, 2-3, 2-4…)?</a:t>
            </a:r>
          </a:p>
          <a:p>
            <a:pPr lvl="0"/>
            <a:r>
              <a:rPr/>
              <a:t>Multiple testing increases possibility of type I error</a:t>
            </a:r>
          </a:p>
          <a:p>
            <a:pPr lvl="0"/>
            <a:r>
              <a:rPr/>
              <a:t>If 5% chance of falsely rejecting Ho in 1 test, with each additional test your </a:t>
            </a:r>
            <a:r>
              <a:rPr b="1"/>
              <a:t>“family-wise”</a:t>
            </a:r>
            <a:r>
              <a:rPr/>
              <a:t> type I error rate increases:</a:t>
            </a:r>
          </a:p>
          <a:p>
            <a:pPr lvl="1"/>
            <a:r>
              <a:rPr/>
              <a:t>1 test = 0.05</a:t>
            </a:r>
          </a:p>
          <a:p>
            <a:pPr lvl="1"/>
            <a:r>
              <a:rPr/>
              <a:t>2 tests = 0.098</a:t>
            </a:r>
          </a:p>
          <a:p>
            <a:pPr lvl="1"/>
            <a:r>
              <a:rPr/>
              <a:t>5 tests = 0.23</a:t>
            </a:r>
          </a:p>
          <a:p>
            <a:pPr lvl="1"/>
            <a:r>
              <a:rPr/>
              <a:t>20 tests = 0.64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Function to calculate family-wise error rate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family_wise_error &lt;- </a:t>
            </a:r>
            <a:r>
              <a:rPr b="1">
                <a:solidFill>
                  <a:srgbClr val="003B4F"/>
                </a:solidFill>
                <a:latin typeface="Courier"/>
              </a:rPr>
              <a:t>function</a:t>
            </a:r>
            <a:r>
              <a:rPr>
                <a:solidFill>
                  <a:srgbClr val="003B4F"/>
                </a:solidFill>
                <a:latin typeface="Courier"/>
              </a:rPr>
              <a:t>(alpha_per_test, num_tests)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alpha_per_test)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003B4F"/>
                </a:solidFill>
                <a:latin typeface="Courier"/>
              </a:rPr>
              <a:t>num_tests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of family-wise error rates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error_rates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num_tests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error_rate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family_wise_error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r>
              <a:rPr>
                <a:solidFill>
                  <a:srgbClr val="003B4F"/>
                </a:solidFill>
                <a:latin typeface="Courier"/>
              </a:rPr>
              <a:t>, num_tests)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error_rates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7 × 2
  num_tests error_rate
      &lt;dbl&gt;      &lt;dbl&gt;
1         1     0.0500
2         2     0.0975
3         5     0.226 
4        10     0.401 
5        20     0.642 
6        50     0.923 
7       100     0.994 </a:t>
            </a:r>
          </a:p>
        </p:txBody>
      </p:sp>
      <p:pic>
        <p:nvPicPr>
          <p:cNvPr descr="09_01_lecture_powerpoint_files/figure-pptx/fwer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Multiple testing adjustments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Adjust </a:t>
            </a:r>
            <a:r>
              <a:rPr b="1"/>
              <a:t>family-wise</a:t>
            </a:r>
            <a:r>
              <a:rPr/>
              <a:t> rate using lower pair-wise rate (α=0.01), but increase type II error rate…</a:t>
            </a:r>
          </a:p>
          <a:p>
            <a:pPr lvl="0"/>
            <a:r>
              <a:rPr/>
              <a:t>Common correction methods:</a:t>
            </a:r>
          </a:p>
          <a:p>
            <a:pPr lvl="1"/>
            <a:r>
              <a:rPr b="1"/>
              <a:t>Bonferroni correction</a:t>
            </a:r>
            <a:r>
              <a:rPr/>
              <a:t>: pairwise α₍ₚₑₚ = α₍fwₑₚ/c</a:t>
            </a:r>
          </a:p>
          <a:p>
            <a:pPr lvl="2"/>
            <a:r>
              <a:rPr/>
              <a:t>For 20 tests, desired α₍fwₑₚ=0.05, α₍ₚₑₚ = 0.0025</a:t>
            </a:r>
          </a:p>
          <a:p>
            <a:pPr lvl="1"/>
            <a:r>
              <a:rPr b="1"/>
              <a:t>Holm-Sidak</a:t>
            </a:r>
            <a:r>
              <a:rPr/>
              <a:t>: 1 - (1 - α₍fwₑₚ)</a:t>
            </a:r>
            <a:r>
              <a:rPr baseline="30000"/>
              <a:t>1/c</a:t>
            </a:r>
          </a:p>
          <a:p>
            <a:pPr lvl="2"/>
            <a:r>
              <a:rPr/>
              <a:t>For 20 tests α₍ₚₑₚ = 0.0026</a:t>
            </a:r>
          </a:p>
          <a:p>
            <a:pPr lvl="1"/>
            <a:r>
              <a:rPr b="1"/>
              <a:t>Sequential Holm</a:t>
            </a:r>
            <a:r>
              <a:rPr/>
              <a:t>: p-values ranked, smallest tested at α₍fwₑₚ/c (0.005), second at α₍fwₑₚ/(c-1) (0.0055), etc.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perform multiple t-tests on our mice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Compare mass between each pair of sampling sites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Get unique sampling sites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sites &lt;- </a:t>
            </a:r>
            <a:r>
              <a:rPr>
                <a:solidFill>
                  <a:srgbClr val="4758AB"/>
                </a:solidFill>
                <a:latin typeface="Courier"/>
              </a:rPr>
              <a:t>unique</a:t>
            </a:r>
            <a:r>
              <a:rPr>
                <a:solidFill>
                  <a:srgbClr val="003B4F"/>
                </a:solidFill>
                <a:latin typeface="Courier"/>
              </a:rPr>
              <a:t>(trout_data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lake)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num_sites &lt;- </a:t>
            </a:r>
            <a:r>
              <a:rPr>
                <a:solidFill>
                  <a:srgbClr val="4758AB"/>
                </a:solidFill>
                <a:latin typeface="Courier"/>
              </a:rPr>
              <a:t>length</a:t>
            </a:r>
            <a:r>
              <a:rPr>
                <a:solidFill>
                  <a:srgbClr val="003B4F"/>
                </a:solidFill>
                <a:latin typeface="Courier"/>
              </a:rPr>
              <a:t>(sites)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num_comparisons &lt;- num_sites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(num_sites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Matrix to store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comparison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character</a:t>
            </a:r>
            <a:r>
              <a:rPr>
                <a:solidFill>
                  <a:srgbClr val="003B4F"/>
                </a:solidFill>
                <a:latin typeface="Courier"/>
              </a:rPr>
              <a:t>(num_comparisons),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p_value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numeric</a:t>
            </a:r>
            <a:r>
              <a:rPr>
                <a:solidFill>
                  <a:srgbClr val="003B4F"/>
                </a:solidFill>
                <a:latin typeface="Courier"/>
              </a:rPr>
              <a:t>(num_comparisons),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stringsAsFactors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pairwise t-tests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counter &lt;-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(i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(num_sites</a:t>
            </a:r>
            <a:r>
              <a:rPr>
                <a:solidFill>
                  <a:srgbClr val="AD0000"/>
                </a:solidFill>
                <a:latin typeface="Courier"/>
              </a:rPr>
              <a:t>-1</a:t>
            </a:r>
            <a:r>
              <a:rPr>
                <a:solidFill>
                  <a:srgbClr val="003B4F"/>
                </a:solidFill>
                <a:latin typeface="Courier"/>
              </a:rPr>
              <a:t>))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(j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(i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num_sites)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site_i_data &lt;- trout_data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mass_g[trout_data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sites[i]]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site_j_data &lt;- trout_data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mass_g[trout_data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sites[j]]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test_result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(site_i_data, site_j_data)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results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comparison[counter] &lt;- </a:t>
            </a:r>
            <a:r>
              <a:rPr>
                <a:solidFill>
                  <a:srgbClr val="4758AB"/>
                </a:solidFill>
                <a:latin typeface="Courier"/>
              </a:rPr>
              <a:t>paste</a:t>
            </a:r>
            <a:r>
              <a:rPr>
                <a:solidFill>
                  <a:srgbClr val="003B4F"/>
                </a:solidFill>
                <a:latin typeface="Courier"/>
              </a:rPr>
              <a:t>(sites[i], </a:t>
            </a:r>
            <a:r>
              <a:rPr>
                <a:solidFill>
                  <a:srgbClr val="20794D"/>
                </a:solidFill>
                <a:latin typeface="Courier"/>
              </a:rPr>
              <a:t>"vs"</a:t>
            </a:r>
            <a:r>
              <a:rPr>
                <a:solidFill>
                  <a:srgbClr val="003B4F"/>
                </a:solidFill>
                <a:latin typeface="Courier"/>
              </a:rPr>
              <a:t>, sites[j])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results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p_value[counter] &lt;- test_result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p.value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counter &lt;- counter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}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Apply different p-value adjustments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bonferroni &lt;- </a:t>
            </a:r>
            <a:r>
              <a:rPr>
                <a:solidFill>
                  <a:srgbClr val="4758AB"/>
                </a:solidFill>
                <a:latin typeface="Courier"/>
              </a:rPr>
              <a:t>p.adjust</a:t>
            </a:r>
            <a:r>
              <a:rPr>
                <a:solidFill>
                  <a:srgbClr val="003B4F"/>
                </a:solidFill>
                <a:latin typeface="Courier"/>
              </a:rPr>
              <a:t>(results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p_value, 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"bonferroni"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holm &lt;- </a:t>
            </a:r>
            <a:r>
              <a:rPr>
                <a:solidFill>
                  <a:srgbClr val="4758AB"/>
                </a:solidFill>
                <a:latin typeface="Courier"/>
              </a:rPr>
              <a:t>p.adjust</a:t>
            </a:r>
            <a:r>
              <a:rPr>
                <a:solidFill>
                  <a:srgbClr val="003B4F"/>
                </a:solidFill>
                <a:latin typeface="Courier"/>
              </a:rPr>
              <a:t>(results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p_value, 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"holm"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BH &lt;- </a:t>
            </a:r>
            <a:r>
              <a:rPr>
                <a:solidFill>
                  <a:srgbClr val="4758AB"/>
                </a:solidFill>
                <a:latin typeface="Courier"/>
              </a:rPr>
              <a:t>p.adjust</a:t>
            </a:r>
            <a:r>
              <a:rPr>
                <a:solidFill>
                  <a:srgbClr val="003B4F"/>
                </a:solidFill>
                <a:latin typeface="Courier"/>
              </a:rPr>
              <a:t>(results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p_value, 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"BH"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Benjamini-Hochberg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arrange</a:t>
            </a:r>
            <a:r>
              <a:rPr>
                <a:solidFill>
                  <a:srgbClr val="003B4F"/>
                </a:solidFill>
                <a:latin typeface="Courier"/>
              </a:rPr>
              <a:t>(p_value)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across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where</a:t>
            </a:r>
            <a:r>
              <a:rPr>
                <a:solidFill>
                  <a:srgbClr val="003B4F"/>
                </a:solidFill>
                <a:latin typeface="Courier"/>
              </a:rPr>
              <a:t>(is.numeric), round,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comparison p_value bonferroni   holm     BH
1 NE 12 vs Toolik  0.6718     0.6718 0.6718 0.6718</a:t>
            </a:r>
          </a:p>
        </p:txBody>
      </p:sp>
      <p:pic>
        <p:nvPicPr>
          <p:cNvPr descr="09_01_lecture_powerpoint_files/figure-pptx/adjustment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Graphics: Why use them?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Graphics are visual metaphors for data</a:t>
            </a:r>
          </a:p>
          <a:p>
            <a:pPr lvl="0"/>
            <a:r>
              <a:rPr/>
              <a:t>Closest to actual data: table</a:t>
            </a:r>
          </a:p>
          <a:p>
            <a:pPr lvl="0"/>
            <a:r>
              <a:rPr/>
              <a:t>But graphics can:</a:t>
            </a:r>
          </a:p>
          <a:p>
            <a:pPr lvl="1"/>
            <a:r>
              <a:rPr/>
              <a:t>Summarize data (means, CVs, R²)</a:t>
            </a:r>
          </a:p>
          <a:p>
            <a:pPr lvl="1"/>
            <a:r>
              <a:rPr/>
              <a:t>Make patterns more apparent</a:t>
            </a:r>
          </a:p>
          <a:p>
            <a:pPr lvl="1"/>
            <a:r>
              <a:rPr/>
              <a:t>Communicate results efficiently</a:t>
            </a:r>
          </a:p>
          <a:p>
            <a:pPr lvl="1"/>
            <a:r>
              <a:rPr/>
              <a:t>Tell a story with the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First, let's look at the data as a table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mice_summary &lt;- trout_data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mean_mass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(mass_g),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sd_mass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(mass_g),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min_mass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min</a:t>
            </a:r>
            <a:r>
              <a:rPr>
                <a:solidFill>
                  <a:srgbClr val="003B4F"/>
                </a:solidFill>
                <a:latin typeface="Courier"/>
              </a:rPr>
              <a:t>(mass_g),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max_mass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max</a:t>
            </a:r>
            <a:r>
              <a:rPr>
                <a:solidFill>
                  <a:srgbClr val="003B4F"/>
                </a:solidFill>
                <a:latin typeface="Courier"/>
              </a:rPr>
              <a:t>(mass_g)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mice_summary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6
  lake       n mean_mass sd_mass min_mass max_mass
  &lt;chr&gt;  &lt;int&gt;     &lt;dbl&gt;   &lt;dbl&gt;    &lt;dbl&gt;    &lt;dbl&gt;
1 NE 12    322      534.    520.     9        2320
2 Toolik   249      518.    373.     0.15     3400</a:t>
            </a:r>
          </a:p>
        </p:txBody>
      </p:sp>
      <p:pic>
        <p:nvPicPr>
          <p:cNvPr descr="09_01_lecture_powerpoint_files/figure-pptx/mice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Good scientific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According to Tufte (2001), good scientific graphics:</a:t>
            </a:r>
          </a:p>
          <a:p>
            <a:pPr lvl="0"/>
            <a:r>
              <a:rPr/>
              <a:t>Show the data</a:t>
            </a:r>
          </a:p>
          <a:p>
            <a:pPr lvl="0"/>
            <a:r>
              <a:rPr/>
              <a:t>Are efficient: show many numbers in small space</a:t>
            </a:r>
          </a:p>
          <a:p>
            <a:pPr lvl="0"/>
            <a:r>
              <a:rPr/>
              <a:t>Make large datasets coherent by using appropriate graphic methods</a:t>
            </a:r>
          </a:p>
          <a:p>
            <a:pPr lvl="0"/>
            <a:r>
              <a:rPr/>
              <a:t>Encourage comparison</a:t>
            </a:r>
          </a:p>
          <a:p>
            <a:pPr lvl="0"/>
            <a:r>
              <a:rPr/>
              <a:t>Reveal several layers of information (e.g., averages, relationships, variability)</a:t>
            </a:r>
          </a:p>
          <a:p>
            <a:pPr lvl="0"/>
            <a:r>
              <a:rPr/>
              <a:t>Serve clear purpose: important to telling the main story</a:t>
            </a:r>
          </a:p>
          <a:p>
            <a:pPr lvl="0"/>
            <a:r>
              <a:rPr/>
              <a:t>Integrated with statistical methods (e.g., boxplots with t-tests, scatter plots with regression)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create a plot showing several layers of information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pine_summary &lt;- pine_data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(group)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(len_mm),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(n),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</a:t>
            </a:r>
            <a:r>
              <a:rPr>
                <a:solidFill>
                  <a:srgbClr val="657422"/>
                </a:solidFill>
                <a:latin typeface="Courier"/>
              </a:rPr>
              <a:t>conf_low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qt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, n</a:t>
            </a:r>
            <a:r>
              <a:rPr>
                <a:solidFill>
                  <a:srgbClr val="AD0000"/>
                </a:solidFill>
                <a:latin typeface="Courier"/>
              </a:rPr>
              <a:t>-1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</a:t>
            </a:r>
            <a:r>
              <a:rPr>
                <a:solidFill>
                  <a:srgbClr val="657422"/>
                </a:solidFill>
                <a:latin typeface="Courier"/>
              </a:rPr>
              <a:t>conf_high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qt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, n</a:t>
            </a:r>
            <a:r>
              <a:rPr>
                <a:solidFill>
                  <a:srgbClr val="AD0000"/>
                </a:solidFill>
                <a:latin typeface="Courier"/>
              </a:rPr>
              <a:t>-1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pine_summary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 × 7
  group       mean_length sd_length     n se_length conf_low conf_high
  &lt;chr&gt;             &lt;dbl&gt;     &lt;dbl&gt; &lt;int&gt;     &lt;dbl&gt;    &lt;dbl&gt;     &lt;dbl&gt;
1 cephalopods        18        3.86    12     1.11      15.5      20.5
2 crayfish           18        3.86    12     1.11      15.5      20.5
3 salmon             16.3      3.94    12     1.14      13.8      18.8
4 snail              18.3      2.27    12     0.655     16.9      19.8</a:t>
            </a:r>
          </a:p>
        </p:txBody>
      </p:sp>
      <p:pic>
        <p:nvPicPr>
          <p:cNvPr descr="09_01_lecture_powerpoint_files/figure-pptx/good-graphic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Principles of good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good graphics:</a:t>
            </a:r>
          </a:p>
          <a:p>
            <a:pPr lvl="0"/>
            <a:r>
              <a:rPr/>
              <a:t>Above all, focus on data</a:t>
            </a:r>
          </a:p>
          <a:p>
            <a:pPr lvl="0"/>
            <a:r>
              <a:rPr/>
              <a:t>Do not distort data</a:t>
            </a:r>
          </a:p>
          <a:p>
            <a:pPr lvl="0"/>
            <a:r>
              <a:rPr/>
              <a:t>Graphical representation of numbers → directly proportional to numbers</a:t>
            </a:r>
          </a:p>
          <a:p>
            <a:pPr lvl="0"/>
            <a:r>
              <a:rPr/>
              <a:t>Strive for clarity through labelling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create two versions of the same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First, a "poor" version with low data-ink ratio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(ggthemes)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p1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(trout_data,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mass_g))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"summary"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fun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"lightblue"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"black"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geom_errorbar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"summary"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fun.data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"mean_se"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theme_excel() 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"Average trout Mass by Sampling Site"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"This plot has a low data-ink ratio"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"Sampling Site"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"Average Mass (g)"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9_01_lecture_powerpoint_files/figure-pptx/compare-plo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Bad graphics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Common problems in graphics:</a:t>
            </a:r>
          </a:p>
          <a:p>
            <a:pPr lvl="0" indent="-342900" marL="342900">
              <a:buAutoNum type="arabicPeriod"/>
            </a:pPr>
            <a:r>
              <a:rPr b="1"/>
              <a:t>Distorting the data</a:t>
            </a:r>
            <a:r>
              <a:rPr/>
              <a:t>:</a:t>
            </a:r>
          </a:p>
          <a:p>
            <a:pPr lvl="1"/>
            <a:r>
              <a:rPr/>
              <a:t>Using non-zero baselines for bar charts</a:t>
            </a:r>
          </a:p>
          <a:p>
            <a:pPr lvl="1"/>
            <a:r>
              <a:rPr/>
              <a:t>Using 3D effects that distort perspective</a:t>
            </a:r>
          </a:p>
          <a:p>
            <a:pPr lvl="1"/>
            <a:r>
              <a:rPr/>
              <a:t>Using inappropriate scales</a:t>
            </a:r>
          </a:p>
          <a:p>
            <a:pPr lvl="0" indent="-342900" marL="342900">
              <a:buAutoNum type="arabicPeriod"/>
            </a:pPr>
            <a:r>
              <a:rPr b="1"/>
              <a:t>Chart junk</a:t>
            </a:r>
            <a:r>
              <a:rPr/>
              <a:t>:</a:t>
            </a:r>
          </a:p>
          <a:p>
            <a:pPr lvl="1"/>
            <a:r>
              <a:rPr/>
              <a:t>Excessive gridlines</a:t>
            </a:r>
          </a:p>
          <a:p>
            <a:pPr lvl="1"/>
            <a:r>
              <a:rPr/>
              <a:t>Unnecessary legends</a:t>
            </a:r>
          </a:p>
          <a:p>
            <a:pPr lvl="1"/>
            <a:r>
              <a:rPr/>
              <a:t>Decorative elements that don’t add information</a:t>
            </a:r>
          </a:p>
          <a:p>
            <a:pPr lvl="0" indent="-342900" marL="342900">
              <a:buAutoNum type="arabicPeriod"/>
            </a:pPr>
            <a:r>
              <a:rPr b="1"/>
              <a:t>Poor color choices</a:t>
            </a:r>
            <a:r>
              <a:rPr/>
              <a:t>:</a:t>
            </a:r>
          </a:p>
          <a:p>
            <a:pPr lvl="1"/>
            <a:r>
              <a:rPr/>
              <a:t>Too many colors</a:t>
            </a:r>
          </a:p>
          <a:p>
            <a:pPr lvl="1"/>
            <a:r>
              <a:rPr/>
              <a:t>Non-color-blind friendly palettes</a:t>
            </a:r>
          </a:p>
          <a:p>
            <a:pPr lvl="1"/>
            <a:r>
              <a:rPr/>
              <a:t>Colors that don’t print well in grayscale</a:t>
            </a:r>
          </a:p>
          <a:p>
            <a:pPr lvl="0" indent="-342900" marL="342900">
              <a:buAutoNum type="arabicPeriod"/>
            </a:pPr>
            <a:r>
              <a:rPr b="1"/>
              <a:t>Misleading representations</a:t>
            </a:r>
            <a:r>
              <a:rPr/>
              <a:t>:</a:t>
            </a:r>
          </a:p>
          <a:p>
            <a:pPr lvl="1"/>
            <a:r>
              <a:rPr/>
              <a:t>Pie charts for many categories</a:t>
            </a:r>
          </a:p>
          <a:p>
            <a:pPr lvl="1"/>
            <a:r>
              <a:rPr/>
              <a:t>Dual y-axes with different scales</a:t>
            </a:r>
          </a:p>
          <a:p>
            <a:pPr lvl="1"/>
            <a:r>
              <a:rPr/>
              <a:t>Truncated axes without clear indication</a:t>
            </a:r>
          </a:p>
        </p:txBody>
      </p:sp>
      <p:pic>
        <p:nvPicPr>
          <p:cNvPr descr="09_01_lecture_powerpoint_files/figure-pptx/bad-graphic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52500"/>
            <a:ext cx="27813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R practice: ggplot2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create some plots with ggplot2 using the mice data: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Basic scatter plot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(trout_data,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mass_g))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"Mouse Mass vs. Year"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"Year"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"Mass (g)"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9_01_lecture_powerpoint_files/figure-pptx/basic-plo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" y="1587500"/>
            <a:ext cx="44323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Scatter plot with grouping and trend line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(trout_data,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mass_g,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geom_smooth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"lm"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"Mouse Mass vs. Year by Sampling Site"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"Year"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"Mass (g)"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9_01_lecture_powerpoint_files/figure-pptx/basic-plots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7000" y="1587500"/>
            <a:ext cx="44323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09_01_lecture_powerpoint_files/figure-pptx/complex-plots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600700" y="1295400"/>
            <a:ext cx="2336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Final Activity:</a:t>
            </a:r>
            <a:r>
              <a:rPr/>
              <a:t> Take home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 about multiple testing:</a:t>
            </a:r>
          </a:p>
          <a:p>
            <a:pPr lvl="0" indent="-342900" marL="342900">
              <a:buAutoNum type="arabicPeriod"/>
            </a:pPr>
            <a:r>
              <a:rPr/>
              <a:t>Running multiple tests increases the family-wise error rate</a:t>
            </a:r>
          </a:p>
          <a:p>
            <a:pPr lvl="0" indent="-342900" marL="342900">
              <a:buAutoNum type="arabicPeriod"/>
            </a:pPr>
            <a:r>
              <a:rPr/>
              <a:t>Various correction methods exist (Bonferroni, Holm, Benjamini-Hochberg)</a:t>
            </a:r>
          </a:p>
          <a:p>
            <a:pPr lvl="0" indent="-342900" marL="342900">
              <a:buAutoNum type="arabicPeriod"/>
            </a:pPr>
            <a:r>
              <a:rPr/>
              <a:t>Choose the appropriate correction based on your research question</a:t>
            </a:r>
          </a:p>
          <a:p>
            <a:pPr lvl="0" indent="-342900" marL="342900">
              <a:buAutoNum type="arabicPeriod"/>
            </a:pPr>
            <a:r>
              <a:rPr/>
              <a:t>Report both uncorrected and corrected p-values for transparency</a:t>
            </a:r>
          </a:p>
          <a:p>
            <a:pPr lvl="0" indent="0" marL="0">
              <a:buNone/>
            </a:pPr>
            <a:r>
              <a:rPr b="1"/>
              <a:t>Principles of good graphics:</a:t>
            </a:r>
          </a:p>
          <a:p>
            <a:pPr lvl="0" indent="-342900" marL="342900">
              <a:buAutoNum type="arabicPeriod"/>
            </a:pPr>
            <a:r>
              <a:rPr/>
              <a:t>Focus on the data, not decoration</a:t>
            </a:r>
          </a:p>
          <a:p>
            <a:pPr lvl="0" indent="-342900" marL="342900">
              <a:buAutoNum type="arabicPeriod"/>
            </a:pPr>
            <a:r>
              <a:rPr/>
              <a:t>Maximize data-ink ratio</a:t>
            </a:r>
          </a:p>
          <a:p>
            <a:pPr lvl="0" indent="-342900" marL="342900">
              <a:buAutoNum type="arabicPeriod"/>
            </a:pPr>
            <a:r>
              <a:rPr/>
              <a:t>Ensure proportional representation</a:t>
            </a:r>
          </a:p>
          <a:p>
            <a:pPr lvl="0" indent="-342900" marL="342900">
              <a:buAutoNum type="arabicPeriod"/>
            </a:pPr>
            <a:r>
              <a:rPr/>
              <a:t>Clear labeling and annotation</a:t>
            </a:r>
          </a:p>
          <a:p>
            <a:pPr lvl="0" indent="-342900" marL="342900">
              <a:buAutoNum type="arabicPeriod"/>
            </a:pPr>
            <a:r>
              <a:rPr/>
              <a:t>Choose appropriate visualization for your data type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applying multiple testing corrections:</a:t>
            </a:r>
          </a:p>
          <a:p>
            <a:pPr lvl="0"/>
            <a:r>
              <a:rPr/>
              <a:t>Bonferroni: Most conservative, controls family-wise error rate</a:t>
            </a:r>
          </a:p>
          <a:p>
            <a:pPr lvl="0"/>
            <a:r>
              <a:rPr/>
              <a:t>Holm: Less conservative than Bonferroni, still controls FWER</a:t>
            </a:r>
          </a:p>
          <a:p>
            <a:pPr lvl="0"/>
            <a:r>
              <a:rPr/>
              <a:t>Benjamini-Hochberg: Controls false discovery rate instead of FWER</a:t>
            </a:r>
          </a:p>
          <a:p>
            <a:pPr lvl="0"/>
            <a:r>
              <a:rPr/>
              <a:t>No correction: Highest power, but highest type I error rate</a:t>
            </a:r>
          </a:p>
          <a:p>
            <a:pPr lvl="0" indent="0" marL="0">
              <a:buNone/>
            </a:pPr>
            <a:r>
              <a:rPr/>
              <a:t>Alternative to multiple pairwise tests: - ANOVA with post-hoc tests - Planned comparisons - Multilevel models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Summary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lecture, we’ve:</a:t>
            </a:r>
          </a:p>
          <a:p>
            <a:pPr lvl="0" indent="-342900" marL="342900">
              <a:buAutoNum type="arabicPeriod"/>
            </a:pPr>
            <a:r>
              <a:rPr/>
              <a:t>Explored the problem of multiple testing and why it increases type I error rates</a:t>
            </a:r>
          </a:p>
          <a:p>
            <a:pPr lvl="0" indent="-342900" marL="342900">
              <a:buAutoNum type="arabicPeriod"/>
            </a:pPr>
            <a:r>
              <a:rPr/>
              <a:t>Learned various methods for correcting p-values in multiple test scenarios</a:t>
            </a:r>
          </a:p>
          <a:p>
            <a:pPr lvl="0" indent="-342900" marL="342900">
              <a:buAutoNum type="arabicPeriod"/>
            </a:pPr>
            <a:r>
              <a:rPr/>
              <a:t>Discussed principles of good scientific graphics based on Tufte’s work</a:t>
            </a:r>
          </a:p>
          <a:p>
            <a:pPr lvl="0" indent="-342900" marL="342900">
              <a:buAutoNum type="arabicPeriod"/>
            </a:pPr>
            <a:r>
              <a:rPr/>
              <a:t>Identified common pitfalls in data visualization</a:t>
            </a:r>
          </a:p>
          <a:p>
            <a:pPr lvl="0" indent="-342900" marL="342900">
              <a:buAutoNum type="arabicPeriod"/>
            </a:pPr>
            <a:r>
              <a:rPr/>
              <a:t>Practiced creating effective visualizations using ggplot2</a:t>
            </a:r>
          </a:p>
          <a:p>
            <a:pPr lvl="0" indent="0" marL="0">
              <a:buNone/>
            </a:pPr>
            <a:r>
              <a:rPr b="1"/>
              <a:t>Key takeaways:</a:t>
            </a:r>
          </a:p>
          <a:p>
            <a:pPr lvl="0"/>
            <a:r>
              <a:rPr/>
              <a:t>Be cautious when conducting multiple tests on the same dataset</a:t>
            </a:r>
          </a:p>
          <a:p>
            <a:pPr lvl="0"/>
            <a:r>
              <a:rPr/>
              <a:t>Apply appropriate corrections to control error rates</a:t>
            </a:r>
          </a:p>
          <a:p>
            <a:pPr lvl="0"/>
            <a:r>
              <a:rPr/>
              <a:t>Focus on clear, efficient data visualization that emphasizes the data</a:t>
            </a:r>
          </a:p>
          <a:p>
            <a:pPr lvl="0"/>
            <a:r>
              <a:rPr/>
              <a:t>Remove chart junk and maximize the data-ink ratio</a:t>
            </a:r>
          </a:p>
          <a:p>
            <a:pPr lvl="0"/>
            <a:r>
              <a:rPr/>
              <a:t>Choose visualization methods that match your research question and data type</a:t>
            </a:r>
          </a:p>
          <a:p>
            <a:pPr lvl="0"/>
            <a:r>
              <a:rPr/>
              <a:t>Consider both statistical significance and visual presentation when communicating results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8: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Decision errors</a:t>
            </a:r>
          </a:p>
          <a:p>
            <a:pPr lvl="0"/>
            <a:r>
              <a:rPr/>
              <a:t>Data exploration and transformation</a:t>
            </a:r>
          </a:p>
          <a:p>
            <a:pPr lvl="1"/>
            <a:r>
              <a:rPr/>
              <a:t>Exploratory graphical data analysis</a:t>
            </a:r>
          </a:p>
          <a:p>
            <a:pPr lvl="1"/>
            <a:r>
              <a:rPr/>
              <a:t>Graphical testing of assumptions</a:t>
            </a:r>
          </a:p>
          <a:p>
            <a:pPr lvl="1"/>
            <a:r>
              <a:rPr/>
              <a:t>Data transformation and standardization</a:t>
            </a:r>
          </a:p>
          <a:p>
            <a:pPr lvl="1"/>
            <a:r>
              <a:rPr/>
              <a:t>Outliers</a:t>
            </a:r>
          </a:p>
          <a:p>
            <a:pPr lvl="0"/>
            <a:r>
              <a:rPr/>
              <a:t>R practice: robust tests, basic graphics</a:t>
            </a:r>
          </a:p>
        </p:txBody>
      </p:sp>
      <p:pic>
        <p:nvPicPr>
          <p:cNvPr descr="09_01_lecture_powerpoint_files/figure-pptx/review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do you see as the key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that stood out</a:t>
            </a:r>
          </a:p>
          <a:p>
            <a:pPr lvl="0" indent="-342900" marL="342900">
              <a:buAutoNum type="arabicPeriod"/>
            </a:pPr>
            <a:r>
              <a:rPr/>
              <a:t>The dramatic increase in type I error rate with multiple testing</a:t>
            </a:r>
          </a:p>
          <a:p>
            <a:pPr lvl="0" indent="-342900" marL="342900">
              <a:buAutoNum type="arabicPeriod"/>
            </a:pPr>
            <a:r>
              <a:rPr/>
              <a:t>The trade-off between type I error control and statistical power</a:t>
            </a:r>
          </a:p>
          <a:p>
            <a:pPr lvl="0" indent="-342900" marL="342900">
              <a:buAutoNum type="arabicPeriod"/>
            </a:pPr>
            <a:r>
              <a:rPr/>
              <a:t>The importance of choosing appropriate graphics to communicate your findings</a:t>
            </a:r>
          </a:p>
          <a:p>
            <a:pPr lvl="0" indent="-342900" marL="342900">
              <a:buAutoNum type="arabicPeriod"/>
            </a:pPr>
            <a:r>
              <a:rPr/>
              <a:t>How poor visualization choices can mislead readers even when the statistics are correct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are the muddy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does not make sense or what questions do you have…</a:t>
            </a:r>
          </a:p>
          <a:p>
            <a:pPr lvl="0" indent="0" marL="0">
              <a:buNone/>
            </a:pPr>
            <a:r>
              <a:rPr/>
              <a:t>What makes you nervous?</a:t>
            </a:r>
          </a:p>
          <a:p>
            <a:pPr lvl="0" indent="-342900" marL="342900">
              <a:buAutoNum type="arabicPeriod"/>
            </a:pPr>
            <a:r>
              <a:rPr/>
              <a:t>When to choose which multiple testing correction method</a:t>
            </a:r>
          </a:p>
          <a:p>
            <a:pPr lvl="0" indent="-342900" marL="342900">
              <a:buAutoNum type="arabicPeriod"/>
            </a:pPr>
            <a:r>
              <a:rPr/>
              <a:t>How to balance aesthetic appeal with statistical accuracy in graphics</a:t>
            </a:r>
          </a:p>
          <a:p>
            <a:pPr lvl="0" indent="-342900" marL="342900">
              <a:buAutoNum type="arabicPeriod"/>
            </a:pPr>
            <a:r>
              <a:rPr/>
              <a:t>Deciding between different visualization types for the same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/>
            <a:r>
              <a:rPr/>
              <a:t>Note on test assumptions</a:t>
            </a:r>
          </a:p>
          <a:p>
            <a:pPr lvl="0"/>
            <a:r>
              <a:rPr/>
              <a:t>Multiple testing</a:t>
            </a:r>
          </a:p>
          <a:p>
            <a:pPr lvl="0"/>
            <a:r>
              <a:rPr/>
              <a:t>Graphics:</a:t>
            </a:r>
          </a:p>
          <a:p>
            <a:pPr lvl="1"/>
            <a:r>
              <a:rPr/>
              <a:t>Why graphics?</a:t>
            </a:r>
          </a:p>
          <a:p>
            <a:pPr lvl="1"/>
            <a:r>
              <a:rPr/>
              <a:t>Rules of good graphics</a:t>
            </a:r>
          </a:p>
          <a:p>
            <a:pPr lvl="1"/>
            <a:r>
              <a:rPr/>
              <a:t>Some bad graphics</a:t>
            </a:r>
          </a:p>
        </p:txBody>
      </p:sp>
      <p:pic>
        <p:nvPicPr>
          <p:cNvPr descr="images/clipboard-149652766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68500"/>
            <a:ext cx="27813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 testing: iterative process</a:t>
            </a:r>
          </a:p>
          <a:p>
            <a:pPr lvl="0" indent="0" marL="0">
              <a:buNone/>
            </a:pPr>
            <a:r>
              <a:rPr/>
              <a:t>If unable to transform: non-parametric approach</a:t>
            </a:r>
          </a:p>
          <a:p>
            <a:pPr lvl="0" indent="0" marL="0">
              <a:buNone/>
            </a:pPr>
            <a:r>
              <a:rPr/>
              <a:t>When assumptions are violated, we can:</a:t>
            </a:r>
          </a:p>
          <a:p>
            <a:pPr lvl="0" indent="-342900" marL="342900">
              <a:buAutoNum type="arabicPeriod"/>
            </a:pPr>
            <a:r>
              <a:rPr/>
              <a:t>1. Transform data</a:t>
            </a:r>
          </a:p>
          <a:p>
            <a:pPr lvl="0" indent="-342900" marL="342900">
              <a:buAutoNum type="arabicPeriod"/>
            </a:pPr>
            <a:r>
              <a:rPr/>
              <a:t>2. Use robust methods</a:t>
            </a:r>
          </a:p>
          <a:p>
            <a:pPr lvl="0" indent="-342900" marL="342900">
              <a:buAutoNum type="arabicPeriod"/>
            </a:pPr>
            <a:r>
              <a:rPr/>
              <a:t>3. Use non-parametric tests</a:t>
            </a:r>
          </a:p>
          <a:p>
            <a:pPr lvl="0" indent="0" marL="0">
              <a:buNone/>
            </a:pP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 testing: iterative process</a:t>
            </a:r>
          </a:p>
          <a:p>
            <a:pPr lvl="0" indent="0" marL="0">
              <a:buNone/>
            </a:pPr>
            <a:r>
              <a:rPr/>
              <a:t>If unable to transform: non-parametric approach</a:t>
            </a:r>
          </a:p>
          <a:p>
            <a:pPr lvl="0" indent="0" marL="0">
              <a:buNone/>
            </a:pPr>
            <a:r>
              <a:rPr/>
              <a:t>When assumptions are violated, we can:</a:t>
            </a:r>
          </a:p>
          <a:p>
            <a:pPr lvl="0" indent="-342900" marL="342900">
              <a:buAutoNum type="arabicPeriod"/>
            </a:pPr>
            <a:r>
              <a:rPr/>
              <a:t>1. Transform data</a:t>
            </a:r>
          </a:p>
          <a:p>
            <a:pPr lvl="0" indent="-342900" marL="342900">
              <a:buAutoNum type="arabicPeriod"/>
            </a:pPr>
            <a:r>
              <a:rPr/>
              <a:t>2. Use robust methods</a:t>
            </a:r>
          </a:p>
          <a:p>
            <a:pPr lvl="0" indent="-342900" marL="342900">
              <a:buAutoNum type="arabicPeriod"/>
            </a:pPr>
            <a:r>
              <a:rPr/>
              <a:t>3. Use non-parametric tests</a:t>
            </a:r>
          </a:p>
          <a:p>
            <a:pPr lvl="0" indent="0" marL="0">
              <a:buNone/>
            </a:p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Testing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 testing: iterative process</a:t>
            </a:r>
          </a:p>
          <a:p>
            <a:pPr lvl="0" indent="0" marL="0">
              <a:buNone/>
            </a:pPr>
            <a:r>
              <a:rPr/>
              <a:t>If unable to transform: non-parametric approach</a:t>
            </a:r>
          </a:p>
          <a:p>
            <a:pPr lvl="0" indent="0" marL="0">
              <a:buNone/>
            </a:pPr>
            <a:r>
              <a:rPr/>
              <a:t>When assumptions are violated, we can:</a:t>
            </a:r>
          </a:p>
          <a:p>
            <a:pPr lvl="0" indent="-342900" marL="342900">
              <a:buAutoNum type="arabicPeriod"/>
            </a:pPr>
            <a:r>
              <a:rPr/>
              <a:t>1. Transform data</a:t>
            </a:r>
          </a:p>
          <a:p>
            <a:pPr lvl="0" indent="-342900" marL="342900">
              <a:buAutoNum type="arabicPeriod"/>
            </a:pPr>
            <a:r>
              <a:rPr/>
              <a:t>2. Use robust methods</a:t>
            </a:r>
          </a:p>
          <a:p>
            <a:pPr lvl="0" indent="-342900" marL="342900">
              <a:buAutoNum type="arabicPeriod"/>
            </a:pPr>
            <a:r>
              <a:rPr/>
              <a:t>3. Use non-parametric tests</a:t>
            </a:r>
          </a:p>
        </p:txBody>
      </p:sp>
      <p:pic>
        <p:nvPicPr>
          <p:cNvPr descr="09_01_lecture_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Testing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Assumption testing: iterative process</a:t>
            </a:r>
          </a:p>
          <a:p>
            <a:pPr lvl="0"/>
            <a:r>
              <a:rPr/>
              <a:t>If unable to transform: non-parametric approach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Testing normality assumption on mice weights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shapiro.test</a:t>
            </a:r>
            <a:r>
              <a:rPr>
                <a:solidFill>
                  <a:srgbClr val="003B4F"/>
                </a:solidFill>
                <a:latin typeface="Courier"/>
              </a:rPr>
              <a:t>(trout_data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mass_g)</a:t>
            </a:r>
          </a:p>
          <a:p>
            <a:pPr lvl="0" indent="0">
              <a:buNone/>
            </a:pPr>
            <a:r>
              <a:rPr>
                <a:latin typeface="Courier"/>
              </a:rPr>
              <a:t>
    Shapiro-Wilk normality test
data:  trout_data$mass_g
W = 0.87436, p-value &lt; 2.2e-16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Testing equality of variances across sampling sites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First create a model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mice_model &lt;- </a:t>
            </a:r>
            <a:r>
              <a:rPr>
                <a:solidFill>
                  <a:srgbClr val="4758AB"/>
                </a:solidFill>
                <a:latin typeface="Courier"/>
              </a:rPr>
              <a:t>lm</a:t>
            </a:r>
            <a:r>
              <a:rPr>
                <a:solidFill>
                  <a:srgbClr val="003B4F"/>
                </a:solidFill>
                <a:latin typeface="Courier"/>
              </a:rPr>
              <a:t>(mass_g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sampling_site,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trout_data)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Then test for homogeneity of variances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car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leveneTest</a:t>
            </a:r>
            <a:r>
              <a:rPr>
                <a:solidFill>
                  <a:srgbClr val="003B4F"/>
                </a:solidFill>
                <a:latin typeface="Courier"/>
              </a:rPr>
              <a:t>(mice_model)</a:t>
            </a:r>
          </a:p>
          <a:p>
            <a:pPr lvl="0" indent="0">
              <a:buNone/>
            </a:pPr>
            <a:r>
              <a:rPr>
                <a:latin typeface="Courier"/>
              </a:rPr>
              <a:t>Levene's Test for Homogeneity of Variance (center = median)
       Df F value    Pr(&gt;F)    
group   1  26.352 3.911e-07 ***
      569                      
---
Signif. codes:  0 '***' 0.001 '**' 0.01 '*' 0.05 '.' 0.1 ' ' 1</a:t>
            </a:r>
          </a:p>
          <a:p>
            <a:pPr lvl="0" indent="0" marL="0">
              <a:buNone/>
            </a:pPr>
            <a:r>
              <a:rPr/>
              <a:t>When assumptions are violated, we can:</a:t>
            </a:r>
          </a:p>
          <a:p>
            <a:pPr lvl="0" indent="0" marL="0">
              <a:buNone/>
            </a:pPr>
            <a:r>
              <a:rPr/>
              <a:t>1. Transform data</a:t>
            </a:r>
          </a:p>
          <a:p>
            <a:pPr lvl="0" indent="0" marL="0">
              <a:buNone/>
            </a:pPr>
            <a:r>
              <a:rPr/>
              <a:t>2. Use robust methods</a:t>
            </a:r>
          </a:p>
          <a:p>
            <a:pPr lvl="0" indent="0" marL="0">
              <a:buNone/>
            </a:pPr>
            <a:r>
              <a:rPr/>
              <a:t>3. Use non-parametric tests</a:t>
            </a:r>
          </a:p>
        </p:txBody>
      </p:sp>
      <p:pic>
        <p:nvPicPr>
          <p:cNvPr descr="09_01_lecture_powerpoint_files/figure-pptx/assumption-plo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dc:creator>Bill Perry</dc:creator>
  <cp:keywords/>
  <dcterms:created xsi:type="dcterms:W3CDTF">2025-04-10T19:48:21Z</dcterms:created>
  <dcterms:modified xsi:type="dcterms:W3CDTF">2025-04-10T19:48:21Z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