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CC31"/>
    <a:srgbClr val="701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726"/>
  </p:normalViewPr>
  <p:slideViewPr>
    <p:cSldViewPr snapToGrid="0" snapToObjects="1">
      <p:cViewPr varScale="1">
        <p:scale>
          <a:sx d="100" n="165"/>
          <a:sy d="100" n="165"/>
        </p:scale>
        <p:origin x="560" y="176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2" Type="http://schemas.openxmlformats.org/officeDocument/2006/relationships/viewProps" Target="viewProps.xml" /><Relationship Id="rId3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4" Type="http://schemas.openxmlformats.org/officeDocument/2006/relationships/tableStyles" Target="tableStyles.xml" /><Relationship Id="rId3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722" y="565689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14605"/>
            <a:ext cx="9089756" cy="3914289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514350" indent="-284163">
              <a:spcBef>
                <a:spcPts val="0"/>
              </a:spcBef>
              <a:tabLst/>
              <a:defRPr sz="1600"/>
            </a:lvl2pPr>
            <a:lvl3pPr marL="692150" indent="-177800">
              <a:spcBef>
                <a:spcPts val="0"/>
              </a:spcBef>
              <a:tabLst/>
              <a:defRPr sz="1400"/>
            </a:lvl3pPr>
            <a:lvl4pPr marL="914400" indent="-222250">
              <a:spcBef>
                <a:spcPts val="0"/>
              </a:spcBef>
              <a:tabLst/>
              <a:defRPr sz="1400"/>
            </a:lvl4pPr>
            <a:lvl5pPr marL="1146175" indent="-231775">
              <a:spcBef>
                <a:spcPts val="0"/>
              </a:spcBef>
              <a:tabLst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21556"/>
          </a:xfrm>
        </p:spPr>
        <p:txBody>
          <a:bodyPr anchor="t">
            <a:normAutofit/>
          </a:bodyPr>
          <a:lstStyle>
            <a:lvl1pPr algn="l">
              <a:defRPr sz="24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1649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>
            <a:lvl1pPr algn="l">
              <a:defRPr b="0">
                <a:solidFill>
                  <a:srgbClr val="FDCC3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0" y="662663"/>
            <a:ext cx="6010759" cy="4480837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460375" indent="-230188">
              <a:tabLst/>
              <a:defRPr sz="1600"/>
            </a:lvl2pPr>
            <a:lvl3pPr marL="630238" indent="-169863">
              <a:tabLst/>
              <a:defRPr sz="1400"/>
            </a:lvl3pPr>
            <a:lvl4pPr marL="914400" indent="-284163">
              <a:tabLst/>
              <a:defRPr sz="1400"/>
            </a:lvl4pPr>
            <a:lvl5pPr marL="1146175" indent="-231775">
              <a:tabLst/>
              <a:defRPr sz="14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9580" y="662664"/>
            <a:ext cx="2790986" cy="4480836"/>
          </a:xfrm>
        </p:spPr>
        <p:txBody>
          <a:bodyPr>
            <a:normAutofit/>
          </a:bodyPr>
          <a:lstStyle>
            <a:lvl1pPr marL="342900" indent="-34290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937" indent="-2857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6125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5987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0150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marL="230188" lvl="0" indent="-230188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460375" lvl="1" indent="-230188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Second level</a:t>
            </a:r>
          </a:p>
          <a:p>
            <a:pPr marL="630238" lvl="2" indent="-169863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Third level</a:t>
            </a:r>
          </a:p>
          <a:p>
            <a:pPr marL="914400" lvl="3" indent="-284163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Fourth level</a:t>
            </a:r>
          </a:p>
          <a:p>
            <a:pPr marL="1146175" lvl="4" indent="-231775" algn="l" defTabSz="342900" rtl="0" eaLnBrk="1" latinLnBrk="0" hangingPunct="1">
              <a:spcBef>
                <a:spcPct val="20000"/>
              </a:spcBef>
              <a:buFont typeface="Arial"/>
              <a:buChar char="»"/>
              <a:tabLst/>
            </a:pPr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201" y="802623"/>
            <a:ext cx="4435799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201" y="1282444"/>
            <a:ext cx="4435799" cy="3305054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3514" y="823389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514" y="1303210"/>
            <a:ext cx="4041775" cy="3284288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 anchor="t" anchorCtr="0">
            <a:normAutofit/>
          </a:bodyPr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60804"/>
            <a:ext cx="5238426" cy="38064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960803"/>
            <a:ext cx="3541363" cy="351829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490" y="102393"/>
            <a:ext cx="8934774" cy="582780"/>
          </a:xfrm>
          <a:prstGeom prst="rect">
            <a:avLst/>
          </a:prstGeom>
          <a:solidFill>
            <a:srgbClr val="70121D"/>
          </a:solidFill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7489" y="781696"/>
            <a:ext cx="8934773" cy="3914289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rgbClr val="FDCC3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ts val="0"/>
        </a:spcBef>
        <a:buFont typeface="Arial"/>
        <a:buChar char="•"/>
        <a:defRPr b="0"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ts val="0"/>
        </a:spcBef>
        <a:buFont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ts val="0"/>
        </a:spcBef>
        <a:buFont typeface="Arial"/>
        <a:buChar char="»"/>
        <a:defRPr kern="1200" sz="16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0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1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2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3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4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5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6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7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jp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hyperlink" Target="https://portal.edirepository.org/nis/mapbrowse?scope=knb-lter-arc&amp;identifier=10577" TargetMode="External" /><Relationship Id="rId4" Type="http://schemas.openxmlformats.org/officeDocument/2006/relationships/hyperlink" Target="https://news.orvis.com/fly-fishing/fish-facts-lake-trout-salvelinus-namaycush" TargetMode="External" /><Relationship Id="rId7" Type="http://schemas.openxmlformats.org/officeDocument/2006/relationships/hyperlink" Target="https://en.wikipedia.org/wiki/Slimy_sculpin" TargetMode="External" /><Relationship Id="rId8" Type="http://schemas.openxmlformats.org/officeDocument/2006/relationships/image" Target="../media/image4.png" /><Relationship Id="rId6" Type="http://schemas.openxmlformats.org/officeDocument/2006/relationships/image" Target="../media/image1.jpg" /><Relationship Id="rId5" Type="http://schemas.openxmlformats.org/officeDocument/2006/relationships/image" Target="../media/image3.jpg" /><Relationship Id="rId3" Type="http://schemas.openxmlformats.org/officeDocument/2006/relationships/image" Target="../media/image2.jp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04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55722" y="565689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Bill Perry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4: Frequency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alternative is to use a histogram</a:t>
            </a:r>
          </a:p>
          <a:p>
            <a:pPr lvl="0"/>
            <a:r>
              <a:rPr/>
              <a:t>the y axis is the count</a:t>
            </a:r>
          </a:p>
          <a:p>
            <a:pPr lvl="0"/>
            <a:r>
              <a:rPr/>
              <a:t>the x axis is the bin range</a:t>
            </a:r>
          </a:p>
          <a:p>
            <a:pPr lvl="0"/>
            <a:r>
              <a:rPr/>
              <a:t>each bin 0 - 5 and 5 - 10 and 10 - 15 or as you choose</a:t>
            </a:r>
          </a:p>
          <a:p>
            <a:pPr lvl="0"/>
            <a:r>
              <a:rPr/>
              <a:t>in ggplot the code looks like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dataframe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(thing_to_count))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geom_histogram</a:t>
            </a:r>
            <a:r>
              <a:rPr>
                <a:solidFill>
                  <a:srgbClr val="003B4F"/>
                </a:solidFill>
                <a:latin typeface="Courier"/>
              </a:rPr>
              <a:t>(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binwidth =</a:t>
            </a:r>
            <a:r>
              <a:rPr>
                <a:solidFill>
                  <a:srgbClr val="003B4F"/>
                </a:solidFill>
                <a:latin typeface="Courier"/>
              </a:rPr>
              <a:t> increments_to_work_with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)</a:t>
            </a:r>
          </a:p>
        </p:txBody>
      </p:sp>
      <p:pic>
        <p:nvPicPr>
          <p:cNvPr descr="04_01_lecture_powerpoint_files/figure-pptx/unnamed-chunk-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498600"/>
            <a:ext cx="2781300" cy="2781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Practice Exercise 4: This is something you shoudl do</a:t>
            </a:r>
          </a:p>
          <a:p>
            <a:pPr lvl="0" indent="0" marL="1270000">
              <a:buNone/>
            </a:pPr>
            <a:r>
              <a:rPr sz="2000"/>
              <a:t>Let’s try stuffing frogs in our pockets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Write your code here to create funny plot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Remember to use tidy coding skills and comment the HOOI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4: Frequency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happens as sample size changes…</a:t>
            </a:r>
          </a:p>
          <a:p>
            <a:pPr lvl="0"/>
            <a:r>
              <a:rPr/>
              <a:t>Sampls size</a:t>
            </a:r>
          </a:p>
          <a:p>
            <a:pPr lvl="1"/>
            <a:r>
              <a:rPr/>
              <a:t>Low sample number - 15</a:t>
            </a:r>
          </a:p>
          <a:p>
            <a:pPr lvl="1"/>
            <a:r>
              <a:rPr/>
              <a:t>High sample number - 70</a:t>
            </a:r>
          </a:p>
          <a:p>
            <a:pPr lvl="0"/>
            <a:r>
              <a:rPr/>
              <a:t>Frequency distribution takes on “bell-shape”…</a:t>
            </a:r>
          </a:p>
        </p:txBody>
      </p:sp>
      <p:pic>
        <p:nvPicPr>
          <p:cNvPr descr="04_01_lecture_powerpoint_files/figure-pptx/unnamed-chunk-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498600"/>
            <a:ext cx="2781300" cy="2781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4: Probability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Can we make assumption about distribution of random variable weight in population?</a:t>
            </a:r>
          </a:p>
          <a:p>
            <a:pPr lvl="0" indent="0" marL="0">
              <a:buNone/>
            </a:pPr>
            <a:r>
              <a:rPr/>
              <a:t>Probability distribution:</a:t>
            </a:r>
          </a:p>
          <a:p>
            <a:pPr lvl="0"/>
            <a:r>
              <a:rPr/>
              <a:t>theoretical frequency distribution in population</a:t>
            </a:r>
          </a:p>
        </p:txBody>
      </p:sp>
      <p:pic>
        <p:nvPicPr>
          <p:cNvPr descr="images/clipboard-207624374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692900" y="660400"/>
            <a:ext cx="1625600" cy="4470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4: Probability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For continuous random var: probability density function (PDF)</a:t>
            </a:r>
          </a:p>
          <a:p>
            <a:pPr lvl="0"/>
            <a:r>
              <a:rPr/>
              <a:t>PDF: mathematical expression of probabilities associated with getting certain values of random variable</a:t>
            </a:r>
          </a:p>
          <a:p>
            <a:pPr lvl="0"/>
            <a:r>
              <a:rPr/>
              <a:t>Area under curve = 1</a:t>
            </a:r>
          </a:p>
          <a:p>
            <a:pPr lvl="0"/>
            <a:r>
              <a:rPr/>
              <a:t>i.e., probability of length between 10 and 80 = 1</a:t>
            </a:r>
          </a:p>
        </p:txBody>
      </p:sp>
      <p:pic>
        <p:nvPicPr>
          <p:cNvPr descr="04_01_lecture_powerpoint_files/figure-pptx/unnamed-chunk-1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660400"/>
            <a:ext cx="2679700" cy="4470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4: Probability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Now we could look at a lot of different ranges of lengths</a:t>
            </a:r>
          </a:p>
          <a:p>
            <a:pPr lvl="0"/>
            <a:r>
              <a:rPr/>
              <a:t>probability of the length larger than the mean</a:t>
            </a:r>
          </a:p>
          <a:p>
            <a:pPr lvl="0"/>
            <a:r>
              <a:rPr/>
              <a:t>probability of the length larger than 70 mm</a:t>
            </a:r>
          </a:p>
          <a:p>
            <a:pPr lvl="0"/>
            <a:r>
              <a:rPr/>
              <a:t>probability of the length between two numbers</a:t>
            </a:r>
          </a:p>
        </p:txBody>
      </p:sp>
      <p:pic>
        <p:nvPicPr>
          <p:cNvPr descr="04_01_lecture_powerpoint_files/figure-pptx/unnamed-chunk-1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553200" y="660400"/>
            <a:ext cx="1917700" cy="4470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4: Probability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Usually need to know probability distribution of random variables in statistical analyses</a:t>
            </a:r>
          </a:p>
          <a:p>
            <a:pPr lvl="0"/>
            <a:r>
              <a:rPr/>
              <a:t>Can define many distributions; some do reasonable job especially whit continuous variables</a:t>
            </a:r>
          </a:p>
          <a:p>
            <a:pPr lvl="0"/>
            <a:r>
              <a:rPr/>
              <a:t>Different distributions for continuous, discrete variables like a single die</a:t>
            </a:r>
          </a:p>
        </p:txBody>
      </p:sp>
      <p:pic>
        <p:nvPicPr>
          <p:cNvPr descr="images/clipboard-42519037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143000"/>
            <a:ext cx="2781300" cy="3505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4: Probability distributions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Normal (Gaussian): symmetrical, bell-shaped</a:t>
                </a:r>
              </a:p>
              <a:p>
                <a:pPr lvl="0"/>
                <a:r>
                  <a:rPr/>
                  <a:t>Defined in terms of mean and variance (μ, 𝜎2)</a:t>
                </a:r>
              </a:p>
              <a:p>
                <a:pPr lvl="0"/>
                <a:r>
                  <a:rPr/>
                  <a:t>SND (z-distribution) has mean μ=0 , 𝜎2 =1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14:m>
                  <m:oMath xmlns:m="http://schemas.openxmlformats.org/officeDocument/2006/math"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y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f>
                      <m:fPr>
                        <m:type m:val="bar"/>
                      </m:fPr>
                      <m:num>
                        <m: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</m:radPr>
                          <m:deg/>
                          <m:e>
                            <m:r>
                              <m:t>2</m:t>
                            </m:r>
                            <m:r>
                              <m:t>π</m:t>
                            </m:r>
                            <m:sSup>
                              <m:e>
                                <m:r>
                                  <m:t>σ</m:t>
                                </m:r>
                              </m:e>
                              <m:sup>
                                <m: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sSup>
                      <m:e>
                        <m:r>
                          <m:t>e</m:t>
                        </m:r>
                      </m:e>
                      <m:sup>
                        <m:r>
                          <m:rPr>
                            <m:sty m:val="p"/>
                          </m:rPr>
                          <m:t>−</m:t>
                        </m:r>
                        <m:f>
                          <m:fPr>
                            <m:type m:val="bar"/>
                          </m:fPr>
                          <m:num>
                            <m:sSup>
                              <m:e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y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−</m:t>
                                    </m:r>
                                    <m:r>
                                      <m:t>μ</m:t>
                                    </m:r>
                                  </m:e>
                                </m:d>
                              </m:e>
                              <m:sup>
                                <m: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m:t>2</m:t>
                            </m:r>
                            <m:sSup>
                              <m:e>
                                <m:r>
                                  <m:t>σ</m:t>
                                </m:r>
                              </m:e>
                              <m:sup>
                                <m:r>
                                  <m:t>2</m:t>
                                </m:r>
                              </m:sup>
                            </m:sSup>
                          </m:den>
                        </m:f>
                      </m:sup>
                    </m:sSup>
                  </m:oMath>
                </a14:m>
              </a:p>
            </p:txBody>
          </p:sp>
        </mc:Choice>
      </mc:AlternateContent>
      <p:pic>
        <p:nvPicPr>
          <p:cNvPr descr="images/clipboard-379717423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965200"/>
            <a:ext cx="2781300" cy="386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4: Probability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Lognormal: right-skewed distribution</a:t>
            </a:r>
          </a:p>
          <a:p>
            <a:pPr lvl="0"/>
            <a:r>
              <a:rPr/>
              <a:t>Logarithm of random variable is normally distributed</a:t>
            </a:r>
          </a:p>
          <a:p>
            <a:pPr lvl="0"/>
            <a:r>
              <a:rPr/>
              <a:t>Common in biology.</a:t>
            </a:r>
          </a:p>
          <a:p>
            <a:pPr lvl="0"/>
            <a:r>
              <a:rPr/>
              <a:t>Why would this occur or be common in biology?</a:t>
            </a:r>
          </a:p>
        </p:txBody>
      </p:sp>
      <p:pic>
        <p:nvPicPr>
          <p:cNvPr descr="images/clipboard-139697703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660400"/>
            <a:ext cx="2667000" cy="4470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4: Probability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Binomial (multinomial):</a:t>
            </a:r>
          </a:p>
          <a:p>
            <a:pPr lvl="0"/>
            <a:r>
              <a:rPr/>
              <a:t>probability of event that have two outcomes (heads/ tails, dead/alive)</a:t>
            </a:r>
          </a:p>
          <a:p>
            <a:pPr lvl="0"/>
            <a:r>
              <a:rPr/>
              <a:t>Defined in terms of “successes” out of set number of trials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In large number of trials: approximately normal distribution</a:t>
            </a:r>
          </a:p>
        </p:txBody>
      </p:sp>
      <p:pic>
        <p:nvPicPr>
          <p:cNvPr descr="04_01_lecture_powerpoint_files/figure-pptx/unnamed-chunk-1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270000"/>
            <a:ext cx="2781300" cy="325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3: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We covered:</a:t>
            </a:r>
          </a:p>
          <a:p>
            <a:pPr lvl="1"/>
            <a:r>
              <a:rPr/>
              <a:t>Understand why statistics is vital in biology</a:t>
            </a:r>
          </a:p>
          <a:p>
            <a:pPr lvl="1"/>
            <a:r>
              <a:rPr/>
              <a:t>Distinguish between different types of biological variables</a:t>
            </a:r>
          </a:p>
          <a:p>
            <a:pPr lvl="1"/>
            <a:r>
              <a:rPr/>
              <a:t>Learn about accuracy, precision, and bias in measurements</a:t>
            </a:r>
          </a:p>
          <a:p>
            <a:pPr lvl="1"/>
            <a:r>
              <a:rPr/>
              <a:t>Calculate and interpret measures of central tendency (mean, median, geometric mean)</a:t>
            </a:r>
          </a:p>
          <a:p>
            <a:pPr lvl="1"/>
            <a:r>
              <a:rPr/>
              <a:t>Calculate and interpret measures of spread (standard deviation, variance, IQR)</a:t>
            </a:r>
          </a:p>
          <a:p>
            <a:pPr lvl="1"/>
            <a:r>
              <a:rPr/>
              <a:t>Understand data transformations for skewed distributions</a:t>
            </a:r>
          </a:p>
          <a:p>
            <a:pPr lvl="1"/>
            <a:r>
              <a:rPr/>
              <a:t>Visualize descriptive statistics for our data</a:t>
            </a:r>
          </a:p>
          <a:p>
            <a:pPr lvl="1"/>
            <a:r>
              <a:rPr/>
              <a:t>Learn how to handle uncertainty in our data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add to this for eye candy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4: Probability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Poisson: occurrences of (rare) event in time/space</a:t>
            </a:r>
          </a:p>
          <a:p>
            <a:pPr lvl="0"/>
            <a:r>
              <a:rPr/>
              <a:t>E.g., number of</a:t>
            </a:r>
          </a:p>
          <a:p>
            <a:pPr lvl="1"/>
            <a:r>
              <a:rPr b="1" i="1"/>
              <a:t>Taraxacum officinale</a:t>
            </a:r>
            <a:r>
              <a:rPr/>
              <a:t> </a:t>
            </a:r>
            <a:r>
              <a:rPr b="1"/>
              <a:t>- common dandelion</a:t>
            </a:r>
            <a:r>
              <a:rPr/>
              <a:t> in quadrat</a:t>
            </a:r>
          </a:p>
          <a:p>
            <a:pPr lvl="1"/>
            <a:r>
              <a:rPr/>
              <a:t>copepod eaten per minute</a:t>
            </a:r>
          </a:p>
          <a:p>
            <a:pPr lvl="1"/>
            <a:r>
              <a:rPr/>
              <a:t>cells in field of view</a:t>
            </a:r>
          </a:p>
          <a:p>
            <a:pPr lvl="0"/>
            <a:r>
              <a:rPr/>
              <a:t>Measures Probability(y= certain integer value)</a:t>
            </a:r>
          </a:p>
          <a:p>
            <a:pPr lvl="1"/>
            <a:r>
              <a:rPr/>
              <a:t>defined in terms of μ or mean</a:t>
            </a:r>
          </a:p>
          <a:p>
            <a:pPr lvl="1"/>
            <a:r>
              <a:rPr/>
              <a:t>Right-skewed at small μ</a:t>
            </a:r>
          </a:p>
          <a:p>
            <a:pPr lvl="1"/>
            <a:r>
              <a:rPr/>
              <a:t>more symmetrical at higher μ</a:t>
            </a:r>
          </a:p>
        </p:txBody>
      </p:sp>
      <p:pic>
        <p:nvPicPr>
          <p:cNvPr descr="images/clipboard-195964612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990600"/>
            <a:ext cx="2781300" cy="382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4: Data gathering - managing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Also have distributions of test statistics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Test statistics:</a:t>
            </a:r>
          </a:p>
          <a:p>
            <a:pPr lvl="0"/>
            <a:r>
              <a:rPr/>
              <a:t>summary values calculated from data used to test hypotheses</a:t>
            </a:r>
          </a:p>
          <a:p>
            <a:pPr lvl="0"/>
            <a:r>
              <a:rPr/>
              <a:t>is your result due to chance?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Different test statistics:</a:t>
            </a:r>
          </a:p>
          <a:p>
            <a:pPr lvl="0"/>
            <a:r>
              <a:rPr/>
              <a:t>different, well-defined distributions</a:t>
            </a:r>
          </a:p>
          <a:p>
            <a:pPr lvl="0"/>
            <a:r>
              <a:rPr/>
              <a:t>allows estimation of probabilities associated with results</a:t>
            </a:r>
          </a:p>
          <a:p>
            <a:pPr lvl="0"/>
            <a:r>
              <a:rPr/>
              <a:t>Examples:</a:t>
            </a:r>
          </a:p>
          <a:p>
            <a:pPr lvl="1"/>
            <a:r>
              <a:rPr/>
              <a:t>z-distribution, student’s t-distribution, χ2-distribution, F-distribution</a:t>
            </a:r>
          </a:p>
        </p:txBody>
      </p:sp>
      <p:pic>
        <p:nvPicPr>
          <p:cNvPr descr="images/clipboard-10533808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565900" y="660400"/>
            <a:ext cx="1879600" cy="4470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4: Samples and populations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Inferential statistics:</a:t>
            </a:r>
          </a:p>
          <a:p>
            <a:pPr lvl="0"/>
            <a:r>
              <a:rPr/>
              <a:t>inference from samples to populations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Statistical population:</a:t>
            </a:r>
          </a:p>
          <a:p>
            <a:pPr lvl="0"/>
            <a:r>
              <a:rPr/>
              <a:t>All possible observations of interest</a:t>
            </a:r>
          </a:p>
          <a:p>
            <a:pPr lvl="0"/>
            <a:r>
              <a:rPr/>
              <a:t>Normally: populations too large to census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Populations are defined in time + space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Examples of statistical populations from you research area?</a:t>
            </a:r>
          </a:p>
        </p:txBody>
      </p:sp>
      <p:pic>
        <p:nvPicPr>
          <p:cNvPr descr="images/clipboard-252661673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117600"/>
            <a:ext cx="2781300" cy="3568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4: Samples and populations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Key characteristic of sample is</a:t>
            </a:r>
          </a:p>
          <a:p>
            <a:pPr lvl="0"/>
            <a:r>
              <a:rPr/>
              <a:t>size (n observations; n = sample size)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Characteristics of population - called parameters</a:t>
            </a:r>
          </a:p>
          <a:p>
            <a:pPr lvl="0"/>
            <a:r>
              <a:rPr/>
              <a:t>Parameters - Greek letters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Characteristics of samples - statistical estimates of parameters</a:t>
            </a:r>
          </a:p>
          <a:p>
            <a:pPr lvl="0"/>
            <a:r>
              <a:rPr/>
              <a:t>statistics= Latin letters</a:t>
            </a:r>
          </a:p>
          <a:p>
            <a:pPr lvl="0" indent="0" marL="0">
              <a:buNone/>
            </a:pPr>
            <a:r>
              <a:rPr b="1"/>
              <a:t>Random sampling crucial for</a:t>
            </a:r>
          </a:p>
          <a:p>
            <a:pPr lvl="0" indent="0" marL="0">
              <a:buNone/>
            </a:pPr>
            <a:r>
              <a:rPr b="1"/>
              <a:t>sample -&gt; population</a:t>
            </a:r>
          </a:p>
          <a:p>
            <a:pPr lvl="0" indent="0" marL="0">
              <a:buNone/>
            </a:pPr>
            <a:r>
              <a:rPr b="1"/>
              <a:t>inference statistics -&gt; parameters</a:t>
            </a:r>
          </a:p>
        </p:txBody>
      </p:sp>
      <p:pic>
        <p:nvPicPr>
          <p:cNvPr descr="images/clipboard-53652830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889000"/>
            <a:ext cx="2781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4: Parameters and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Two main kinds of summary statistics: - center and spread</a:t>
            </a:r>
          </a:p>
          <a:p>
            <a:pPr lvl="0" indent="0" marL="0">
              <a:buNone/>
            </a:pPr>
            <a:r>
              <a:rPr/>
              <a:t>Center: - Mean (µ, ȳ): sum of sampled values divided by n - Mode: the most common number in dataset - Median: middle measurement of data; = mean for normal distributions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b="1"/>
                  <a:t>Mean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14:m>
                  <m:oMath xmlns:m="http://schemas.openxmlformats.org/officeDocument/2006/math">
                    <m:r>
                      <m:t>μ</m:t>
                    </m:r>
                    <m:r>
                      <m:rPr>
                        <m:sty m:val="p"/>
                      </m:rPr>
                      <m:t>=</m:t>
                    </m:r>
                    <m:f>
                      <m:fPr>
                        <m:type m:val="bar"/>
                      </m:fPr>
                      <m:num>
                        <m:nary>
                          <m:naryPr>
                            <m:chr m:val="∑"/>
                            <m:limLoc m:val="undOvr"/>
                            <m:subHide m:val="off"/>
                            <m:supHide m:val="off"/>
                          </m:naryPr>
                          <m:sub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1</m:t>
                            </m:r>
                          </m:sub>
                          <m:sup>
                            <m:r>
                              <m:t>n</m:t>
                            </m:r>
                          </m:sup>
                          <m:e>
                            <m:sSub>
                              <m:e>
                                <m:r>
                                  <m:t>Y</m:t>
                                </m:r>
                              </m:e>
                              <m:sub>
                                <m:r>
                                  <m:t>i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m:t>n</m:t>
                        </m:r>
                      </m:den>
                    </m:f>
                  </m:oMath>
                </a14:m>
              </a:p>
              <a:p>
                <a:pPr lvl="0" indent="0" marL="0">
                  <a:buNone/>
                </a:pPr>
                <a:r>
                  <a:rPr b="1"/>
                  <a:t>Formula for n odd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median = </m:t>
                    </m:r>
                    <m:r>
                      <m:t>Y</m:t>
                    </m:r>
                    <m:r>
                      <m:rPr>
                        <m:sty m:val="p"/>
                      </m:rPr>
                      <m:t>_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</m:e>
                    </m:d>
                    <m:r>
                      <m:rPr>
                        <m:sty m:val="p"/>
                      </m:rPr>
                      <m:t>/</m:t>
                    </m:r>
                    <m:r>
                      <m:t>2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 b="1"/>
                  <a:t>Formula for n even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median = </m:t>
                    </m:r>
                    <m:f>
                      <m:fPr>
                        <m:type m:val="bar"/>
                      </m:fPr>
                      <m:num>
                        <m:sSub>
                          <m:e>
                            <m:r>
                              <m:t>Y</m:t>
                            </m:r>
                          </m:e>
                          <m:sub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/</m:t>
                            </m:r>
                            <m:r>
                              <m:t>2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+</m:t>
                        </m:r>
                        <m:sSub>
                          <m:e>
                            <m:r>
                              <m:t>Y</m:t>
                            </m:r>
                          </m:e>
                          <m:sub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n</m:t>
                                </m:r>
                                <m:r>
                                  <m:rPr>
                                    <m:sty m:val="p"/>
                                  </m:rPr>
                                  <m:t>/</m:t>
                                </m:r>
                                <m:r>
                                  <m:t>2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1</m:t>
                            </m:r>
                          </m:sub>
                        </m:sSub>
                      </m:num>
                      <m:den>
                        <m:r>
                          <m:t>2</m:t>
                        </m:r>
                      </m:den>
                    </m:f>
                  </m:oMath>
                </a14:m>
              </a:p>
            </p:txBody>
          </p:sp>
        </mc:Choice>
      </mc:AlternateContent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4: Parameters and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Spread</a:t>
            </a:r>
          </a:p>
          <a:p>
            <a:pPr lvl="0"/>
            <a:r>
              <a:rPr/>
              <a:t>Range: from highest and lowest observation</a:t>
            </a:r>
          </a:p>
          <a:p>
            <a:pPr lvl="0"/>
            <a:r>
              <a:rPr/>
              <a:t>Variance (σ2, s2): sum of squared differences of observations from mean, divided by n-1</a:t>
            </a:r>
          </a:p>
          <a:p>
            <a:pPr lvl="0" indent="0" marL="0">
              <a:buNone/>
            </a:pPr>
            <a:r>
              <a:rPr/>
              <a:t>E.g., fish lengths = 20, 30, 35, 24, 36 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 indent="0">
                  <a:buNone/>
                </a:pPr>
                <a:r>
                  <a:rPr>
                    <a:latin typeface="Courier"/>
                  </a:rPr>
                  <a:t># A tibble: 1 × 1
   mean
  &lt;dbl&gt;
1    29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14:m>
                  <m:oMath xmlns:m="http://schemas.openxmlformats.org/officeDocument/2006/math">
                    <m:sSup>
                      <m:e>
                        <m:r>
                          <m:t>s</m:t>
                        </m:r>
                      </m:e>
                      <m:sup>
                        <m: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m:t>=</m:t>
                    </m:r>
                    <m:nary>
                      <m:naryPr>
                        <m:chr m:val="∑"/>
                        <m:limLoc m:val="undOvr"/>
                        <m:subHide m:val="off"/>
                        <m:supHide m:val="off"/>
                      </m:naryPr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t>1</m:t>
                        </m:r>
                      </m:sub>
                      <m:sup>
                        <m:r>
                          <m:t>n</m:t>
                        </m:r>
                      </m:sup>
                      <m:e>
                        <m:f>
                          <m:fPr>
                            <m:type m:val="bar"/>
                          </m:fPr>
                          <m:num>
                            <m:sSup>
                              <m:e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sSub>
                                      <m:e>
                                        <m:r>
                                          <m:t>y</m:t>
                                        </m:r>
                                      </m:e>
                                      <m:sub>
                                        <m:r>
                                          <m:t>i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−</m:t>
                                    </m:r>
                                    <m:acc>
                                      <m:accPr>
                                        <m:chr m:val="‾"/>
                                      </m:accPr>
                                      <m:e>
                                        <m:r>
                                          <m:t>y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1</m:t>
                            </m:r>
                          </m:den>
                        </m:f>
                      </m:e>
                    </m:nary>
                  </m:oMath>
                </a14:m>
              </a:p>
            </p:txBody>
          </p:sp>
        </mc:Choice>
      </mc:AlternateContent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4: Parameters and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Spread</a:t>
            </a:r>
          </a:p>
          <a:p>
            <a:pPr lvl="0" indent="0" marL="0">
              <a:buNone/>
            </a:pPr>
            <a:r>
              <a:rPr/>
              <a:t>(20 -29)^2+ (30 -29)^2 + (35 -29)^2 + (24 -29)^2 + (36 -29)^2 = 57,104</a:t>
            </a:r>
          </a:p>
          <a:p>
            <a:pPr lvl="0" indent="0" marL="0">
              <a:buNone/>
            </a:pPr>
            <a:r>
              <a:rPr/>
              <a:t>192 / (5-1) = 48 mm^2 </a:t>
            </a:r>
            <a:r>
              <a:rPr i="1"/>
              <a:t>Problem: weird units!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 A tibble: 1 × 2
   mean variance
  &lt;dbl&gt;    &lt;dbl&gt;
1    29       48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4: Parameters and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Spread</a:t>
            </a:r>
          </a:p>
          <a:p>
            <a:pPr lvl="0"/>
            <a:r>
              <a:rPr/>
              <a:t>Standard Deviation(σ, s): square root of variance.</a:t>
            </a:r>
          </a:p>
          <a:p>
            <a:pPr lvl="1"/>
            <a:r>
              <a:rPr/>
              <a:t>In same units as observations</a:t>
            </a:r>
          </a:p>
          <a:p>
            <a:pPr lvl="1"/>
            <a:r>
              <a:rPr/>
              <a:t>In example: √48 = 6.9 mm</a:t>
            </a:r>
          </a:p>
          <a:p>
            <a:pPr lvl="0"/>
            <a:r>
              <a:rPr/>
              <a:t>Coefficient of variation: SD as % of mean.</a:t>
            </a:r>
          </a:p>
          <a:p>
            <a:pPr lvl="1"/>
            <a:r>
              <a:rPr/>
              <a:t>Useful for comparing spread in samples with different means</a:t>
            </a:r>
          </a:p>
          <a:p>
            <a:pPr lvl="1"/>
            <a:r>
              <a:rPr/>
              <a:t>In example: (6.9/29)*100= 23.8 %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14:m>
                  <m:oMath xmlns:m="http://schemas.openxmlformats.org/officeDocument/2006/math">
                    <m:sSup>
                      <m:e>
                        <m:r>
                          <m:t>s</m:t>
                        </m:r>
                      </m:e>
                      <m:sup>
                        <m: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m:t>=</m:t>
                    </m:r>
                    <m:rad>
                      <m:radPr>
                        <m:degHide m:val="on"/>
                      </m:radPr>
                      <m:deg/>
                      <m:e>
                        <m:nary>
                          <m:naryPr>
                            <m:chr m:val="∑"/>
                            <m:limLoc m:val="undOvr"/>
                            <m:subHide m:val="off"/>
                            <m:supHide m:val="off"/>
                          </m:naryPr>
                          <m:sub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1</m:t>
                            </m:r>
                          </m:sub>
                          <m:sup>
                            <m:r>
                              <m:t>n</m:t>
                            </m:r>
                          </m:sup>
                          <m:e>
                            <m:f>
                              <m:fPr>
                                <m:type m:val="bar"/>
                              </m:fPr>
                              <m:num>
                                <m:sSup>
                                  <m:e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sSub>
                                          <m:e>
                                            <m:r>
                                              <m:t>y</m:t>
                                            </m:r>
                                          </m:e>
                                          <m:sub>
                                            <m:r>
                                              <m:t>i</m:t>
                                            </m:r>
                                          </m:sub>
                                        </m:sSub>
                                        <m:r>
                                          <m:rPr>
                                            <m:sty m:val="p"/>
                                          </m:rPr>
                                          <m:t>−</m:t>
                                        </m:r>
                                        <m:acc>
                                          <m:accPr>
                                            <m:chr m:val="‾"/>
                                          </m:accPr>
                                          <m:e>
                                            <m:r>
                                              <m:t>y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m:t>n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den>
                            </m:f>
                          </m:e>
                        </m:nary>
                      </m:e>
                    </m:rad>
                  </m:oMath>
                </a14:m>
              </a:p>
              <a:p>
                <a:pPr lvl="0" indent="0" marL="0">
                  <a:spcBef>
                    <a:spcPts val="3000"/>
                  </a:spcBef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Coefficient of variation</m:t>
                    </m:r>
                    <m:r>
                      <m:rPr>
                        <m:sty m:val="p"/>
                      </m:rPr>
                      <m:t>=</m:t>
                    </m:r>
                    <m:f>
                      <m:fPr>
                        <m:type m:val="bar"/>
                      </m:fPr>
                      <m:num>
                        <m:r>
                          <m:t>S</m:t>
                        </m:r>
                      </m:num>
                      <m:den>
                        <m:acc>
                          <m:accPr>
                            <m:chr m:val="‾"/>
                          </m:accPr>
                          <m:e>
                            <m:r>
                              <m:t>Y</m:t>
                            </m:r>
                          </m:e>
                        </m:acc>
                      </m:den>
                    </m:f>
                    <m:r>
                      <m:rPr>
                        <m:sty m:val="p"/>
                      </m:rPr>
                      <m:t>×</m:t>
                    </m:r>
                    <m:r>
                      <m:t>100</m:t>
                    </m:r>
                  </m:oMath>
                </a14:m>
              </a:p>
            </p:txBody>
          </p:sp>
        </mc:Choice>
      </mc:AlternateContent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4: Estimation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Problem: - don’t know the values of parameters</a:t>
            </a:r>
          </a:p>
          <a:p>
            <a:pPr lvl="0" indent="0" marL="0">
              <a:buNone/>
            </a:pPr>
            <a:r>
              <a:rPr/>
              <a:t>Goal: - estimate parameters from empirical data (samples)</a:t>
            </a:r>
          </a:p>
          <a:p>
            <a:pPr lvl="0" indent="0" marL="0">
              <a:buNone/>
            </a:pPr>
            <a:r>
              <a:rPr/>
              <a:t>3 general methods of parameter estimation: - Maximum Likelihood Estimation (MLE) - Ordinary Least Squares (OLS) - Resampling techniques</a:t>
            </a:r>
          </a:p>
          <a:p>
            <a:pPr lvl="0"/>
            <a:r>
              <a:rPr/>
              <a:t>MLE general method to estimate parameters in a way that maximizes the likelihood of the observed data given the parameter values.</a:t>
            </a:r>
          </a:p>
          <a:p>
            <a:pPr lvl="0"/>
            <a:r>
              <a:rPr/>
              <a:t>aims to find the parameter values that make the observed data most probable under the assumed statistical model.</a:t>
            </a:r>
          </a:p>
          <a:p>
            <a:pPr lvl="0"/>
            <a:r>
              <a:rPr/>
              <a:t>OLS specific method to estimate parameters of a linear regression model.</a:t>
            </a:r>
          </a:p>
          <a:p>
            <a:pPr lvl="0"/>
            <a:r>
              <a:rPr/>
              <a:t>minimizes the sum of the squared differences between observed and predicted values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4: Estimation</a:t>
            </a:r>
          </a:p>
        </p:txBody>
      </p:sp>
      <p:pic>
        <p:nvPicPr>
          <p:cNvPr descr="images/clipboard-53652830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87700" y="609600"/>
            <a:ext cx="2717800" cy="3911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4:</a:t>
            </a:r>
            <a:r>
              <a:rPr/>
              <a:t> Probability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Introduction to probability distributions</a:t>
            </a:r>
          </a:p>
          <a:p>
            <a:pPr lvl="0"/>
            <a:r>
              <a:rPr/>
              <a:t>What is a frequency distribution?</a:t>
            </a:r>
          </a:p>
          <a:p>
            <a:pPr lvl="0"/>
            <a:r>
              <a:rPr/>
              <a:t>What is a probability distribution?</a:t>
            </a:r>
          </a:p>
          <a:p>
            <a:pPr lvl="0"/>
            <a:r>
              <a:rPr/>
              <a:t>Distributions for variables and for statistics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Estimation</a:t>
            </a:r>
          </a:p>
          <a:p>
            <a:pPr lvl="0"/>
            <a:r>
              <a:rPr/>
              <a:t>Populations and samples</a:t>
            </a:r>
          </a:p>
          <a:p>
            <a:pPr lvl="0"/>
            <a:r>
              <a:rPr/>
              <a:t>Parameters and statistics</a:t>
            </a:r>
          </a:p>
          <a:p>
            <a:pPr lvl="0" indent="0" marL="0">
              <a:buNone/>
            </a:pPr>
            <a:r>
              <a:rPr/>
              <a:t>we are going to use some sculpin data that is real!</a:t>
            </a:r>
          </a:p>
        </p:txBody>
      </p:sp>
      <p:pic>
        <p:nvPicPr>
          <p:cNvPr descr="images/slimy_sculpin_cottus_cognatus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349500"/>
            <a:ext cx="2781300" cy="1104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4: Frequency distributions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data we will use will be a combination of data from Toolik Alaska LTER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source</a:t>
            </a:r>
          </a:p>
          <a:p>
            <a:pPr lvl="0" indent="0" marL="0">
              <a:buNone/>
            </a:pPr>
            <a:r>
              <a:rPr/>
              <a:t>We will specifically look at fishes like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Lake Trout</a:t>
            </a:r>
          </a:p>
        </p:txBody>
      </p:sp>
      <p:pic>
        <p:nvPicPr>
          <p:cNvPr descr="images/lake_trout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27000" y="2133600"/>
            <a:ext cx="4432300" cy="1587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4"/>
              </a:rPr>
              <a:t>source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Grayling</a:t>
            </a:r>
          </a:p>
        </p:txBody>
      </p:sp>
      <p:pic>
        <p:nvPicPr>
          <p:cNvPr descr="images/grayling.jpeg" id="0" name="Picture 1"/>
          <p:cNvPicPr>
            <a:picLocks noGrp="1" noChangeAspect="1"/>
          </p:cNvPicPr>
          <p:nvPr/>
        </p:nvPicPr>
        <p:blipFill>
          <a:blip r:embed="rId5"/>
          <a:stretch>
            <a:fillRect/>
          </a:stretch>
        </p:blipFill>
        <p:spPr bwMode="auto">
          <a:xfrm>
            <a:off x="127000" y="2108200"/>
            <a:ext cx="4432300" cy="1625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Slimy Sculpin</a:t>
            </a:r>
          </a:p>
        </p:txBody>
      </p:sp>
      <p:pic>
        <p:nvPicPr>
          <p:cNvPr descr="images/slimy_sculpin_cottus_cognatus.jpg" id="0" name="Picture 1"/>
          <p:cNvPicPr>
            <a:picLocks noGrp="1" noChangeAspect="1"/>
          </p:cNvPicPr>
          <p:nvPr/>
        </p:nvPicPr>
        <p:blipFill>
          <a:blip r:embed="rId6"/>
          <a:stretch>
            <a:fillRect/>
          </a:stretch>
        </p:blipFill>
        <p:spPr bwMode="auto">
          <a:xfrm>
            <a:off x="127000" y="2044700"/>
            <a:ext cx="4432300" cy="1752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7"/>
              </a:rPr>
              <a:t>source</a:t>
            </a:r>
          </a:p>
        </p:txBody>
      </p:sp>
      <p:pic>
        <p:nvPicPr>
          <p:cNvPr descr="images/toolik.png" id="0" name="Picture 1"/>
          <p:cNvPicPr>
            <a:picLocks noGrp="1" noChangeAspect="1"/>
          </p:cNvPicPr>
          <p:nvPr/>
        </p:nvPicPr>
        <p:blipFill>
          <a:blip r:embed="rId8"/>
          <a:stretch>
            <a:fillRect/>
          </a:stretch>
        </p:blipFill>
        <p:spPr bwMode="auto">
          <a:xfrm>
            <a:off x="5842000" y="1295400"/>
            <a:ext cx="1854200" cy="3276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4: Frequency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Data - has been cleaned in terms of lake names and species names</a:t>
            </a:r>
          </a:p>
          <a:p>
            <a:pPr lvl="0"/>
            <a:r>
              <a:rPr/>
              <a:t>Slimy Sculpin - Toolik Lake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sculpin_df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filter</a:t>
            </a:r>
            <a:r>
              <a:rPr>
                <a:solidFill>
                  <a:srgbClr val="003B4F"/>
                </a:solidFill>
                <a:latin typeface="Courier"/>
              </a:rPr>
              <a:t>(lake 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"Toolik"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summarize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mean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(total_length_mm, </a:t>
            </a:r>
            <a:r>
              <a:rPr>
                <a:solidFill>
                  <a:srgbClr val="657422"/>
                </a:solidFill>
                <a:latin typeface="Courier"/>
              </a:rPr>
              <a:t>na.rm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sd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sd</a:t>
            </a:r>
            <a:r>
              <a:rPr>
                <a:solidFill>
                  <a:srgbClr val="003B4F"/>
                </a:solidFill>
                <a:latin typeface="Courier"/>
              </a:rPr>
              <a:t>(total_length_mm, </a:t>
            </a:r>
            <a:r>
              <a:rPr>
                <a:solidFill>
                  <a:srgbClr val="657422"/>
                </a:solidFill>
                <a:latin typeface="Courier"/>
              </a:rPr>
              <a:t>na.rm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se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sd</a:t>
            </a:r>
            <a:r>
              <a:rPr>
                <a:solidFill>
                  <a:srgbClr val="003B4F"/>
                </a:solidFill>
                <a:latin typeface="Courier"/>
              </a:rPr>
              <a:t>(total_length_mm, </a:t>
            </a:r>
            <a:r>
              <a:rPr>
                <a:solidFill>
                  <a:srgbClr val="657422"/>
                </a:solidFill>
                <a:latin typeface="Courier"/>
              </a:rPr>
              <a:t>na.rm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r>
              <a:rPr>
                <a:solidFill>
                  <a:srgbClr val="5E5E5E"/>
                </a:solidFill>
                <a:latin typeface="Courier"/>
              </a:rPr>
              <a:t>/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sum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5E5E5E"/>
                </a:solidFill>
                <a:latin typeface="Courier"/>
              </a:rPr>
              <a:t>!</a:t>
            </a:r>
            <a:r>
              <a:rPr>
                <a:solidFill>
                  <a:srgbClr val="4758AB"/>
                </a:solidFill>
                <a:latin typeface="Courier"/>
              </a:rPr>
              <a:t>is.na</a:t>
            </a:r>
            <a:r>
              <a:rPr>
                <a:solidFill>
                  <a:srgbClr val="003B4F"/>
                </a:solidFill>
                <a:latin typeface="Courier"/>
              </a:rPr>
              <a:t>(total_length_mm))</a:t>
            </a:r>
            <a:r>
              <a:rPr>
                <a:solidFill>
                  <a:srgbClr val="5E5E5E"/>
                </a:solidFill>
                <a:latin typeface="Courier"/>
              </a:rPr>
              <a:t>^</a:t>
            </a:r>
            <a:r>
              <a:rPr>
                <a:solidFill>
                  <a:srgbClr val="AD0000"/>
                </a:solidFill>
                <a:latin typeface="Courier"/>
              </a:rPr>
              <a:t>0.5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count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sum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5E5E5E"/>
                </a:solidFill>
                <a:latin typeface="Courier"/>
              </a:rPr>
              <a:t>!</a:t>
            </a:r>
            <a:r>
              <a:rPr>
                <a:solidFill>
                  <a:srgbClr val="4758AB"/>
                </a:solidFill>
                <a:latin typeface="Courier"/>
              </a:rPr>
              <a:t>is.na</a:t>
            </a:r>
            <a:r>
              <a:rPr>
                <a:solidFill>
                  <a:srgbClr val="003B4F"/>
                </a:solidFill>
                <a:latin typeface="Courier"/>
              </a:rPr>
              <a:t>(total_length_mm)),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.groups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"drop"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1 × 4
   mean    sd    se count
  &lt;dbl&gt; &lt;dbl&gt; &lt;dbl&gt; &lt;int&gt;
1  51.7  12.0 0.834   208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 in the quarto code we use things to control what we see like</a:t>
            </a:r>
            <a:br/>
            <a:r>
              <a:rPr/>
              <a:t>#What does this mean</a:t>
            </a:r>
          </a:p>
          <a:p>
            <a:pPr lvl="0"/>
            <a:r>
              <a:rPr/>
              <a:t># | echo: false</a:t>
            </a:r>
          </a:p>
          <a:p>
            <a:pPr lvl="0"/>
            <a:r>
              <a:rPr/>
              <a:t># | message: false</a:t>
            </a:r>
          </a:p>
          <a:p>
            <a:pPr lvl="0"/>
            <a:r>
              <a:rPr/>
              <a:t># | warning: false</a:t>
            </a:r>
          </a:p>
          <a:p>
            <a:pPr lvl="0"/>
            <a:r>
              <a:rPr/>
              <a:t># | fig-height: 4 # | fig-width: 3</a:t>
            </a:r>
          </a:p>
          <a:p>
            <a:pPr lvl="0"/>
            <a:r>
              <a:rPr/>
              <a:t># | paged-print: false)</a:t>
            </a:r>
          </a:p>
          <a:p>
            <a:pPr lvl="0" indent="0" marL="1270000">
              <a:buNone/>
            </a:pPr>
            <a:r>
              <a:rPr sz="2000" b="1"/>
              <a:t>Practice Exercise 1: Reading Slimy Sculpin - Toolik Lake</a:t>
            </a:r>
          </a:p>
          <a:p>
            <a:pPr lvl="0"/>
            <a:r>
              <a:rPr sz="2000"/>
              <a:t>Data - has been cleaned in terms of lake names and species names</a:t>
            </a:r>
          </a:p>
          <a:p>
            <a:pPr lvl="0"/>
            <a:r>
              <a:rPr sz="2000"/>
              <a:t>Slimy Sculpin - Toolik Lake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Write your code here to read in data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Remember to use tidy coding skills and comment the HOOI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library(tidyverse)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library(patchwork)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sculpin_df &lt;- read_csv("data/sculpin.csv")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now look at what is there</a:t>
            </a:r>
          </a:p>
          <a:p>
            <a:pPr lvl="0" indent="0" marL="1270000">
              <a:buNone/>
            </a:pPr>
            <a:r>
              <a:rPr sz="2000" b="1"/>
              <a:t>Practice Exercise 2: Now lets look at descriptive statistics</a:t>
            </a:r>
          </a:p>
          <a:p>
            <a:pPr lvl="0" indent="0" marL="1270000">
              <a:buNone/>
            </a:pPr>
            <a:r>
              <a:rPr sz="2000"/>
              <a:t>Let’s try looking at what the summary of the data tell us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now do the summary statistics please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4: Frequency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 a frequency distribution?</a:t>
            </a:r>
          </a:p>
          <a:p>
            <a:pPr lvl="0"/>
            <a:r>
              <a:rPr/>
              <a:t>Display of number of observations in certain intervals</a:t>
            </a:r>
          </a:p>
          <a:p>
            <a:pPr lvl="0"/>
            <a:r>
              <a:rPr/>
              <a:t>e.g., the number of sculpin per interval in Toolik Lake</a:t>
            </a:r>
          </a:p>
          <a:p>
            <a:pPr lvl="0"/>
            <a:r>
              <a:rPr/>
              <a:t>as a table like below or histogram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sculpin_df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filter</a:t>
            </a:r>
            <a:r>
              <a:rPr>
                <a:solidFill>
                  <a:srgbClr val="003B4F"/>
                </a:solidFill>
                <a:latin typeface="Courier"/>
              </a:rPr>
              <a:t>(lake 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"Toolik"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filter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5E5E5E"/>
                </a:solidFill>
                <a:latin typeface="Courier"/>
              </a:rPr>
              <a:t>!</a:t>
            </a:r>
            <a:r>
              <a:rPr>
                <a:solidFill>
                  <a:srgbClr val="4758AB"/>
                </a:solidFill>
                <a:latin typeface="Courier"/>
              </a:rPr>
              <a:t>is.na</a:t>
            </a:r>
            <a:r>
              <a:rPr>
                <a:solidFill>
                  <a:srgbClr val="003B4F"/>
                </a:solidFill>
                <a:latin typeface="Courier"/>
              </a:rPr>
              <a:t>(total_length_mm))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mutate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length_bin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cut_interval</a:t>
            </a:r>
            <a:r>
              <a:rPr>
                <a:solidFill>
                  <a:srgbClr val="003B4F"/>
                </a:solidFill>
                <a:latin typeface="Courier"/>
              </a:rPr>
              <a:t>(total_length_mm, </a:t>
            </a:r>
            <a:r>
              <a:rPr>
                <a:solidFill>
                  <a:srgbClr val="657422"/>
                </a:solidFill>
                <a:latin typeface="Courier"/>
              </a:rPr>
              <a:t>length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))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count</a:t>
            </a:r>
            <a:r>
              <a:rPr>
                <a:solidFill>
                  <a:srgbClr val="003B4F"/>
                </a:solidFill>
                <a:latin typeface="Courier"/>
              </a:rPr>
              <a:t>(length_bin)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29 × 2
   length_bin     n
   &lt;fct&gt;      &lt;int&gt;
 1 [10,12]        1
 2 (12,14]        3
 3 (18,20]        1
 4 (22,24]        1
 5 (26,28]        1
 6 (28,30]        1
 7 (30,32]        2
 8 (32,34]        3
 9 (34,36]        4
10 (36,38]        3
# ℹ 19 more rows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Practice Exercise 3: Now try to modify this so it is in 5 mm lenghts</a:t>
            </a:r>
          </a:p>
          <a:p>
            <a:pPr lvl="0" indent="0" marL="1270000">
              <a:buNone/>
            </a:pPr>
            <a:r>
              <a:rPr sz="2000"/>
              <a:t>Let’s try looking at what the summary of the data tell us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now try different bins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sculpin_df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filter</a:t>
            </a:r>
            <a:r>
              <a:rPr>
                <a:solidFill>
                  <a:srgbClr val="003B4F"/>
                </a:solidFill>
                <a:latin typeface="Courier"/>
              </a:rPr>
              <a:t>(lake 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"Toolik"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filter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5E5E5E"/>
                </a:solidFill>
                <a:latin typeface="Courier"/>
              </a:rPr>
              <a:t>!</a:t>
            </a:r>
            <a:r>
              <a:rPr>
                <a:solidFill>
                  <a:srgbClr val="4758AB"/>
                </a:solidFill>
                <a:latin typeface="Courier"/>
              </a:rPr>
              <a:t>is.na</a:t>
            </a:r>
            <a:r>
              <a:rPr>
                <a:solidFill>
                  <a:srgbClr val="003B4F"/>
                </a:solidFill>
                <a:latin typeface="Courier"/>
              </a:rPr>
              <a:t>(total_length_mm))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mutate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length_bin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cut_interval</a:t>
            </a:r>
            <a:r>
              <a:rPr>
                <a:solidFill>
                  <a:srgbClr val="003B4F"/>
                </a:solidFill>
                <a:latin typeface="Courier"/>
              </a:rPr>
              <a:t>(total_length_mm, </a:t>
            </a:r>
            <a:r>
              <a:rPr>
                <a:solidFill>
                  <a:srgbClr val="657422"/>
                </a:solidFill>
                <a:latin typeface="Courier"/>
              </a:rPr>
              <a:t>length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))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count</a:t>
            </a:r>
            <a:r>
              <a:rPr>
                <a:solidFill>
                  <a:srgbClr val="003B4F"/>
                </a:solidFill>
                <a:latin typeface="Courier"/>
              </a:rPr>
              <a:t>(length_bin)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# A tibble: 29 × 2
   length_bin     n
   &lt;fct&gt;      &lt;int&gt;
 1 [10,12]        1
 2 (12,14]        3
 3 (18,20]        1
 4 (22,24]        1
 5 (26,28]        1
 6 (28,30]        1
 7 (30,32]        2
 8 (32,34]        3
 9 (34,36]        4
10 (36,38]        3
# ℹ 19 more rows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46</Words>
  <Application>Microsoft Macintosh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04</dc:title>
  <dc:creator>Bill Perry</dc:creator>
  <cp:keywords/>
  <dcterms:created xsi:type="dcterms:W3CDTF">2025-04-10T02:26:23Z</dcterms:created>
  <dcterms:modified xsi:type="dcterms:W3CDTF">2025-04-10T02:26:23Z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execute">
    <vt:lpwstr/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Table of contents</vt:lpwstr>
  </property>
</Properties>
</file>