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Scatter plot</a:t>
            </a:r>
            <a:r>
              <a:rPr/>
              <a:t>: display of bivariate data</a:t>
            </a:r>
          </a:p>
          <a:p>
            <a:pPr lvl="1"/>
            <a:r>
              <a:rPr/>
              <a:t>Shows distribution, outliers, non-linearity</a:t>
            </a:r>
          </a:p>
          <a:p>
            <a:pPr lvl="0"/>
            <a:r>
              <a:rPr b="1"/>
              <a:t>Scatter matrix</a:t>
            </a:r>
            <a:r>
              <a:rPr/>
              <a:t>: like scatterplot, but for multiple variables -will show later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&lt;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QQ plots</a:t>
            </a:r>
            <a:r>
              <a:rPr/>
              <a:t>: compare quantiles of distribution against theoretical distribution (e.g. normal)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qqplot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QQ plot for pine needle lengths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 of Pine Needle Lengths"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ggplot(pine_data, aes(sample = len_mm))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stat_qq(color = "darkgreen", size = 2, alpha = 0.6)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stat_qq_line(color = "blue", linewidth = 1, linetype = "dashed")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labs(title = "QQ Plot of Pine Needle Lengths",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     x = "Theoretical Quantiles",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     y = "Sample Quantiles")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 theme_minimal()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Data transformation and standardization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If data don’t meet distributional assumptions can try transforming:</a:t>
            </a:r>
          </a:p>
          <a:p>
            <a:pPr lvl="1"/>
            <a:r>
              <a:rPr/>
              <a:t>Approximate a normal distribution of data and errors</a:t>
            </a:r>
          </a:p>
          <a:p>
            <a:pPr lvl="1"/>
            <a:r>
              <a:rPr/>
              <a:t>Improve homogeneity of variance</a:t>
            </a:r>
          </a:p>
          <a:p>
            <a:pPr lvl="1"/>
            <a:r>
              <a:rPr/>
              <a:t>Reduce effect of outliers</a:t>
            </a:r>
          </a:p>
          <a:p>
            <a:pPr lvl="1"/>
            <a:r>
              <a:rPr/>
              <a:t>Improve linearity for regression analysis</a:t>
            </a:r>
          </a:p>
          <a:p>
            <a:pPr lvl="1"/>
            <a:r>
              <a:rPr/>
              <a:t>Reduce interactions between variables</a:t>
            </a:r>
          </a:p>
          <a:p>
            <a:pPr lvl="0"/>
            <a:r>
              <a:rPr/>
              <a:t>Data transformation changes the scale on which data are measured</a:t>
            </a:r>
          </a:p>
          <a:p>
            <a:pPr lvl="0"/>
            <a:r>
              <a:rPr/>
              <a:t>Common transformations:</a:t>
            </a:r>
          </a:p>
          <a:p>
            <a:pPr lvl="1"/>
            <a:r>
              <a:rPr/>
              <a:t>Right-skewed data: power (root) transformations, log10 transformation</a:t>
            </a:r>
          </a:p>
          <a:p>
            <a:pPr lvl="1"/>
            <a:r>
              <a:rPr/>
              <a:t>Left-skewed data: power transformations, log10 of (constant - x)</a:t>
            </a:r>
          </a:p>
          <a:p>
            <a:pPr lvl="1"/>
            <a:r>
              <a:rPr/>
              <a:t>Percentages/proportions (bounded): Arcsine transformation</a:t>
            </a:r>
          </a:p>
          <a:p>
            <a:pPr lvl="1"/>
            <a:r>
              <a:rPr/>
              <a:t>Rank transformation: most extreme, leads to loss of information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apply a log transformation to our pine needle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Let's apply a log transformation to our pine needle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lt_df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log_mass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log10</a:t>
            </a:r>
            <a:r>
              <a:rPr>
                <a:solidFill>
                  <a:srgbClr val="003B4F"/>
                </a:solidFill>
                <a:latin typeface="Courier"/>
              </a:rPr>
              <a:t>(mass_g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before and after plots to show transformation effect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lt_hist_1_plot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"Original Data"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lt_qq_1_plot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 - Original"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lt_hist_2_log_plot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log_mass))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"lightgreen"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"Log-Transformed Data"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"log10(Length)"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lt_qq_2_log_plot &lt;-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(lt_df,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log_mass))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 - Log-Transformed"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Combine plots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(lt_hist_1_plot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lt_qq_1_plot)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(lt_hist_2_log_plot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lt_qq_2_log_plot)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plot_annotation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 Trout Mass and Log(Mass+1)"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8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Data transformation and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Common transformations:</a:t>
            </a:r>
          </a:p>
          <a:p>
            <a:pPr lvl="1"/>
            <a:r>
              <a:rPr/>
              <a:t>Right-skewed data: power (root) transformations, log10 transformation</a:t>
            </a:r>
          </a:p>
          <a:p>
            <a:pPr lvl="1"/>
            <a:r>
              <a:rPr/>
              <a:t>Left-skewed data: power transformations, log10 of (constant - x)</a:t>
            </a:r>
          </a:p>
          <a:p>
            <a:pPr lvl="1"/>
            <a:r>
              <a:rPr/>
              <a:t>Percentages/proportions (bounded): Arcsine transformation</a:t>
            </a:r>
          </a:p>
          <a:p>
            <a:pPr lvl="1"/>
            <a:r>
              <a:rPr/>
              <a:t>Rank transformation: most extreme, leads to loss of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Outliers: unusual values that are outside the range of most other observations</a:t>
            </a:r>
          </a:p>
          <a:p>
            <a:pPr lvl="1"/>
            <a:r>
              <a:rPr/>
              <a:t>Can significantly affect results of analysis</a:t>
            </a:r>
          </a:p>
          <a:p>
            <a:pPr lvl="0"/>
            <a:r>
              <a:rPr/>
              <a:t>Outliers identified using:</a:t>
            </a:r>
          </a:p>
          <a:p>
            <a:pPr lvl="1"/>
            <a:r>
              <a:rPr/>
              <a:t>Formal tests (Dixon’s Q, Cook’s D)</a:t>
            </a:r>
          </a:p>
          <a:p>
            <a:pPr lvl="1"/>
            <a:r>
              <a:rPr/>
              <a:t>Graphically, using boxplots or QQ plots</a:t>
            </a:r>
          </a:p>
          <a:p>
            <a:pPr lvl="0"/>
            <a:r>
              <a:rPr/>
              <a:t>What to do with outliers? Depends why they happened:</a:t>
            </a:r>
          </a:p>
          <a:p>
            <a:pPr lvl="1"/>
            <a:r>
              <a:rPr/>
              <a:t>If obvious data entry error, can be removed</a:t>
            </a:r>
          </a:p>
          <a:p>
            <a:pPr lvl="1"/>
            <a:r>
              <a:rPr/>
              <a:t>If part of the data:</a:t>
            </a:r>
          </a:p>
          <a:p>
            <a:pPr lvl="2"/>
            <a:r>
              <a:rPr/>
              <a:t>Rerun analysis with and without outliers, report both results</a:t>
            </a:r>
          </a:p>
          <a:p>
            <a:pPr lvl="2"/>
            <a:r>
              <a:rPr/>
              <a:t>Use tests robust to outliers or transform data</a:t>
            </a:r>
          </a:p>
          <a:p>
            <a:pPr lvl="1"/>
            <a:r>
              <a:rPr/>
              <a:t>Unethical to remove inconvenient outliers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Explored decision errors (Type I and Type II) and their implications</a:t>
            </a:r>
          </a:p>
          <a:p>
            <a:pPr lvl="0" indent="-342900" marL="342900">
              <a:buAutoNum type="arabicPeriod"/>
            </a:pPr>
            <a:r>
              <a:rPr/>
              <a:t>Learned various methods for exploratory data analysis</a:t>
            </a:r>
          </a:p>
          <a:p>
            <a:pPr lvl="0" indent="-342900" marL="342900">
              <a:buAutoNum type="arabicPeriod"/>
            </a:pPr>
            <a:r>
              <a:rPr/>
              <a:t>Discussed data transformations to meet statistical assumptions</a:t>
            </a:r>
          </a:p>
          <a:p>
            <a:pPr lvl="0" indent="-342900" marL="342900">
              <a:buAutoNum type="arabicPeriod"/>
            </a:pPr>
            <a:r>
              <a:rPr/>
              <a:t>Examined approaches for handling outliers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Always explore your data visually before formal analysis</a:t>
            </a:r>
          </a:p>
          <a:p>
            <a:pPr lvl="0"/>
            <a:r>
              <a:rPr/>
              <a:t>Consider the assumptions of statistical tests and check if they are met</a:t>
            </a:r>
          </a:p>
          <a:p>
            <a:pPr lvl="0"/>
            <a:r>
              <a:rPr/>
              <a:t>Choose appropriate transformations or alternative tests when assumptions are violated</a:t>
            </a:r>
          </a:p>
          <a:p>
            <a:pPr lvl="0"/>
            <a:r>
              <a:rPr/>
              <a:t>Be transparent about handling outliers and report all analytical decisions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7: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Assumption tests for parametric tests</a:t>
            </a:r>
          </a:p>
          <a:p>
            <a:pPr lvl="0"/>
            <a:r>
              <a:rPr/>
              <a:t>Statistical vs Biological significance</a:t>
            </a:r>
          </a:p>
          <a:p>
            <a:pPr lvl="0"/>
            <a:r>
              <a:rPr/>
              <a:t>Nonparametric tests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  <p:pic>
        <p:nvPicPr>
          <p:cNvPr descr="images/mous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Decision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Even good studies can reach incorrect conclusions</a:t>
            </a:r>
          </a:p>
          <a:p>
            <a:pPr lvl="0"/>
            <a:r>
              <a:rPr/>
              <a:t>“Decision errors”</a:t>
            </a:r>
          </a:p>
          <a:p>
            <a:pPr lvl="0"/>
            <a:r>
              <a:rPr/>
              <a:t>Two types of decision errors</a:t>
            </a:r>
          </a:p>
          <a:p>
            <a:pPr lvl="0"/>
            <a:r>
              <a:rPr/>
              <a:t>Want to know probability of making these errors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Type I error rate</a:t>
            </a:r>
          </a:p>
          <a:p>
            <a:pPr lvl="1"/>
            <a:r>
              <a:rPr b="1"/>
              <a:t>α</a:t>
            </a:r>
            <a:r>
              <a:rPr/>
              <a:t>: wrongly reject H₀ when it’s true</a:t>
            </a:r>
          </a:p>
          <a:p>
            <a:pPr lvl="1"/>
            <a:r>
              <a:rPr/>
              <a:t>α = 0.05 means a type I error rate of 5%</a:t>
            </a:r>
          </a:p>
          <a:p>
            <a:pPr lvl="0"/>
            <a:r>
              <a:rPr b="1"/>
              <a:t>Type II error rate, β</a:t>
            </a:r>
          </a:p>
          <a:p>
            <a:pPr lvl="1"/>
            <a:r>
              <a:rPr/>
              <a:t>wrongly fail to reject H₀ when it’s false</a:t>
            </a:r>
          </a:p>
          <a:p>
            <a:pPr lvl="0"/>
            <a:r>
              <a:rPr b="1"/>
              <a:t>Power = 1-β</a:t>
            </a:r>
            <a:r>
              <a:rPr/>
              <a:t>: probability of correctly rejecting H₀ when H₁ is true</a:t>
            </a:r>
          </a:p>
          <a:p>
            <a:pPr lvl="0"/>
            <a:r>
              <a:rPr/>
              <a:t>Inverse relationship between type I and type II error - but not straightforward</a:t>
            </a:r>
          </a:p>
          <a:p>
            <a:pPr lvl="0"/>
            <a:r>
              <a:rPr/>
              <a:t>Result of chance - sample not representative of population</a:t>
            </a:r>
          </a:p>
          <a:p>
            <a:pPr lvl="0"/>
            <a:r>
              <a:rPr/>
              <a:t>Which type of error is more dangerous?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 marL="0">
              <a:buNone/>
            </a:pPr>
            <a:r>
              <a:rPr/>
              <a:t>the dotted line is also the alpha = 0.05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Exploratory graphical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Graphical exploration is one of first steps in data analysis:</a:t>
            </a:r>
          </a:p>
          <a:p>
            <a:pPr lvl="1"/>
            <a:r>
              <a:rPr/>
              <a:t>Detect data entry errors</a:t>
            </a:r>
          </a:p>
          <a:p>
            <a:pPr lvl="1"/>
            <a:r>
              <a:rPr/>
              <a:t>Pattern exploration</a:t>
            </a:r>
          </a:p>
          <a:p>
            <a:pPr lvl="1"/>
            <a:r>
              <a:rPr/>
              <a:t>Assess assumptions of tests</a:t>
            </a:r>
          </a:p>
          <a:p>
            <a:pPr lvl="1"/>
            <a:r>
              <a:rPr/>
              <a:t>Detect outliers</a:t>
            </a:r>
          </a:p>
          <a:p>
            <a:pPr lvl="0"/>
            <a:r>
              <a:rPr/>
              <a:t>Most important Q: shape of distribution?</a:t>
            </a:r>
          </a:p>
          <a:p>
            <a:pPr lvl="0"/>
            <a:r>
              <a:rPr/>
              <a:t>Determined by density plots: “density of different values”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examine our pine needle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(wind)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max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(len_mm)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6
  wind      n  mean    sd   min   max
  &lt;chr&gt; &lt;int&gt; &lt;dbl&gt; &lt;dbl&gt; &lt;dbl&gt; &lt;dbl&gt;
1 lee      24  20.4  2.45    16    25
2 wind     24  14.9  1.91    12    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Histogram with density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..density..),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Histograms</a:t>
            </a:r>
            <a:r>
              <a:rPr/>
              <a:t>: data broken into intervals, number of observations in each interval plotted on y-axis</a:t>
            </a:r>
          </a:p>
          <a:p>
            <a:pPr lvl="1"/>
            <a:r>
              <a:rPr/>
              <a:t>Not great for small samples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Histogram with density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Kernel density plot</a:t>
            </a:r>
            <a:r>
              <a:rPr/>
              <a:t>: data broken into intervals, normal distribution assumed within each interval, sum of density functions plotted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Kernel density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"skyblue"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Dotplots</a:t>
            </a:r>
            <a:r>
              <a:rPr/>
              <a:t>: each value represented as a dot along the measurement scale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Dot plot of pine needle lengths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position_dodge2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width=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geom_jitter(width = 0.1, height = .05, size = 2, alpha = 0.5) 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scale_x_continuous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limits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.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.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</a:p>
        </p:txBody>
      </p:sp>
      <p:pic>
        <p:nvPicPr>
          <p:cNvPr descr="08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Types of Exploratory Plots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Boxplot</a:t>
            </a:r>
            <a:r>
              <a:rPr/>
              <a:t>: displays median, quartiles, range, outliers</a:t>
            </a:r>
          </a:p>
          <a:p>
            <a:pPr lvl="1"/>
            <a:r>
              <a:rPr/>
              <a:t>Good when n &gt; ~10</a:t>
            </a:r>
          </a:p>
        </p:txBody>
      </p:sp>
      <p:pic>
        <p:nvPicPr>
          <p:cNvPr descr="images/clipboard-39455099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1943100"/>
            <a:ext cx="44323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Kernel density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fig-height: 4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fig-width: 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include: true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8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Bill Perry</dc:creator>
  <cp:keywords/>
  <dcterms:created xsi:type="dcterms:W3CDTF">2025-04-10T02:25:17Z</dcterms:created>
  <dcterms:modified xsi:type="dcterms:W3CDTF">2025-04-10T02:25:17Z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