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318" r:id="rId3"/>
    <p:sldId id="335" r:id="rId4"/>
    <p:sldId id="337" r:id="rId5"/>
    <p:sldId id="342" r:id="rId6"/>
    <p:sldId id="338" r:id="rId7"/>
    <p:sldId id="339" r:id="rId8"/>
    <p:sldId id="344" r:id="rId9"/>
    <p:sldId id="340" r:id="rId10"/>
    <p:sldId id="343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FF33CC"/>
    <a:srgbClr val="FFFF99"/>
    <a:srgbClr val="CBBD9E"/>
    <a:srgbClr val="FFFFFF"/>
    <a:srgbClr val="024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 autoAdjust="0"/>
  </p:normalViewPr>
  <p:slideViewPr>
    <p:cSldViewPr>
      <p:cViewPr>
        <p:scale>
          <a:sx n="90" d="100"/>
          <a:sy n="90" d="100"/>
        </p:scale>
        <p:origin x="-1014" y="-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BAA6-F190-40FC-B4AC-28EF4866FB60}" type="datetimeFigureOut">
              <a:rPr lang="zh-CN" altLang="en-US" smtClean="0"/>
              <a:pPr/>
              <a:t>2014/4/18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5EB3-176B-47B7-A1A9-4DE3CD2C18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70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D011A-51D1-43D4-9568-20CB57B28511}" type="datetimeFigureOut">
              <a:rPr lang="zh-CN" altLang="en-US" smtClean="0"/>
              <a:pPr/>
              <a:t>2014/4/18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02421-5D86-4647-B44F-6A8286C16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776" cy="5143500"/>
          </a:xfrm>
          <a:prstGeom prst="rect">
            <a:avLst/>
          </a:prstGeom>
        </p:spPr>
      </p:pic>
      <p:pic>
        <p:nvPicPr>
          <p:cNvPr id="9" name="Picture 3" descr="D:\工作文件\艾克塞伦\定稿设计\PPT模板\v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4643452"/>
            <a:ext cx="989304" cy="3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5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8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工作文件\艾克塞伦\定稿设计\PPT模板\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2" y="4173126"/>
            <a:ext cx="1210904" cy="6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131840" y="2342046"/>
            <a:ext cx="5357850" cy="92869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80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渠道营销易如“返掌”</a:t>
            </a:r>
            <a:r>
              <a:rPr lang="en-US" altLang="zh-CN" sz="280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259632" y="1131590"/>
            <a:ext cx="4146824" cy="11079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660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易销邦</a:t>
            </a:r>
          </a:p>
        </p:txBody>
      </p:sp>
    </p:spTree>
    <p:extLst>
      <p:ext uri="{BB962C8B-B14F-4D97-AF65-F5344CB8AC3E}">
        <p14:creationId xmlns:p14="http://schemas.microsoft.com/office/powerpoint/2010/main" val="33039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504" y="123478"/>
            <a:ext cx="4392488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部分案例</a:t>
            </a:r>
            <a:r>
              <a:rPr lang="en-US" altLang="zh-CN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通信行业</a:t>
            </a:r>
            <a:endParaRPr lang="en-US" altLang="zh-CN" sz="2800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07" y="943051"/>
            <a:ext cx="1773417" cy="3147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15566"/>
            <a:ext cx="1775345" cy="3151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5330" y="427133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中国电信股份有限公司</a:t>
            </a:r>
            <a:endParaRPr lang="en-US" altLang="zh-CN" sz="16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德阳分公司</a:t>
            </a:r>
            <a:endParaRPr lang="zh-CN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63888" y="4262627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中国电信股份有限公司</a:t>
            </a:r>
            <a:endParaRPr lang="en-US" altLang="zh-CN" sz="16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资阳分公司</a:t>
            </a:r>
            <a:endParaRPr lang="zh-CN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" y="946123"/>
            <a:ext cx="1775345" cy="3151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1585" y="4262627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中国联合网络通信有限公司</a:t>
            </a:r>
            <a:endParaRPr lang="en-US" altLang="zh-CN" sz="16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资阳市分公司</a:t>
            </a:r>
            <a:endParaRPr lang="zh-CN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1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616" y="857238"/>
            <a:ext cx="2167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1600" smtClean="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 谢谢您的观看</a:t>
            </a:r>
            <a:endParaRPr lang="zh-CN" altLang="en-US" sz="1600">
              <a:solidFill>
                <a:srgbClr val="024D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D:\工作文件\艾克塞伦\定稿设计\PPT模板\x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2" y="1433302"/>
            <a:ext cx="222654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264002" y="2115027"/>
            <a:ext cx="3456384" cy="45719"/>
            <a:chOff x="538436" y="1448223"/>
            <a:chExt cx="2617292" cy="45719"/>
          </a:xfrm>
        </p:grpSpPr>
        <p:sp>
          <p:nvSpPr>
            <p:cNvPr id="18" name="矩形 17"/>
            <p:cNvSpPr/>
            <p:nvPr/>
          </p:nvSpPr>
          <p:spPr>
            <a:xfrm flipV="1">
              <a:off x="538436" y="1448223"/>
              <a:ext cx="1308646" cy="45719"/>
            </a:xfrm>
            <a:prstGeom prst="rect">
              <a:avLst/>
            </a:prstGeom>
            <a:solidFill>
              <a:schemeClr val="accent5">
                <a:lumMod val="5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1847082" y="1448223"/>
              <a:ext cx="1308646" cy="45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4428" y="2187035"/>
            <a:ext cx="3535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联系方式：</a:t>
            </a:r>
            <a:endParaRPr lang="en-US" altLang="zh-CN" sz="1000">
              <a:solidFill>
                <a:srgbClr val="024D6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smtClean="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座机</a:t>
            </a:r>
            <a:r>
              <a:rPr lang="zh-CN" altLang="en-US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smtClean="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028-85530777  </a:t>
            </a:r>
            <a:r>
              <a:rPr lang="zh-CN" altLang="en-US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电子邮件：</a:t>
            </a:r>
            <a:r>
              <a:rPr lang="en-US" altLang="zh-CN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service@aksl.com.cn</a:t>
            </a:r>
          </a:p>
          <a:p>
            <a:r>
              <a:rPr lang="zh-CN" altLang="en-US" sz="1000" smtClean="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客</a:t>
            </a:r>
            <a:r>
              <a:rPr lang="zh-CN" altLang="en-US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en-US" altLang="zh-CN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961000080  </a:t>
            </a:r>
            <a:r>
              <a:rPr lang="zh-CN" altLang="en-US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易信客服：</a:t>
            </a:r>
            <a:r>
              <a:rPr lang="en-US" altLang="zh-CN" sz="1000">
                <a:solidFill>
                  <a:srgbClr val="024D61"/>
                </a:solidFill>
                <a:latin typeface="微软雅黑" pitchFamily="34" charset="-122"/>
                <a:ea typeface="微软雅黑" pitchFamily="34" charset="-122"/>
              </a:rPr>
              <a:t> yixiaobang</a:t>
            </a:r>
            <a:endParaRPr lang="zh-CN" altLang="en-US" sz="1000">
              <a:solidFill>
                <a:srgbClr val="024D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4002" y="1250931"/>
            <a:ext cx="3456384" cy="45719"/>
            <a:chOff x="538436" y="1448223"/>
            <a:chExt cx="2617292" cy="45719"/>
          </a:xfrm>
        </p:grpSpPr>
        <p:sp>
          <p:nvSpPr>
            <p:cNvPr id="22" name="矩形 21"/>
            <p:cNvSpPr/>
            <p:nvPr/>
          </p:nvSpPr>
          <p:spPr>
            <a:xfrm flipV="1">
              <a:off x="538436" y="1448223"/>
              <a:ext cx="1308646" cy="45719"/>
            </a:xfrm>
            <a:prstGeom prst="rect">
              <a:avLst/>
            </a:prstGeom>
            <a:solidFill>
              <a:schemeClr val="accent5">
                <a:lumMod val="5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V="1">
              <a:off x="1847082" y="1448223"/>
              <a:ext cx="1308646" cy="45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183823"/>
            <a:ext cx="4414670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传统企业对营销管理的困惑</a:t>
            </a:r>
            <a:endParaRPr lang="en-US" altLang="zh-CN" sz="2800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19672" y="987574"/>
            <a:ext cx="4104456" cy="648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如何有效的去管理</a:t>
            </a:r>
            <a:r>
              <a:rPr lang="zh-CN" altLang="en-US" sz="24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营销团队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39752" y="2304256"/>
            <a:ext cx="3672408" cy="648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如何提高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营销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团队执行力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75856" y="3600400"/>
            <a:ext cx="3600400" cy="648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如何提高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营销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的效率</a:t>
            </a:r>
            <a:endParaRPr lang="zh-CN" altLang="en-US" sz="2400">
              <a:solidFill>
                <a:srgbClr val="FFFFC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92302" y="4284860"/>
            <a:ext cx="972186" cy="663154"/>
            <a:chOff x="-27211" y="2542952"/>
            <a:chExt cx="4157663" cy="3262312"/>
          </a:xfrm>
        </p:grpSpPr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-27211" y="4343177"/>
              <a:ext cx="636588" cy="454025"/>
              <a:chOff x="930" y="2254"/>
              <a:chExt cx="401" cy="286"/>
            </a:xfrm>
          </p:grpSpPr>
          <p:sp>
            <p:nvSpPr>
              <p:cNvPr id="109" name="AutoShape 24"/>
              <p:cNvSpPr>
                <a:spLocks noChangeArrowheads="1"/>
              </p:cNvSpPr>
              <p:nvPr/>
            </p:nvSpPr>
            <p:spPr bwMode="auto">
              <a:xfrm>
                <a:off x="1104" y="2344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00CC">
                  <a:alpha val="38823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AutoShape 25"/>
              <p:cNvSpPr>
                <a:spLocks noChangeArrowheads="1"/>
              </p:cNvSpPr>
              <p:nvPr/>
            </p:nvSpPr>
            <p:spPr bwMode="auto">
              <a:xfrm>
                <a:off x="930" y="2254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00CC">
                  <a:alpha val="16862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2492152" y="5494114"/>
              <a:ext cx="360362" cy="311150"/>
            </a:xfrm>
            <a:prstGeom prst="hexagon">
              <a:avLst>
                <a:gd name="adj" fmla="val 28954"/>
                <a:gd name="vf" fmla="val 115470"/>
              </a:avLst>
            </a:prstGeom>
            <a:solidFill>
              <a:srgbClr val="FF9900">
                <a:alpha val="14117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476029" y="2542955"/>
              <a:ext cx="3654430" cy="2887664"/>
              <a:chOff x="1701" y="938"/>
              <a:chExt cx="2302" cy="1819"/>
            </a:xfrm>
          </p:grpSpPr>
          <p:sp>
            <p:nvSpPr>
              <p:cNvPr id="42" name="AutoShape 28"/>
              <p:cNvSpPr>
                <a:spLocks noChangeArrowheads="1"/>
              </p:cNvSpPr>
              <p:nvPr/>
            </p:nvSpPr>
            <p:spPr bwMode="auto">
              <a:xfrm>
                <a:off x="2904" y="115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1607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9"/>
              <p:cNvGrpSpPr>
                <a:grpSpLocks/>
              </p:cNvGrpSpPr>
              <p:nvPr/>
            </p:nvGrpSpPr>
            <p:grpSpPr bwMode="auto">
              <a:xfrm>
                <a:off x="1701" y="938"/>
                <a:ext cx="2302" cy="1819"/>
                <a:chOff x="1701" y="938"/>
                <a:chExt cx="2302" cy="1819"/>
              </a:xfrm>
            </p:grpSpPr>
            <p:grpSp>
              <p:nvGrpSpPr>
                <p:cNvPr id="44" name="Group 30"/>
                <p:cNvGrpSpPr>
                  <a:grpSpLocks/>
                </p:cNvGrpSpPr>
                <p:nvPr/>
              </p:nvGrpSpPr>
              <p:grpSpPr bwMode="auto">
                <a:xfrm>
                  <a:off x="1701" y="938"/>
                  <a:ext cx="2302" cy="1819"/>
                  <a:chOff x="1701" y="938"/>
                  <a:chExt cx="2302" cy="1819"/>
                </a:xfrm>
              </p:grpSpPr>
              <p:grpSp>
                <p:nvGrpSpPr>
                  <p:cNvPr id="46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701" y="938"/>
                    <a:ext cx="2302" cy="1819"/>
                    <a:chOff x="1701" y="938"/>
                    <a:chExt cx="2302" cy="1819"/>
                  </a:xfrm>
                </p:grpSpPr>
                <p:sp>
                  <p:nvSpPr>
                    <p:cNvPr id="48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6" y="1478"/>
                      <a:ext cx="227" cy="196"/>
                    </a:xfrm>
                    <a:prstGeom prst="hexagon">
                      <a:avLst>
                        <a:gd name="adj" fmla="val 28954"/>
                        <a:gd name="vf" fmla="val 115470"/>
                      </a:avLst>
                    </a:prstGeom>
                    <a:solidFill>
                      <a:srgbClr val="00CC66">
                        <a:alpha val="32156"/>
                      </a:srgbClr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9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1" y="938"/>
                      <a:ext cx="2302" cy="1819"/>
                      <a:chOff x="1704" y="931"/>
                      <a:chExt cx="2302" cy="1819"/>
                    </a:xfrm>
                  </p:grpSpPr>
                  <p:grpSp>
                    <p:nvGrpSpPr>
                      <p:cNvPr id="50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04" y="931"/>
                        <a:ext cx="2302" cy="1819"/>
                        <a:chOff x="1704" y="931"/>
                        <a:chExt cx="2302" cy="1819"/>
                      </a:xfrm>
                    </p:grpSpPr>
                    <p:sp>
                      <p:nvSpPr>
                        <p:cNvPr id="54" name="AutoShape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166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0066FF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" name="AutoShape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59" y="2056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FF9900">
                            <a:alpha val="76862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6" name="AutoShap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11" y="2074"/>
                          <a:ext cx="227" cy="196"/>
                        </a:xfrm>
                        <a:prstGeom prst="hexagon">
                          <a:avLst>
                            <a:gd name="adj" fmla="val 28954"/>
                            <a:gd name="vf" fmla="val 115470"/>
                          </a:avLst>
                        </a:prstGeom>
                        <a:solidFill>
                          <a:srgbClr val="9900CC">
                            <a:alpha val="70195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7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4" y="931"/>
                          <a:ext cx="2302" cy="1819"/>
                          <a:chOff x="1704" y="931"/>
                          <a:chExt cx="2302" cy="1819"/>
                        </a:xfrm>
                      </p:grpSpPr>
                      <p:sp>
                        <p:nvSpPr>
                          <p:cNvPr id="58" name="AutoShap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67" y="1571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" name="AutoShape 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70" y="1373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7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" name="AutoShape 4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96" y="1269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4509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" name="AutoShape 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87" y="2162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6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2" name="AutoShape 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01" y="147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7999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" name="AutoShape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5" y="1755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4" name="AutoShape 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110" y="2250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4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5" name="AutoShape 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03" y="1355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67842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6" name="AutoShape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77" y="1256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3294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7" name="AutoShape 4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9" y="177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5607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8" name="AutoShape 4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06" y="1872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7999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9" name="AutoShape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7" y="1879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45882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0" name="AutoShap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1953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70195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1" name="AutoShape 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70" y="174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5607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" name="AutoShape 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53" y="1151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1294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" name="AutoShape 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83" y="196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9900CC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4" name="AutoShape 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74" y="176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5" name="AutoShape 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52" y="1861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6" name="AutoShape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102" y="184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7" name="AutoShap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14" y="155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7294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8" name="AutoShape 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39" y="1463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8509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9" name="AutoShape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34" y="215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5098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0" name="AutoShape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99" y="1673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7803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1" name="AutoShape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5" y="1679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56862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2" name="AutoShape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83" y="1780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3294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3" name="AutoShap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45" y="1835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392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4" name="AutoShap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02" y="172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000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5" name="AutoShape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1" y="1652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7294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6" name="AutoShape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5" y="1165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1215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7" name="AutoShape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74" y="145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67842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8" name="AutoShape 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33" y="234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7843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9" name="AutoShape 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82" y="2355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3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0" name="AutoShape 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41" y="1265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5999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1" name="AutoShap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44" y="1346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4392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2" name="AutoShape 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80" y="194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5294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3" name="AutoShape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33" y="1066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509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" name="AutoShape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89" y="255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5882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5" name="AutoShape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64" y="117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3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6" name="AutoShape 7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53" y="931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3922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7" name="AutoShape 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79" y="162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1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8" name="AutoShape 7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103" y="204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70195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9" name="AutoShape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43" y="2368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3294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0" name="AutoShape 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35" y="197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6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1" name="AutoShape 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59" y="203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1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2" name="AutoShape 8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04" y="168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12941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3" name="AutoShape 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30" y="1642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3098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4" name="AutoShape 8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62" y="225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27843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5" name="AutoShape 8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35" y="2176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4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6" name="AutoShape 8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5" y="2467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7" name="AutoShape 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2360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4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8" name="AutoShape 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9" y="1364"/>
                            <a:ext cx="227" cy="196"/>
                          </a:xfrm>
                          <a:prstGeom prst="hexagon">
                            <a:avLst>
                              <a:gd name="adj" fmla="val 28954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6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51" name="AutoShap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21" y="1569"/>
                        <a:ext cx="227" cy="196"/>
                      </a:xfrm>
                      <a:prstGeom prst="hexagon">
                        <a:avLst>
                          <a:gd name="adj" fmla="val 28954"/>
                          <a:gd name="vf" fmla="val 115470"/>
                        </a:avLst>
                      </a:prstGeom>
                      <a:solidFill>
                        <a:srgbClr val="FF0066">
                          <a:alpha val="61960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" name="AutoShap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0" y="1541"/>
                        <a:ext cx="227" cy="196"/>
                      </a:xfrm>
                      <a:prstGeom prst="hexagon">
                        <a:avLst>
                          <a:gd name="adj" fmla="val 28954"/>
                          <a:gd name="vf" fmla="val 115470"/>
                        </a:avLst>
                      </a:prstGeom>
                      <a:solidFill>
                        <a:srgbClr val="0066FF">
                          <a:alpha val="61960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" name="AutoShap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4" y="2275"/>
                        <a:ext cx="227" cy="196"/>
                      </a:xfrm>
                      <a:prstGeom prst="hexagon">
                        <a:avLst>
                          <a:gd name="adj" fmla="val 28954"/>
                          <a:gd name="vf" fmla="val 115470"/>
                        </a:avLst>
                      </a:prstGeom>
                      <a:solidFill>
                        <a:srgbClr val="9900CC">
                          <a:alpha val="56862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3283" y="2147"/>
                    <a:ext cx="227" cy="196"/>
                  </a:xfrm>
                  <a:prstGeom prst="hexagon">
                    <a:avLst>
                      <a:gd name="adj" fmla="val 28954"/>
                      <a:gd name="vf" fmla="val 115470"/>
                    </a:avLst>
                  </a:prstGeom>
                  <a:solidFill>
                    <a:srgbClr val="AAE600">
                      <a:alpha val="21960"/>
                    </a:srgbClr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AutoShape 94"/>
                <p:cNvSpPr>
                  <a:spLocks noChangeArrowheads="1"/>
                </p:cNvSpPr>
                <p:nvPr/>
              </p:nvSpPr>
              <p:spPr bwMode="auto">
                <a:xfrm>
                  <a:off x="2766" y="2464"/>
                  <a:ext cx="227" cy="196"/>
                </a:xfrm>
                <a:prstGeom prst="hexagon">
                  <a:avLst>
                    <a:gd name="adj" fmla="val 28954"/>
                    <a:gd name="vf" fmla="val 115470"/>
                  </a:avLst>
                </a:prstGeom>
                <a:solidFill>
                  <a:srgbClr val="9900CC">
                    <a:alpha val="12157"/>
                  </a:srgbClr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110"/>
            <p:cNvGrpSpPr>
              <a:grpSpLocks/>
            </p:cNvGrpSpPr>
            <p:nvPr/>
          </p:nvGrpSpPr>
          <p:grpSpPr bwMode="auto">
            <a:xfrm>
              <a:off x="836393" y="2974754"/>
              <a:ext cx="638176" cy="636588"/>
              <a:chOff x="1519" y="1096"/>
              <a:chExt cx="402" cy="401"/>
            </a:xfrm>
          </p:grpSpPr>
          <p:sp>
            <p:nvSpPr>
              <p:cNvPr id="39" name="AutoShape 111"/>
              <p:cNvSpPr>
                <a:spLocks noChangeArrowheads="1"/>
              </p:cNvSpPr>
              <p:nvPr/>
            </p:nvSpPr>
            <p:spPr bwMode="auto">
              <a:xfrm>
                <a:off x="1694" y="1202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CC66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12"/>
              <p:cNvSpPr>
                <a:spLocks noChangeArrowheads="1"/>
              </p:cNvSpPr>
              <p:nvPr/>
            </p:nvSpPr>
            <p:spPr bwMode="auto">
              <a:xfrm>
                <a:off x="1519" y="1301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CC66">
                  <a:alpha val="2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AutoShape 113"/>
              <p:cNvSpPr>
                <a:spLocks noChangeArrowheads="1"/>
              </p:cNvSpPr>
              <p:nvPr/>
            </p:nvSpPr>
            <p:spPr bwMode="auto">
              <a:xfrm>
                <a:off x="1524" y="1096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CC66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4"/>
            <p:cNvGrpSpPr>
              <a:grpSpLocks/>
            </p:cNvGrpSpPr>
            <p:nvPr/>
          </p:nvGrpSpPr>
          <p:grpSpPr bwMode="auto">
            <a:xfrm>
              <a:off x="2204825" y="2542952"/>
              <a:ext cx="647701" cy="454025"/>
              <a:chOff x="4604" y="757"/>
              <a:chExt cx="408" cy="286"/>
            </a:xfrm>
          </p:grpSpPr>
          <p:sp>
            <p:nvSpPr>
              <p:cNvPr id="37" name="AutoShape 115"/>
              <p:cNvSpPr>
                <a:spLocks noChangeArrowheads="1"/>
              </p:cNvSpPr>
              <p:nvPr/>
            </p:nvSpPr>
            <p:spPr bwMode="auto">
              <a:xfrm>
                <a:off x="4785" y="84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utoShape 116"/>
              <p:cNvSpPr>
                <a:spLocks noChangeArrowheads="1"/>
              </p:cNvSpPr>
              <p:nvPr/>
            </p:nvSpPr>
            <p:spPr bwMode="auto">
              <a:xfrm>
                <a:off x="4604" y="75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5882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117"/>
            <p:cNvGrpSpPr>
              <a:grpSpLocks/>
            </p:cNvGrpSpPr>
            <p:nvPr/>
          </p:nvGrpSpPr>
          <p:grpSpPr bwMode="auto">
            <a:xfrm>
              <a:off x="2781088" y="2974752"/>
              <a:ext cx="647701" cy="454025"/>
              <a:chOff x="4604" y="757"/>
              <a:chExt cx="408" cy="286"/>
            </a:xfrm>
          </p:grpSpPr>
          <p:sp>
            <p:nvSpPr>
              <p:cNvPr id="35" name="AutoShape 118"/>
              <p:cNvSpPr>
                <a:spLocks noChangeArrowheads="1"/>
              </p:cNvSpPr>
              <p:nvPr/>
            </p:nvSpPr>
            <p:spPr bwMode="auto">
              <a:xfrm>
                <a:off x="4785" y="84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utoShape 119"/>
              <p:cNvSpPr>
                <a:spLocks noChangeArrowheads="1"/>
              </p:cNvSpPr>
              <p:nvPr/>
            </p:nvSpPr>
            <p:spPr bwMode="auto">
              <a:xfrm>
                <a:off x="4604" y="757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0066FF">
                  <a:alpha val="5882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20"/>
            <p:cNvGrpSpPr>
              <a:grpSpLocks/>
            </p:cNvGrpSpPr>
            <p:nvPr/>
          </p:nvGrpSpPr>
          <p:grpSpPr bwMode="auto">
            <a:xfrm>
              <a:off x="2565181" y="4414614"/>
              <a:ext cx="638176" cy="636588"/>
              <a:chOff x="1519" y="1096"/>
              <a:chExt cx="402" cy="401"/>
            </a:xfrm>
          </p:grpSpPr>
          <p:sp>
            <p:nvSpPr>
              <p:cNvPr id="32" name="AutoShape 121"/>
              <p:cNvSpPr>
                <a:spLocks noChangeArrowheads="1"/>
              </p:cNvSpPr>
              <p:nvPr/>
            </p:nvSpPr>
            <p:spPr bwMode="auto">
              <a:xfrm>
                <a:off x="1694" y="1202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9900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22"/>
              <p:cNvSpPr>
                <a:spLocks noChangeArrowheads="1"/>
              </p:cNvSpPr>
              <p:nvPr/>
            </p:nvSpPr>
            <p:spPr bwMode="auto">
              <a:xfrm>
                <a:off x="1519" y="1301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9900">
                  <a:alpha val="1019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23"/>
              <p:cNvSpPr>
                <a:spLocks noChangeArrowheads="1"/>
              </p:cNvSpPr>
              <p:nvPr/>
            </p:nvSpPr>
            <p:spPr bwMode="auto">
              <a:xfrm>
                <a:off x="1524" y="1096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99CC00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24"/>
            <p:cNvGrpSpPr>
              <a:grpSpLocks/>
            </p:cNvGrpSpPr>
            <p:nvPr/>
          </p:nvGrpSpPr>
          <p:grpSpPr bwMode="auto">
            <a:xfrm>
              <a:off x="907831" y="3982814"/>
              <a:ext cx="638176" cy="636588"/>
              <a:chOff x="1519" y="1096"/>
              <a:chExt cx="402" cy="401"/>
            </a:xfrm>
          </p:grpSpPr>
          <p:sp>
            <p:nvSpPr>
              <p:cNvPr id="29" name="AutoShape 125"/>
              <p:cNvSpPr>
                <a:spLocks noChangeArrowheads="1"/>
              </p:cNvSpPr>
              <p:nvPr/>
            </p:nvSpPr>
            <p:spPr bwMode="auto">
              <a:xfrm>
                <a:off x="1694" y="1202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0066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126"/>
              <p:cNvSpPr>
                <a:spLocks noChangeArrowheads="1"/>
              </p:cNvSpPr>
              <p:nvPr/>
            </p:nvSpPr>
            <p:spPr bwMode="auto">
              <a:xfrm>
                <a:off x="1519" y="1301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0066">
                  <a:alpha val="10196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utoShape 127"/>
              <p:cNvSpPr>
                <a:spLocks noChangeArrowheads="1"/>
              </p:cNvSpPr>
              <p:nvPr/>
            </p:nvSpPr>
            <p:spPr bwMode="auto">
              <a:xfrm>
                <a:off x="1524" y="1096"/>
                <a:ext cx="227" cy="196"/>
              </a:xfrm>
              <a:prstGeom prst="hexagon">
                <a:avLst>
                  <a:gd name="adj" fmla="val 28954"/>
                  <a:gd name="vf" fmla="val 115470"/>
                </a:avLst>
              </a:prstGeom>
              <a:solidFill>
                <a:srgbClr val="FF0066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Oval 133"/>
            <p:cNvSpPr>
              <a:spLocks noChangeArrowheads="1"/>
            </p:cNvSpPr>
            <p:nvPr/>
          </p:nvSpPr>
          <p:spPr bwMode="auto">
            <a:xfrm rot="13545536">
              <a:off x="2708090" y="2971564"/>
              <a:ext cx="71437" cy="71438"/>
            </a:xfrm>
            <a:prstGeom prst="ellipse">
              <a:avLst/>
            </a:prstGeom>
            <a:noFill/>
            <a:ln w="12700">
              <a:solidFill>
                <a:srgbClr val="0066FF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69"/>
            <p:cNvSpPr>
              <a:spLocks noChangeArrowheads="1"/>
            </p:cNvSpPr>
            <p:nvPr/>
          </p:nvSpPr>
          <p:spPr bwMode="auto">
            <a:xfrm rot="18854464" flipH="1">
              <a:off x="1371390" y="3289558"/>
              <a:ext cx="71438" cy="63404"/>
            </a:xfrm>
            <a:prstGeom prst="ellips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2" name="图片 111" descr="问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915566"/>
            <a:ext cx="720080" cy="720080"/>
          </a:xfrm>
          <a:prstGeom prst="rect">
            <a:avLst/>
          </a:prstGeom>
        </p:spPr>
      </p:pic>
      <p:pic>
        <p:nvPicPr>
          <p:cNvPr id="113" name="图片 112" descr="问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283718"/>
            <a:ext cx="720080" cy="720080"/>
          </a:xfrm>
          <a:prstGeom prst="rect">
            <a:avLst/>
          </a:prstGeom>
        </p:spPr>
      </p:pic>
      <p:pic>
        <p:nvPicPr>
          <p:cNvPr id="114" name="图片 113" descr="问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579862"/>
            <a:ext cx="720080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6516216" y="3579862"/>
            <a:ext cx="1080120" cy="1008063"/>
            <a:chOff x="6330242" y="3723878"/>
            <a:chExt cx="1196533" cy="1152079"/>
          </a:xfrm>
        </p:grpSpPr>
        <p:grpSp>
          <p:nvGrpSpPr>
            <p:cNvPr id="14" name="组合 13"/>
            <p:cNvGrpSpPr>
              <a:grpSpLocks noChangeAspect="1"/>
            </p:cNvGrpSpPr>
            <p:nvPr/>
          </p:nvGrpSpPr>
          <p:grpSpPr bwMode="auto">
            <a:xfrm>
              <a:off x="6372200" y="3723878"/>
              <a:ext cx="1152079" cy="1152079"/>
              <a:chOff x="4776334" y="4404800"/>
              <a:chExt cx="1012166" cy="1008000"/>
            </a:xfrm>
          </p:grpSpPr>
          <p:sp>
            <p:nvSpPr>
              <p:cNvPr id="15" name="Oval 2"/>
              <p:cNvSpPr>
                <a:spLocks noChangeAspect="1" noChangeArrowheads="1"/>
              </p:cNvSpPr>
              <p:nvPr/>
            </p:nvSpPr>
            <p:spPr bwMode="auto">
              <a:xfrm>
                <a:off x="4780500" y="4404800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w="101600" prst="convex"/>
                <a:bevelB w="0" h="6350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/>
              <p:cNvSpPr>
                <a:spLocks/>
              </p:cNvSpPr>
              <p:nvPr/>
            </p:nvSpPr>
            <p:spPr>
              <a:xfrm rot="19388639">
                <a:off x="4776334" y="4463534"/>
                <a:ext cx="683810" cy="468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4888500" y="451280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00B0F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TextBox 146"/>
            <p:cNvSpPr txBox="1">
              <a:spLocks noChangeArrowheads="1"/>
            </p:cNvSpPr>
            <p:nvPr/>
          </p:nvSpPr>
          <p:spPr bwMode="auto">
            <a:xfrm>
              <a:off x="6330242" y="4120777"/>
              <a:ext cx="1196533" cy="32318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smtClean="0"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易操作</a:t>
              </a:r>
              <a:endParaRPr lang="en-US" altLang="zh-CN" sz="1500" b="1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887635" y="1563638"/>
            <a:ext cx="1046960" cy="936103"/>
            <a:chOff x="5148064" y="1563639"/>
            <a:chExt cx="1046960" cy="936103"/>
          </a:xfrm>
        </p:grpSpPr>
        <p:grpSp>
          <p:nvGrpSpPr>
            <p:cNvPr id="19" name="组合 50"/>
            <p:cNvGrpSpPr>
              <a:grpSpLocks noChangeAspect="1"/>
            </p:cNvGrpSpPr>
            <p:nvPr/>
          </p:nvGrpSpPr>
          <p:grpSpPr bwMode="auto">
            <a:xfrm>
              <a:off x="5220072" y="1563639"/>
              <a:ext cx="936104" cy="936103"/>
              <a:chOff x="4776334" y="4404800"/>
              <a:chExt cx="1012166" cy="1008000"/>
            </a:xfrm>
          </p:grpSpPr>
          <p:sp>
            <p:nvSpPr>
              <p:cNvPr id="20" name="Oval 2"/>
              <p:cNvSpPr>
                <a:spLocks noChangeAspect="1" noChangeArrowheads="1"/>
              </p:cNvSpPr>
              <p:nvPr/>
            </p:nvSpPr>
            <p:spPr bwMode="auto">
              <a:xfrm>
                <a:off x="4780500" y="4404800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w="101600" prst="convex"/>
                <a:bevelB w="0" h="6350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/>
              <p:cNvSpPr>
                <a:spLocks/>
              </p:cNvSpPr>
              <p:nvPr/>
            </p:nvSpPr>
            <p:spPr>
              <a:xfrm rot="19388639">
                <a:off x="4776334" y="4463533"/>
                <a:ext cx="683810" cy="4682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4888500" y="451280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00B0F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5148064" y="1851670"/>
              <a:ext cx="1046960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dirty="0" smtClean="0"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互动强</a:t>
              </a:r>
              <a:endParaRPr lang="en-US" altLang="zh-CN" sz="1500" b="1" dirty="0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427984" y="4083918"/>
            <a:ext cx="1052517" cy="1008112"/>
            <a:chOff x="4320672" y="3723878"/>
            <a:chExt cx="1346157" cy="1296144"/>
          </a:xfrm>
        </p:grpSpPr>
        <p:grpSp>
          <p:nvGrpSpPr>
            <p:cNvPr id="24" name="组合 55"/>
            <p:cNvGrpSpPr>
              <a:grpSpLocks noChangeAspect="1"/>
            </p:cNvGrpSpPr>
            <p:nvPr/>
          </p:nvGrpSpPr>
          <p:grpSpPr bwMode="auto">
            <a:xfrm>
              <a:off x="4355976" y="3723878"/>
              <a:ext cx="1296144" cy="1296144"/>
              <a:chOff x="4776334" y="4404800"/>
              <a:chExt cx="1012166" cy="1008000"/>
            </a:xfrm>
          </p:grpSpPr>
          <p:sp>
            <p:nvSpPr>
              <p:cNvPr id="25" name="Oval 2"/>
              <p:cNvSpPr>
                <a:spLocks noChangeAspect="1" noChangeArrowheads="1"/>
              </p:cNvSpPr>
              <p:nvPr/>
            </p:nvSpPr>
            <p:spPr bwMode="auto">
              <a:xfrm>
                <a:off x="4780500" y="4404800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>
                <a:spLocks/>
              </p:cNvSpPr>
              <p:nvPr/>
            </p:nvSpPr>
            <p:spPr>
              <a:xfrm rot="19388639">
                <a:off x="4776334" y="4463534"/>
                <a:ext cx="683810" cy="468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4888500" y="451280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6EFF01">
                      <a:alpha val="5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b="1" smtClean="0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0" name="TextBox 146"/>
            <p:cNvSpPr txBox="1">
              <a:spLocks noChangeArrowheads="1"/>
            </p:cNvSpPr>
            <p:nvPr/>
          </p:nvSpPr>
          <p:spPr bwMode="auto">
            <a:xfrm>
              <a:off x="4320672" y="4094205"/>
              <a:ext cx="1346157" cy="36356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dirty="0" smtClean="0"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低成本</a:t>
              </a:r>
              <a:endParaRPr lang="en-US" altLang="zh-CN" sz="1500" b="1" dirty="0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208827" y="2787774"/>
            <a:ext cx="1046960" cy="1008062"/>
            <a:chOff x="5111746" y="2643758"/>
            <a:chExt cx="1046960" cy="1008062"/>
          </a:xfrm>
        </p:grpSpPr>
        <p:grpSp>
          <p:nvGrpSpPr>
            <p:cNvPr id="32" name="组合 65"/>
            <p:cNvGrpSpPr>
              <a:grpSpLocks noChangeAspect="1"/>
            </p:cNvGrpSpPr>
            <p:nvPr/>
          </p:nvGrpSpPr>
          <p:grpSpPr bwMode="auto">
            <a:xfrm>
              <a:off x="5148064" y="2643758"/>
              <a:ext cx="1008062" cy="1008062"/>
              <a:chOff x="4776334" y="4404800"/>
              <a:chExt cx="1012166" cy="1008000"/>
            </a:xfrm>
          </p:grpSpPr>
          <p:sp>
            <p:nvSpPr>
              <p:cNvPr id="33" name="Oval 2"/>
              <p:cNvSpPr>
                <a:spLocks noChangeAspect="1" noChangeArrowheads="1"/>
              </p:cNvSpPr>
              <p:nvPr/>
            </p:nvSpPr>
            <p:spPr bwMode="auto">
              <a:xfrm>
                <a:off x="4780500" y="4404800"/>
                <a:ext cx="1008000" cy="10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椭圆 33"/>
              <p:cNvSpPr>
                <a:spLocks/>
              </p:cNvSpPr>
              <p:nvPr/>
            </p:nvSpPr>
            <p:spPr>
              <a:xfrm rot="19388639">
                <a:off x="4776334" y="4463533"/>
                <a:ext cx="683810" cy="4682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b="1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35" name="椭圆 34"/>
              <p:cNvSpPr>
                <a:spLocks noChangeAspect="1"/>
              </p:cNvSpPr>
              <p:nvPr/>
            </p:nvSpPr>
            <p:spPr>
              <a:xfrm>
                <a:off x="4888500" y="451280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b="1" smtClean="0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1" name="TextBox 146"/>
            <p:cNvSpPr txBox="1">
              <a:spLocks noChangeArrowheads="1"/>
            </p:cNvSpPr>
            <p:nvPr/>
          </p:nvSpPr>
          <p:spPr bwMode="auto">
            <a:xfrm>
              <a:off x="5111746" y="2979107"/>
              <a:ext cx="1046960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dirty="0" smtClean="0"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更灵活</a:t>
              </a:r>
              <a:endParaRPr lang="en-US" altLang="zh-CN" sz="1500" b="1" dirty="0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444208" y="1995686"/>
            <a:ext cx="1096973" cy="1008112"/>
            <a:chOff x="6687784" y="1995686"/>
            <a:chExt cx="1196584" cy="1152128"/>
          </a:xfrm>
        </p:grpSpPr>
        <p:sp>
          <p:nvSpPr>
            <p:cNvPr id="29" name="Oval 2"/>
            <p:cNvSpPr>
              <a:spLocks noChangeAspect="1" noChangeArrowheads="1"/>
            </p:cNvSpPr>
            <p:nvPr/>
          </p:nvSpPr>
          <p:spPr bwMode="auto">
            <a:xfrm>
              <a:off x="6732240" y="1995686"/>
              <a:ext cx="1147387" cy="1152128"/>
            </a:xfrm>
            <a:prstGeom prst="ellipse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 rot="19388639">
              <a:off x="6742973" y="2031620"/>
              <a:ext cx="778368" cy="53524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 bwMode="auto">
            <a:xfrm>
              <a:off x="6804248" y="2098555"/>
              <a:ext cx="901518" cy="905243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60000"/>
                    <a:lumOff val="4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b="1" smtClean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42" name="TextBox 146"/>
            <p:cNvSpPr txBox="1">
              <a:spLocks noChangeArrowheads="1"/>
            </p:cNvSpPr>
            <p:nvPr/>
          </p:nvSpPr>
          <p:spPr bwMode="auto">
            <a:xfrm>
              <a:off x="6687784" y="2392601"/>
              <a:ext cx="1196584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smtClean="0"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易传播</a:t>
              </a:r>
              <a:endParaRPr lang="en-US" altLang="zh-CN" sz="1500" b="1"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8" name="图片 27" descr="手机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7734"/>
            <a:ext cx="1844605" cy="1935323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35496" y="-20538"/>
            <a:ext cx="7776864" cy="576064"/>
          </a:xfrm>
          <a:prstGeom prst="round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传统营销是时候来利用新技术、新环境解决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困惑</a:t>
            </a:r>
            <a:endParaRPr lang="en-US" altLang="zh-CN" sz="2800" dirty="0" smtClean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547664" y="2283718"/>
            <a:ext cx="2232248" cy="2232248"/>
          </a:xfrm>
          <a:prstGeom prst="ellipse">
            <a:avLst/>
          </a:prstGeom>
          <a:noFill/>
          <a:ln w="38100">
            <a:solidFill>
              <a:srgbClr val="FFFFCC"/>
            </a:solidFill>
            <a:prstDash val="sysDot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1"/>
          <p:cNvSpPr txBox="1"/>
          <p:nvPr/>
        </p:nvSpPr>
        <p:spPr>
          <a:xfrm>
            <a:off x="251520" y="627534"/>
            <a:ext cx="7992888" cy="9310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       从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80年代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的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文字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到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90年代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的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图片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再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到现在的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触控、语音控制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等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移动互联网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新体验。如今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智能手机普及率也在大幅提高，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手机越来越成为人们生活的必需品。我们有理由相信，通过手机能帮助解决更多的困惑。</a:t>
            </a:r>
            <a:endParaRPr lang="en-US" altLang="zh-CN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微软雅黑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3419872" y="2067694"/>
            <a:ext cx="1467763" cy="504056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9" idx="6"/>
            <a:endCxn id="33" idx="2"/>
          </p:cNvCxnSpPr>
          <p:nvPr/>
        </p:nvCxnSpPr>
        <p:spPr>
          <a:xfrm flipV="1">
            <a:off x="3779912" y="3291805"/>
            <a:ext cx="1469382" cy="108037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29" idx="2"/>
          </p:cNvCxnSpPr>
          <p:nvPr/>
        </p:nvCxnSpPr>
        <p:spPr>
          <a:xfrm flipV="1">
            <a:off x="3635896" y="2499742"/>
            <a:ext cx="2849067" cy="504056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491880" y="4155926"/>
            <a:ext cx="963707" cy="288032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8" idx="1"/>
          </p:cNvCxnSpPr>
          <p:nvPr/>
        </p:nvCxnSpPr>
        <p:spPr>
          <a:xfrm>
            <a:off x="3707904" y="3795886"/>
            <a:ext cx="2808312" cy="272652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8900" y="123478"/>
            <a:ext cx="2978379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我们能带来的改变</a:t>
            </a:r>
            <a:endParaRPr lang="en-US" altLang="zh-CN" sz="2800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48064" y="1563638"/>
            <a:ext cx="3444179" cy="18002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lnSpc>
                <a:spcPts val="2300"/>
              </a:lnSpc>
              <a:tabLst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      我们充分利用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移动互联网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的精准</a:t>
            </a:r>
            <a:r>
              <a:rPr lang="en-US" altLang="zh-CN" sz="1800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、快捷和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便利这些特性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</a:t>
            </a:r>
            <a:r>
              <a:rPr lang="en-US" altLang="zh-CN" sz="1800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通过LBS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技术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并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结合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云计算</a:t>
            </a:r>
            <a:r>
              <a:rPr lang="en-US" altLang="zh-CN" sz="1800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的特性，从交互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、</a:t>
            </a:r>
            <a:r>
              <a:rPr lang="en-US" altLang="zh-CN" sz="1800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内容，到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分析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，充分体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现移动互联网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应用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</a:t>
            </a:r>
            <a:r>
              <a:rPr lang="en-US" altLang="zh-CN" sz="1800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我们希望能够提供更快捷和更便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利</a:t>
            </a:r>
            <a:r>
              <a:rPr lang="en-US" altLang="zh-CN" sz="1800" err="1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的工具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为企业的新型营销管理带来改变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。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1573560" y="1399406"/>
            <a:ext cx="2376264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lnSpc>
                <a:spcPts val="3100"/>
              </a:lnSpc>
              <a:tabLst>
                <a:tab pos="304800" algn="l"/>
              </a:tabLst>
            </a:pPr>
            <a:endParaRPr lang="en-US" altLang="zh-CN" sz="2800" b="1" smtClean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1259632" y="1301502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  <a:alpha val="12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便捷操作</a:t>
            </a:r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213520" y="2931790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  <a:alpha val="12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培训教育</a:t>
            </a:r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3517776" y="2957686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  <a:alpha val="12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信息共享</a:t>
            </a:r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445768" y="1275606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  <a:alpha val="12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精准定位</a:t>
            </a:r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4020902"/>
            <a:ext cx="4159793" cy="9991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200"/>
              </a:lnSpc>
              <a:tabLst/>
            </a:pPr>
            <a:r>
              <a:rPr lang="en-US" altLang="zh-CN" sz="5400" b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Our</a:t>
            </a:r>
            <a:r>
              <a:rPr lang="en-US" altLang="zh-CN" sz="5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b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mission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703" y="4011910"/>
            <a:ext cx="4159793" cy="9991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200"/>
              </a:lnSpc>
              <a:tabLst/>
            </a:pPr>
            <a:r>
              <a:rPr lang="en-US" altLang="zh-CN" sz="5400" b="1" i="1" smtClean="0">
                <a:solidFill>
                  <a:schemeClr val="bg1">
                    <a:lumMod val="50000"/>
                  </a:schemeClr>
                </a:solidFill>
                <a:latin typeface="微软雅黑" pitchFamily="18" charset="0"/>
                <a:cs typeface="微软雅黑" pitchFamily="18" charset="0"/>
              </a:rPr>
              <a:t>Our</a:t>
            </a:r>
            <a:r>
              <a:rPr lang="en-US" altLang="zh-CN" sz="5400" i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b="1" i="1" smtClean="0">
                <a:solidFill>
                  <a:schemeClr val="bg1">
                    <a:lumMod val="50000"/>
                  </a:schemeClr>
                </a:solidFill>
                <a:latin typeface="微软雅黑" pitchFamily="18" charset="0"/>
                <a:cs typeface="微软雅黑" pitchFamily="18" charset="0"/>
              </a:rPr>
              <a:t>mission</a:t>
            </a:r>
          </a:p>
        </p:txBody>
      </p:sp>
      <p:pic>
        <p:nvPicPr>
          <p:cNvPr id="12" name="图片 11" descr="手机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851670"/>
            <a:ext cx="1421710" cy="1491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5195" y="111815"/>
            <a:ext cx="5297925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易销邦应用场景</a:t>
            </a:r>
            <a:r>
              <a:rPr lang="zh-CN" altLang="en-US" sz="1400" b="1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（面向具有渠道销售行为的企业）</a:t>
            </a:r>
            <a:endParaRPr lang="en-US" altLang="zh-CN" sz="1400" b="1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10" name="Picture 2" descr="节能灯泡"/>
          <p:cNvPicPr>
            <a:picLocks noChangeAspect="1" noChangeArrowheads="1"/>
          </p:cNvPicPr>
          <p:nvPr/>
        </p:nvPicPr>
        <p:blipFill>
          <a:blip r:embed="rId2" cstate="print"/>
          <a:srcRect l="23592" t="8272" r="16447" b="2959"/>
          <a:stretch>
            <a:fillRect/>
          </a:stretch>
        </p:blipFill>
        <p:spPr bwMode="auto">
          <a:xfrm>
            <a:off x="8532440" y="51470"/>
            <a:ext cx="5760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1187624" y="3939902"/>
            <a:ext cx="7272808" cy="1080120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易销邦利用移动互联网新技术，快速、便 利的各类行业客户提供渠道管理解决方案。重点行业包括：通信营运商、连锁超市、烟草配送、食品分销等行业，同时也可以为企业的特殊业务及产品进行定制化开发。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91630"/>
            <a:ext cx="994568" cy="943868"/>
          </a:xfrm>
          <a:prstGeom prst="rect">
            <a:avLst/>
          </a:prstGeom>
          <a:noFill/>
        </p:spPr>
      </p:pic>
      <p:pic>
        <p:nvPicPr>
          <p:cNvPr id="21" name="Picture 4" descr="MCj042973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643758"/>
            <a:ext cx="1224136" cy="71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 flipH="1">
            <a:off x="4644008" y="2355726"/>
            <a:ext cx="504056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788024" y="2499742"/>
            <a:ext cx="512440" cy="423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716016" y="1203598"/>
            <a:ext cx="57606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716016" y="1347614"/>
            <a:ext cx="432048" cy="3600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27" idx="1"/>
          </p:cNvCxnSpPr>
          <p:nvPr/>
        </p:nvCxnSpPr>
        <p:spPr>
          <a:xfrm flipH="1">
            <a:off x="3419872" y="1963564"/>
            <a:ext cx="1728192" cy="321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419872" y="2139702"/>
            <a:ext cx="17281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63888" y="307580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门（厅）店</a:t>
            </a:r>
            <a:endParaRPr lang="zh-CN" altLang="en-US" sz="1600" b="1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20072" y="213970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市场部门</a:t>
            </a:r>
            <a:endParaRPr lang="zh-CN" altLang="en-US" sz="1600" b="1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 rot="19452066">
            <a:off x="4307271" y="2292546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工作安排</a:t>
            </a:r>
            <a:endParaRPr lang="zh-CN" altLang="en-US" sz="100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 rot="19172586">
            <a:off x="4568288" y="2616560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销量上报</a:t>
            </a:r>
            <a:endParaRPr lang="zh-CN" altLang="en-US" sz="100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" name="图片 63" descr="手机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1650992"/>
            <a:ext cx="1152128" cy="1208790"/>
          </a:xfrm>
          <a:prstGeom prst="rect">
            <a:avLst/>
          </a:prstGeom>
        </p:spPr>
      </p:pic>
      <p:sp>
        <p:nvSpPr>
          <p:cNvPr id="65" name="椭圆 64"/>
          <p:cNvSpPr/>
          <p:nvPr/>
        </p:nvSpPr>
        <p:spPr>
          <a:xfrm>
            <a:off x="1835696" y="555526"/>
            <a:ext cx="5184576" cy="345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10800000">
            <a:off x="7020272" y="1923678"/>
            <a:ext cx="432048" cy="504056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 descr="门店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707654"/>
            <a:ext cx="1080120" cy="783958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2195736" y="2211710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代理商</a:t>
            </a:r>
            <a:endParaRPr lang="zh-CN" altLang="en-US" sz="1600" b="1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3888" y="3363838"/>
            <a:ext cx="1296144" cy="21602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业务培训、考试</a:t>
            </a: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84168" y="1779662"/>
            <a:ext cx="936104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发布通知、业务知识、销量查看</a:t>
            </a: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915816" y="771550"/>
            <a:ext cx="936104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工作安排、销量报表</a:t>
            </a: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51720" y="2499742"/>
            <a:ext cx="1296144" cy="21602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业务培训、考试</a:t>
            </a: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图片 72" descr="总公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596996"/>
            <a:ext cx="943080" cy="894634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3707904" y="1131590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公司管理层</a:t>
            </a:r>
            <a:endParaRPr lang="zh-CN" altLang="en-US" sz="1600" b="1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 rot="2312837">
            <a:off x="4647658" y="1166631"/>
            <a:ext cx="881083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巡店、销量确认</a:t>
            </a:r>
            <a:endParaRPr lang="zh-CN" altLang="en-US" sz="100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 rot="2312837">
            <a:off x="4444169" y="1438899"/>
            <a:ext cx="881083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工作布置</a:t>
            </a:r>
            <a:endParaRPr lang="zh-CN" altLang="en-US" sz="100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79912" y="170765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工作安排</a:t>
            </a:r>
            <a:endParaRPr lang="zh-CN" altLang="en-US" sz="100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76200" y="206769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销量上报</a:t>
            </a:r>
            <a:endParaRPr lang="zh-CN" altLang="en-US" sz="100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979712" y="1635646"/>
            <a:ext cx="1368152" cy="1080120"/>
          </a:xfrm>
          <a:prstGeom prst="rect">
            <a:avLst/>
          </a:prstGeom>
          <a:ln w="22225">
            <a:solidFill>
              <a:schemeClr val="bg1"/>
            </a:solidFill>
            <a:prstDash val="dash"/>
          </a:ln>
        </p:spPr>
        <p:txBody>
          <a:bodyPr wrap="square" anchor="ctr" anchorCtr="1">
            <a:noAutofit/>
          </a:bodyPr>
          <a:lstStyle/>
          <a:p>
            <a:pPr>
              <a:lnSpc>
                <a:spcPts val="3100"/>
              </a:lnSpc>
              <a:tabLst/>
            </a:pPr>
            <a:endParaRPr lang="en-US" altLang="zh-CN" sz="20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微软雅黑" pitchFamily="18" charset="0"/>
            </a:endParaRPr>
          </a:p>
        </p:txBody>
      </p:sp>
      <p:sp>
        <p:nvSpPr>
          <p:cNvPr id="90" name="云形标注 89"/>
          <p:cNvSpPr/>
          <p:nvPr/>
        </p:nvSpPr>
        <p:spPr>
          <a:xfrm>
            <a:off x="323528" y="1923678"/>
            <a:ext cx="1080120" cy="720080"/>
          </a:xfrm>
          <a:prstGeom prst="cloudCallout">
            <a:avLst>
              <a:gd name="adj1" fmla="val 102215"/>
              <a:gd name="adj2" fmla="val 40351"/>
            </a:avLst>
          </a:prstGeom>
          <a:solidFill>
            <a:srgbClr val="FFFF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直销企业不存在代理</a:t>
            </a: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5496" y="111815"/>
            <a:ext cx="1901161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易销邦概述</a:t>
            </a:r>
            <a:endParaRPr lang="en-US" altLang="zh-CN" sz="2800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536" y="627534"/>
            <a:ext cx="8208912" cy="88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创造移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动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智能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新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体验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18" charset="0"/>
              </a:rPr>
              <a:t>，您将轻松掌握市场销售主动权，让销售管理易如“返掌”</a:t>
            </a:r>
            <a:endParaRPr lang="en-US" altLang="zh-CN" sz="20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微软雅黑" pitchFamily="18" charset="0"/>
            </a:endParaRPr>
          </a:p>
        </p:txBody>
      </p:sp>
      <p:pic>
        <p:nvPicPr>
          <p:cNvPr id="41" name="图片 40" descr="易销帮徽标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715766"/>
            <a:ext cx="904864" cy="904864"/>
          </a:xfrm>
          <a:prstGeom prst="rect">
            <a:avLst/>
          </a:prstGeom>
        </p:spPr>
      </p:pic>
      <p:sp>
        <p:nvSpPr>
          <p:cNvPr id="110" name="椭圆 109"/>
          <p:cNvSpPr/>
          <p:nvPr/>
        </p:nvSpPr>
        <p:spPr>
          <a:xfrm>
            <a:off x="2987824" y="1491630"/>
            <a:ext cx="1008112" cy="936104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 w="381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销售管理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851920" y="2643758"/>
            <a:ext cx="1008112" cy="936104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381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渠道管理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3203848" y="3867894"/>
            <a:ext cx="1008112" cy="936104"/>
          </a:xfrm>
          <a:prstGeom prst="ellipse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</a:gradFill>
          <a:ln w="381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培训管理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>
            <a:stCxn id="41" idx="3"/>
            <a:endCxn id="110" idx="3"/>
          </p:cNvCxnSpPr>
          <p:nvPr/>
        </p:nvCxnSpPr>
        <p:spPr>
          <a:xfrm flipV="1">
            <a:off x="2308512" y="2290645"/>
            <a:ext cx="826947" cy="877553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41" idx="3"/>
          </p:cNvCxnSpPr>
          <p:nvPr/>
        </p:nvCxnSpPr>
        <p:spPr>
          <a:xfrm flipV="1">
            <a:off x="2308512" y="3147814"/>
            <a:ext cx="1543408" cy="20384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41" idx="3"/>
            <a:endCxn id="118" idx="1"/>
          </p:cNvCxnSpPr>
          <p:nvPr/>
        </p:nvCxnSpPr>
        <p:spPr>
          <a:xfrm>
            <a:off x="2308512" y="3168198"/>
            <a:ext cx="1042971" cy="836785"/>
          </a:xfrm>
          <a:prstGeom prst="line">
            <a:avLst/>
          </a:prstGeom>
          <a:ln w="38100">
            <a:solidFill>
              <a:srgbClr val="FFFF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4067944" y="1419622"/>
            <a:ext cx="3240360" cy="841378"/>
            <a:chOff x="5535558" y="1311371"/>
            <a:chExt cx="2317027" cy="841378"/>
          </a:xfrm>
        </p:grpSpPr>
        <p:sp>
          <p:nvSpPr>
            <p:cNvPr id="132" name="TextBox 131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便捷销量上报、整体销售业绩快速查看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流程图: 联系 133"/>
            <p:cNvSpPr/>
            <p:nvPr/>
          </p:nvSpPr>
          <p:spPr>
            <a:xfrm>
              <a:off x="5535558" y="1671411"/>
              <a:ext cx="154468" cy="222649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932040" y="2643758"/>
            <a:ext cx="3240360" cy="841378"/>
            <a:chOff x="5535558" y="1311371"/>
            <a:chExt cx="2317027" cy="841378"/>
          </a:xfrm>
        </p:grpSpPr>
        <p:sp>
          <p:nvSpPr>
            <p:cNvPr id="137" name="TextBox 136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自动定位，实现对渠道的有效监控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流程图: 联系 137"/>
            <p:cNvSpPr/>
            <p:nvPr/>
          </p:nvSpPr>
          <p:spPr>
            <a:xfrm>
              <a:off x="5535558" y="1671411"/>
              <a:ext cx="154468" cy="222649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283968" y="3890612"/>
            <a:ext cx="3240360" cy="841378"/>
            <a:chOff x="5535558" y="1311371"/>
            <a:chExt cx="2317027" cy="841378"/>
          </a:xfrm>
        </p:grpSpPr>
        <p:sp>
          <p:nvSpPr>
            <p:cNvPr id="140" name="TextBox 139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灵活多变的培训格式，让学习效果更突出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流程图: 联系 140"/>
            <p:cNvSpPr/>
            <p:nvPr/>
          </p:nvSpPr>
          <p:spPr>
            <a:xfrm>
              <a:off x="5535558" y="1671411"/>
              <a:ext cx="154468" cy="222649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8900" y="123478"/>
            <a:ext cx="1542089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销售管理</a:t>
            </a:r>
            <a:endParaRPr lang="en-US" altLang="zh-CN" sz="2800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3219822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销量上报，更便 利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99592" y="1203598"/>
            <a:ext cx="1872208" cy="1872208"/>
            <a:chOff x="2915816" y="2996952"/>
            <a:chExt cx="1872208" cy="1872208"/>
          </a:xfrm>
        </p:grpSpPr>
        <p:sp>
          <p:nvSpPr>
            <p:cNvPr id="21" name="椭圆 20"/>
            <p:cNvSpPr/>
            <p:nvPr/>
          </p:nvSpPr>
          <p:spPr>
            <a:xfrm>
              <a:off x="2915816" y="2996952"/>
              <a:ext cx="1872208" cy="187220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12" descr="我的文档图标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7381" y="3356992"/>
              <a:ext cx="86658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blurRad="6350" stA="50000" endA="300" endPos="38500" dist="50800" dir="5400000" sy="-100000" algn="bl" rotWithShape="0"/>
            </a:effectLst>
          </p:spPr>
        </p:pic>
      </p:grpSp>
      <p:sp>
        <p:nvSpPr>
          <p:cNvPr id="20" name="矩形 19"/>
          <p:cNvSpPr/>
          <p:nvPr/>
        </p:nvSpPr>
        <p:spPr>
          <a:xfrm>
            <a:off x="5868144" y="3147814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销售分析，更精确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84168" y="1203598"/>
            <a:ext cx="1872208" cy="1872208"/>
            <a:chOff x="3203848" y="2492896"/>
            <a:chExt cx="1872208" cy="1872208"/>
          </a:xfrm>
        </p:grpSpPr>
        <p:sp>
          <p:nvSpPr>
            <p:cNvPr id="25" name="椭圆 24"/>
            <p:cNvSpPr/>
            <p:nvPr/>
          </p:nvSpPr>
          <p:spPr>
            <a:xfrm>
              <a:off x="3203848" y="2492896"/>
              <a:ext cx="1872208" cy="1872208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 descr="销售分析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912" y="2852936"/>
              <a:ext cx="691293" cy="892920"/>
            </a:xfrm>
            <a:prstGeom prst="rect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</p:pic>
      </p:grpSp>
      <p:sp>
        <p:nvSpPr>
          <p:cNvPr id="27" name="矩形 26"/>
          <p:cNvSpPr/>
          <p:nvPr/>
        </p:nvSpPr>
        <p:spPr>
          <a:xfrm>
            <a:off x="3275856" y="3219822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工作安排，更快捷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491880" y="1275606"/>
            <a:ext cx="1872208" cy="1872208"/>
            <a:chOff x="3203848" y="4653136"/>
            <a:chExt cx="1872208" cy="1872208"/>
          </a:xfrm>
        </p:grpSpPr>
        <p:sp>
          <p:nvSpPr>
            <p:cNvPr id="44" name="椭圆 43"/>
            <p:cNvSpPr/>
            <p:nvPr/>
          </p:nvSpPr>
          <p:spPr>
            <a:xfrm>
              <a:off x="3203848" y="4653136"/>
              <a:ext cx="1872208" cy="187220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图片 44" descr="定制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5896" y="5013176"/>
              <a:ext cx="948123" cy="937818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1373" y="123478"/>
            <a:ext cx="1436291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80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渠道管理</a:t>
            </a:r>
            <a:endParaRPr lang="en-US" altLang="zh-CN" sz="280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3219822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巡店拍照，精准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203598"/>
            <a:ext cx="1872208" cy="1872208"/>
            <a:chOff x="1907704" y="3212976"/>
            <a:chExt cx="1872208" cy="1872208"/>
          </a:xfrm>
        </p:grpSpPr>
        <p:sp>
          <p:nvSpPr>
            <p:cNvPr id="5" name="椭圆 4"/>
            <p:cNvSpPr/>
            <p:nvPr/>
          </p:nvSpPr>
          <p:spPr>
            <a:xfrm>
              <a:off x="1907704" y="3212976"/>
              <a:ext cx="1872208" cy="187220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手机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2627784" y="3645024"/>
              <a:ext cx="503010" cy="942000"/>
            </a:xfrm>
            <a:prstGeom prst="rect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3491880" y="1203598"/>
            <a:ext cx="1872208" cy="1872208"/>
            <a:chOff x="4932040" y="2420888"/>
            <a:chExt cx="1872208" cy="1872208"/>
          </a:xfrm>
        </p:grpSpPr>
        <p:sp>
          <p:nvSpPr>
            <p:cNvPr id="11" name="椭圆 10"/>
            <p:cNvSpPr/>
            <p:nvPr/>
          </p:nvSpPr>
          <p:spPr>
            <a:xfrm>
              <a:off x="4932040" y="2420888"/>
              <a:ext cx="1872208" cy="187220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 descr="个人偏好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1684" y="2780928"/>
              <a:ext cx="950516" cy="950516"/>
            </a:xfrm>
            <a:prstGeom prst="rect">
              <a:avLst/>
            </a:prstGeom>
            <a:ln w="38100">
              <a:solidFill>
                <a:srgbClr val="FFFFCC"/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13" name="矩形 12"/>
          <p:cNvSpPr/>
          <p:nvPr/>
        </p:nvSpPr>
        <p:spPr>
          <a:xfrm>
            <a:off x="3275856" y="3219822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评论分享，有趣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28184" y="1203598"/>
            <a:ext cx="1872208" cy="1872208"/>
            <a:chOff x="5148064" y="3212976"/>
            <a:chExt cx="1872208" cy="1872208"/>
          </a:xfrm>
        </p:grpSpPr>
        <p:sp>
          <p:nvSpPr>
            <p:cNvPr id="15" name="椭圆 14"/>
            <p:cNvSpPr/>
            <p:nvPr/>
          </p:nvSpPr>
          <p:spPr>
            <a:xfrm>
              <a:off x="5148064" y="3212976"/>
              <a:ext cx="1872208" cy="1872208"/>
            </a:xfrm>
            <a:prstGeom prst="ellipse">
              <a:avLst/>
            </a:prstGeom>
            <a:ln w="38100"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 descr="定位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128" y="3573016"/>
              <a:ext cx="872159" cy="872159"/>
            </a:xfrm>
            <a:prstGeom prst="rect">
              <a:avLst/>
            </a:prstGeom>
            <a:ln w="38100">
              <a:solidFill>
                <a:srgbClr val="FFFFCC"/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</p:pic>
      </p:grpSp>
      <p:sp>
        <p:nvSpPr>
          <p:cNvPr id="17" name="矩形 16"/>
          <p:cNvSpPr/>
          <p:nvPr/>
        </p:nvSpPr>
        <p:spPr>
          <a:xfrm>
            <a:off x="6084168" y="3219822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对手信息，知己知彼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23478"/>
            <a:ext cx="1542089" cy="44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培训管理</a:t>
            </a:r>
            <a:endParaRPr lang="en-US" altLang="zh-CN" sz="2800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19872" y="3291830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在线学习，易学易懂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635896" y="1347614"/>
            <a:ext cx="1872208" cy="1872208"/>
            <a:chOff x="1547664" y="3356992"/>
            <a:chExt cx="1872208" cy="1872208"/>
          </a:xfrm>
        </p:grpSpPr>
        <p:sp>
          <p:nvSpPr>
            <p:cNvPr id="119" name="椭圆 118"/>
            <p:cNvSpPr/>
            <p:nvPr/>
          </p:nvSpPr>
          <p:spPr>
            <a:xfrm>
              <a:off x="1547664" y="3356992"/>
              <a:ext cx="1872208" cy="18722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0" name="图片 119" descr="机会客户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271" y="3717032"/>
              <a:ext cx="954553" cy="964928"/>
            </a:xfrm>
            <a:prstGeom prst="rect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</p:pic>
      </p:grpSp>
      <p:sp>
        <p:nvSpPr>
          <p:cNvPr id="121" name="矩形 120"/>
          <p:cNvSpPr/>
          <p:nvPr/>
        </p:nvSpPr>
        <p:spPr>
          <a:xfrm>
            <a:off x="5940152" y="3291830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在线考试，高效快捷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228184" y="1347614"/>
            <a:ext cx="1872208" cy="1872208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 descr="签到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779662"/>
            <a:ext cx="847793" cy="864096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29" name="矩形 128"/>
          <p:cNvSpPr/>
          <p:nvPr/>
        </p:nvSpPr>
        <p:spPr>
          <a:xfrm>
            <a:off x="899592" y="3291830"/>
            <a:ext cx="2304256" cy="576064"/>
          </a:xfrm>
          <a:prstGeom prst="rect">
            <a:avLst/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流程通知，及时传递</a:t>
            </a:r>
            <a:endParaRPr lang="zh-CN" altLang="en-US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1115616" y="1347614"/>
            <a:ext cx="1872208" cy="1872208"/>
            <a:chOff x="2627784" y="4725144"/>
            <a:chExt cx="1872208" cy="1872208"/>
          </a:xfrm>
        </p:grpSpPr>
        <p:sp>
          <p:nvSpPr>
            <p:cNvPr id="124" name="椭圆 123"/>
            <p:cNvSpPr/>
            <p:nvPr/>
          </p:nvSpPr>
          <p:spPr>
            <a:xfrm>
              <a:off x="2627784" y="4725144"/>
              <a:ext cx="1872208" cy="187220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0" name="图片 129" descr="企业定制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9832" y="5085184"/>
              <a:ext cx="925120" cy="966698"/>
            </a:xfrm>
            <a:prstGeom prst="rect">
              <a:avLst/>
            </a:prstGeom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/>
      <a:lstStyle/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1">
            <a:hueOff val="0"/>
            <a:satOff val="0"/>
            <a:lumOff val="0"/>
            <a:alphaOff val="0"/>
          </a:schemeClr>
        </a:fillRef>
        <a:effectRef idx="3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469</Words>
  <Application>Microsoft Office PowerPoint</Application>
  <PresentationFormat>全屏显示(16:9)</PresentationFormat>
  <Paragraphs>69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tri-p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聂为杰</dc:creator>
  <cp:lastModifiedBy>储</cp:lastModifiedBy>
  <cp:revision>429</cp:revision>
  <dcterms:created xsi:type="dcterms:W3CDTF">2013-02-16T09:17:07Z</dcterms:created>
  <dcterms:modified xsi:type="dcterms:W3CDTF">2014-04-18T06:26:38Z</dcterms:modified>
</cp:coreProperties>
</file>