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74" r:id="rId3"/>
    <p:sldId id="275" r:id="rId4"/>
    <p:sldId id="276" r:id="rId5"/>
    <p:sldId id="277" r:id="rId6"/>
    <p:sldId id="278" r:id="rId7"/>
    <p:sldId id="284" r:id="rId8"/>
    <p:sldId id="279" r:id="rId9"/>
    <p:sldId id="280" r:id="rId10"/>
    <p:sldId id="283" r:id="rId11"/>
    <p:sldId id="256" r:id="rId12"/>
    <p:sldId id="257" r:id="rId13"/>
    <p:sldId id="258" r:id="rId14"/>
    <p:sldId id="260" r:id="rId15"/>
    <p:sldId id="259" r:id="rId16"/>
    <p:sldId id="261" r:id="rId17"/>
    <p:sldId id="26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1" r:id="rId27"/>
    <p:sldId id="273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7D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22F645-8F66-4CF5-8E62-B1754BB7C69B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B026B4-5911-4C3C-AD2C-06C106A5E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377353-49E0-4EF7-9258-9CEEAF0D5FD9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390AF6-3D9F-48B8-BEB6-52A46C927ADB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图片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工作文件\艾克塞伦\定稿设计\PPT模板\x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650" y="6021388"/>
            <a:ext cx="121126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EC1D-1CFC-4212-BD3B-DC2F18A890E5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749B-C3F0-4943-9698-BFBB58118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D26DE-EC6B-425F-B3CD-20401AB59918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526E3-210A-44D4-9B90-4FED6E7B2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F013B-5D2C-475B-847B-ABE057669573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CB83-FABD-47BC-BA7B-04CE22B65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工作文件\艾克塞伦\定稿设计\PPT模板\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6165850"/>
            <a:ext cx="121126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49EA6-A1CC-49A4-85B7-D5EEA02B4F99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65E9-A97B-4E62-A68A-6C7033F3D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4003D-4961-4C2C-A00D-96118DB747B9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EC72-C210-4EBB-AE3C-155D24746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A0C5-11E8-4A8E-BF69-B4359E95A191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2344-1F0A-4FE2-9EC4-061D351B5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DEEA1-2D82-447A-BBA1-76FBF3673CA8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C7BEA-E7A3-46B4-913C-0D08506A2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365F-3CC0-4077-83C9-746AFA8D6262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503B3-B4AD-4A68-8B12-C83D2AF4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D738A-5BE3-4EB1-BA3C-6DF5B7D6666D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5821-939D-41CB-B889-C912A232C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DFA0F-4D33-46C7-9C01-5D28A7E0CB49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A2B7A-1DDC-4155-81C4-12AC3EBCD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90E8-114A-4D60-8EA8-00BD16B6B5AF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8BD8-255D-49B8-A81B-F88DF74A5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511CDB-57DB-49A7-891B-30B7BF56C18A}" type="datetimeFigureOut">
              <a:rPr lang="zh-CN" altLang="en-US"/>
              <a:pPr>
                <a:defRPr/>
              </a:pPr>
              <a:t>2014-5-23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FDB59C-ECC6-46C1-8ACC-E9EDF9B4A0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图片3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3888" y="3513202"/>
            <a:ext cx="4824536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B w="50800" h="38100" prst="riblet"/>
              <a:extrusionClr>
                <a:schemeClr val="accent3">
                  <a:lumMod val="75000"/>
                </a:schemeClr>
              </a:extrusionClr>
            </a:sp3d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436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手机端产品操作手册</a:t>
            </a:r>
          </a:p>
        </p:txBody>
      </p:sp>
      <p:sp>
        <p:nvSpPr>
          <p:cNvPr id="4" name="矩形 3"/>
          <p:cNvSpPr/>
          <p:nvPr/>
        </p:nvSpPr>
        <p:spPr>
          <a:xfrm>
            <a:off x="1692275" y="1773238"/>
            <a:ext cx="3876675" cy="1568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易销邦</a:t>
            </a:r>
            <a:endParaRPr lang="en-US" altLang="zh-CN" sz="96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3563938" y="1758950"/>
            <a:ext cx="2016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通用功能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799013" y="4151313"/>
            <a:ext cx="9255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3888" y="1773982"/>
            <a:ext cx="2016125" cy="29511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8"/>
          <p:cNvSpPr>
            <a:spLocks noChangeArrowheads="1"/>
          </p:cNvSpPr>
          <p:nvPr/>
        </p:nvSpPr>
        <p:spPr bwMode="auto">
          <a:xfrm>
            <a:off x="3574653" y="1758950"/>
            <a:ext cx="2016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4798615" y="4151313"/>
            <a:ext cx="925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436F7D"/>
                </a:solidFill>
              </a:rPr>
              <a:t>3</a:t>
            </a:r>
            <a:endParaRPr lang="zh-CN" altLang="en-US" sz="3600" b="1" dirty="0">
              <a:solidFill>
                <a:srgbClr val="436F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163" y="2106613"/>
            <a:ext cx="2592387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92163" y="2466975"/>
            <a:ext cx="2592387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792163" y="2898775"/>
            <a:ext cx="2592387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792163" y="3906838"/>
            <a:ext cx="2592387" cy="433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3838" y="2420938"/>
            <a:ext cx="4175125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人员信息显示区：</a:t>
            </a: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包括头像、姓名和</a:t>
            </a:r>
            <a:r>
              <a:rPr lang="zh-CN" altLang="en-US" sz="1200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角色。</a:t>
            </a:r>
            <a:endParaRPr lang="zh-CN" altLang="en-US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3838" y="2852738"/>
            <a:ext cx="4175125" cy="1152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主信息显示区：</a:t>
            </a:r>
            <a:endParaRPr lang="en-US" altLang="zh-CN" sz="12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领导：查看全市实时销售数据；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渠道主管（含统筹） ：查看管辖区域分支局实时销售数据；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渠道经理：查看本区域所有厅店实时销售数据；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店长：最新的业务知识；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营业员：最新的业务知识。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33838" y="4076700"/>
            <a:ext cx="4175125" cy="1655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提醒内容显示区：</a:t>
            </a:r>
            <a:endParaRPr lang="en-US" altLang="zh-CN" sz="12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领导：本人自定提醒内容或通知；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渠道主管（含统筹）：本人自定提醒内容或通知、上级下发的提醒或通知内容；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渠道经理：本人自定提醒内容或通知、上级下发的提醒或通知内容；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店长：本人自定提醒内容或通知、上级下发的提醒或通知内容；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营业员：本人自定提醒内容、上级下发的提醒或通知</a:t>
            </a:r>
            <a:r>
              <a:rPr lang="zh-CN" altLang="en-US" sz="1200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内容。</a:t>
            </a:r>
            <a:endParaRPr lang="en-US" altLang="zh-CN" sz="12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7164288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主要功能：首页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55988" y="2349500"/>
            <a:ext cx="449262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40113" y="3140075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3440113" y="3932238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304" name="矩形 22"/>
          <p:cNvSpPr>
            <a:spLocks noChangeArrowheads="1"/>
          </p:cNvSpPr>
          <p:nvPr/>
        </p:nvSpPr>
        <p:spPr bwMode="auto">
          <a:xfrm>
            <a:off x="684213" y="849313"/>
            <a:ext cx="7632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产品后，</a:t>
            </a: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首页显示的内容是根据不同使用人员进行区分。领导、渠道主管（含统筹）、渠道经理查看实时销售数据与提醒内容；店长与营业员查看最新知识图片与提醒</a:t>
            </a:r>
            <a:r>
              <a:rPr lang="zh-CN" altLang="zh-CN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1341438"/>
            <a:ext cx="23764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6154738" y="1989138"/>
            <a:ext cx="1873250" cy="2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店长填报销量数据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113" y="2997200"/>
            <a:ext cx="237648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4787900" y="1989138"/>
            <a:ext cx="64770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56325" y="2852738"/>
            <a:ext cx="1944688" cy="935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渠道经理核实厅店销量数据后进行确认</a:t>
            </a:r>
          </a:p>
        </p:txBody>
      </p:sp>
      <p:pic>
        <p:nvPicPr>
          <p:cNvPr id="102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113" y="4581525"/>
            <a:ext cx="23764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 23"/>
          <p:cNvSpPr/>
          <p:nvPr/>
        </p:nvSpPr>
        <p:spPr>
          <a:xfrm>
            <a:off x="5002213" y="2997200"/>
            <a:ext cx="433387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02213" y="4581525"/>
            <a:ext cx="433387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56325" y="4365625"/>
            <a:ext cx="1871663" cy="136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领导、渠道主管（含统筹）可通过筛选按纽按查询条件查看销量数据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0"/>
            <a:ext cx="8027988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主要功能：手工上报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900113" y="1773238"/>
            <a:ext cx="1368425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店长上报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584325" y="2420938"/>
            <a:ext cx="0" cy="576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00113" y="2997200"/>
            <a:ext cx="13684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渠道经理核实上报数据并确认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0113" y="4581525"/>
            <a:ext cx="1368425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领导、渠道主管（含统筹）查看已确认数据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>
            <a:off x="1584325" y="4076700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矩形 34"/>
          <p:cNvSpPr>
            <a:spLocks noChangeArrowheads="1"/>
          </p:cNvSpPr>
          <p:nvPr/>
        </p:nvSpPr>
        <p:spPr bwMode="auto">
          <a:xfrm>
            <a:off x="827088" y="827088"/>
            <a:ext cx="720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此功能为领导、渠道主管（含统筹）、渠道经理及店长四类角色</a:t>
            </a:r>
            <a:r>
              <a:rPr lang="zh-CN" altLang="zh-CN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2411413" y="1844675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2"/>
          <p:cNvSpPr>
            <a:spLocks noChangeArrowheads="1"/>
          </p:cNvSpPr>
          <p:nvPr/>
        </p:nvSpPr>
        <p:spPr bwMode="auto">
          <a:xfrm>
            <a:off x="2411413" y="2924175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411413" y="4508500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5580063" y="1844675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>
            <a:off x="5580063" y="2852738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AutoShape 2"/>
          <p:cNvSpPr>
            <a:spLocks noChangeArrowheads="1"/>
          </p:cNvSpPr>
          <p:nvPr/>
        </p:nvSpPr>
        <p:spPr bwMode="auto">
          <a:xfrm>
            <a:off x="5580063" y="4437063"/>
            <a:ext cx="449262" cy="50482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36" name="矩形 48"/>
          <p:cNvSpPr>
            <a:spLocks noChangeArrowheads="1"/>
          </p:cNvSpPr>
          <p:nvPr/>
        </p:nvSpPr>
        <p:spPr bwMode="auto">
          <a:xfrm>
            <a:off x="827088" y="6237288"/>
            <a:ext cx="698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特色功能：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领导、渠道主管（含统筹）长按页面可以保存或分享。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系统日报—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11388"/>
            <a:ext cx="2303462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28900" y="2232025"/>
            <a:ext cx="358775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838" y="2205038"/>
            <a:ext cx="4248150" cy="5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领导、渠道主管（含统筹）、渠道经理、店长可通过筛选按纽按查询条件查看日报数据。</a:t>
            </a:r>
          </a:p>
        </p:txBody>
      </p:sp>
      <p:sp>
        <p:nvSpPr>
          <p:cNvPr id="9" name="矩形 8"/>
          <p:cNvSpPr/>
          <p:nvPr/>
        </p:nvSpPr>
        <p:spPr>
          <a:xfrm>
            <a:off x="3779838" y="3933825"/>
            <a:ext cx="4249737" cy="151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日报信息显示区：</a:t>
            </a:r>
            <a:endParaRPr lang="en-US" altLang="zh-CN" sz="16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领导：查看全市系统日报数据；</a:t>
            </a:r>
            <a:endParaRPr lang="en-US" altLang="zh-CN" sz="16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渠道主管（统筹）：查看管辖区域分支局系统日报数据；</a:t>
            </a:r>
            <a:endParaRPr lang="en-US" altLang="zh-CN" sz="16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渠道经理：查看本区域所有厅店系统日报数据；</a:t>
            </a:r>
            <a:endParaRPr lang="en-US" altLang="zh-CN" sz="16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店长：查看本厅店系统日报数据。</a:t>
            </a:r>
            <a:endParaRPr lang="en-US" altLang="zh-CN" sz="16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213" y="2808288"/>
            <a:ext cx="2303462" cy="33575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7451725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主要功能：系统日报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39750" y="860425"/>
            <a:ext cx="7993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85775" eaLnBrk="0" hangingPunct="0">
              <a:defRPr/>
            </a:pPr>
            <a:r>
              <a:rPr 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按照设定的销售计划与产品，与电信</a:t>
            </a:r>
            <a:r>
              <a:rPr lang="en-US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CRM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系统数据核对后生成系统日报。此功能为领导、渠道主管（含统筹）、渠道经理、店长四类角色配置。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79425" eaLnBrk="0" hangingPunct="0">
              <a:defRPr/>
            </a:pP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系统日报主页面显示内容（适用领导、渠道主管（含统筹）、渠道经理、店长角色）。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203575" y="2133600"/>
            <a:ext cx="449263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3203575" y="3933825"/>
            <a:ext cx="449263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7" name="矩形 13"/>
          <p:cNvSpPr>
            <a:spLocks noChangeArrowheads="1"/>
          </p:cNvSpPr>
          <p:nvPr/>
        </p:nvSpPr>
        <p:spPr bwMode="auto">
          <a:xfrm>
            <a:off x="611188" y="6237288"/>
            <a:ext cx="698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特色功能：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领导、渠道主管（含统筹）长按页面可以保存或分享。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23850" y="2133600"/>
            <a:ext cx="2159000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流量经营酬金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总和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323850" y="2925763"/>
            <a:ext cx="2159000" cy="64928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流量酬金击败率</a:t>
            </a: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6589713" y="2060575"/>
            <a:ext cx="2159000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上报合计数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6589713" y="2924175"/>
            <a:ext cx="2159000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当月月份</a:t>
            </a: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323850" y="3717925"/>
            <a:ext cx="2159000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 流量销售酬金</a:t>
            </a: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323850" y="4438650"/>
            <a:ext cx="2159000" cy="6477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 流量应用酬金</a:t>
            </a: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323850" y="5157788"/>
            <a:ext cx="2159000" cy="64928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 流量使用酬金</a:t>
            </a:r>
          </a:p>
        </p:txBody>
      </p:sp>
      <p:pic>
        <p:nvPicPr>
          <p:cNvPr id="15369" name="图片 58" descr="流量销售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84175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图片 59" descr="流量应用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5608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图片 60" descr="流量使用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52816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6589713" y="3933825"/>
            <a:ext cx="2159000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 流量上报入口</a:t>
            </a:r>
          </a:p>
        </p:txBody>
      </p:sp>
      <p:sp>
        <p:nvSpPr>
          <p:cNvPr id="63" name="矩形 1"/>
          <p:cNvSpPr>
            <a:spLocks noChangeArrowheads="1"/>
          </p:cNvSpPr>
          <p:nvPr/>
        </p:nvSpPr>
        <p:spPr bwMode="auto">
          <a:xfrm>
            <a:off x="6589713" y="5013325"/>
            <a:ext cx="2159000" cy="6477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当日流量上报列表</a:t>
            </a:r>
          </a:p>
        </p:txBody>
      </p:sp>
      <p:cxnSp>
        <p:nvCxnSpPr>
          <p:cNvPr id="64" name="直接箭头连接符 63"/>
          <p:cNvCxnSpPr>
            <a:stCxn id="63" idx="1"/>
            <a:endCxn id="50" idx="3"/>
          </p:cNvCxnSpPr>
          <p:nvPr/>
        </p:nvCxnSpPr>
        <p:spPr>
          <a:xfrm flipH="1">
            <a:off x="6157913" y="5337175"/>
            <a:ext cx="431800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5" name="图片 73" descr="流量上报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1150" y="4076700"/>
            <a:ext cx="4349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矩形 74"/>
          <p:cNvSpPr/>
          <p:nvPr/>
        </p:nvSpPr>
        <p:spPr>
          <a:xfrm>
            <a:off x="0" y="0"/>
            <a:ext cx="7451725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主要功能：流量经营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pic>
        <p:nvPicPr>
          <p:cNvPr id="29" name="图片 28" descr="流量PP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7825" y="1916113"/>
            <a:ext cx="3240088" cy="3860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378" name="Rectangle 29"/>
          <p:cNvSpPr>
            <a:spLocks noChangeArrowheads="1"/>
          </p:cNvSpPr>
          <p:nvPr/>
        </p:nvSpPr>
        <p:spPr bwMode="auto">
          <a:xfrm>
            <a:off x="611188" y="981075"/>
            <a:ext cx="806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包括</a:t>
            </a:r>
            <a:r>
              <a:rPr 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流量包订购情况上报，流量酬金结查看果。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流量经营页面显示（适用营业员、店长角色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2850" y="2457450"/>
            <a:ext cx="1152525" cy="755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482850" y="3249613"/>
            <a:ext cx="793750" cy="3238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482850" y="4041775"/>
            <a:ext cx="650875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482850" y="4508500"/>
            <a:ext cx="65087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917825" y="5013325"/>
            <a:ext cx="3240088" cy="7921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60925" y="2924175"/>
            <a:ext cx="865188" cy="4333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73588" y="4005263"/>
            <a:ext cx="1511300" cy="10080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5" name="直接箭头连接符 54"/>
          <p:cNvCxnSpPr>
            <a:stCxn id="30" idx="1"/>
          </p:cNvCxnSpPr>
          <p:nvPr/>
        </p:nvCxnSpPr>
        <p:spPr>
          <a:xfrm flipH="1">
            <a:off x="5365750" y="2386013"/>
            <a:ext cx="1223963" cy="86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653088" y="3248025"/>
            <a:ext cx="936625" cy="325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868988" y="4257675"/>
            <a:ext cx="720725" cy="3238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482850" y="4797425"/>
            <a:ext cx="650875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4537075" y="1771650"/>
            <a:ext cx="0" cy="287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22" idx="0"/>
          </p:cNvCxnSpPr>
          <p:nvPr/>
        </p:nvCxnSpPr>
        <p:spPr>
          <a:xfrm flipH="1">
            <a:off x="4535488" y="2851150"/>
            <a:ext cx="1587" cy="288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7" idx="2"/>
            <a:endCxn id="15" idx="0"/>
          </p:cNvCxnSpPr>
          <p:nvPr/>
        </p:nvCxnSpPr>
        <p:spPr>
          <a:xfrm>
            <a:off x="3276600" y="4076700"/>
            <a:ext cx="1223963" cy="560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63938" y="4637088"/>
            <a:ext cx="1871662" cy="590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确认选择无误后，点击“提交”按纽</a:t>
            </a:r>
          </a:p>
        </p:txBody>
      </p:sp>
      <p:cxnSp>
        <p:nvCxnSpPr>
          <p:cNvPr id="18" name="直接箭头连接符 17"/>
          <p:cNvCxnSpPr>
            <a:stCxn id="22" idx="1"/>
            <a:endCxn id="27" idx="3"/>
          </p:cNvCxnSpPr>
          <p:nvPr/>
        </p:nvCxnSpPr>
        <p:spPr>
          <a:xfrm flipH="1">
            <a:off x="3851275" y="3571875"/>
            <a:ext cx="215900" cy="36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4067175" y="3140075"/>
            <a:ext cx="936625" cy="865188"/>
          </a:xfrm>
          <a:prstGeom prst="diamond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是否上报</a:t>
            </a:r>
          </a:p>
        </p:txBody>
      </p:sp>
      <p:sp>
        <p:nvSpPr>
          <p:cNvPr id="27" name="矩形 26"/>
          <p:cNvSpPr/>
          <p:nvPr/>
        </p:nvSpPr>
        <p:spPr>
          <a:xfrm>
            <a:off x="2700338" y="3140075"/>
            <a:ext cx="1150937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显示已上报情况，增加用户定购结果</a:t>
            </a:r>
          </a:p>
        </p:txBody>
      </p:sp>
      <p:cxnSp>
        <p:nvCxnSpPr>
          <p:cNvPr id="30" name="直接箭头连接符 29"/>
          <p:cNvCxnSpPr>
            <a:stCxn id="22" idx="3"/>
          </p:cNvCxnSpPr>
          <p:nvPr/>
        </p:nvCxnSpPr>
        <p:spPr>
          <a:xfrm>
            <a:off x="5003800" y="3571875"/>
            <a:ext cx="360363" cy="22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6" idx="2"/>
            <a:endCxn id="15" idx="0"/>
          </p:cNvCxnSpPr>
          <p:nvPr/>
        </p:nvCxnSpPr>
        <p:spPr>
          <a:xfrm flipH="1">
            <a:off x="4500563" y="3989388"/>
            <a:ext cx="1439862" cy="647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63938" y="5803900"/>
            <a:ext cx="1871662" cy="792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系统提示“上报成功”并返回流量经营页，可查看上报情况</a:t>
            </a:r>
          </a:p>
        </p:txBody>
      </p:sp>
      <p:cxnSp>
        <p:nvCxnSpPr>
          <p:cNvPr id="45" name="直接箭头连接符 44"/>
          <p:cNvCxnSpPr>
            <a:stCxn id="15" idx="2"/>
            <a:endCxn id="44" idx="0"/>
          </p:cNvCxnSpPr>
          <p:nvPr/>
        </p:nvCxnSpPr>
        <p:spPr>
          <a:xfrm>
            <a:off x="4500563" y="5227638"/>
            <a:ext cx="0" cy="576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909638"/>
            <a:ext cx="2449513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3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87550"/>
            <a:ext cx="24495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矩形 50"/>
          <p:cNvSpPr/>
          <p:nvPr/>
        </p:nvSpPr>
        <p:spPr>
          <a:xfrm>
            <a:off x="5867400" y="2419350"/>
            <a:ext cx="2449513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4513" y="2836863"/>
            <a:ext cx="16383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33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2908300"/>
            <a:ext cx="19446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33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4478338"/>
            <a:ext cx="1963738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5" name="矩形 64"/>
          <p:cNvSpPr/>
          <p:nvPr/>
        </p:nvSpPr>
        <p:spPr>
          <a:xfrm>
            <a:off x="7596188" y="4478338"/>
            <a:ext cx="2889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4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8138" y="4854575"/>
            <a:ext cx="2217737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9" name="矩形 68"/>
          <p:cNvSpPr/>
          <p:nvPr/>
        </p:nvSpPr>
        <p:spPr>
          <a:xfrm>
            <a:off x="466725" y="3916363"/>
            <a:ext cx="1296988" cy="2174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38138" y="6437313"/>
            <a:ext cx="2159000" cy="2174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704975" y="5141913"/>
            <a:ext cx="576263" cy="287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3" name="直接箭头连接符 72"/>
          <p:cNvCxnSpPr>
            <a:stCxn id="44" idx="1"/>
            <a:endCxn id="71" idx="3"/>
          </p:cNvCxnSpPr>
          <p:nvPr/>
        </p:nvCxnSpPr>
        <p:spPr>
          <a:xfrm flipH="1" flipV="1">
            <a:off x="2281238" y="5286375"/>
            <a:ext cx="12827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4" idx="1"/>
            <a:endCxn id="70" idx="3"/>
          </p:cNvCxnSpPr>
          <p:nvPr/>
        </p:nvCxnSpPr>
        <p:spPr>
          <a:xfrm flipH="1">
            <a:off x="2497138" y="6200775"/>
            <a:ext cx="1066800" cy="346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0" name="矩形 84"/>
          <p:cNvSpPr>
            <a:spLocks noChangeArrowheads="1"/>
          </p:cNvSpPr>
          <p:nvPr/>
        </p:nvSpPr>
        <p:spPr bwMode="auto">
          <a:xfrm>
            <a:off x="8027988" y="4802188"/>
            <a:ext cx="6461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600" dirty="0">
              <a:solidFill>
                <a:srgbClr val="436F7D"/>
              </a:solidFill>
              <a:latin typeface="Calibri" pitchFamily="34" charset="0"/>
            </a:endParaRPr>
          </a:p>
        </p:txBody>
      </p:sp>
      <p:cxnSp>
        <p:nvCxnSpPr>
          <p:cNvPr id="86" name="直接箭头连接符 85"/>
          <p:cNvCxnSpPr>
            <a:stCxn id="99" idx="2"/>
            <a:endCxn id="65" idx="3"/>
          </p:cNvCxnSpPr>
          <p:nvPr/>
        </p:nvCxnSpPr>
        <p:spPr>
          <a:xfrm flipH="1">
            <a:off x="7885113" y="4556125"/>
            <a:ext cx="215900" cy="301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3.4.2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主要功能：流量经营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流量上报流程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853113" y="908050"/>
            <a:ext cx="374650" cy="4143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5853113" y="1987550"/>
            <a:ext cx="374650" cy="4143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804025" y="2779713"/>
            <a:ext cx="374650" cy="4143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23850" y="2922588"/>
            <a:ext cx="374650" cy="4143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8101013" y="4348163"/>
            <a:ext cx="374650" cy="4143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1403350" y="4797425"/>
            <a:ext cx="374650" cy="4143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5508625" y="4724400"/>
            <a:ext cx="449263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2"/>
          <p:cNvSpPr>
            <a:spLocks noChangeArrowheads="1"/>
          </p:cNvSpPr>
          <p:nvPr/>
        </p:nvSpPr>
        <p:spPr bwMode="auto">
          <a:xfrm>
            <a:off x="6443663" y="3355975"/>
            <a:ext cx="449262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AutoShape 2"/>
          <p:cNvSpPr>
            <a:spLocks noChangeArrowheads="1"/>
          </p:cNvSpPr>
          <p:nvPr/>
        </p:nvSpPr>
        <p:spPr bwMode="auto">
          <a:xfrm flipH="1">
            <a:off x="2268538" y="3355975"/>
            <a:ext cx="431800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5435600" y="2132013"/>
            <a:ext cx="449263" cy="503237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AutoShape 2"/>
          <p:cNvSpPr>
            <a:spLocks noChangeArrowheads="1"/>
          </p:cNvSpPr>
          <p:nvPr/>
        </p:nvSpPr>
        <p:spPr bwMode="auto">
          <a:xfrm>
            <a:off x="5435600" y="1123950"/>
            <a:ext cx="449263" cy="503238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563938" y="979488"/>
            <a:ext cx="1944687" cy="792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营业员、店长在流量经营页选择“流量上报”按纽</a:t>
            </a:r>
          </a:p>
        </p:txBody>
      </p:sp>
      <p:sp>
        <p:nvSpPr>
          <p:cNvPr id="63" name="矩形 62"/>
          <p:cNvSpPr/>
          <p:nvPr/>
        </p:nvSpPr>
        <p:spPr>
          <a:xfrm>
            <a:off x="3563938" y="2058988"/>
            <a:ext cx="1944687" cy="792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在流量上报页输入用户手机号，按“上报”按纽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64163" y="3197225"/>
            <a:ext cx="1152525" cy="792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选择用户的定购结果</a:t>
            </a:r>
          </a:p>
        </p:txBody>
      </p:sp>
      <p:sp>
        <p:nvSpPr>
          <p:cNvPr id="16427" name="矩形 42"/>
          <p:cNvSpPr>
            <a:spLocks noChangeArrowheads="1"/>
          </p:cNvSpPr>
          <p:nvPr/>
        </p:nvSpPr>
        <p:spPr bwMode="auto">
          <a:xfrm>
            <a:off x="395536" y="1125538"/>
            <a:ext cx="2880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流量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上报流程适用于店长与营业员角色。</a:t>
            </a:r>
            <a:endParaRPr lang="zh-CN" altLang="en-US" sz="2000" dirty="0">
              <a:solidFill>
                <a:srgbClr val="436F7D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3.4.3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主要功能：流量经营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流量上报查看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700213"/>
            <a:ext cx="2673350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908175" y="2203450"/>
            <a:ext cx="2519363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08175" y="2636838"/>
            <a:ext cx="2519363" cy="287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1275" y="3211513"/>
            <a:ext cx="576263" cy="30972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787900" y="1916113"/>
            <a:ext cx="2592388" cy="50323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选择查询日期范围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4787900" y="2563813"/>
            <a:ext cx="2592388" cy="57785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营业员、店长上报累计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人数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4859338" y="3932238"/>
            <a:ext cx="2520950" cy="57626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各类流量包单项上报的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用户数</a:t>
            </a:r>
          </a:p>
        </p:txBody>
      </p:sp>
      <p:cxnSp>
        <p:nvCxnSpPr>
          <p:cNvPr id="13" name="直接箭头连接符 12"/>
          <p:cNvCxnSpPr>
            <a:stCxn id="10" idx="1"/>
            <a:endCxn id="7" idx="3"/>
          </p:cNvCxnSpPr>
          <p:nvPr/>
        </p:nvCxnSpPr>
        <p:spPr>
          <a:xfrm flipH="1">
            <a:off x="4427538" y="2168525"/>
            <a:ext cx="360362" cy="179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1"/>
            <a:endCxn id="8" idx="3"/>
          </p:cNvCxnSpPr>
          <p:nvPr/>
        </p:nvCxnSpPr>
        <p:spPr>
          <a:xfrm flipH="1" flipV="1">
            <a:off x="4427538" y="2781300"/>
            <a:ext cx="360362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1"/>
            <a:endCxn id="9" idx="3"/>
          </p:cNvCxnSpPr>
          <p:nvPr/>
        </p:nvCxnSpPr>
        <p:spPr>
          <a:xfrm flipH="1">
            <a:off x="4427538" y="4221163"/>
            <a:ext cx="431800" cy="539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矩形 21"/>
          <p:cNvSpPr>
            <a:spLocks noChangeArrowheads="1"/>
          </p:cNvSpPr>
          <p:nvPr/>
        </p:nvSpPr>
        <p:spPr bwMode="auto">
          <a:xfrm>
            <a:off x="539750" y="908050"/>
            <a:ext cx="8135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此功能只为领导、渠道主管（含统筹）、渠道经理三类角色配置</a:t>
            </a:r>
            <a:r>
              <a:rPr lang="zh-CN" alt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3.4.4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主要功能：流量经营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酬金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1555750"/>
            <a:ext cx="35909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429000" y="2852738"/>
            <a:ext cx="3168650" cy="7191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9000" y="2205038"/>
            <a:ext cx="3455988" cy="5032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95288" y="2132013"/>
            <a:ext cx="2089150" cy="4318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单击单项酬金名称可查看该项酬金情况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395288" y="2781300"/>
            <a:ext cx="2089150" cy="10080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单项酬金列表，店长可查看该厅所有营业员上报情况，营业员查看自已上报的情况</a:t>
            </a:r>
          </a:p>
        </p:txBody>
      </p:sp>
      <p:sp>
        <p:nvSpPr>
          <p:cNvPr id="12" name="矩形 11"/>
          <p:cNvSpPr/>
          <p:nvPr/>
        </p:nvSpPr>
        <p:spPr>
          <a:xfrm>
            <a:off x="6669088" y="2852738"/>
            <a:ext cx="215900" cy="7191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3" y="4133850"/>
            <a:ext cx="35909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484438" y="2347913"/>
            <a:ext cx="944562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6" idx="1"/>
          </p:cNvCxnSpPr>
          <p:nvPr/>
        </p:nvCxnSpPr>
        <p:spPr>
          <a:xfrm flipV="1">
            <a:off x="2484438" y="3213100"/>
            <a:ext cx="944562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7235825" y="2852738"/>
            <a:ext cx="1296988" cy="8636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单击此按纽可查看用户的详细定购记录</a:t>
            </a:r>
          </a:p>
        </p:txBody>
      </p:sp>
      <p:cxnSp>
        <p:nvCxnSpPr>
          <p:cNvPr id="26" name="直接箭头连接符 25"/>
          <p:cNvCxnSpPr>
            <a:stCxn id="25" idx="1"/>
            <a:endCxn id="12" idx="3"/>
          </p:cNvCxnSpPr>
          <p:nvPr/>
        </p:nvCxnSpPr>
        <p:spPr>
          <a:xfrm flipH="1" flipV="1">
            <a:off x="6884988" y="3213100"/>
            <a:ext cx="350837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48038" y="4652963"/>
            <a:ext cx="3600450" cy="17287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6875463" y="3573463"/>
            <a:ext cx="73025" cy="6111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348038" y="3571875"/>
            <a:ext cx="3311525" cy="5762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矩形 17"/>
          <p:cNvSpPr>
            <a:spLocks noChangeArrowheads="1"/>
          </p:cNvSpPr>
          <p:nvPr/>
        </p:nvSpPr>
        <p:spPr bwMode="auto">
          <a:xfrm>
            <a:off x="539750" y="908050"/>
            <a:ext cx="3775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此功能只为店长、营业员</a:t>
            </a:r>
            <a:r>
              <a:rPr lang="zh-CN" alt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主要功能：巡一巡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1628775"/>
            <a:ext cx="2798762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5364163" y="1628775"/>
            <a:ext cx="296862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2916238" y="2060575"/>
            <a:ext cx="2735262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6238" y="2420938"/>
            <a:ext cx="2735262" cy="6477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3419475" y="3141663"/>
            <a:ext cx="1081088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92725" y="3141663"/>
            <a:ext cx="377825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9475" y="3429000"/>
            <a:ext cx="2232025" cy="11525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238" y="6021388"/>
            <a:ext cx="2808287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156325" y="1628775"/>
            <a:ext cx="2087563" cy="4318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筛选可按区域、分支局、厅店查看巡店情况</a:t>
            </a:r>
          </a:p>
        </p:txBody>
      </p:sp>
      <p:cxnSp>
        <p:nvCxnSpPr>
          <p:cNvPr id="14" name="直接箭头连接符 13"/>
          <p:cNvCxnSpPr>
            <a:stCxn id="13" idx="1"/>
            <a:endCxn id="6" idx="3"/>
          </p:cNvCxnSpPr>
          <p:nvPr/>
        </p:nvCxnSpPr>
        <p:spPr>
          <a:xfrm flipH="1" flipV="1">
            <a:off x="5661025" y="1809750"/>
            <a:ext cx="495300" cy="34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468313" y="1989138"/>
            <a:ext cx="2087562" cy="4318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单击各类型按纽可查看该类型下的巡店情况</a:t>
            </a:r>
          </a:p>
        </p:txBody>
      </p:sp>
      <p:cxnSp>
        <p:nvCxnSpPr>
          <p:cNvPr id="18" name="直接箭头连接符 17"/>
          <p:cNvCxnSpPr>
            <a:stCxn id="17" idx="3"/>
            <a:endCxn id="7" idx="3"/>
          </p:cNvCxnSpPr>
          <p:nvPr/>
        </p:nvCxnSpPr>
        <p:spPr>
          <a:xfrm>
            <a:off x="2555875" y="2205038"/>
            <a:ext cx="3603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156325" y="2349500"/>
            <a:ext cx="2087563" cy="7921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巡店日期，所巡厅店及实时定位地址，单击图片可放大观看。</a:t>
            </a:r>
          </a:p>
        </p:txBody>
      </p:sp>
      <p:cxnSp>
        <p:nvCxnSpPr>
          <p:cNvPr id="23" name="直接箭头连接符 22"/>
          <p:cNvCxnSpPr>
            <a:stCxn id="22" idx="1"/>
            <a:endCxn id="8" idx="3"/>
          </p:cNvCxnSpPr>
          <p:nvPr/>
        </p:nvCxnSpPr>
        <p:spPr>
          <a:xfrm flipH="1">
            <a:off x="5651500" y="2744788"/>
            <a:ext cx="5048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468313" y="3141663"/>
            <a:ext cx="2087562" cy="4318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巡店时间，巡店人员姓名</a:t>
            </a:r>
          </a:p>
        </p:txBody>
      </p:sp>
      <p:cxnSp>
        <p:nvCxnSpPr>
          <p:cNvPr id="27" name="直接箭头连接符 26"/>
          <p:cNvCxnSpPr>
            <a:stCxn id="26" idx="3"/>
            <a:endCxn id="9" idx="1"/>
          </p:cNvCxnSpPr>
          <p:nvPr/>
        </p:nvCxnSpPr>
        <p:spPr>
          <a:xfrm flipV="1">
            <a:off x="2555875" y="3249613"/>
            <a:ext cx="863600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1" idx="1"/>
          </p:cNvCxnSpPr>
          <p:nvPr/>
        </p:nvCxnSpPr>
        <p:spPr>
          <a:xfrm flipH="1" flipV="1">
            <a:off x="5651500" y="3213100"/>
            <a:ext cx="504825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6156325" y="3500438"/>
            <a:ext cx="2087563" cy="43338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单击此按纽发起“评伦”或“      ”点赞</a:t>
            </a:r>
          </a:p>
        </p:txBody>
      </p:sp>
      <p:pic>
        <p:nvPicPr>
          <p:cNvPr id="19477" name="图片 35" descr="点赞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0713" y="3717925"/>
            <a:ext cx="265112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468313" y="4076700"/>
            <a:ext cx="2087562" cy="4333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点赞与评论的具体内容</a:t>
            </a:r>
          </a:p>
        </p:txBody>
      </p:sp>
      <p:cxnSp>
        <p:nvCxnSpPr>
          <p:cNvPr id="42" name="直接箭头连接符 41"/>
          <p:cNvCxnSpPr>
            <a:stCxn id="37" idx="3"/>
            <a:endCxn id="11" idx="1"/>
          </p:cNvCxnSpPr>
          <p:nvPr/>
        </p:nvCxnSpPr>
        <p:spPr>
          <a:xfrm flipV="1">
            <a:off x="2555875" y="4005263"/>
            <a:ext cx="863600" cy="287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6227763" y="6021388"/>
            <a:ext cx="2089150" cy="4318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单击此按纽发起新的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巡店</a:t>
            </a:r>
          </a:p>
        </p:txBody>
      </p:sp>
      <p:cxnSp>
        <p:nvCxnSpPr>
          <p:cNvPr id="48" name="直接箭头连接符 47"/>
          <p:cNvCxnSpPr>
            <a:stCxn id="46" idx="1"/>
            <a:endCxn id="12" idx="3"/>
          </p:cNvCxnSpPr>
          <p:nvPr/>
        </p:nvCxnSpPr>
        <p:spPr>
          <a:xfrm flipH="1">
            <a:off x="5724525" y="6237288"/>
            <a:ext cx="5032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2" name="矩形 27"/>
          <p:cNvSpPr>
            <a:spLocks noChangeArrowheads="1"/>
          </p:cNvSpPr>
          <p:nvPr/>
        </p:nvSpPr>
        <p:spPr bwMode="auto">
          <a:xfrm>
            <a:off x="539750" y="836613"/>
            <a:ext cx="763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此功能为领导、渠道主管（含统筹）、渠道经理三类角色</a:t>
            </a:r>
            <a:r>
              <a:rPr lang="zh-CN" alt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3.5.2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主要功能：巡一巡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巡店流程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1738313"/>
            <a:ext cx="27352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348038" y="2530475"/>
            <a:ext cx="2736850" cy="6111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8038" y="3249613"/>
            <a:ext cx="2736850" cy="5762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19475" y="3825875"/>
            <a:ext cx="1873250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19475" y="4114800"/>
            <a:ext cx="1873250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9475" y="4402138"/>
            <a:ext cx="1873250" cy="28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48038" y="4762500"/>
            <a:ext cx="2735262" cy="16557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8038" y="2170113"/>
            <a:ext cx="2736850" cy="3222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51500" y="1738313"/>
            <a:ext cx="431800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8038" y="1773238"/>
            <a:ext cx="431800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539750" y="2386013"/>
            <a:ext cx="2447925" cy="8636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点击“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加号，手 机的拍照功能将打开并拍照，支持一次性上传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张照片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539750" y="2386013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539750" y="3394075"/>
            <a:ext cx="2447925" cy="5762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填写本次巡店的文字说明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6443663" y="3609975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根据本次巡店内容选择巡店的分类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539750" y="3394075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443663" y="3609975"/>
            <a:ext cx="360362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22" name="直接箭头连接符 21"/>
          <p:cNvCxnSpPr>
            <a:stCxn id="16" idx="3"/>
          </p:cNvCxnSpPr>
          <p:nvPr/>
        </p:nvCxnSpPr>
        <p:spPr>
          <a:xfrm>
            <a:off x="2987675" y="2817813"/>
            <a:ext cx="6477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8" idx="1"/>
          </p:cNvCxnSpPr>
          <p:nvPr/>
        </p:nvCxnSpPr>
        <p:spPr>
          <a:xfrm flipV="1">
            <a:off x="2987675" y="3538538"/>
            <a:ext cx="360363" cy="144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3"/>
            <a:endCxn id="9" idx="3"/>
          </p:cNvCxnSpPr>
          <p:nvPr/>
        </p:nvCxnSpPr>
        <p:spPr>
          <a:xfrm flipH="1">
            <a:off x="5292725" y="3917950"/>
            <a:ext cx="1203325" cy="52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6443663" y="4186238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选择所巡厅店</a:t>
            </a:r>
          </a:p>
        </p:txBody>
      </p:sp>
      <p:sp>
        <p:nvSpPr>
          <p:cNvPr id="33" name="椭圆 32"/>
          <p:cNvSpPr/>
          <p:nvPr/>
        </p:nvSpPr>
        <p:spPr bwMode="auto">
          <a:xfrm>
            <a:off x="6443663" y="4114800"/>
            <a:ext cx="360362" cy="3587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4" name="直接箭头连接符 33"/>
          <p:cNvCxnSpPr>
            <a:stCxn id="32" idx="1"/>
            <a:endCxn id="10" idx="3"/>
          </p:cNvCxnSpPr>
          <p:nvPr/>
        </p:nvCxnSpPr>
        <p:spPr>
          <a:xfrm flipH="1" flipV="1">
            <a:off x="5292725" y="4257675"/>
            <a:ext cx="1150938" cy="1809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6443663" y="1809750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确认填写信息无误 后提交</a:t>
            </a: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539750" y="4330700"/>
            <a:ext cx="2447925" cy="50323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当前位置的详细定位地址显示</a:t>
            </a:r>
          </a:p>
        </p:txBody>
      </p:sp>
      <p:cxnSp>
        <p:nvCxnSpPr>
          <p:cNvPr id="39" name="直接箭头连接符 38"/>
          <p:cNvCxnSpPr>
            <a:stCxn id="38" idx="3"/>
            <a:endCxn id="11" idx="1"/>
          </p:cNvCxnSpPr>
          <p:nvPr/>
        </p:nvCxnSpPr>
        <p:spPr>
          <a:xfrm flipV="1">
            <a:off x="2987675" y="4546600"/>
            <a:ext cx="431800" cy="34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539750" y="5410200"/>
            <a:ext cx="2447925" cy="7207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当前位置的详细定位地图，红标为地图上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当前位置所属区域</a:t>
            </a:r>
          </a:p>
        </p:txBody>
      </p:sp>
      <p:cxnSp>
        <p:nvCxnSpPr>
          <p:cNvPr id="29" name="直接箭头连接符 28"/>
          <p:cNvCxnSpPr>
            <a:stCxn id="42" idx="3"/>
            <a:endCxn id="12" idx="1"/>
          </p:cNvCxnSpPr>
          <p:nvPr/>
        </p:nvCxnSpPr>
        <p:spPr>
          <a:xfrm flipV="1">
            <a:off x="2987675" y="5591175"/>
            <a:ext cx="360363" cy="179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500563" y="5554663"/>
            <a:ext cx="431800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6443663" y="1809750"/>
            <a:ext cx="360362" cy="3587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1" name="直接箭头连接符 40"/>
          <p:cNvCxnSpPr>
            <a:endCxn id="14" idx="3"/>
          </p:cNvCxnSpPr>
          <p:nvPr/>
        </p:nvCxnSpPr>
        <p:spPr>
          <a:xfrm flipH="1" flipV="1">
            <a:off x="6083300" y="1919288"/>
            <a:ext cx="360363" cy="250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 bwMode="auto">
          <a:xfrm>
            <a:off x="539750" y="4330700"/>
            <a:ext cx="360363" cy="3587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9750" y="5410200"/>
            <a:ext cx="360363" cy="3587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0515" name="矩形 34"/>
          <p:cNvSpPr>
            <a:spLocks noChangeArrowheads="1"/>
          </p:cNvSpPr>
          <p:nvPr/>
        </p:nvSpPr>
        <p:spPr bwMode="auto">
          <a:xfrm>
            <a:off x="611188" y="908050"/>
            <a:ext cx="669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此流程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领导、渠道主管（含统筹）、渠道经理</a:t>
            </a:r>
            <a:r>
              <a:rPr lang="zh-CN" alt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pic>
        <p:nvPicPr>
          <p:cNvPr id="5125" name="图片 4" descr="iTunesArtwork@2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557338"/>
            <a:ext cx="7207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1772816"/>
            <a:ext cx="7056784" cy="353943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易销邦即电信销售渠道管理手机应用</a:t>
            </a: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使用对象包括：公司领导、渠道主管（含统筹）、渠道经理及厅店（经理及营业员）等人员。主要功能包括：销售上报，巡店管理，销售政策及业务知识发布，任务及重要工作要求下达，流量经营酬金查询等，通过易销邦能够有效促进公司销售管理及销售能力的全面提升。</a:t>
            </a:r>
            <a:endParaRPr lang="zh-CN" altLang="en-US" sz="28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3.6.1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主要功能：学一学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1571625"/>
            <a:ext cx="331152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987675" y="2076450"/>
            <a:ext cx="3168650" cy="5032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675" y="2579688"/>
            <a:ext cx="3168650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08400" y="3084513"/>
            <a:ext cx="1727200" cy="287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2138" y="3443288"/>
            <a:ext cx="2879725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2138" y="3803650"/>
            <a:ext cx="2879725" cy="12969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2138" y="5100638"/>
            <a:ext cx="2879725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2138" y="5461000"/>
            <a:ext cx="2879725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23850" y="2003425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学一学各栏目，单击各栏目名称可进入该栏目</a:t>
            </a:r>
          </a:p>
        </p:txBody>
      </p:sp>
      <p:cxnSp>
        <p:nvCxnSpPr>
          <p:cNvPr id="14" name="直接箭头连接符 13"/>
          <p:cNvCxnSpPr>
            <a:stCxn id="13" idx="3"/>
            <a:endCxn id="6" idx="1"/>
          </p:cNvCxnSpPr>
          <p:nvPr/>
        </p:nvCxnSpPr>
        <p:spPr>
          <a:xfrm>
            <a:off x="2339975" y="2255838"/>
            <a:ext cx="647700" cy="714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323850" y="2724150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通过“搜索”栏输入关键字，查询相应内容</a:t>
            </a:r>
          </a:p>
        </p:txBody>
      </p:sp>
      <p:cxnSp>
        <p:nvCxnSpPr>
          <p:cNvPr id="19" name="直接箭头连接符 18"/>
          <p:cNvCxnSpPr>
            <a:stCxn id="18" idx="3"/>
            <a:endCxn id="7" idx="1"/>
          </p:cNvCxnSpPr>
          <p:nvPr/>
        </p:nvCxnSpPr>
        <p:spPr>
          <a:xfrm flipV="1">
            <a:off x="2339975" y="2760663"/>
            <a:ext cx="647700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23850" y="3371850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单条学一学的发布日期</a:t>
            </a:r>
          </a:p>
        </p:txBody>
      </p:sp>
      <p:cxnSp>
        <p:nvCxnSpPr>
          <p:cNvPr id="23" name="直接箭头连接符 22"/>
          <p:cNvCxnSpPr>
            <a:stCxn id="22" idx="3"/>
            <a:endCxn id="8" idx="1"/>
          </p:cNvCxnSpPr>
          <p:nvPr/>
        </p:nvCxnSpPr>
        <p:spPr>
          <a:xfrm flipV="1">
            <a:off x="2339975" y="3227388"/>
            <a:ext cx="1368425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659563" y="3300413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单条学一学的主题</a:t>
            </a:r>
          </a:p>
        </p:txBody>
      </p:sp>
      <p:cxnSp>
        <p:nvCxnSpPr>
          <p:cNvPr id="27" name="直接箭头连接符 26"/>
          <p:cNvCxnSpPr>
            <a:stCxn id="26" idx="1"/>
            <a:endCxn id="9" idx="3"/>
          </p:cNvCxnSpPr>
          <p:nvPr/>
        </p:nvCxnSpPr>
        <p:spPr>
          <a:xfrm flipH="1">
            <a:off x="6011863" y="3552825"/>
            <a:ext cx="647700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6659563" y="4092575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单条学一学的配图</a:t>
            </a:r>
          </a:p>
        </p:txBody>
      </p:sp>
      <p:cxnSp>
        <p:nvCxnSpPr>
          <p:cNvPr id="31" name="直接箭头连接符 30"/>
          <p:cNvCxnSpPr>
            <a:stCxn id="30" idx="1"/>
            <a:endCxn id="10" idx="3"/>
          </p:cNvCxnSpPr>
          <p:nvPr/>
        </p:nvCxnSpPr>
        <p:spPr>
          <a:xfrm flipH="1">
            <a:off x="6011863" y="4344988"/>
            <a:ext cx="647700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7" idx="1"/>
            <a:endCxn id="11" idx="3"/>
          </p:cNvCxnSpPr>
          <p:nvPr/>
        </p:nvCxnSpPr>
        <p:spPr>
          <a:xfrm flipH="1">
            <a:off x="6011863" y="5208588"/>
            <a:ext cx="647700" cy="714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6659563" y="4956175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单条学一学的内容预临览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95288" y="5387975"/>
            <a:ext cx="20161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单击可查看单条学一学的全部内容</a:t>
            </a:r>
          </a:p>
        </p:txBody>
      </p:sp>
      <p:cxnSp>
        <p:nvCxnSpPr>
          <p:cNvPr id="40" name="直接箭头连接符 39"/>
          <p:cNvCxnSpPr>
            <a:stCxn id="39" idx="3"/>
            <a:endCxn id="12" idx="1"/>
          </p:cNvCxnSpPr>
          <p:nvPr/>
        </p:nvCxnSpPr>
        <p:spPr>
          <a:xfrm>
            <a:off x="2411413" y="5640388"/>
            <a:ext cx="720725" cy="36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矩形 24"/>
          <p:cNvSpPr>
            <a:spLocks noChangeArrowheads="1"/>
          </p:cNvSpPr>
          <p:nvPr/>
        </p:nvSpPr>
        <p:spPr bwMode="auto">
          <a:xfrm>
            <a:off x="395288" y="908050"/>
            <a:ext cx="4544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所有角色均配置学一学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浏览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0713" y="1800225"/>
            <a:ext cx="2995612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0"/>
            <a:ext cx="86042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3.6.2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主要功能：学一学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手机端新端学一学流程</a:t>
            </a:r>
          </a:p>
        </p:txBody>
      </p:sp>
      <p:sp>
        <p:nvSpPr>
          <p:cNvPr id="6" name="矩形 5"/>
          <p:cNvSpPr/>
          <p:nvPr/>
        </p:nvSpPr>
        <p:spPr>
          <a:xfrm>
            <a:off x="5724525" y="1844675"/>
            <a:ext cx="431800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2138" y="2347913"/>
            <a:ext cx="3024187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32138" y="2708275"/>
            <a:ext cx="3024187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2138" y="3140075"/>
            <a:ext cx="3024187" cy="7921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2138" y="3932238"/>
            <a:ext cx="3024187" cy="15843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9388" y="2132013"/>
            <a:ext cx="2447925" cy="6477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在“标题”中输入标题内容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250825" y="2132013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2627313" y="2455863"/>
            <a:ext cx="865187" cy="36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79388" y="3068638"/>
            <a:ext cx="2447925" cy="6477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选择本次发布内容的分类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179388" y="3068638"/>
            <a:ext cx="360362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2627313" y="2924175"/>
            <a:ext cx="1081087" cy="4683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79388" y="4003675"/>
            <a:ext cx="2447925" cy="6492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点击“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”加号，手机相机进行拍照，只支持一张照片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179388" y="4003675"/>
            <a:ext cx="360362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24" name="直接箭头连接符 23"/>
          <p:cNvCxnSpPr>
            <a:stCxn id="21" idx="3"/>
          </p:cNvCxnSpPr>
          <p:nvPr/>
        </p:nvCxnSpPr>
        <p:spPr>
          <a:xfrm flipV="1">
            <a:off x="2627313" y="3500438"/>
            <a:ext cx="865187" cy="8286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79388" y="4795838"/>
            <a:ext cx="2447925" cy="64928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填写本次发布内容（无字数限制）</a:t>
            </a:r>
          </a:p>
        </p:txBody>
      </p:sp>
      <p:sp>
        <p:nvSpPr>
          <p:cNvPr id="33" name="椭圆 32"/>
          <p:cNvSpPr/>
          <p:nvPr/>
        </p:nvSpPr>
        <p:spPr bwMode="auto">
          <a:xfrm>
            <a:off x="179388" y="4795838"/>
            <a:ext cx="360362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4" name="直接箭头连接符 33"/>
          <p:cNvCxnSpPr>
            <a:stCxn id="28" idx="3"/>
          </p:cNvCxnSpPr>
          <p:nvPr/>
        </p:nvCxnSpPr>
        <p:spPr>
          <a:xfrm flipV="1">
            <a:off x="2627313" y="4149725"/>
            <a:ext cx="936625" cy="971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6372225" y="2419350"/>
            <a:ext cx="2447925" cy="11525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确认需要发布的本次学一学内容无误 后，单击“提交”图标，系统将提示“添加学一学成功”</a:t>
            </a:r>
          </a:p>
        </p:txBody>
      </p:sp>
      <p:sp>
        <p:nvSpPr>
          <p:cNvPr id="38" name="椭圆 37"/>
          <p:cNvSpPr/>
          <p:nvPr/>
        </p:nvSpPr>
        <p:spPr bwMode="auto">
          <a:xfrm>
            <a:off x="6372225" y="2419350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9" name="直接箭头连接符 38"/>
          <p:cNvCxnSpPr>
            <a:stCxn id="37" idx="1"/>
          </p:cNvCxnSpPr>
          <p:nvPr/>
        </p:nvCxnSpPr>
        <p:spPr>
          <a:xfrm flipH="1" flipV="1">
            <a:off x="6011863" y="2060575"/>
            <a:ext cx="360362" cy="935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2" name="矩形 24"/>
          <p:cNvSpPr>
            <a:spLocks noChangeArrowheads="1"/>
          </p:cNvSpPr>
          <p:nvPr/>
        </p:nvSpPr>
        <p:spPr bwMode="auto">
          <a:xfrm>
            <a:off x="250825" y="971550"/>
            <a:ext cx="7777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</a:t>
            </a:r>
            <a:r>
              <a:rPr lang="en-US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含统筹</a:t>
            </a:r>
            <a:r>
              <a:rPr lang="en-US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角色单独配置通过手机新增“学一学“内容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3.6.3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主要功能：学一学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内容分享流程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922463"/>
            <a:ext cx="2879725" cy="46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563938" y="1922463"/>
            <a:ext cx="431800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787900" y="1922463"/>
            <a:ext cx="3168650" cy="10795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进入具体的单条学一学内容，单击右上角的“分享”按纽，并选择需要分享的社交平台，可将学一学内容分享到社交平台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433763"/>
            <a:ext cx="3590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连接符 8"/>
          <p:cNvCxnSpPr/>
          <p:nvPr/>
        </p:nvCxnSpPr>
        <p:spPr>
          <a:xfrm>
            <a:off x="3995738" y="1922463"/>
            <a:ext cx="504825" cy="15113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95738" y="2282825"/>
            <a:ext cx="504825" cy="29511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</p:cNvCxnSpPr>
          <p:nvPr/>
        </p:nvCxnSpPr>
        <p:spPr>
          <a:xfrm flipH="1" flipV="1">
            <a:off x="3851275" y="2133600"/>
            <a:ext cx="936625" cy="328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</p:cNvCxnSpPr>
          <p:nvPr/>
        </p:nvCxnSpPr>
        <p:spPr>
          <a:xfrm flipH="1">
            <a:off x="6296025" y="3001963"/>
            <a:ext cx="76200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矩形 13"/>
          <p:cNvSpPr>
            <a:spLocks noChangeArrowheads="1"/>
          </p:cNvSpPr>
          <p:nvPr/>
        </p:nvSpPr>
        <p:spPr bwMode="auto">
          <a:xfrm>
            <a:off x="1116013" y="981075"/>
            <a:ext cx="3005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此流程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所有角色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3088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主要功能：扫一扫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操作流程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388" y="1412875"/>
            <a:ext cx="26654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1412875"/>
            <a:ext cx="24114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655763" y="3932238"/>
            <a:ext cx="1547812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71438" y="1484313"/>
            <a:ext cx="1368425" cy="12954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点击首页左上角的功能按纽，单击“扫一扫”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107950" y="1484313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1" name="直接箭头连接符 10"/>
          <p:cNvCxnSpPr>
            <a:stCxn id="8" idx="2"/>
            <a:endCxn id="7" idx="1"/>
          </p:cNvCxnSpPr>
          <p:nvPr/>
        </p:nvCxnSpPr>
        <p:spPr>
          <a:xfrm>
            <a:off x="755650" y="2779713"/>
            <a:ext cx="900113" cy="1333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03575" y="4292600"/>
            <a:ext cx="1547813" cy="9366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203575" y="1484313"/>
            <a:ext cx="1512888" cy="244951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667625" y="1555750"/>
            <a:ext cx="1368425" cy="12969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将扫描框对准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页面的二维码进行扫描</a:t>
            </a:r>
          </a:p>
        </p:txBody>
      </p:sp>
      <p:sp>
        <p:nvSpPr>
          <p:cNvPr id="21" name="椭圆 20"/>
          <p:cNvSpPr/>
          <p:nvPr/>
        </p:nvSpPr>
        <p:spPr bwMode="auto">
          <a:xfrm>
            <a:off x="7740650" y="1555750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6213" y="2492375"/>
            <a:ext cx="1655762" cy="17287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箭头连接符 23"/>
          <p:cNvCxnSpPr>
            <a:stCxn id="20" idx="1"/>
            <a:endCxn id="22" idx="3"/>
          </p:cNvCxnSpPr>
          <p:nvPr/>
        </p:nvCxnSpPr>
        <p:spPr>
          <a:xfrm flipH="1">
            <a:off x="6911975" y="2205038"/>
            <a:ext cx="755650" cy="1150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9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5763" y="5372100"/>
            <a:ext cx="48958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7416800" y="5372100"/>
            <a:ext cx="1368425" cy="12969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扫描成功后，直接进入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主页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7416800" y="5445125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5763" y="5372100"/>
            <a:ext cx="4932362" cy="13684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箭头连接符 32"/>
          <p:cNvCxnSpPr>
            <a:stCxn id="30" idx="1"/>
            <a:endCxn id="32" idx="3"/>
          </p:cNvCxnSpPr>
          <p:nvPr/>
        </p:nvCxnSpPr>
        <p:spPr>
          <a:xfrm flipH="1">
            <a:off x="6588125" y="6021388"/>
            <a:ext cx="828675" cy="34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6" name="矩形 34"/>
          <p:cNvSpPr>
            <a:spLocks noChangeArrowheads="1"/>
          </p:cNvSpPr>
          <p:nvPr/>
        </p:nvSpPr>
        <p:spPr bwMode="auto">
          <a:xfrm>
            <a:off x="684213" y="755650"/>
            <a:ext cx="741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此操作流程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领导、渠道主管（含统筹）、渠道经理角色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3.8.1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主要功能：日程管理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主页面显示内容（无日程）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339850"/>
            <a:ext cx="31734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700338" y="1771650"/>
            <a:ext cx="3167062" cy="2952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3635375" y="3355975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55650" y="2419350"/>
            <a:ext cx="13684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日历显示区</a:t>
            </a: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124075" y="2671763"/>
            <a:ext cx="863600" cy="1095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755650" y="3211513"/>
            <a:ext cx="1368425" cy="86518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绿色小横杠代表当天日期</a:t>
            </a:r>
          </a:p>
        </p:txBody>
      </p:sp>
      <p:cxnSp>
        <p:nvCxnSpPr>
          <p:cNvPr id="13" name="直接箭头连接符 12"/>
          <p:cNvCxnSpPr>
            <a:stCxn id="12" idx="3"/>
            <a:endCxn id="6" idx="1"/>
          </p:cNvCxnSpPr>
          <p:nvPr/>
        </p:nvCxnSpPr>
        <p:spPr>
          <a:xfrm flipV="1">
            <a:off x="2124075" y="3536950"/>
            <a:ext cx="1511300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00338" y="4724400"/>
            <a:ext cx="3167062" cy="20161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755650" y="5011738"/>
            <a:ext cx="1368425" cy="7207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当天的日程提醒内容显示在该区域内</a:t>
            </a:r>
          </a:p>
        </p:txBody>
      </p:sp>
      <p:cxnSp>
        <p:nvCxnSpPr>
          <p:cNvPr id="18" name="直接箭头连接符 17"/>
          <p:cNvCxnSpPr>
            <a:stCxn id="17" idx="3"/>
          </p:cNvCxnSpPr>
          <p:nvPr/>
        </p:nvCxnSpPr>
        <p:spPr>
          <a:xfrm flipV="1">
            <a:off x="2124075" y="4941888"/>
            <a:ext cx="935038" cy="4302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flipV="1">
            <a:off x="5435600" y="1339850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443663" y="1268413"/>
            <a:ext cx="1368425" cy="50323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通过此按纽可以新增日程</a:t>
            </a:r>
          </a:p>
        </p:txBody>
      </p:sp>
      <p:cxnSp>
        <p:nvCxnSpPr>
          <p:cNvPr id="23" name="直接箭头连接符 22"/>
          <p:cNvCxnSpPr>
            <a:stCxn id="22" idx="1"/>
            <a:endCxn id="21" idx="3"/>
          </p:cNvCxnSpPr>
          <p:nvPr/>
        </p:nvCxnSpPr>
        <p:spPr>
          <a:xfrm flipH="1">
            <a:off x="5867400" y="151923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矩形 24"/>
          <p:cNvSpPr>
            <a:spLocks noChangeArrowheads="1"/>
          </p:cNvSpPr>
          <p:nvPr/>
        </p:nvSpPr>
        <p:spPr bwMode="auto">
          <a:xfrm>
            <a:off x="827088" y="836613"/>
            <a:ext cx="351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此显示内容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所有角色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882015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3.8.2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主要功能：日程管理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主页面显示内容（有日程）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50825" y="3355975"/>
            <a:ext cx="1368425" cy="8636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带绿色圆圈的日期代表该天有日程安排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771650"/>
            <a:ext cx="2449513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 flipV="1">
            <a:off x="2700338" y="3716338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1619250" y="3787775"/>
            <a:ext cx="1081088" cy="144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 flipV="1">
            <a:off x="2051050" y="5084763"/>
            <a:ext cx="2449513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50825" y="4868863"/>
            <a:ext cx="1368425" cy="136683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日程内容显示区，单击每条日程可进行修改。修改方法详见新增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3" idx="3"/>
            <a:endCxn id="12" idx="1"/>
          </p:cNvCxnSpPr>
          <p:nvPr/>
        </p:nvCxnSpPr>
        <p:spPr>
          <a:xfrm flipV="1">
            <a:off x="1619250" y="5300663"/>
            <a:ext cx="431800" cy="252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771650"/>
            <a:ext cx="2447925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直接连接符 22"/>
          <p:cNvCxnSpPr/>
          <p:nvPr/>
        </p:nvCxnSpPr>
        <p:spPr>
          <a:xfrm flipV="1">
            <a:off x="4500563" y="1771650"/>
            <a:ext cx="576262" cy="33131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500563" y="5516563"/>
            <a:ext cx="57626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flipV="1">
            <a:off x="5148263" y="2276475"/>
            <a:ext cx="2303462" cy="2447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7812088" y="2636838"/>
            <a:ext cx="936625" cy="57467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日程修改区</a:t>
            </a:r>
          </a:p>
        </p:txBody>
      </p:sp>
      <p:cxnSp>
        <p:nvCxnSpPr>
          <p:cNvPr id="30" name="直接箭头连接符 29"/>
          <p:cNvCxnSpPr>
            <a:stCxn id="29" idx="1"/>
          </p:cNvCxnSpPr>
          <p:nvPr/>
        </p:nvCxnSpPr>
        <p:spPr>
          <a:xfrm flipH="1">
            <a:off x="7308850" y="2924175"/>
            <a:ext cx="503238" cy="288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flipV="1">
            <a:off x="7092950" y="1771650"/>
            <a:ext cx="431800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7812088" y="1700213"/>
            <a:ext cx="936625" cy="57626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修改后提交</a:t>
            </a:r>
          </a:p>
        </p:txBody>
      </p:sp>
      <p:cxnSp>
        <p:nvCxnSpPr>
          <p:cNvPr id="35" name="直接箭头连接符 34"/>
          <p:cNvCxnSpPr>
            <a:stCxn id="34" idx="1"/>
            <a:endCxn id="33" idx="3"/>
          </p:cNvCxnSpPr>
          <p:nvPr/>
        </p:nvCxnSpPr>
        <p:spPr>
          <a:xfrm flipH="1">
            <a:off x="7524750" y="1987550"/>
            <a:ext cx="287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flipV="1">
            <a:off x="5651500" y="5156200"/>
            <a:ext cx="1296988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5651500" y="5876925"/>
            <a:ext cx="1512888" cy="5762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此按纽可对当前日程进行删除</a:t>
            </a:r>
          </a:p>
        </p:txBody>
      </p:sp>
      <p:cxnSp>
        <p:nvCxnSpPr>
          <p:cNvPr id="40" name="直接箭头连接符 39"/>
          <p:cNvCxnSpPr>
            <a:stCxn id="39" idx="0"/>
            <a:endCxn id="38" idx="0"/>
          </p:cNvCxnSpPr>
          <p:nvPr/>
        </p:nvCxnSpPr>
        <p:spPr>
          <a:xfrm flipH="1" flipV="1">
            <a:off x="6300788" y="5445125"/>
            <a:ext cx="107950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6" name="矩形 23"/>
          <p:cNvSpPr>
            <a:spLocks noChangeArrowheads="1"/>
          </p:cNvSpPr>
          <p:nvPr/>
        </p:nvSpPr>
        <p:spPr bwMode="auto">
          <a:xfrm>
            <a:off x="827088" y="836613"/>
            <a:ext cx="351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此显示内容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所有角色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3.8.3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主要功能：日程管理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新增日程流程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565400"/>
            <a:ext cx="2198687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 flipV="1">
            <a:off x="2228850" y="2565400"/>
            <a:ext cx="288925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57188" y="1628775"/>
            <a:ext cx="2087562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点击我的日程右上角的“新增”按纽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7188" y="1628775"/>
            <a:ext cx="360362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1401763" y="2133600"/>
            <a:ext cx="974725" cy="503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7200" y="1976438"/>
            <a:ext cx="279876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2555875" y="2852738"/>
            <a:ext cx="431800" cy="31686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555875" y="1989138"/>
            <a:ext cx="431800" cy="57626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flipV="1">
            <a:off x="3132138" y="2636838"/>
            <a:ext cx="2592387" cy="5048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V="1">
            <a:off x="3132138" y="3213100"/>
            <a:ext cx="2592387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132138" y="3644900"/>
            <a:ext cx="2592387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132138" y="4076700"/>
            <a:ext cx="2592387" cy="15128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5364163" y="2060575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227763" y="2565400"/>
            <a:ext cx="2376487" cy="10795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滑动提醒选择块，向右滑动代表此日程在首页进行提醒，提醒时间默认为提交后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小时，且在首页的提醒区进行显示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6156325" y="2565400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227763" y="3933825"/>
            <a:ext cx="2376487" cy="6477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选择日程时间，不选择默认为当前时间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6227763" y="3932238"/>
            <a:ext cx="360362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6227763" y="4725988"/>
            <a:ext cx="2376487" cy="165576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选择日程接收人员，可选择下一级人员。不选择默认制定自已的日程。领导、统筹、主管、店长可以选择到下一级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227763" y="4797425"/>
            <a:ext cx="360362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0" name="直接箭头连接符 29"/>
          <p:cNvCxnSpPr>
            <a:stCxn id="25" idx="3"/>
          </p:cNvCxnSpPr>
          <p:nvPr/>
        </p:nvCxnSpPr>
        <p:spPr>
          <a:xfrm flipH="1" flipV="1">
            <a:off x="4643438" y="2852738"/>
            <a:ext cx="1565275" cy="20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1"/>
          </p:cNvCxnSpPr>
          <p:nvPr/>
        </p:nvCxnSpPr>
        <p:spPr>
          <a:xfrm flipH="1" flipV="1">
            <a:off x="5364163" y="3500438"/>
            <a:ext cx="863600" cy="7572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1"/>
          </p:cNvCxnSpPr>
          <p:nvPr/>
        </p:nvCxnSpPr>
        <p:spPr>
          <a:xfrm flipH="1" flipV="1">
            <a:off x="5364163" y="3933825"/>
            <a:ext cx="863600" cy="16192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23850" y="5373688"/>
            <a:ext cx="2232025" cy="71913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填写日程具体内容，字数限制在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200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23850" y="5373688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2" name="直接箭头连接符 41"/>
          <p:cNvCxnSpPr>
            <a:stCxn id="39" idx="3"/>
          </p:cNvCxnSpPr>
          <p:nvPr/>
        </p:nvCxnSpPr>
        <p:spPr>
          <a:xfrm flipV="1">
            <a:off x="2555875" y="4437063"/>
            <a:ext cx="12954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6227763" y="1557338"/>
            <a:ext cx="2376487" cy="719137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确认日程填写内容无误，单击“提交”按纽</a:t>
            </a:r>
          </a:p>
        </p:txBody>
      </p:sp>
      <p:sp>
        <p:nvSpPr>
          <p:cNvPr id="47" name="椭圆 46"/>
          <p:cNvSpPr/>
          <p:nvPr/>
        </p:nvSpPr>
        <p:spPr bwMode="auto">
          <a:xfrm>
            <a:off x="6227763" y="1557338"/>
            <a:ext cx="360362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8" name="直接箭头连接符 47"/>
          <p:cNvCxnSpPr>
            <a:stCxn id="46" idx="1"/>
            <a:endCxn id="23" idx="3"/>
          </p:cNvCxnSpPr>
          <p:nvPr/>
        </p:nvCxnSpPr>
        <p:spPr>
          <a:xfrm flipH="1">
            <a:off x="5795963" y="1917700"/>
            <a:ext cx="431800" cy="3238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9" name="矩形 30"/>
          <p:cNvSpPr>
            <a:spLocks noChangeArrowheads="1"/>
          </p:cNvSpPr>
          <p:nvPr/>
        </p:nvSpPr>
        <p:spPr bwMode="auto">
          <a:xfrm>
            <a:off x="395288" y="755650"/>
            <a:ext cx="7777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此流程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领导、渠道主管（含统筹）、渠道经理、店长角色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34925" y="44450"/>
            <a:ext cx="6265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3.9.1 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主要功能：通知</a:t>
            </a:r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主页显示内容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 descr="通知PPT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288" y="2584450"/>
            <a:ext cx="3135312" cy="242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11188" y="1936750"/>
            <a:ext cx="2447925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点击首页右上角的      图标</a:t>
            </a: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611188" y="908050"/>
            <a:ext cx="7921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发布紧急事项或内容。此功能向领导、渠道主管（含统筹）、渠道经理、店长配置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8678" name="图片 5" descr="通知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8" y="1989138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 flipV="1">
            <a:off x="611188" y="2565400"/>
            <a:ext cx="431800" cy="358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 flipH="1">
            <a:off x="900113" y="2441575"/>
            <a:ext cx="935037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 flipV="1">
            <a:off x="1116013" y="3141663"/>
            <a:ext cx="2376487" cy="5032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187450" y="3933825"/>
            <a:ext cx="1944688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单击通知区域进入通知主页面</a:t>
            </a: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V="1">
            <a:off x="2159000" y="3429000"/>
            <a:ext cx="973138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92500" y="2276475"/>
            <a:ext cx="792163" cy="8651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92500" y="3644900"/>
            <a:ext cx="792163" cy="15843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通知PPT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4663" y="2241550"/>
            <a:ext cx="3382962" cy="2987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 flipV="1">
            <a:off x="4932363" y="3213100"/>
            <a:ext cx="2519362" cy="5032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4284663" y="2276475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7164388" y="2276475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V="1">
            <a:off x="4284663" y="3213100"/>
            <a:ext cx="647700" cy="5762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5003800" y="1628775"/>
            <a:ext cx="647700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返回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956550" y="2276475"/>
            <a:ext cx="792163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新增通知按纽</a:t>
            </a: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7956550" y="2852738"/>
            <a:ext cx="792163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通知发布时间</a:t>
            </a: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7885113" y="3500438"/>
            <a:ext cx="1008062" cy="57626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通知的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4500563" y="4076700"/>
            <a:ext cx="1008062" cy="5762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通知发布人的头像</a:t>
            </a:r>
          </a:p>
        </p:txBody>
      </p:sp>
      <p:cxnSp>
        <p:nvCxnSpPr>
          <p:cNvPr id="35" name="直接箭头连接符 34"/>
          <p:cNvCxnSpPr>
            <a:stCxn id="30" idx="1"/>
          </p:cNvCxnSpPr>
          <p:nvPr/>
        </p:nvCxnSpPr>
        <p:spPr>
          <a:xfrm flipH="1">
            <a:off x="4572000" y="1881188"/>
            <a:ext cx="431800" cy="468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1"/>
          </p:cNvCxnSpPr>
          <p:nvPr/>
        </p:nvCxnSpPr>
        <p:spPr>
          <a:xfrm flipH="1" flipV="1">
            <a:off x="7524750" y="2492375"/>
            <a:ext cx="431800" cy="36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1"/>
          </p:cNvCxnSpPr>
          <p:nvPr/>
        </p:nvCxnSpPr>
        <p:spPr>
          <a:xfrm flipH="1" flipV="1">
            <a:off x="6875463" y="3068638"/>
            <a:ext cx="1081087" cy="36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V="1">
            <a:off x="5435600" y="2924175"/>
            <a:ext cx="1728788" cy="2889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箭头连接符 45"/>
          <p:cNvCxnSpPr>
            <a:stCxn id="34" idx="0"/>
          </p:cNvCxnSpPr>
          <p:nvPr/>
        </p:nvCxnSpPr>
        <p:spPr>
          <a:xfrm flipH="1" flipV="1">
            <a:off x="4643438" y="3644900"/>
            <a:ext cx="360362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3" idx="1"/>
          </p:cNvCxnSpPr>
          <p:nvPr/>
        </p:nvCxnSpPr>
        <p:spPr>
          <a:xfrm flipH="1" flipV="1">
            <a:off x="6588125" y="3500438"/>
            <a:ext cx="1296988" cy="288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"/>
          <p:cNvSpPr>
            <a:spLocks noChangeArrowheads="1"/>
          </p:cNvSpPr>
          <p:nvPr/>
        </p:nvSpPr>
        <p:spPr bwMode="auto">
          <a:xfrm>
            <a:off x="34925" y="44450"/>
            <a:ext cx="6265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3.9.2 </a:t>
            </a: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主要功能：通知</a:t>
            </a:r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发布新通知流程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611188" y="765175"/>
            <a:ext cx="7345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此流程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领导、渠道主管（含统筹）、渠道经理、店长</a:t>
            </a:r>
            <a:r>
              <a:rPr lang="zh-CN" altLang="zh-CN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r>
              <a:rPr lang="zh-CN" altLang="en-US" sz="20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通知PP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725" y="2276475"/>
            <a:ext cx="2800350" cy="230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 flipV="1">
            <a:off x="2714625" y="2276475"/>
            <a:ext cx="431800" cy="360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27063" y="1557338"/>
            <a:ext cx="2087562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点击通知主页右上角的“新增”按纽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27063" y="1557338"/>
            <a:ext cx="360362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1671638" y="2062163"/>
            <a:ext cx="1116012" cy="3587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通知PPT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0175" y="2060575"/>
            <a:ext cx="4087813" cy="2628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直接连接符 13"/>
          <p:cNvCxnSpPr/>
          <p:nvPr/>
        </p:nvCxnSpPr>
        <p:spPr>
          <a:xfrm flipV="1">
            <a:off x="3148013" y="2060575"/>
            <a:ext cx="792162" cy="2159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48013" y="2708275"/>
            <a:ext cx="792162" cy="20161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3940175" y="2133600"/>
            <a:ext cx="574675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4011613" y="1341438"/>
            <a:ext cx="647700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返回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4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4335463" y="1846263"/>
            <a:ext cx="107950" cy="4302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851275" y="4797425"/>
            <a:ext cx="1728788" cy="50482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填写通知内容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3851275" y="4797425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6084888" y="4797425"/>
            <a:ext cx="2087562" cy="1439863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确认填写内容无误 后进行提交，自已的首页及通知主页显示通知内容。下一级成员的首页显示通知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083300" y="4797425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1" name="直接箭头连接符 30"/>
          <p:cNvCxnSpPr>
            <a:stCxn id="27" idx="0"/>
          </p:cNvCxnSpPr>
          <p:nvPr/>
        </p:nvCxnSpPr>
        <p:spPr>
          <a:xfrm flipV="1">
            <a:off x="4716463" y="3429000"/>
            <a:ext cx="576262" cy="13684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flipV="1">
            <a:off x="7451725" y="2133600"/>
            <a:ext cx="576263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127875" y="2420938"/>
            <a:ext cx="468313" cy="2376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矩形 38"/>
          <p:cNvSpPr>
            <a:spLocks noChangeArrowheads="1"/>
          </p:cNvSpPr>
          <p:nvPr/>
        </p:nvSpPr>
        <p:spPr bwMode="auto">
          <a:xfrm>
            <a:off x="395288" y="4797425"/>
            <a:ext cx="28082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温馨提示：</a:t>
            </a: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新增通知默认向本人及下一级成员自动</a:t>
            </a:r>
            <a:r>
              <a:rPr lang="zh-CN" altLang="zh-CN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875" y="2492375"/>
            <a:ext cx="4241800" cy="15700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>
                <a:solidFill>
                  <a:srgbClr val="436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谢！</a:t>
            </a:r>
            <a:endParaRPr lang="en-US" altLang="zh-CN" sz="9600" dirty="0">
              <a:solidFill>
                <a:srgbClr val="436F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产品主要按纽简介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1628800"/>
          <a:ext cx="6768753" cy="3240360"/>
        </p:xfrm>
        <a:graphic>
          <a:graphicData uri="http://schemas.openxmlformats.org/drawingml/2006/table">
            <a:tbl>
              <a:tblPr/>
              <a:tblGrid>
                <a:gridCol w="936104"/>
                <a:gridCol w="2592288"/>
                <a:gridCol w="1152128"/>
                <a:gridCol w="2088233"/>
              </a:tblGrid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主功能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通知</a:t>
                      </a:r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提交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增加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筛选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5250" indent="0"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确认</a:t>
                      </a:r>
                      <a:endParaRPr lang="zh-CN" altLang="en-US" sz="4000" b="0" i="0" u="none" strike="noStrike" dirty="0">
                        <a:solidFill>
                          <a:srgbClr val="436F7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0" b="0" i="0" u="none" strike="noStrike" dirty="0" smtClean="0">
                          <a:solidFill>
                            <a:srgbClr val="436F7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分享</a:t>
                      </a:r>
                      <a:r>
                        <a:rPr lang="zh-CN" altLang="en-US" sz="4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图片 5" descr="主功能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077" y="1700808"/>
            <a:ext cx="647619" cy="634921"/>
          </a:xfrm>
          <a:prstGeom prst="rect">
            <a:avLst/>
          </a:prstGeom>
        </p:spPr>
      </p:pic>
      <p:pic>
        <p:nvPicPr>
          <p:cNvPr id="7" name="图片 6" descr="通知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3183" y="1700808"/>
            <a:ext cx="634921" cy="634921"/>
          </a:xfrm>
          <a:prstGeom prst="rect">
            <a:avLst/>
          </a:prstGeom>
        </p:spPr>
      </p:pic>
      <p:pic>
        <p:nvPicPr>
          <p:cNvPr id="8" name="图片 7" descr="返回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077" y="2564904"/>
            <a:ext cx="647619" cy="634921"/>
          </a:xfrm>
          <a:prstGeom prst="rect">
            <a:avLst/>
          </a:prstGeom>
        </p:spPr>
      </p:pic>
      <p:pic>
        <p:nvPicPr>
          <p:cNvPr id="9" name="图片 8" descr="提交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2578055"/>
            <a:ext cx="634921" cy="634921"/>
          </a:xfrm>
          <a:prstGeom prst="rect">
            <a:avLst/>
          </a:prstGeom>
        </p:spPr>
      </p:pic>
      <p:pic>
        <p:nvPicPr>
          <p:cNvPr id="10" name="图片 9" descr="增加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0775" y="3370143"/>
            <a:ext cx="634921" cy="634921"/>
          </a:xfrm>
          <a:prstGeom prst="rect">
            <a:avLst/>
          </a:prstGeom>
        </p:spPr>
      </p:pic>
      <p:pic>
        <p:nvPicPr>
          <p:cNvPr id="11" name="图片 10" descr="筛选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3183" y="3370143"/>
            <a:ext cx="634921" cy="634921"/>
          </a:xfrm>
          <a:prstGeom prst="rect">
            <a:avLst/>
          </a:prstGeom>
        </p:spPr>
      </p:pic>
      <p:pic>
        <p:nvPicPr>
          <p:cNvPr id="12" name="图片 11" descr="确认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0775" y="4149080"/>
            <a:ext cx="634921" cy="634921"/>
          </a:xfrm>
          <a:prstGeom prst="rect">
            <a:avLst/>
          </a:prstGeom>
        </p:spPr>
      </p:pic>
      <p:pic>
        <p:nvPicPr>
          <p:cNvPr id="13" name="图片 12" descr="分享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60032" y="4162231"/>
            <a:ext cx="634921" cy="63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19524" y="1773238"/>
            <a:ext cx="2016125" cy="295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3419524" y="1792288"/>
            <a:ext cx="20161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产品安装</a:t>
            </a:r>
          </a:p>
        </p:txBody>
      </p:sp>
      <p:sp>
        <p:nvSpPr>
          <p:cNvPr id="7179" name="TextBox 20"/>
          <p:cNvSpPr txBox="1">
            <a:spLocks noChangeArrowheads="1"/>
          </p:cNvSpPr>
          <p:nvPr/>
        </p:nvSpPr>
        <p:spPr bwMode="auto">
          <a:xfrm>
            <a:off x="4654599" y="4151313"/>
            <a:ext cx="925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436F7D"/>
                </a:solidFill>
              </a:rPr>
              <a:t>1</a:t>
            </a:r>
            <a:endParaRPr lang="zh-CN" altLang="en-US" sz="3600" b="1" dirty="0">
              <a:solidFill>
                <a:srgbClr val="436F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产品安装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二维码安装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916113"/>
            <a:ext cx="20891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3835400" y="2492375"/>
            <a:ext cx="449263" cy="981075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图片 8" descr="操作系统选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463" y="1196975"/>
            <a:ext cx="2306637" cy="3932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1619250" y="407670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扫描二</a:t>
            </a: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维码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10"/>
          <p:cNvSpPr>
            <a:spLocks noChangeArrowheads="1"/>
          </p:cNvSpPr>
          <p:nvPr/>
        </p:nvSpPr>
        <p:spPr bwMode="auto">
          <a:xfrm>
            <a:off x="4500563" y="5157788"/>
            <a:ext cx="2722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选择手机对应的操作系统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2" name="矩形 11"/>
          <p:cNvSpPr>
            <a:spLocks noChangeArrowheads="1"/>
          </p:cNvSpPr>
          <p:nvPr/>
        </p:nvSpPr>
        <p:spPr bwMode="auto">
          <a:xfrm>
            <a:off x="1403350" y="5589588"/>
            <a:ext cx="6769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温馨提示：</a:t>
            </a: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安卓手机的微信扫描功能不支持使用直接扫描安装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产品安装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网址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539750" y="776288"/>
            <a:ext cx="806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6400" eaLnBrk="0" hangingPunct="0"/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通过手机</a:t>
            </a:r>
            <a:r>
              <a:rPr lang="zh-CN" altLang="en-US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自带的</a:t>
            </a:r>
            <a:r>
              <a:rPr 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浏览器打开网址（按实际提供的地址登陆），选择手机对应的操作系统，稍等片刻就可以安装成功。</a:t>
            </a:r>
          </a:p>
        </p:txBody>
      </p:sp>
      <p:pic>
        <p:nvPicPr>
          <p:cNvPr id="6" name="图片 5" descr="操作系统选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1467" y="1800225"/>
            <a:ext cx="2306637" cy="3932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3563938" y="1773238"/>
            <a:ext cx="2016125" cy="2951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83" name="矩形 15"/>
          <p:cNvSpPr>
            <a:spLocks noChangeArrowheads="1"/>
          </p:cNvSpPr>
          <p:nvPr/>
        </p:nvSpPr>
        <p:spPr bwMode="auto">
          <a:xfrm>
            <a:off x="3563938" y="1758950"/>
            <a:ext cx="2016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通用功能</a:t>
            </a:r>
          </a:p>
        </p:txBody>
      </p:sp>
      <p:sp>
        <p:nvSpPr>
          <p:cNvPr id="7184" name="TextBox 20"/>
          <p:cNvSpPr txBox="1">
            <a:spLocks noChangeArrowheads="1"/>
          </p:cNvSpPr>
          <p:nvPr/>
        </p:nvSpPr>
        <p:spPr bwMode="auto">
          <a:xfrm>
            <a:off x="4799013" y="4151313"/>
            <a:ext cx="9255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436F7D"/>
                </a:solidFill>
              </a:rPr>
              <a:t>2</a:t>
            </a:r>
            <a:endParaRPr lang="zh-CN" altLang="en-US" sz="3600" b="1" dirty="0">
              <a:solidFill>
                <a:srgbClr val="436F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通用功能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产品登录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5" name="Rectangle 1"/>
          <p:cNvSpPr>
            <a:spLocks noChangeArrowheads="1"/>
          </p:cNvSpPr>
          <p:nvPr/>
        </p:nvSpPr>
        <p:spPr bwMode="auto">
          <a:xfrm>
            <a:off x="539750" y="930275"/>
            <a:ext cx="806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6400" eaLnBrk="0" hangingPunct="0"/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在手机桌面单击</a:t>
            </a:r>
            <a:r>
              <a:rPr lang="en-US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0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“易销邦”图标，进入产品登录页。</a:t>
            </a:r>
            <a:endParaRPr lang="zh-CN" sz="20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4" descr="iTunesArtwork@2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765175"/>
            <a:ext cx="7207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电信移动销售—登录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650" y="1773238"/>
            <a:ext cx="2232025" cy="3684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3500438"/>
            <a:ext cx="2232025" cy="649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0249" name="矩形 11"/>
          <p:cNvSpPr>
            <a:spLocks noChangeArrowheads="1"/>
          </p:cNvSpPr>
          <p:nvPr/>
        </p:nvSpPr>
        <p:spPr bwMode="auto">
          <a:xfrm>
            <a:off x="900113" y="5516563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输入账号与密码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2484438" y="3573463"/>
            <a:ext cx="449262" cy="503237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5" name="图片 14" descr="首页去运营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0200" y="1773238"/>
            <a:ext cx="2289175" cy="3743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252" name="矩形 15"/>
          <p:cNvSpPr>
            <a:spLocks noChangeArrowheads="1"/>
          </p:cNvSpPr>
          <p:nvPr/>
        </p:nvSpPr>
        <p:spPr bwMode="auto">
          <a:xfrm>
            <a:off x="4484688" y="5516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产品首页显示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9925" y="1989138"/>
            <a:ext cx="1655763" cy="341630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txBody>
          <a:bodyPr anchor="ctr" anchorCtr="1">
            <a:spAutoFit/>
          </a:bodyPr>
          <a:lstStyle/>
          <a:p>
            <a:pPr algn="ctr"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5250" algn="ctr">
              <a:defRPr/>
            </a:pP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初始登录密码，</a:t>
            </a:r>
            <a:endParaRPr lang="en-US" altLang="zh-CN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  <a:p>
            <a:pPr marL="95250" algn="ctr">
              <a:defRPr/>
            </a:pP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统一设置为</a:t>
            </a:r>
            <a:r>
              <a:rPr lang="en-US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123456</a:t>
            </a:r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。为保障产品的使用安全，建议修改成私人密码。不同角色登录后，产品首页显示将略有不同，详见首页说明</a:t>
            </a:r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948488" y="1773238"/>
            <a:ext cx="1223962" cy="431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温馨提示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987675" y="1773238"/>
            <a:ext cx="1223963" cy="17272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87675" y="4149725"/>
            <a:ext cx="1152525" cy="13668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通用功能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Rectangle 1"/>
          <p:cNvSpPr>
            <a:spLocks noChangeArrowheads="1"/>
          </p:cNvSpPr>
          <p:nvPr/>
        </p:nvSpPr>
        <p:spPr bwMode="auto">
          <a:xfrm>
            <a:off x="539750" y="765175"/>
            <a:ext cx="79930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6400" eaLnBrk="0" hangingPunct="0"/>
            <a:r>
              <a:rPr 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通过设置页，你可以对头像、姓名、电话号码、性别、登录密码的内容进行修改；</a:t>
            </a:r>
          </a:p>
          <a:p>
            <a:pPr indent="406400" eaLnBrk="0" hangingPunct="0"/>
            <a:r>
              <a:rPr 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对本软件的体验结果进行反馈。此内容对本产品的功通完善非常重要；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406400" eaLnBrk="0" hangingPunct="0"/>
            <a:r>
              <a:rPr lang="zh-CN" altLang="en-US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在设置页，还能够查看到本软件的最新版本号及简介，同时也可以帮助你清理缓存。 </a:t>
            </a:r>
          </a:p>
        </p:txBody>
      </p:sp>
      <p:pic>
        <p:nvPicPr>
          <p:cNvPr id="7" name="图片 6" descr="设置页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913" y="2349500"/>
            <a:ext cx="2303462" cy="3671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31913" y="2636838"/>
            <a:ext cx="23034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</a:endParaRPr>
          </a:p>
        </p:txBody>
      </p:sp>
      <p:pic>
        <p:nvPicPr>
          <p:cNvPr id="9" name="图片 8" descr="设置页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349500"/>
            <a:ext cx="2359025" cy="3671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132138" y="2636838"/>
            <a:ext cx="449262" cy="287337"/>
          </a:xfrm>
          <a:prstGeom prst="rightArrow">
            <a:avLst>
              <a:gd name="adj1" fmla="val 50000"/>
              <a:gd name="adj2" fmla="val 40909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74" name="矩形 10"/>
          <p:cNvSpPr>
            <a:spLocks noChangeArrowheads="1"/>
          </p:cNvSpPr>
          <p:nvPr/>
        </p:nvSpPr>
        <p:spPr bwMode="auto">
          <a:xfrm>
            <a:off x="1979712" y="5661248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设置页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5" name="矩形 11"/>
          <p:cNvSpPr>
            <a:spLocks noChangeArrowheads="1"/>
          </p:cNvSpPr>
          <p:nvPr/>
        </p:nvSpPr>
        <p:spPr bwMode="auto">
          <a:xfrm>
            <a:off x="5436096" y="5661248"/>
            <a:ext cx="133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个人中心页</a:t>
            </a:r>
            <a:endParaRPr lang="zh-CN" altLang="en-US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35375" y="2997200"/>
            <a:ext cx="1223963" cy="30241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635375" y="2349500"/>
            <a:ext cx="1296988" cy="2873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2035</Words>
  <Application>Microsoft Office PowerPoint</Application>
  <PresentationFormat>全屏显示(4:3)</PresentationFormat>
  <Paragraphs>238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CNC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贾毅敏</dc:creator>
  <cp:lastModifiedBy>贾毅敏</cp:lastModifiedBy>
  <cp:revision>147</cp:revision>
  <dcterms:created xsi:type="dcterms:W3CDTF">2014-05-13T01:19:45Z</dcterms:created>
  <dcterms:modified xsi:type="dcterms:W3CDTF">2014-05-23T04:07:55Z</dcterms:modified>
</cp:coreProperties>
</file>