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3" r:id="rId2"/>
    <p:sldId id="274" r:id="rId3"/>
    <p:sldId id="276" r:id="rId4"/>
    <p:sldId id="277" r:id="rId5"/>
    <p:sldId id="278" r:id="rId6"/>
    <p:sldId id="283" r:id="rId7"/>
    <p:sldId id="256" r:id="rId8"/>
    <p:sldId id="257" r:id="rId9"/>
    <p:sldId id="284" r:id="rId10"/>
    <p:sldId id="285" r:id="rId11"/>
    <p:sldId id="258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82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7D"/>
    <a:srgbClr val="0070C0"/>
    <a:srgbClr val="233A41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22F645-8F66-4CF5-8E62-B1754BB7C69B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B026B4-5911-4C3C-AD2C-06C106A5E1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377353-49E0-4EF7-9258-9CEEAF0D5FD9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图片3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D:\工作文件\艾克塞伦\定稿设计\PPT模板\x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650" y="6021388"/>
            <a:ext cx="121126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2EC1D-1CFC-4212-BD3B-DC2F18A890E5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749B-C3F0-4943-9698-BFBB581188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D26DE-EC6B-425F-B3CD-20401AB59918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526E3-210A-44D4-9B90-4FED6E7B2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F013B-5D2C-475B-847B-ABE057669573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CB83-FABD-47BC-BA7B-04CE22B65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工作文件\艾克塞伦\定稿设计\PPT模板\x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6165850"/>
            <a:ext cx="121126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49EA6-A1CC-49A4-85B7-D5EEA02B4F99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E65E9-A97B-4E62-A68A-6C7033F3D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4003D-4961-4C2C-A00D-96118DB747B9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EC72-C210-4EBB-AE3C-155D24746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0A0C5-11E8-4A8E-BF69-B4359E95A191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32344-1F0A-4FE2-9EC4-061D351B58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DEEA1-2D82-447A-BBA1-76FBF3673CA8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C7BEA-E7A3-46B4-913C-0D08506A2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365F-3CC0-4077-83C9-746AFA8D6262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503B3-B4AD-4A68-8B12-C83D2AF44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D738A-5BE3-4EB1-BA3C-6DF5B7D6666D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5821-939D-41CB-B889-C912A232C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DFA0F-4D33-46C7-9C01-5D28A7E0CB49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A2B7A-1DDC-4155-81C4-12AC3EBCD3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490E8-114A-4D60-8EA8-00BD16B6B5AF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78BD8-255D-49B8-A81B-F88DF74A51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511CDB-57DB-49A7-891B-30B7BF56C18A}" type="datetimeFigureOut">
              <a:rPr lang="zh-CN" altLang="en-US"/>
              <a:pPr>
                <a:defRPr/>
              </a:pPr>
              <a:t>2014-5-27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FFDB59C-ECC6-46C1-8ACC-E9EDF9B4A0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图片 6" descr="图片3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3888" y="3513202"/>
            <a:ext cx="5040560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B w="50800" h="38100" prst="riblet"/>
              <a:extrusionClr>
                <a:schemeClr val="accent3">
                  <a:lumMod val="75000"/>
                </a:schemeClr>
              </a:extrusionClr>
            </a:sp3d>
          </a:bodyPr>
          <a:lstStyle/>
          <a:p>
            <a:pPr>
              <a:defRPr/>
            </a:pPr>
            <a:r>
              <a:rPr lang="en-US" altLang="zh-CN" sz="4000" dirty="0" smtClean="0">
                <a:solidFill>
                  <a:srgbClr val="436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4000" dirty="0" smtClean="0">
                <a:solidFill>
                  <a:srgbClr val="436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端</a:t>
            </a:r>
            <a:r>
              <a:rPr lang="zh-CN" altLang="en-US" sz="4000" dirty="0">
                <a:solidFill>
                  <a:srgbClr val="436F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产品操作手册</a:t>
            </a:r>
          </a:p>
        </p:txBody>
      </p:sp>
      <p:sp>
        <p:nvSpPr>
          <p:cNvPr id="4" name="矩形 3"/>
          <p:cNvSpPr/>
          <p:nvPr/>
        </p:nvSpPr>
        <p:spPr>
          <a:xfrm>
            <a:off x="1692275" y="1773238"/>
            <a:ext cx="3876675" cy="15684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易销邦</a:t>
            </a:r>
            <a:endParaRPr lang="en-US" altLang="zh-CN" sz="9600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8027988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：巡一巡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时间段详细记录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17145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95536" y="1916832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395536" y="90872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可以按照不同的时间段纬度（本周、本月、本年）来查看巡店的详细记录。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636912"/>
            <a:ext cx="6496613" cy="202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直接连接符 14"/>
          <p:cNvCxnSpPr/>
          <p:nvPr/>
        </p:nvCxnSpPr>
        <p:spPr>
          <a:xfrm>
            <a:off x="2123728" y="2420888"/>
            <a:ext cx="288032" cy="223224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23728" y="1916834"/>
            <a:ext cx="288032" cy="72007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411760" y="3717032"/>
            <a:ext cx="6480720" cy="9361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716016" y="5158407"/>
            <a:ext cx="122413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巡店详细内容显示区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直接箭头连接符 20"/>
          <p:cNvCxnSpPr>
            <a:stCxn id="20" idx="0"/>
          </p:cNvCxnSpPr>
          <p:nvPr/>
        </p:nvCxnSpPr>
        <p:spPr>
          <a:xfrm flipV="1">
            <a:off x="5328084" y="4365104"/>
            <a:ext cx="36004" cy="7933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7451725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：日程管理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2160240" cy="396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928341"/>
            <a:ext cx="5529237" cy="423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323528" y="2636912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483768" y="1916832"/>
            <a:ext cx="360040" cy="72008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83768" y="3140968"/>
            <a:ext cx="360040" cy="30243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43808" y="2348880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96336" y="242088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220072" y="4293096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2987824" y="1196752"/>
            <a:ext cx="720080" cy="502841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日期切换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22" idx="0"/>
          </p:cNvCxnSpPr>
          <p:nvPr/>
        </p:nvCxnSpPr>
        <p:spPr>
          <a:xfrm>
            <a:off x="3347864" y="1699593"/>
            <a:ext cx="108012" cy="6492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380312" y="1268760"/>
            <a:ext cx="1152128" cy="502841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月、周、日切换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31" idx="2"/>
            <a:endCxn id="23" idx="0"/>
          </p:cNvCxnSpPr>
          <p:nvPr/>
        </p:nvCxnSpPr>
        <p:spPr>
          <a:xfrm>
            <a:off x="7956376" y="1771601"/>
            <a:ext cx="36004" cy="6492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22"/>
          <p:cNvSpPr>
            <a:spLocks noChangeArrowheads="1"/>
          </p:cNvSpPr>
          <p:nvPr/>
        </p:nvSpPr>
        <p:spPr bwMode="auto">
          <a:xfrm>
            <a:off x="323528" y="620688"/>
            <a:ext cx="820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可以按照不同的时间段纬度（本周、本月、本年）来查看巡店的详细记录。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3275856" y="3789040"/>
            <a:ext cx="1512168" cy="72008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有日程记录的日期，双击该数字查看日程内容。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>
            <a:stCxn id="36" idx="3"/>
          </p:cNvCxnSpPr>
          <p:nvPr/>
        </p:nvCxnSpPr>
        <p:spPr>
          <a:xfrm>
            <a:off x="4788024" y="4149080"/>
            <a:ext cx="72008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43" idx="2"/>
          </p:cNvCxnSpPr>
          <p:nvPr/>
        </p:nvCxnSpPr>
        <p:spPr>
          <a:xfrm flipH="1">
            <a:off x="6804248" y="4509120"/>
            <a:ext cx="61156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6695728" y="3861048"/>
            <a:ext cx="1440160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标绿色的日期为当前日欺，双击新增日程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6165304"/>
            <a:ext cx="5544616" cy="46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323528" y="6137920"/>
            <a:ext cx="2016224" cy="5314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日程详细内容，可进行修改与删除操作。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43808" y="6165304"/>
            <a:ext cx="5544616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>
            <a:off x="6012160" y="4941168"/>
            <a:ext cx="2376264" cy="12241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843808" y="4941168"/>
            <a:ext cx="2376264" cy="12241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8" idx="3"/>
          </p:cNvCxnSpPr>
          <p:nvPr/>
        </p:nvCxnSpPr>
        <p:spPr>
          <a:xfrm>
            <a:off x="2339752" y="6403640"/>
            <a:ext cx="936104" cy="496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012160" y="4941168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08920"/>
            <a:ext cx="272514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0" y="0"/>
            <a:ext cx="7451725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：日程管理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556792"/>
            <a:ext cx="4953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835696" y="4149080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339752" y="1556792"/>
            <a:ext cx="1080120" cy="259228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39752" y="4653136"/>
            <a:ext cx="1080120" cy="172819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95537" y="1844824"/>
            <a:ext cx="1728191" cy="72008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双击需要添加日程的时期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95536" y="184482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>
            <a:off x="1259633" y="2564904"/>
            <a:ext cx="792087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6732240" y="764704"/>
            <a:ext cx="1728191" cy="72008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选择需要提供的时间点，可设小时与分钟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732240" y="76470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0072" y="1916832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箭头连接符 22"/>
          <p:cNvCxnSpPr>
            <a:stCxn id="20" idx="1"/>
          </p:cNvCxnSpPr>
          <p:nvPr/>
        </p:nvCxnSpPr>
        <p:spPr>
          <a:xfrm flipH="1">
            <a:off x="5940152" y="1124744"/>
            <a:ext cx="792088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91880" y="227687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7092280" y="191683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选择是否发送短信提醒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92279" y="191683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0" name="直接箭头连接符 29"/>
          <p:cNvCxnSpPr>
            <a:stCxn id="28" idx="1"/>
          </p:cNvCxnSpPr>
          <p:nvPr/>
        </p:nvCxnSpPr>
        <p:spPr>
          <a:xfrm flipH="1">
            <a:off x="5292080" y="2204864"/>
            <a:ext cx="1800200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91880" y="2564904"/>
            <a:ext cx="4824536" cy="19442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6" name="直接箭头连接符 35"/>
          <p:cNvCxnSpPr>
            <a:stCxn id="51" idx="1"/>
          </p:cNvCxnSpPr>
          <p:nvPr/>
        </p:nvCxnSpPr>
        <p:spPr>
          <a:xfrm flipH="1" flipV="1">
            <a:off x="5076057" y="2996952"/>
            <a:ext cx="2339752" cy="22322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51" idx="1"/>
          </p:cNvCxnSpPr>
          <p:nvPr/>
        </p:nvCxnSpPr>
        <p:spPr>
          <a:xfrm flipH="1" flipV="1">
            <a:off x="6660233" y="2924944"/>
            <a:ext cx="755576" cy="23042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467544" y="4941168"/>
            <a:ext cx="2016224" cy="86409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填写具体内容，字数限制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个汉字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479169" y="4941168"/>
            <a:ext cx="42042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7" name="直接箭头连接符 46"/>
          <p:cNvCxnSpPr>
            <a:stCxn id="45" idx="3"/>
          </p:cNvCxnSpPr>
          <p:nvPr/>
        </p:nvCxnSpPr>
        <p:spPr>
          <a:xfrm flipV="1">
            <a:off x="2483768" y="4797152"/>
            <a:ext cx="2304256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319464" y="4509120"/>
            <a:ext cx="3924944" cy="129614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7415809" y="4797152"/>
            <a:ext cx="1728191" cy="86409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选择接收日程提醒的人员，先选择角色，再选择具体人员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7415809" y="479715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20272" y="594928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3995936" y="5877272"/>
            <a:ext cx="2016224" cy="86409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确认选择及填写内容无误后，点击“保存”按纽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3995936" y="5877272"/>
            <a:ext cx="42042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60" name="直接箭头连接符 59"/>
          <p:cNvCxnSpPr>
            <a:stCxn id="57" idx="3"/>
          </p:cNvCxnSpPr>
          <p:nvPr/>
        </p:nvCxnSpPr>
        <p:spPr>
          <a:xfrm flipV="1">
            <a:off x="6012160" y="6093296"/>
            <a:ext cx="1152128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22"/>
          <p:cNvSpPr>
            <a:spLocks noChangeArrowheads="1"/>
          </p:cNvSpPr>
          <p:nvPr/>
        </p:nvSpPr>
        <p:spPr bwMode="auto">
          <a:xfrm>
            <a:off x="216024" y="5949280"/>
            <a:ext cx="31318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温馨提示：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短信发送需要单独配置功能才能使用。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22"/>
          <p:cNvSpPr>
            <a:spLocks noChangeArrowheads="1"/>
          </p:cNvSpPr>
          <p:nvPr/>
        </p:nvSpPr>
        <p:spPr bwMode="auto">
          <a:xfrm>
            <a:off x="323528" y="704890"/>
            <a:ext cx="60486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端对日程进行管理，发布后手机端自动显示。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772816"/>
            <a:ext cx="5865465" cy="38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6900"/>
            <a:ext cx="17049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：信息管理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学一学主页面显示内容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323528" y="70489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端对学一学内容进行管理，发布后手机端自动显示。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996952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67744" y="1772816"/>
            <a:ext cx="720080" cy="129614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267744" y="3429000"/>
            <a:ext cx="720080" cy="21602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283968" y="1772816"/>
            <a:ext cx="151216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987824" y="2420888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740352" y="2348880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131840" y="3284984"/>
            <a:ext cx="237626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3717032"/>
            <a:ext cx="2376264" cy="12241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131840" y="4941168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31840" y="5301208"/>
            <a:ext cx="2376264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907704" y="1124744"/>
            <a:ext cx="1368152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学一学主页与通知主页切换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/>
          <p:cNvCxnSpPr>
            <a:stCxn id="23" idx="3"/>
          </p:cNvCxnSpPr>
          <p:nvPr/>
        </p:nvCxnSpPr>
        <p:spPr>
          <a:xfrm>
            <a:off x="3275856" y="1376772"/>
            <a:ext cx="1800200" cy="4680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7740352" y="1196752"/>
            <a:ext cx="1008112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新增学一学按纽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stCxn id="28" idx="2"/>
          </p:cNvCxnSpPr>
          <p:nvPr/>
        </p:nvCxnSpPr>
        <p:spPr>
          <a:xfrm>
            <a:off x="8244408" y="1700808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6084168" y="2276872"/>
            <a:ext cx="1152128" cy="72008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输入关键字按查询按纽进行搜索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直接箭头连接符 32"/>
          <p:cNvCxnSpPr>
            <a:stCxn id="32" idx="1"/>
          </p:cNvCxnSpPr>
          <p:nvPr/>
        </p:nvCxnSpPr>
        <p:spPr>
          <a:xfrm flipH="1" flipV="1">
            <a:off x="4355976" y="2564904"/>
            <a:ext cx="1728192" cy="72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5652120" y="3284984"/>
            <a:ext cx="864096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标题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>
            <a:off x="4283968" y="3465004"/>
            <a:ext cx="1368152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5580112" y="4005064"/>
            <a:ext cx="864096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配图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直接箭头连接符 40"/>
          <p:cNvCxnSpPr>
            <a:stCxn id="40" idx="1"/>
          </p:cNvCxnSpPr>
          <p:nvPr/>
        </p:nvCxnSpPr>
        <p:spPr>
          <a:xfrm flipH="1">
            <a:off x="4283968" y="4185084"/>
            <a:ext cx="1296144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5724128" y="4941168"/>
            <a:ext cx="936104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内容预览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箭头连接符 43"/>
          <p:cNvCxnSpPr>
            <a:stCxn id="43" idx="1"/>
          </p:cNvCxnSpPr>
          <p:nvPr/>
        </p:nvCxnSpPr>
        <p:spPr>
          <a:xfrm flipH="1">
            <a:off x="4572000" y="5121188"/>
            <a:ext cx="1152128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4572000" y="5877272"/>
            <a:ext cx="936104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删除按纽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3419872" y="5877272"/>
            <a:ext cx="936104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52" idx="0"/>
          </p:cNvCxnSpPr>
          <p:nvPr/>
        </p:nvCxnSpPr>
        <p:spPr>
          <a:xfrm flipH="1" flipV="1">
            <a:off x="3851920" y="5517232"/>
            <a:ext cx="36004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0"/>
          </p:cNvCxnSpPr>
          <p:nvPr/>
        </p:nvCxnSpPr>
        <p:spPr>
          <a:xfrm flipV="1">
            <a:off x="5040052" y="5445224"/>
            <a:ext cx="360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451725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：信息管理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学一学发布流程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297755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2699792" y="285293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9127" y="1916832"/>
            <a:ext cx="5037329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755576" y="1772816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点击“发布学一学”按纽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55575" y="177281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75856" y="1916832"/>
            <a:ext cx="360040" cy="93610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75856" y="3284984"/>
            <a:ext cx="360040" cy="30243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323528" y="70489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端发布学一学内容，所有角色均可以通过手机端查看。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>
            <a:stCxn id="8" idx="3"/>
          </p:cNvCxnSpPr>
          <p:nvPr/>
        </p:nvCxnSpPr>
        <p:spPr>
          <a:xfrm>
            <a:off x="2483767" y="2060848"/>
            <a:ext cx="432049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139952" y="3284984"/>
            <a:ext cx="403244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139952" y="3717032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139952" y="4149080"/>
            <a:ext cx="403244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39952" y="4797152"/>
            <a:ext cx="4032448" cy="8640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8294" y="5733256"/>
            <a:ext cx="501816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矩形 26"/>
          <p:cNvSpPr/>
          <p:nvPr/>
        </p:nvSpPr>
        <p:spPr>
          <a:xfrm>
            <a:off x="5220072" y="5733256"/>
            <a:ext cx="864096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4499993" y="2492896"/>
            <a:ext cx="136815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输入学一学标题内容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4499992" y="249289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 flipH="1">
            <a:off x="4932041" y="2996952"/>
            <a:ext cx="25202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6156177" y="2348880"/>
            <a:ext cx="1512167" cy="72008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从本地电脑上选择配图，必选项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156176" y="249289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6" name="直接箭头连接符 35"/>
          <p:cNvCxnSpPr>
            <a:stCxn id="34" idx="2"/>
          </p:cNvCxnSpPr>
          <p:nvPr/>
        </p:nvCxnSpPr>
        <p:spPr>
          <a:xfrm flipH="1">
            <a:off x="5076057" y="3068960"/>
            <a:ext cx="183620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6228184" y="3573016"/>
            <a:ext cx="1944216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点击下拉按纽选择学一学内型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6228183" y="357301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1" name="直接箭头连接符 40"/>
          <p:cNvCxnSpPr>
            <a:stCxn id="39" idx="2"/>
          </p:cNvCxnSpPr>
          <p:nvPr/>
        </p:nvCxnSpPr>
        <p:spPr>
          <a:xfrm>
            <a:off x="7200292" y="4077072"/>
            <a:ext cx="828092" cy="21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1763688" y="5157192"/>
            <a:ext cx="1512167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输入学一学的内容文字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1763688" y="515719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6" name="直接箭头连接符 45"/>
          <p:cNvCxnSpPr>
            <a:stCxn id="44" idx="3"/>
          </p:cNvCxnSpPr>
          <p:nvPr/>
        </p:nvCxnSpPr>
        <p:spPr>
          <a:xfrm flipV="1">
            <a:off x="3275855" y="5157192"/>
            <a:ext cx="1440161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1"/>
          <p:cNvSpPr>
            <a:spLocks noChangeArrowheads="1"/>
          </p:cNvSpPr>
          <p:nvPr/>
        </p:nvSpPr>
        <p:spPr bwMode="auto">
          <a:xfrm>
            <a:off x="1763688" y="5805264"/>
            <a:ext cx="1656184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确认选择与填写无误后按点击发布按纽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1763688" y="580526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51" name="直接箭头连接符 50"/>
          <p:cNvCxnSpPr>
            <a:stCxn id="49" idx="3"/>
          </p:cNvCxnSpPr>
          <p:nvPr/>
        </p:nvCxnSpPr>
        <p:spPr>
          <a:xfrm flipV="1">
            <a:off x="3419872" y="6021288"/>
            <a:ext cx="2016224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884368" y="2636912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矩形 1"/>
          <p:cNvSpPr>
            <a:spLocks noChangeArrowheads="1"/>
          </p:cNvSpPr>
          <p:nvPr/>
        </p:nvSpPr>
        <p:spPr bwMode="auto">
          <a:xfrm>
            <a:off x="6588224" y="1340768"/>
            <a:ext cx="2016223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点击查看已发布按纽返回学一学主页面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箭头连接符 55"/>
          <p:cNvCxnSpPr>
            <a:stCxn id="55" idx="2"/>
          </p:cNvCxnSpPr>
          <p:nvPr/>
        </p:nvCxnSpPr>
        <p:spPr>
          <a:xfrm>
            <a:off x="7596336" y="1844824"/>
            <a:ext cx="720080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：信息管理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通知主页面显示内容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22"/>
          <p:cNvSpPr>
            <a:spLocks noChangeArrowheads="1"/>
          </p:cNvSpPr>
          <p:nvPr/>
        </p:nvSpPr>
        <p:spPr bwMode="auto">
          <a:xfrm>
            <a:off x="323528" y="704890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端对通知内容进行管理，发布后手机端自动显示。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54932"/>
            <a:ext cx="17049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39552" y="3284984"/>
            <a:ext cx="172819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267744" y="2060848"/>
            <a:ext cx="720080" cy="129614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67744" y="3717032"/>
            <a:ext cx="720080" cy="21602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2060848"/>
            <a:ext cx="532859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1907704" y="1412776"/>
            <a:ext cx="1368152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通知主页与学一学主页切换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83968" y="2132856"/>
            <a:ext cx="14401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4" name="直接箭头连接符 13"/>
          <p:cNvCxnSpPr>
            <a:stCxn id="12" idx="3"/>
          </p:cNvCxnSpPr>
          <p:nvPr/>
        </p:nvCxnSpPr>
        <p:spPr>
          <a:xfrm>
            <a:off x="3275856" y="1664804"/>
            <a:ext cx="1656184" cy="6120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59832" y="2996952"/>
            <a:ext cx="208823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5436096" y="2852936"/>
            <a:ext cx="1440160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输入关键字按查询按纽进行搜索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箭头连接符 18"/>
          <p:cNvCxnSpPr>
            <a:stCxn id="18" idx="1"/>
          </p:cNvCxnSpPr>
          <p:nvPr/>
        </p:nvCxnSpPr>
        <p:spPr>
          <a:xfrm flipH="1">
            <a:off x="3707904" y="3176972"/>
            <a:ext cx="1728192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7524328" y="2996952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箭头连接符 24"/>
          <p:cNvCxnSpPr>
            <a:stCxn id="26" idx="2"/>
          </p:cNvCxnSpPr>
          <p:nvPr/>
        </p:nvCxnSpPr>
        <p:spPr>
          <a:xfrm>
            <a:off x="7884368" y="2348880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7380312" y="1844824"/>
            <a:ext cx="1008112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新增通知按纽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987824" y="3789040"/>
            <a:ext cx="5328592" cy="151216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87824" y="5301208"/>
            <a:ext cx="1152128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1331640" y="4293096"/>
            <a:ext cx="1080120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通知内容列表区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箭头连接符 31"/>
          <p:cNvCxnSpPr>
            <a:stCxn id="31" idx="3"/>
          </p:cNvCxnSpPr>
          <p:nvPr/>
        </p:nvCxnSpPr>
        <p:spPr>
          <a:xfrm flipV="1">
            <a:off x="2411760" y="4509120"/>
            <a:ext cx="792088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899592" y="5589240"/>
            <a:ext cx="1512168" cy="28803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通知合计情况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35" idx="3"/>
          </p:cNvCxnSpPr>
          <p:nvPr/>
        </p:nvCxnSpPr>
        <p:spPr>
          <a:xfrm flipV="1">
            <a:off x="2411760" y="5661248"/>
            <a:ext cx="792088" cy="72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4644008" y="4221088"/>
            <a:ext cx="2016224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修改与删除按纽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236296" y="4149080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41" name="直接箭头连接符 40"/>
          <p:cNvCxnSpPr>
            <a:stCxn id="39" idx="3"/>
          </p:cNvCxnSpPr>
          <p:nvPr/>
        </p:nvCxnSpPr>
        <p:spPr>
          <a:xfrm flipV="1">
            <a:off x="6660232" y="4365104"/>
            <a:ext cx="936104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4211960" y="5949280"/>
            <a:ext cx="2016224" cy="36004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上下翻页或快速跳转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56176" y="5301208"/>
            <a:ext cx="2160240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4" name="直接箭头连接符 53"/>
          <p:cNvCxnSpPr>
            <a:stCxn id="52" idx="0"/>
          </p:cNvCxnSpPr>
          <p:nvPr/>
        </p:nvCxnSpPr>
        <p:spPr>
          <a:xfrm flipV="1">
            <a:off x="5220072" y="5661248"/>
            <a:ext cx="122413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2.4.4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：信息管理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通知发布流程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996952"/>
            <a:ext cx="341834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300" y="1872208"/>
            <a:ext cx="5231196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22"/>
          <p:cNvSpPr>
            <a:spLocks noChangeArrowheads="1"/>
          </p:cNvSpPr>
          <p:nvPr/>
        </p:nvSpPr>
        <p:spPr bwMode="auto">
          <a:xfrm>
            <a:off x="467544" y="796642"/>
            <a:ext cx="83529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端发布通知内容，本人及下一级成员可以通过手机端查看。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824" y="3501008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755576" y="2204864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点击“发布通知”按纽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55575" y="220486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>
            <a:off x="2483767" y="2492896"/>
            <a:ext cx="792089" cy="11521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563888" y="1844824"/>
            <a:ext cx="216024" cy="165618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563888" y="3933056"/>
            <a:ext cx="216024" cy="23042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283968" y="2492896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283968" y="2852936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283968" y="3140968"/>
            <a:ext cx="4320480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83968" y="3501008"/>
            <a:ext cx="4320480" cy="21602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724128" y="5877272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1"/>
          <p:cNvSpPr>
            <a:spLocks noChangeArrowheads="1"/>
          </p:cNvSpPr>
          <p:nvPr/>
        </p:nvSpPr>
        <p:spPr bwMode="auto">
          <a:xfrm>
            <a:off x="3779912" y="1484784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输入通知标题内容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3779912" y="148478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0" name="直接箭头连接符 29"/>
          <p:cNvCxnSpPr>
            <a:stCxn id="28" idx="2"/>
          </p:cNvCxnSpPr>
          <p:nvPr/>
        </p:nvCxnSpPr>
        <p:spPr>
          <a:xfrm>
            <a:off x="4644008" y="2060848"/>
            <a:ext cx="288032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5652119" y="1844824"/>
            <a:ext cx="1872209" cy="575549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从本地电脑上选择配图，必选项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5604793" y="1844824"/>
            <a:ext cx="407367" cy="3600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5" name="直接箭头连接符 34"/>
          <p:cNvCxnSpPr>
            <a:stCxn id="33" idx="2"/>
          </p:cNvCxnSpPr>
          <p:nvPr/>
        </p:nvCxnSpPr>
        <p:spPr>
          <a:xfrm flipH="1">
            <a:off x="5580112" y="2420373"/>
            <a:ext cx="1008112" cy="57657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1115616" y="4437112"/>
            <a:ext cx="2304255" cy="7920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点击此处选择通知接收人，不选择则默认为下一级所有成员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1187624" y="443711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9" name="直接箭头连接符 38"/>
          <p:cNvCxnSpPr>
            <a:stCxn id="37" idx="3"/>
          </p:cNvCxnSpPr>
          <p:nvPr/>
        </p:nvCxnSpPr>
        <p:spPr>
          <a:xfrm flipV="1">
            <a:off x="3419871" y="3284984"/>
            <a:ext cx="1296145" cy="15481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403648" y="5373216"/>
            <a:ext cx="2016223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在空白处输入通知内容，不做字数限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403648" y="537321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6" name="直接箭头连接符 45"/>
          <p:cNvCxnSpPr>
            <a:stCxn id="43" idx="3"/>
          </p:cNvCxnSpPr>
          <p:nvPr/>
        </p:nvCxnSpPr>
        <p:spPr>
          <a:xfrm flipV="1">
            <a:off x="3419871" y="4365104"/>
            <a:ext cx="1224137" cy="13321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2339752" y="6093296"/>
            <a:ext cx="2016223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确认选择和填写内容无误 ，点击发布按纽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339752" y="609329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54" name="直接箭头连接符 53"/>
          <p:cNvCxnSpPr>
            <a:stCxn id="52" idx="3"/>
          </p:cNvCxnSpPr>
          <p:nvPr/>
        </p:nvCxnSpPr>
        <p:spPr>
          <a:xfrm flipV="1">
            <a:off x="4355975" y="6093296"/>
            <a:ext cx="1656185" cy="324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"/>
          <p:cNvSpPr>
            <a:spLocks noChangeArrowheads="1"/>
          </p:cNvSpPr>
          <p:nvPr/>
        </p:nvSpPr>
        <p:spPr bwMode="auto">
          <a:xfrm>
            <a:off x="7020272" y="119675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点击查看已发布按纽返回通知主页面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316416" y="1988840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7884368" y="1772816"/>
            <a:ext cx="864096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697" y="1772816"/>
            <a:ext cx="5585743" cy="356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060848"/>
            <a:ext cx="16954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：产品管理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9552" y="3356992"/>
            <a:ext cx="165618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195736" y="1772816"/>
            <a:ext cx="792088" cy="15841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95736" y="3789040"/>
            <a:ext cx="792088" cy="158417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56176" y="2420888"/>
            <a:ext cx="158417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40352" y="2420888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323528" y="796642"/>
            <a:ext cx="6624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端可以对手工上报产品、系统日报产品进行管理。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3995936" y="155679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按产品类型进行选择查询产品列表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4860032" y="2132856"/>
            <a:ext cx="2736304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6804249" y="155679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新增产品按纽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直接箭头连接符 25"/>
          <p:cNvCxnSpPr>
            <a:stCxn id="25" idx="2"/>
          </p:cNvCxnSpPr>
          <p:nvPr/>
        </p:nvCxnSpPr>
        <p:spPr>
          <a:xfrm>
            <a:off x="7668345" y="2132856"/>
            <a:ext cx="432047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87824" y="3068960"/>
            <a:ext cx="5400600" cy="19442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812360" y="3068960"/>
            <a:ext cx="576064" cy="19442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987824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300192" y="5013176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3059832" y="227687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产品列表显示区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>
            <a:off x="3923928" y="2852936"/>
            <a:ext cx="0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467544" y="5229200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产品数量合计情况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8" name="直接箭头连接符 37"/>
          <p:cNvCxnSpPr>
            <a:stCxn id="37" idx="3"/>
          </p:cNvCxnSpPr>
          <p:nvPr/>
        </p:nvCxnSpPr>
        <p:spPr>
          <a:xfrm flipV="1">
            <a:off x="2195735" y="5229200"/>
            <a:ext cx="1152129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4211960" y="5517232"/>
            <a:ext cx="1872207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上下翻页或快速跳转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6516216" y="551723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修改与删除按纽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3" name="直接箭头连接符 42"/>
          <p:cNvCxnSpPr>
            <a:stCxn id="41" idx="0"/>
          </p:cNvCxnSpPr>
          <p:nvPr/>
        </p:nvCxnSpPr>
        <p:spPr>
          <a:xfrm flipV="1">
            <a:off x="5148064" y="5229200"/>
            <a:ext cx="144016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2" idx="0"/>
          </p:cNvCxnSpPr>
          <p:nvPr/>
        </p:nvCxnSpPr>
        <p:spPr>
          <a:xfrm flipV="1">
            <a:off x="7380312" y="4869160"/>
            <a:ext cx="720080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5" y="2708920"/>
            <a:ext cx="310480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9" y="764704"/>
            <a:ext cx="4248472" cy="593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：产品管理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新增产品流程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87825" y="2996952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563889" y="764704"/>
            <a:ext cx="720080" cy="230425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63889" y="3429000"/>
            <a:ext cx="720080" cy="324036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355977" y="764704"/>
            <a:ext cx="40324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55977" y="1196752"/>
            <a:ext cx="40324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55977" y="1628800"/>
            <a:ext cx="40324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55977" y="2060848"/>
            <a:ext cx="4032448" cy="9361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355977" y="2996952"/>
            <a:ext cx="40324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55569" y="3573016"/>
            <a:ext cx="3060848" cy="93610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283969" y="4509120"/>
            <a:ext cx="403244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364089" y="4941168"/>
            <a:ext cx="2952328" cy="10801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580113" y="6165304"/>
            <a:ext cx="1080120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1"/>
          <p:cNvSpPr>
            <a:spLocks noChangeArrowheads="1"/>
          </p:cNvSpPr>
          <p:nvPr/>
        </p:nvSpPr>
        <p:spPr bwMode="auto">
          <a:xfrm>
            <a:off x="467545" y="299695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点击“新增商品”按纽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67544" y="299695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29" name="直接箭头连接符 28"/>
          <p:cNvCxnSpPr>
            <a:stCxn id="27" idx="3"/>
          </p:cNvCxnSpPr>
          <p:nvPr/>
        </p:nvCxnSpPr>
        <p:spPr>
          <a:xfrm flipV="1">
            <a:off x="2195736" y="3212976"/>
            <a:ext cx="864097" cy="7200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1547665" y="764704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输入编号，纯数字同时不能与已有商品编号重复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1547665" y="76470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1547665" y="1268760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输入名称，中文或英文均可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1547665" y="126876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1547665" y="1772816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选择计量单位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1547665" y="1772816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0" name="矩形 1"/>
          <p:cNvSpPr>
            <a:spLocks noChangeArrowheads="1"/>
          </p:cNvSpPr>
          <p:nvPr/>
        </p:nvSpPr>
        <p:spPr bwMode="auto">
          <a:xfrm>
            <a:off x="1547665" y="2276872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确定商品的生命期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1547665" y="227687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1619673" y="3645024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选择产品类型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1619673" y="364502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1619673" y="4797152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填写商品权重值，纯数字，与考核关联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619673" y="4221088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考核产品需要预先通过后台设置，非必选择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619673" y="5301208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产品详细文字说明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619350" y="522920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7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2772124" y="6021288"/>
            <a:ext cx="244827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选择及填写内容无误后，点击“添加”按纽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2771801" y="594928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8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52" name="矩形 22"/>
          <p:cNvSpPr>
            <a:spLocks noChangeArrowheads="1"/>
          </p:cNvSpPr>
          <p:nvPr/>
        </p:nvSpPr>
        <p:spPr bwMode="auto">
          <a:xfrm>
            <a:off x="467545" y="5961474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温馨提示：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标*处为必选或必填项。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箭头连接符 52"/>
          <p:cNvCxnSpPr>
            <a:stCxn id="32" idx="3"/>
          </p:cNvCxnSpPr>
          <p:nvPr/>
        </p:nvCxnSpPr>
        <p:spPr>
          <a:xfrm flipV="1">
            <a:off x="3995936" y="980728"/>
            <a:ext cx="1512169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6" idx="3"/>
          </p:cNvCxnSpPr>
          <p:nvPr/>
        </p:nvCxnSpPr>
        <p:spPr>
          <a:xfrm flipV="1">
            <a:off x="3995936" y="1412776"/>
            <a:ext cx="1656185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8" idx="3"/>
          </p:cNvCxnSpPr>
          <p:nvPr/>
        </p:nvCxnSpPr>
        <p:spPr>
          <a:xfrm flipV="1">
            <a:off x="3995936" y="1916832"/>
            <a:ext cx="4176465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0" idx="3"/>
          </p:cNvCxnSpPr>
          <p:nvPr/>
        </p:nvCxnSpPr>
        <p:spPr>
          <a:xfrm flipV="1">
            <a:off x="3995936" y="2276872"/>
            <a:ext cx="1512169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0" idx="3"/>
          </p:cNvCxnSpPr>
          <p:nvPr/>
        </p:nvCxnSpPr>
        <p:spPr>
          <a:xfrm>
            <a:off x="3995936" y="2528900"/>
            <a:ext cx="1584177" cy="2520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3" idx="3"/>
          </p:cNvCxnSpPr>
          <p:nvPr/>
        </p:nvCxnSpPr>
        <p:spPr>
          <a:xfrm flipV="1">
            <a:off x="4067944" y="3284984"/>
            <a:ext cx="4104457" cy="6120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6" idx="3"/>
          </p:cNvCxnSpPr>
          <p:nvPr/>
        </p:nvCxnSpPr>
        <p:spPr>
          <a:xfrm flipV="1">
            <a:off x="4067944" y="4077072"/>
            <a:ext cx="1368153" cy="396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5" idx="3"/>
          </p:cNvCxnSpPr>
          <p:nvPr/>
        </p:nvCxnSpPr>
        <p:spPr>
          <a:xfrm flipV="1">
            <a:off x="4067944" y="4653136"/>
            <a:ext cx="1512169" cy="396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48" idx="3"/>
          </p:cNvCxnSpPr>
          <p:nvPr/>
        </p:nvCxnSpPr>
        <p:spPr>
          <a:xfrm flipV="1">
            <a:off x="4067944" y="5229200"/>
            <a:ext cx="1656185" cy="3240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0" idx="3"/>
          </p:cNvCxnSpPr>
          <p:nvPr/>
        </p:nvCxnSpPr>
        <p:spPr>
          <a:xfrm>
            <a:off x="5220395" y="6273316"/>
            <a:ext cx="791766" cy="180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：组织机构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组织机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7012" y="1556792"/>
            <a:ext cx="6559484" cy="3802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17240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23528" y="3573016"/>
            <a:ext cx="171022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051720" y="1628800"/>
            <a:ext cx="432048" cy="19442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051720" y="4005064"/>
            <a:ext cx="432048" cy="19442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2"/>
          <p:cNvSpPr>
            <a:spLocks noChangeArrowheads="1"/>
          </p:cNvSpPr>
          <p:nvPr/>
        </p:nvSpPr>
        <p:spPr bwMode="auto">
          <a:xfrm>
            <a:off x="323528" y="796642"/>
            <a:ext cx="66247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端对各级组织及人员进行配置。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3768" y="20608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83768" y="2420888"/>
            <a:ext cx="792088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27984" y="2564904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27984" y="3284984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40352" y="3717032"/>
            <a:ext cx="1008112" cy="1656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75856" y="2420888"/>
            <a:ext cx="576064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635897" y="1268760"/>
            <a:ext cx="1584176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输入组织关键字，进行搜索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直接箭头连接符 22"/>
          <p:cNvCxnSpPr>
            <a:stCxn id="22" idx="2"/>
          </p:cNvCxnSpPr>
          <p:nvPr/>
        </p:nvCxnSpPr>
        <p:spPr>
          <a:xfrm flipH="1">
            <a:off x="3491880" y="1844824"/>
            <a:ext cx="936105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"/>
          <p:cNvSpPr>
            <a:spLocks noChangeArrowheads="1"/>
          </p:cNvSpPr>
          <p:nvPr/>
        </p:nvSpPr>
        <p:spPr bwMode="auto">
          <a:xfrm>
            <a:off x="5652120" y="1772816"/>
            <a:ext cx="2232248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当级组织名称、编号、下级组织数及人数员显示区、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>
            <a:stCxn id="26" idx="2"/>
          </p:cNvCxnSpPr>
          <p:nvPr/>
        </p:nvCxnSpPr>
        <p:spPr>
          <a:xfrm flipH="1">
            <a:off x="5868144" y="2348880"/>
            <a:ext cx="900100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1"/>
          <p:cNvSpPr>
            <a:spLocks noChangeArrowheads="1"/>
          </p:cNvSpPr>
          <p:nvPr/>
        </p:nvSpPr>
        <p:spPr bwMode="auto">
          <a:xfrm>
            <a:off x="8027876" y="1484784"/>
            <a:ext cx="936612" cy="86409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当级组织下新增用户按纽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1"/>
          <p:cNvSpPr>
            <a:spLocks noChangeArrowheads="1"/>
          </p:cNvSpPr>
          <p:nvPr/>
        </p:nvSpPr>
        <p:spPr bwMode="auto">
          <a:xfrm>
            <a:off x="395536" y="2132856"/>
            <a:ext cx="1584176" cy="93610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当级组织名称，左侧按纽可展开或收缩下一级组织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箭头连接符 34"/>
          <p:cNvCxnSpPr>
            <a:stCxn id="34" idx="3"/>
          </p:cNvCxnSpPr>
          <p:nvPr/>
        </p:nvCxnSpPr>
        <p:spPr>
          <a:xfrm>
            <a:off x="1979712" y="2600908"/>
            <a:ext cx="648072" cy="108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1"/>
          <p:cNvSpPr>
            <a:spLocks noChangeArrowheads="1"/>
          </p:cNvSpPr>
          <p:nvPr/>
        </p:nvSpPr>
        <p:spPr bwMode="auto">
          <a:xfrm>
            <a:off x="2483768" y="3140968"/>
            <a:ext cx="1584176" cy="93610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对当级组织进行操作，包括修改、删除、新增下级组织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箭头连接符 39"/>
          <p:cNvCxnSpPr>
            <a:stCxn id="39" idx="0"/>
          </p:cNvCxnSpPr>
          <p:nvPr/>
        </p:nvCxnSpPr>
        <p:spPr>
          <a:xfrm flipV="1">
            <a:off x="3275856" y="2636912"/>
            <a:ext cx="21602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1"/>
          <p:cNvSpPr>
            <a:spLocks noChangeArrowheads="1"/>
          </p:cNvSpPr>
          <p:nvPr/>
        </p:nvSpPr>
        <p:spPr bwMode="auto">
          <a:xfrm>
            <a:off x="395536" y="5157192"/>
            <a:ext cx="1584176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当级组织人员列表显示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2483768" y="4149080"/>
            <a:ext cx="1584176" cy="93610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输入关键字查询当级组织下人员姓名、账号、角色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956376" y="3284984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6228184" y="6093296"/>
            <a:ext cx="2376264" cy="6034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对当级组织人员进行密码重置、信息修改和删除操作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373216"/>
            <a:ext cx="6588224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8" name="矩形 47"/>
          <p:cNvSpPr/>
          <p:nvPr/>
        </p:nvSpPr>
        <p:spPr>
          <a:xfrm>
            <a:off x="4427984" y="3717032"/>
            <a:ext cx="4320480" cy="1656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0" name="直接箭头连接符 49"/>
          <p:cNvCxnSpPr>
            <a:stCxn id="44" idx="3"/>
          </p:cNvCxnSpPr>
          <p:nvPr/>
        </p:nvCxnSpPr>
        <p:spPr>
          <a:xfrm flipV="1">
            <a:off x="4067944" y="3429000"/>
            <a:ext cx="1512168" cy="11881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3" idx="3"/>
          </p:cNvCxnSpPr>
          <p:nvPr/>
        </p:nvCxnSpPr>
        <p:spPr>
          <a:xfrm flipV="1">
            <a:off x="1979712" y="5013176"/>
            <a:ext cx="2592288" cy="3960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83768" y="5373216"/>
            <a:ext cx="1944216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364088" y="5373216"/>
            <a:ext cx="3779912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0" name="矩形 1"/>
          <p:cNvSpPr>
            <a:spLocks noChangeArrowheads="1"/>
          </p:cNvSpPr>
          <p:nvPr/>
        </p:nvSpPr>
        <p:spPr bwMode="auto">
          <a:xfrm>
            <a:off x="3707904" y="6065912"/>
            <a:ext cx="2376264" cy="6034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上下翻页或快速跳转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矩形 1"/>
          <p:cNvSpPr>
            <a:spLocks noChangeArrowheads="1"/>
          </p:cNvSpPr>
          <p:nvPr/>
        </p:nvSpPr>
        <p:spPr bwMode="auto">
          <a:xfrm>
            <a:off x="1187624" y="6065912"/>
            <a:ext cx="2376264" cy="6034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用户数量合计情况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箭头连接符 61"/>
          <p:cNvCxnSpPr>
            <a:stCxn id="61" idx="0"/>
          </p:cNvCxnSpPr>
          <p:nvPr/>
        </p:nvCxnSpPr>
        <p:spPr>
          <a:xfrm flipV="1">
            <a:off x="2375756" y="5805264"/>
            <a:ext cx="1116124" cy="2606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0" idx="0"/>
          </p:cNvCxnSpPr>
          <p:nvPr/>
        </p:nvCxnSpPr>
        <p:spPr>
          <a:xfrm flipV="1">
            <a:off x="4896036" y="5805264"/>
            <a:ext cx="972108" cy="2606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6" idx="0"/>
          </p:cNvCxnSpPr>
          <p:nvPr/>
        </p:nvCxnSpPr>
        <p:spPr>
          <a:xfrm flipV="1">
            <a:off x="7416316" y="5085184"/>
            <a:ext cx="684076" cy="10081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1">
            <a:off x="8388424" y="2348880"/>
            <a:ext cx="107758" cy="10801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pic>
        <p:nvPicPr>
          <p:cNvPr id="5125" name="图片 4" descr="iTunesArtwork@2x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557338"/>
            <a:ext cx="7207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331640" y="1772816"/>
            <a:ext cx="7056784" cy="2246769"/>
          </a:xfrm>
          <a:prstGeom prst="rect">
            <a:avLst/>
          </a:prstGeom>
          <a:effectLst>
            <a:softEdge rad="127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易销邦即电信销售渠道管理手机应用</a:t>
            </a: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使用对象包括：公司领导、渠道主管（含统筹）、渠道经理及厅店（经理及营业员）等人员</a:t>
            </a:r>
            <a:r>
              <a:rPr lang="zh-CN" altLang="zh-CN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端主要面向管理人员（领导、主管、渠道经理</a:t>
            </a:r>
            <a:r>
              <a:rPr lang="en-US" altLang="zh-CN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使用。</a:t>
            </a:r>
            <a:endParaRPr lang="zh-CN" altLang="en-US" sz="28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7956376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：组织机构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新增用户操作流程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组织机构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484784"/>
            <a:ext cx="3528392" cy="3456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新增用户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95936" y="1052736"/>
            <a:ext cx="3638851" cy="44966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7" name="直接连接符 6"/>
          <p:cNvCxnSpPr/>
          <p:nvPr/>
        </p:nvCxnSpPr>
        <p:spPr>
          <a:xfrm flipV="1">
            <a:off x="3635896" y="1052736"/>
            <a:ext cx="360040" cy="194421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635896" y="3429000"/>
            <a:ext cx="360040" cy="208823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987824" y="2996952"/>
            <a:ext cx="64807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04048" y="170080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004048" y="206084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04048" y="2420888"/>
            <a:ext cx="100811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004048" y="278092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004048" y="314096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004048" y="350100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04048" y="4221088"/>
            <a:ext cx="2088232" cy="3600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1619672" y="1916832"/>
            <a:ext cx="1728191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点击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“新增用户”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691680" y="191683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25" name="直接箭头连接符 24"/>
          <p:cNvCxnSpPr>
            <a:stCxn id="23" idx="2"/>
            <a:endCxn id="15" idx="0"/>
          </p:cNvCxnSpPr>
          <p:nvPr/>
        </p:nvCxnSpPr>
        <p:spPr>
          <a:xfrm>
            <a:off x="2483768" y="2492896"/>
            <a:ext cx="828092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5292080" y="980728"/>
            <a:ext cx="1728191" cy="4320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输入用户姓名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292080" y="980728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7308305" y="1340768"/>
            <a:ext cx="1728191" cy="4320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输入账号（数字或英文）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308305" y="1340768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35" name="直接箭头连接符 34"/>
          <p:cNvCxnSpPr>
            <a:stCxn id="29" idx="2"/>
          </p:cNvCxnSpPr>
          <p:nvPr/>
        </p:nvCxnSpPr>
        <p:spPr>
          <a:xfrm flipH="1">
            <a:off x="5724128" y="1412776"/>
            <a:ext cx="432048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2" idx="2"/>
          </p:cNvCxnSpPr>
          <p:nvPr/>
        </p:nvCxnSpPr>
        <p:spPr>
          <a:xfrm flipH="1">
            <a:off x="6516217" y="1520949"/>
            <a:ext cx="792088" cy="7559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"/>
          <p:cNvSpPr>
            <a:spLocks noChangeArrowheads="1"/>
          </p:cNvSpPr>
          <p:nvPr/>
        </p:nvSpPr>
        <p:spPr bwMode="auto">
          <a:xfrm>
            <a:off x="7308304" y="1988840"/>
            <a:ext cx="1728191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下拉选择角色，角色需要预先设定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7308304" y="198884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4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7308304" y="2780928"/>
            <a:ext cx="1728191" cy="43204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下拉选择上级领导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7308304" y="2780928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5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47" name="直接箭头连接符 46"/>
          <p:cNvCxnSpPr>
            <a:stCxn id="43" idx="2"/>
          </p:cNvCxnSpPr>
          <p:nvPr/>
        </p:nvCxnSpPr>
        <p:spPr>
          <a:xfrm flipH="1">
            <a:off x="5796136" y="2169021"/>
            <a:ext cx="1512168" cy="4678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5" idx="2"/>
          </p:cNvCxnSpPr>
          <p:nvPr/>
        </p:nvCxnSpPr>
        <p:spPr>
          <a:xfrm flipH="1">
            <a:off x="6588224" y="2961109"/>
            <a:ext cx="720080" cy="358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7308304" y="3356992"/>
            <a:ext cx="1728191" cy="64807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输入手机号，如无可以虚拟，必填项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7308304" y="3356992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6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55" name="直接箭头连接符 54"/>
          <p:cNvCxnSpPr>
            <a:stCxn id="54" idx="2"/>
          </p:cNvCxnSpPr>
          <p:nvPr/>
        </p:nvCxnSpPr>
        <p:spPr>
          <a:xfrm flipH="1" flipV="1">
            <a:off x="6732240" y="3356992"/>
            <a:ext cx="576064" cy="18018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1"/>
          <p:cNvSpPr>
            <a:spLocks noChangeArrowheads="1"/>
          </p:cNvSpPr>
          <p:nvPr/>
        </p:nvSpPr>
        <p:spPr bwMode="auto">
          <a:xfrm>
            <a:off x="7308305" y="4149080"/>
            <a:ext cx="172819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下拉选择人员性别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7236297" y="414908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7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60" name="直接箭头连接符 59"/>
          <p:cNvCxnSpPr>
            <a:stCxn id="59" idx="3"/>
          </p:cNvCxnSpPr>
          <p:nvPr/>
        </p:nvCxnSpPr>
        <p:spPr>
          <a:xfrm flipH="1" flipV="1">
            <a:off x="6588224" y="3645024"/>
            <a:ext cx="700847" cy="8116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1"/>
          <p:cNvSpPr>
            <a:spLocks noChangeArrowheads="1"/>
          </p:cNvSpPr>
          <p:nvPr/>
        </p:nvSpPr>
        <p:spPr bwMode="auto">
          <a:xfrm>
            <a:off x="4211960" y="4725144"/>
            <a:ext cx="1728191" cy="504056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点选是否为负责人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4139952" y="4725144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8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65" name="直接箭头连接符 64"/>
          <p:cNvCxnSpPr>
            <a:stCxn id="63" idx="0"/>
          </p:cNvCxnSpPr>
          <p:nvPr/>
        </p:nvCxnSpPr>
        <p:spPr>
          <a:xfrm flipV="1">
            <a:off x="5076056" y="4437112"/>
            <a:ext cx="144016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1"/>
          <p:cNvSpPr>
            <a:spLocks noChangeArrowheads="1"/>
          </p:cNvSpPr>
          <p:nvPr/>
        </p:nvSpPr>
        <p:spPr bwMode="auto">
          <a:xfrm>
            <a:off x="4211960" y="5517232"/>
            <a:ext cx="1728191" cy="1008112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1778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填写和选择信息无误后点“确定”按纽进行提交。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4139952" y="5589240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9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00192" y="5085184"/>
            <a:ext cx="720080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5" name="直接箭头连接符 74"/>
          <p:cNvCxnSpPr>
            <a:stCxn id="68" idx="3"/>
          </p:cNvCxnSpPr>
          <p:nvPr/>
        </p:nvCxnSpPr>
        <p:spPr>
          <a:xfrm flipV="1">
            <a:off x="5940151" y="5373216"/>
            <a:ext cx="504057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55875" y="2492375"/>
            <a:ext cx="4241800" cy="15700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 谢！</a:t>
            </a:r>
            <a:endParaRPr lang="en-US" altLang="zh-CN" sz="96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19524" y="1773238"/>
            <a:ext cx="2016125" cy="295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6" name="矩形 8"/>
          <p:cNvSpPr>
            <a:spLocks noChangeArrowheads="1"/>
          </p:cNvSpPr>
          <p:nvPr/>
        </p:nvSpPr>
        <p:spPr bwMode="auto">
          <a:xfrm>
            <a:off x="3347516" y="1792287"/>
            <a:ext cx="2160588" cy="66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端登录</a:t>
            </a:r>
            <a:endParaRPr lang="zh-CN" altLang="en-US" sz="2800" b="1" dirty="0">
              <a:solidFill>
                <a:srgbClr val="436F7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9" name="TextBox 20"/>
          <p:cNvSpPr txBox="1">
            <a:spLocks noChangeArrowheads="1"/>
          </p:cNvSpPr>
          <p:nvPr/>
        </p:nvSpPr>
        <p:spPr bwMode="auto">
          <a:xfrm>
            <a:off x="4654599" y="4151313"/>
            <a:ext cx="925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436F7D"/>
                </a:solidFill>
              </a:rPr>
              <a:t>1</a:t>
            </a:r>
            <a:endParaRPr lang="zh-CN" altLang="en-US" sz="3600" b="1" dirty="0">
              <a:solidFill>
                <a:srgbClr val="436F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端登录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网址输入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23528" y="836712"/>
            <a:ext cx="8352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打开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PC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（电脑）中的浏览器，输入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端地址。网页将出现以下画面。</a:t>
            </a:r>
            <a:endParaRPr lang="zh-CN" sz="20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79208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 48"/>
          <p:cNvSpPr>
            <a:spLocks noChangeArrowheads="1"/>
          </p:cNvSpPr>
          <p:nvPr/>
        </p:nvSpPr>
        <p:spPr bwMode="auto">
          <a:xfrm>
            <a:off x="323528" y="580526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特色功能</a:t>
            </a:r>
            <a:r>
              <a:rPr lang="zh-CN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端网址将随具体电信公司版本将有所不同，以正式提供的网址为准。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0"/>
            <a:ext cx="4572000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 WEB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端登录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扫描登录</a:t>
            </a:r>
            <a:endParaRPr lang="zh-CN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1388" y="1412875"/>
            <a:ext cx="26654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3" y="1412875"/>
            <a:ext cx="2411412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655763" y="3932238"/>
            <a:ext cx="1547812" cy="36036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71438" y="1484313"/>
            <a:ext cx="1476226" cy="1295400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点击手机客户端首页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左上角的功能按纽，单击“扫一扫”</a:t>
            </a:r>
          </a:p>
        </p:txBody>
      </p:sp>
      <p:sp>
        <p:nvSpPr>
          <p:cNvPr id="11" name="椭圆 10"/>
          <p:cNvSpPr/>
          <p:nvPr/>
        </p:nvSpPr>
        <p:spPr bwMode="auto">
          <a:xfrm>
            <a:off x="107950" y="1484313"/>
            <a:ext cx="360363" cy="3603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1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cxnSp>
        <p:nvCxnSpPr>
          <p:cNvPr id="12" name="直接箭头连接符 11"/>
          <p:cNvCxnSpPr>
            <a:stCxn id="10" idx="2"/>
            <a:endCxn id="9" idx="1"/>
          </p:cNvCxnSpPr>
          <p:nvPr/>
        </p:nvCxnSpPr>
        <p:spPr>
          <a:xfrm>
            <a:off x="809551" y="2779713"/>
            <a:ext cx="846212" cy="133270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203575" y="4292600"/>
            <a:ext cx="1547813" cy="93662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203575" y="1484313"/>
            <a:ext cx="1512888" cy="244951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667625" y="1555750"/>
            <a:ext cx="1368425" cy="12969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将扫描框对准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页面的二维码进行扫描</a:t>
            </a:r>
          </a:p>
        </p:txBody>
      </p:sp>
      <p:sp>
        <p:nvSpPr>
          <p:cNvPr id="16" name="椭圆 15"/>
          <p:cNvSpPr/>
          <p:nvPr/>
        </p:nvSpPr>
        <p:spPr bwMode="auto">
          <a:xfrm>
            <a:off x="7740650" y="1555750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2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56213" y="2492375"/>
            <a:ext cx="1655762" cy="17287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8" name="直接箭头连接符 17"/>
          <p:cNvCxnSpPr>
            <a:stCxn id="15" idx="1"/>
            <a:endCxn id="17" idx="3"/>
          </p:cNvCxnSpPr>
          <p:nvPr/>
        </p:nvCxnSpPr>
        <p:spPr>
          <a:xfrm flipH="1">
            <a:off x="6911975" y="2205038"/>
            <a:ext cx="755650" cy="1150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5763" y="5372100"/>
            <a:ext cx="48958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7416800" y="5372100"/>
            <a:ext cx="1368425" cy="1296988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7305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扫描成功后，直接进入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主页</a:t>
            </a:r>
          </a:p>
        </p:txBody>
      </p:sp>
      <p:sp>
        <p:nvSpPr>
          <p:cNvPr id="21" name="椭圆 20"/>
          <p:cNvSpPr/>
          <p:nvPr/>
        </p:nvSpPr>
        <p:spPr bwMode="auto">
          <a:xfrm>
            <a:off x="7416800" y="5445125"/>
            <a:ext cx="360363" cy="3603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76200">
            <a:solidFill>
              <a:srgbClr val="D9D9D9">
                <a:alpha val="63922"/>
              </a:srgbClr>
            </a:solidFill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40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rPr>
              <a:t>3</a:t>
            </a:r>
            <a:endParaRPr lang="zh-CN" altLang="en-US" sz="2000" b="1" dirty="0">
              <a:solidFill>
                <a:schemeClr val="bg1">
                  <a:alpha val="99000"/>
                </a:schemeClr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5763" y="5372100"/>
            <a:ext cx="4932362" cy="136842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箭头连接符 22"/>
          <p:cNvCxnSpPr>
            <a:stCxn id="20" idx="1"/>
          </p:cNvCxnSpPr>
          <p:nvPr/>
        </p:nvCxnSpPr>
        <p:spPr>
          <a:xfrm flipH="1" flipV="1">
            <a:off x="5652120" y="5877272"/>
            <a:ext cx="1764680" cy="14332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4"/>
          <p:cNvSpPr>
            <a:spLocks noChangeArrowheads="1"/>
          </p:cNvSpPr>
          <p:nvPr/>
        </p:nvSpPr>
        <p:spPr bwMode="auto">
          <a:xfrm>
            <a:off x="395536" y="692696"/>
            <a:ext cx="77054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领导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、渠道主管（含统筹）、渠道经理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角色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具体扫描登录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端功能。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148263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矩形 15"/>
          <p:cNvSpPr>
            <a:spLocks noChangeArrowheads="1"/>
          </p:cNvSpPr>
          <p:nvPr/>
        </p:nvSpPr>
        <p:spPr bwMode="auto">
          <a:xfrm>
            <a:off x="3563938" y="1758950"/>
            <a:ext cx="2016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通用功能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799013" y="4151313"/>
            <a:ext cx="9255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3888" y="1773982"/>
            <a:ext cx="2016125" cy="295116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8"/>
          <p:cNvSpPr>
            <a:spLocks noChangeArrowheads="1"/>
          </p:cNvSpPr>
          <p:nvPr/>
        </p:nvSpPr>
        <p:spPr bwMode="auto">
          <a:xfrm>
            <a:off x="3574653" y="1758950"/>
            <a:ext cx="2016125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436F7D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4798615" y="4151313"/>
            <a:ext cx="9255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436F7D"/>
                </a:solidFill>
              </a:rPr>
              <a:t>2</a:t>
            </a:r>
            <a:endParaRPr lang="zh-CN" altLang="en-US" sz="3600" b="1" dirty="0">
              <a:solidFill>
                <a:srgbClr val="436F7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0"/>
            <a:ext cx="7164288" cy="620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主要功能：首页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主页面显示内容</a:t>
            </a:r>
          </a:p>
        </p:txBody>
      </p:sp>
      <p:sp>
        <p:nvSpPr>
          <p:cNvPr id="12304" name="矩形 22"/>
          <p:cNvSpPr>
            <a:spLocks noChangeArrowheads="1"/>
          </p:cNvSpPr>
          <p:nvPr/>
        </p:nvSpPr>
        <p:spPr bwMode="auto">
          <a:xfrm>
            <a:off x="684213" y="849313"/>
            <a:ext cx="76327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端登录后，整体布局分为：左侧上部的个人信息区、左侧中下部的主功能切换区、中部的功能内容显示区。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612068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71438" y="2060847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头像与姓名、角色显示区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03648" y="2492896"/>
            <a:ext cx="1080120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403648" y="3140968"/>
            <a:ext cx="1080120" cy="20882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04248" y="1916832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55776" y="2348880"/>
            <a:ext cx="4968552" cy="38164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6" name="直接箭头连接符 25"/>
          <p:cNvCxnSpPr>
            <a:stCxn id="19" idx="3"/>
          </p:cNvCxnSpPr>
          <p:nvPr/>
        </p:nvCxnSpPr>
        <p:spPr>
          <a:xfrm>
            <a:off x="1187624" y="2420280"/>
            <a:ext cx="288032" cy="2886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71438" y="3573016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主功能切换区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箭头连接符 29"/>
          <p:cNvCxnSpPr>
            <a:stCxn id="29" idx="3"/>
          </p:cNvCxnSpPr>
          <p:nvPr/>
        </p:nvCxnSpPr>
        <p:spPr>
          <a:xfrm>
            <a:off x="1187624" y="3932449"/>
            <a:ext cx="360040" cy="14462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1"/>
          <p:cNvSpPr>
            <a:spLocks noChangeArrowheads="1"/>
          </p:cNvSpPr>
          <p:nvPr/>
        </p:nvSpPr>
        <p:spPr bwMode="auto">
          <a:xfrm>
            <a:off x="7740352" y="2564904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退出登录按纽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箭头连接符 36"/>
          <p:cNvCxnSpPr>
            <a:stCxn id="36" idx="1"/>
          </p:cNvCxnSpPr>
          <p:nvPr/>
        </p:nvCxnSpPr>
        <p:spPr>
          <a:xfrm flipH="1" flipV="1">
            <a:off x="7164288" y="2204864"/>
            <a:ext cx="576064" cy="7194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7776294" y="3933056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功能内容显示区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箭头连接符 41"/>
          <p:cNvCxnSpPr>
            <a:stCxn id="41" idx="1"/>
          </p:cNvCxnSpPr>
          <p:nvPr/>
        </p:nvCxnSpPr>
        <p:spPr>
          <a:xfrm flipH="1">
            <a:off x="6444208" y="4292489"/>
            <a:ext cx="1332086" cy="6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0"/>
            <a:ext cx="8027988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：巡一巡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时间段柱图统计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276872"/>
            <a:ext cx="17145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619" y="1988840"/>
            <a:ext cx="6128837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4" name="矩形 33"/>
          <p:cNvSpPr/>
          <p:nvPr/>
        </p:nvSpPr>
        <p:spPr>
          <a:xfrm>
            <a:off x="395536" y="2420888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123728" y="1988840"/>
            <a:ext cx="432048" cy="43204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123728" y="2924944"/>
            <a:ext cx="432048" cy="295232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2"/>
          <p:cNvSpPr>
            <a:spLocks noChangeArrowheads="1"/>
          </p:cNvSpPr>
          <p:nvPr/>
        </p:nvSpPr>
        <p:spPr bwMode="auto">
          <a:xfrm>
            <a:off x="395536" y="90872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可以按照不同的时间段纬度（本周、本月、本年）来统计巡店情况。结果以柱形图显示。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99792" y="2852936"/>
            <a:ext cx="5832648" cy="30243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804248" y="2420888"/>
            <a:ext cx="1719808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740352" y="1988840"/>
            <a:ext cx="936104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4427984" y="6139135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柱形图显示区域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4572000" y="2132856"/>
            <a:ext cx="936104" cy="574849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统计纬度切换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1"/>
          <p:cNvSpPr>
            <a:spLocks noChangeArrowheads="1"/>
          </p:cNvSpPr>
          <p:nvPr/>
        </p:nvSpPr>
        <p:spPr bwMode="auto">
          <a:xfrm>
            <a:off x="5724128" y="1484785"/>
            <a:ext cx="1620242" cy="576064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此功能可将统计生成文字内容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箭头连接符 55"/>
          <p:cNvCxnSpPr>
            <a:stCxn id="52" idx="3"/>
            <a:endCxn id="49" idx="1"/>
          </p:cNvCxnSpPr>
          <p:nvPr/>
        </p:nvCxnSpPr>
        <p:spPr>
          <a:xfrm>
            <a:off x="5508104" y="2420281"/>
            <a:ext cx="1296144" cy="21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3" idx="3"/>
          </p:cNvCxnSpPr>
          <p:nvPr/>
        </p:nvCxnSpPr>
        <p:spPr>
          <a:xfrm>
            <a:off x="7344370" y="1772817"/>
            <a:ext cx="612006" cy="5040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51" idx="0"/>
          </p:cNvCxnSpPr>
          <p:nvPr/>
        </p:nvCxnSpPr>
        <p:spPr>
          <a:xfrm flipV="1">
            <a:off x="4986077" y="5013176"/>
            <a:ext cx="306003" cy="112595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8027988" cy="62071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主要功能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：巡一巡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时间段饼图统计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677" y="2564904"/>
            <a:ext cx="6159779" cy="203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72816"/>
            <a:ext cx="17145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395536" y="1916832"/>
            <a:ext cx="1728192" cy="5040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2123728" y="1916834"/>
            <a:ext cx="432048" cy="64807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123728" y="2420888"/>
            <a:ext cx="432048" cy="216024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2"/>
          <p:cNvSpPr>
            <a:spLocks noChangeArrowheads="1"/>
          </p:cNvSpPr>
          <p:nvPr/>
        </p:nvSpPr>
        <p:spPr bwMode="auto">
          <a:xfrm>
            <a:off x="395536" y="908720"/>
            <a:ext cx="82089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      可以按照不同的时间段纬度（本周、本月、本年）来统计巡店情况。结果以饼图显示。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4716016" y="5013176"/>
            <a:ext cx="1116186" cy="718865"/>
          </a:xfrm>
          <a:prstGeom prst="wedgeRoundRectCallout">
            <a:avLst>
              <a:gd name="adj1" fmla="val -49312"/>
              <a:gd name="adj2" fmla="val -17625"/>
              <a:gd name="adj3" fmla="val 16667"/>
            </a:avLst>
          </a:prstGeom>
          <a:solidFill>
            <a:srgbClr val="FFC000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4763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饼图显示区域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83768" y="2564904"/>
            <a:ext cx="6192688" cy="20162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箭头连接符 14"/>
          <p:cNvCxnSpPr>
            <a:stCxn id="13" idx="0"/>
          </p:cNvCxnSpPr>
          <p:nvPr/>
        </p:nvCxnSpPr>
        <p:spPr>
          <a:xfrm flipH="1" flipV="1">
            <a:off x="4716017" y="4077072"/>
            <a:ext cx="558092" cy="936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1289</Words>
  <Application>Microsoft Office PowerPoint</Application>
  <PresentationFormat>全屏显示(4:3)</PresentationFormat>
  <Paragraphs>172</Paragraphs>
  <Slides>21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CNC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贾毅敏</dc:creator>
  <cp:lastModifiedBy>贾毅敏</cp:lastModifiedBy>
  <cp:revision>193</cp:revision>
  <dcterms:created xsi:type="dcterms:W3CDTF">2014-05-13T01:19:45Z</dcterms:created>
  <dcterms:modified xsi:type="dcterms:W3CDTF">2014-05-27T04:08:13Z</dcterms:modified>
</cp:coreProperties>
</file>