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3" r:id="rId3"/>
    <p:sldId id="258" r:id="rId4"/>
    <p:sldId id="296" r:id="rId5"/>
    <p:sldId id="273" r:id="rId6"/>
    <p:sldId id="299" r:id="rId7"/>
    <p:sldId id="298" r:id="rId8"/>
    <p:sldId id="300" r:id="rId9"/>
    <p:sldId id="301" r:id="rId10"/>
    <p:sldId id="302" r:id="rId11"/>
    <p:sldId id="303" r:id="rId12"/>
    <p:sldId id="304" r:id="rId13"/>
    <p:sldId id="282" r:id="rId14"/>
    <p:sldId id="283" r:id="rId15"/>
    <p:sldId id="284" r:id="rId16"/>
    <p:sldId id="285" r:id="rId17"/>
    <p:sldId id="286" r:id="rId18"/>
    <p:sldId id="305" r:id="rId19"/>
    <p:sldId id="306" r:id="rId20"/>
    <p:sldId id="289" r:id="rId21"/>
    <p:sldId id="287" r:id="rId22"/>
    <p:sldId id="288" r:id="rId23"/>
    <p:sldId id="310" r:id="rId24"/>
    <p:sldId id="290" r:id="rId25"/>
    <p:sldId id="291" r:id="rId26"/>
    <p:sldId id="292" r:id="rId27"/>
    <p:sldId id="293" r:id="rId28"/>
    <p:sldId id="294" r:id="rId29"/>
    <p:sldId id="295" r:id="rId30"/>
    <p:sldId id="265" r:id="rId31"/>
    <p:sldId id="272" r:id="rId32"/>
    <p:sldId id="328" r:id="rId33"/>
    <p:sldId id="275" r:id="rId34"/>
    <p:sldId id="327" r:id="rId35"/>
    <p:sldId id="326" r:id="rId36"/>
    <p:sldId id="329" r:id="rId37"/>
    <p:sldId id="330" r:id="rId38"/>
    <p:sldId id="331" r:id="rId39"/>
    <p:sldId id="325" r:id="rId40"/>
    <p:sldId id="332" r:id="rId41"/>
    <p:sldId id="312" r:id="rId42"/>
    <p:sldId id="274" r:id="rId43"/>
    <p:sldId id="308" r:id="rId44"/>
    <p:sldId id="315" r:id="rId45"/>
    <p:sldId id="316" r:id="rId46"/>
    <p:sldId id="319" r:id="rId47"/>
    <p:sldId id="318" r:id="rId48"/>
    <p:sldId id="320" r:id="rId49"/>
    <p:sldId id="323" r:id="rId50"/>
    <p:sldId id="322" r:id="rId51"/>
    <p:sldId id="324" r:id="rId52"/>
    <p:sldId id="279" r:id="rId53"/>
    <p:sldId id="271" r:id="rId54"/>
    <p:sldId id="297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34A853"/>
    <a:srgbClr val="4285F4"/>
    <a:srgbClr val="FBBC05"/>
    <a:srgbClr val="5F5F5F"/>
    <a:srgbClr val="4D4D4D"/>
    <a:srgbClr val="4C5E78"/>
    <a:srgbClr val="333333"/>
    <a:srgbClr val="777777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4394-08A3-4FA1-A929-3D74C907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199B7-D638-4071-833A-FB1FCF4A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7E30B-4D66-404A-8004-5ADCFED1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F42AD-CCA9-4DE2-B717-BDE47E81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39C3F-EDDD-48C1-A33B-68DABEA4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88605-5D21-4FFB-BEC5-5304A096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1000A-2E38-4E73-9CFB-FD7EE97F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A779D-571B-440F-A685-D39C5FB3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94CA0-0580-4E66-8F76-8BF1145A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40A7F-C4BF-4C1D-8F6E-413089FA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A232BF-F6BD-40D8-95AF-B5E510C0A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629BD-0080-4885-9122-1B75E62A9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8D87B-F215-44B7-94BF-C7AAC229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99A4B-B620-44B5-87B0-1A1171BE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CA378-4A95-44AD-A9D8-0FB22513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43442-EA9F-4A26-8D99-8A10BE3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395FD-7008-420C-A041-ED8FB769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6DEE5-A27C-4C15-888B-479C3A12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098A1-7FE3-44D5-9817-11C8CB4F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BCCCC-E68C-4C88-ACD1-92FC0ED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996D6-6E66-42B2-A768-E67919D3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89369-4F63-4EB3-8361-9D081127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10966-6A72-455C-9D79-2B27EE96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5E752-F04B-441A-BF11-EE29E35C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52555-3323-4C56-85EB-D987CB6B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A6FAD-C9B9-46AC-BE8C-2274474E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B8A54-3D24-4A6C-BD9E-879F7782A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4"/>
            <a:r>
              <a:rPr lang="en-US" altLang="ko-KR" dirty="0"/>
              <a:t>Hidden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231D5-9C5C-44C7-B978-4645DCFB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ACB0D-6134-4B96-A8E3-5E3D1AD5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4749B-3154-4922-B1A7-3C4F403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84D1B-4400-44E6-A30B-20DA6126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F36F7-B606-4840-A7C3-278BD88A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CF2A2-54DA-4FD4-BFBA-32747437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D1312-7B85-43FB-8306-2B7B3E86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72D12-0924-4683-B1FF-C66F3D9C2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EC1FE-43D7-4865-A4A2-E44756D01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2E24B-5026-4251-81FD-C803020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A722E-B298-4B79-A9F8-CD3AA162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9D2872-6356-4872-959A-FAFB0209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72F6-0D4A-4D83-8097-A20259AB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AB2CDD-2C77-4A5C-981F-3C9A047A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47039-4C5B-4CD4-9EDF-BB36DD6F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1F2CE-9DAB-4E8F-9BDC-118D2391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8C72C1-03AE-45D7-B766-5F105CB1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1B43B1-F7AB-46DF-B19D-B52DBDE5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9AC9B-979B-46A8-98BD-0BCD4C9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B78A-0C31-459C-91EB-9D541191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B6A20-C3C6-4D68-9115-2450CEF6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2936B-2C4E-49DB-BC10-F869DC8C2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C4E80-B652-4FA8-BBBD-D96D58F7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AF89BE-194B-4295-B2F1-B7980D60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34F9F-A6E6-40D4-BBDA-22288F21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A0EB8-BB12-4AD7-B46B-83B1BDC7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18624-344B-4D17-8DC6-EBE721E20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2C0D1-6B6F-4FF3-AE44-87B4675E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D3F46-0184-4F79-B2BB-E3E0C5ED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AF7D5-7AB2-4D14-BC04-52604A51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A1ED1-E8F3-4353-9406-46C7DCD2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D2B101-91D4-4E15-89BB-17BB474F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494D8-8D06-43D6-9905-B3679E3A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0A22E-78A4-4E4B-B6F5-3B6177016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1A60-1D23-416F-8DA5-650E5D84FC1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058AB-D6EB-488C-9B0C-2DA949EFC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38B7D-81C7-45E2-8D2F-635CBBBB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486A-18CC-4D0B-AB69-426A42B2E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sv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E9D07B-C74D-4399-8786-7167C70793A5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>
                  <a:alpha val="9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BC679D-E932-4E44-A11C-68E442857E10}"/>
              </a:ext>
            </a:extLst>
          </p:cNvPr>
          <p:cNvSpPr/>
          <p:nvPr/>
        </p:nvSpPr>
        <p:spPr>
          <a:xfrm>
            <a:off x="3236166" y="886408"/>
            <a:ext cx="5719665" cy="5085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1D87E-2175-479A-9058-7A853862BF8B}"/>
              </a:ext>
            </a:extLst>
          </p:cNvPr>
          <p:cNvSpPr txBox="1"/>
          <p:nvPr/>
        </p:nvSpPr>
        <p:spPr>
          <a:xfrm>
            <a:off x="3598279" y="1400950"/>
            <a:ext cx="199490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alpha val="85000"/>
                  </a:schemeClr>
                </a:solidFill>
              </a:rPr>
              <a:t>구글</a:t>
            </a:r>
            <a:endParaRPr lang="en-US" altLang="ko-KR" sz="3600" b="1" dirty="0">
              <a:solidFill>
                <a:schemeClr val="tx1">
                  <a:alpha val="85000"/>
                </a:schemeClr>
              </a:solidFill>
            </a:endParaRPr>
          </a:p>
          <a:p>
            <a:r>
              <a:rPr lang="en-US" altLang="ko-KR" sz="4400" b="1" dirty="0">
                <a:solidFill>
                  <a:srgbClr val="FBBC05">
                    <a:alpha val="85000"/>
                  </a:srgbClr>
                </a:solidFill>
              </a:rPr>
              <a:t>B</a:t>
            </a:r>
            <a:r>
              <a:rPr lang="en-US" altLang="ko-KR" sz="4400" b="1" dirty="0">
                <a:solidFill>
                  <a:srgbClr val="34A853">
                    <a:alpha val="85000"/>
                  </a:srgbClr>
                </a:solidFill>
              </a:rPr>
              <a:t>E</a:t>
            </a:r>
            <a:r>
              <a:rPr lang="en-US" altLang="ko-KR" sz="4400" b="1" dirty="0">
                <a:solidFill>
                  <a:srgbClr val="4285F4">
                    <a:alpha val="85000"/>
                  </a:srgbClr>
                </a:solidFill>
              </a:rPr>
              <a:t>R</a:t>
            </a:r>
            <a:r>
              <a:rPr lang="en-US" altLang="ko-KR" sz="4400" b="1" dirty="0">
                <a:solidFill>
                  <a:srgbClr val="EA4335">
                    <a:alpha val="85000"/>
                  </a:srgbClr>
                </a:solidFill>
              </a:rPr>
              <a:t>T</a:t>
            </a:r>
            <a:r>
              <a:rPr lang="ko-KR" altLang="en-US" sz="3600" b="1" dirty="0">
                <a:solidFill>
                  <a:schemeClr val="tx1">
                    <a:alpha val="85000"/>
                  </a:schemeClr>
                </a:solidFill>
              </a:rPr>
              <a:t>의</a:t>
            </a:r>
            <a:endParaRPr lang="en-US" altLang="ko-KR" sz="3600" b="1" dirty="0">
              <a:solidFill>
                <a:schemeClr val="tx1">
                  <a:alpha val="85000"/>
                </a:schemeClr>
              </a:solidFill>
            </a:endParaRPr>
          </a:p>
          <a:p>
            <a:r>
              <a:rPr lang="ko-KR" altLang="en-US" sz="3600" b="1" dirty="0">
                <a:solidFill>
                  <a:schemeClr val="tx1">
                    <a:alpha val="85000"/>
                  </a:schemeClr>
                </a:solidFill>
              </a:rPr>
              <a:t>정석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C9718DA7-AA94-477D-949A-96187BF48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32" y="5363093"/>
            <a:ext cx="3000536" cy="32979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5CD480-EEFA-431A-8C17-C6EC684FB416}"/>
              </a:ext>
            </a:extLst>
          </p:cNvPr>
          <p:cNvCxnSpPr>
            <a:cxnSpLocks/>
          </p:cNvCxnSpPr>
          <p:nvPr/>
        </p:nvCxnSpPr>
        <p:spPr>
          <a:xfrm>
            <a:off x="3558073" y="5142382"/>
            <a:ext cx="5075853" cy="0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A5995F-FD6A-4C0A-88B7-6C131D6A11D4}"/>
              </a:ext>
            </a:extLst>
          </p:cNvPr>
          <p:cNvSpPr txBox="1"/>
          <p:nvPr/>
        </p:nvSpPr>
        <p:spPr>
          <a:xfrm>
            <a:off x="3558073" y="4537596"/>
            <a:ext cx="18192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333333">
                    <a:alpha val="90000"/>
                  </a:srgbClr>
                </a:solidFill>
              </a:rPr>
              <a:t>2022. 01. 23</a:t>
            </a:r>
            <a:endParaRPr lang="ko-KR" altLang="en-US" sz="1500" b="1" dirty="0">
              <a:solidFill>
                <a:srgbClr val="333333">
                  <a:alpha val="90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839F3-89C9-4267-B977-6DB6DB09F302}"/>
              </a:ext>
            </a:extLst>
          </p:cNvPr>
          <p:cNvSpPr txBox="1"/>
          <p:nvPr/>
        </p:nvSpPr>
        <p:spPr>
          <a:xfrm>
            <a:off x="3558072" y="4766569"/>
            <a:ext cx="389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333333">
                    <a:alpha val="90000"/>
                  </a:srgbClr>
                </a:solidFill>
              </a:rPr>
              <a:t>HoJoong</a:t>
            </a:r>
            <a:r>
              <a:rPr lang="en-US" altLang="ko-KR" b="1" dirty="0">
                <a:solidFill>
                  <a:srgbClr val="333333">
                    <a:alpha val="90000"/>
                  </a:srgbClr>
                </a:solidFill>
              </a:rPr>
              <a:t> Kim</a:t>
            </a:r>
          </a:p>
          <a:p>
            <a:r>
              <a:rPr lang="en-US" altLang="ko-KR" b="1" dirty="0" err="1">
                <a:solidFill>
                  <a:srgbClr val="333333">
                    <a:alpha val="90000"/>
                  </a:srgbClr>
                </a:solidFill>
              </a:rPr>
              <a:t>LeeRyeong</a:t>
            </a:r>
            <a:r>
              <a:rPr lang="en-US" altLang="ko-KR" b="1" dirty="0">
                <a:solidFill>
                  <a:srgbClr val="333333">
                    <a:alpha val="90000"/>
                  </a:srgbClr>
                </a:solidFill>
              </a:rPr>
              <a:t> Song </a:t>
            </a:r>
            <a:endParaRPr lang="ko-KR" altLang="en-US" b="1" dirty="0">
              <a:solidFill>
                <a:srgbClr val="333333">
                  <a:alpha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RoBERTa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2" y="2152514"/>
            <a:ext cx="776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Tokens=[[CLS], we, arrived, at , the, airport, in, time, [SEP]]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2" y="4278700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Tokens=[[CLS], we, arrived, [MASK], the, airport, in, time, [SEP]]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933E0-256F-4EA3-87B3-01CB6782ADB0}"/>
              </a:ext>
            </a:extLst>
          </p:cNvPr>
          <p:cNvSpPr txBox="1"/>
          <p:nvPr/>
        </p:nvSpPr>
        <p:spPr>
          <a:xfrm>
            <a:off x="2853262" y="2849016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Tokens=[[CLS], we, [MASK], at , the, airport, in, time, [SEP]]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3B2409-A3A1-4B4D-9FBE-131E4BD75F67}"/>
              </a:ext>
            </a:extLst>
          </p:cNvPr>
          <p:cNvSpPr txBox="1"/>
          <p:nvPr/>
        </p:nvSpPr>
        <p:spPr>
          <a:xfrm>
            <a:off x="2853262" y="3545518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Tokens=[[CLS], we, arrived, at , the, [MASK], in, time, [SEP]]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4465B2-7908-4D9E-BA24-9178BBE96A15}"/>
              </a:ext>
            </a:extLst>
          </p:cNvPr>
          <p:cNvSpPr txBox="1"/>
          <p:nvPr/>
        </p:nvSpPr>
        <p:spPr>
          <a:xfrm>
            <a:off x="2853262" y="5011882"/>
            <a:ext cx="847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Tokens=[[CLS], we, arrived, at , the, airport, in, [MASK], [SEP]]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288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RoBERTa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1906293"/>
            <a:ext cx="65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 SEGMENT-PAIR + NSP</a:t>
            </a:r>
            <a:endParaRPr lang="ko-KR" altLang="en-US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4569609"/>
            <a:ext cx="95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 DOC SENTENCE</a:t>
            </a:r>
            <a:endParaRPr lang="ko-KR" altLang="en-US" sz="3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933E0-256F-4EA3-87B3-01CB6782ADB0}"/>
              </a:ext>
            </a:extLst>
          </p:cNvPr>
          <p:cNvSpPr txBox="1"/>
          <p:nvPr/>
        </p:nvSpPr>
        <p:spPr>
          <a:xfrm>
            <a:off x="2853264" y="2784162"/>
            <a:ext cx="95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 SENTENCE-PAIR + NSP</a:t>
            </a:r>
            <a:endParaRPr lang="ko-KR" altLang="en-US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3B2409-A3A1-4B4D-9FBE-131E4BD75F67}"/>
              </a:ext>
            </a:extLst>
          </p:cNvPr>
          <p:cNvSpPr txBox="1"/>
          <p:nvPr/>
        </p:nvSpPr>
        <p:spPr>
          <a:xfrm>
            <a:off x="2853264" y="3699617"/>
            <a:ext cx="95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 FULL SENTENCES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223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367958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Replaced </a:t>
            </a:r>
            <a:r>
              <a:rPr lang="en-US" altLang="ko-KR" sz="2800" b="1" dirty="0" err="1"/>
              <a:t>Tocken</a:t>
            </a:r>
            <a:r>
              <a:rPr lang="en-US" altLang="ko-KR" sz="2800" b="1" dirty="0"/>
              <a:t> Detection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3561116"/>
            <a:ext cx="95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</a:t>
            </a:r>
            <a:r>
              <a:rPr lang="en-US" altLang="ko-KR" sz="2800" b="1" dirty="0"/>
              <a:t>NOT USE MASK TOKEN IN TUNING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19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338554"/>
            <a:chOff x="749994" y="2321793"/>
            <a:chExt cx="1573755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66BF87-7EF2-45BB-9374-F2A38B264862}"/>
              </a:ext>
            </a:extLst>
          </p:cNvPr>
          <p:cNvGrpSpPr/>
          <p:nvPr/>
        </p:nvGrpSpPr>
        <p:grpSpPr>
          <a:xfrm>
            <a:off x="3073744" y="2153556"/>
            <a:ext cx="3110287" cy="3139328"/>
            <a:chOff x="4821456" y="1391729"/>
            <a:chExt cx="4468913" cy="339863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CC4FE1-BEA2-458D-AA95-8D86BB904095}"/>
                </a:ext>
              </a:extLst>
            </p:cNvPr>
            <p:cNvSpPr/>
            <p:nvPr/>
          </p:nvSpPr>
          <p:spPr>
            <a:xfrm>
              <a:off x="5827492" y="1391729"/>
              <a:ext cx="2006323" cy="33986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판별자</a:t>
              </a:r>
              <a:endParaRPr lang="ko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180C2BE-C73B-4112-A458-5A2F5EE37A9E}"/>
                </a:ext>
              </a:extLst>
            </p:cNvPr>
            <p:cNvCxnSpPr>
              <a:cxnSpLocks/>
            </p:cNvCxnSpPr>
            <p:nvPr/>
          </p:nvCxnSpPr>
          <p:spPr>
            <a:xfrm>
              <a:off x="5459104" y="1774209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25137F-ED47-493D-B27D-5486C05626F4}"/>
                </a:ext>
              </a:extLst>
            </p:cNvPr>
            <p:cNvSpPr txBox="1"/>
            <p:nvPr/>
          </p:nvSpPr>
          <p:spPr>
            <a:xfrm>
              <a:off x="5042756" y="1589543"/>
              <a:ext cx="300366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81DBF7D-09AA-45D8-BA84-39833BD4B396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76" y="2458876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5B29BB-7B60-4C77-B140-8877C962698C}"/>
                </a:ext>
              </a:extLst>
            </p:cNvPr>
            <p:cNvSpPr txBox="1"/>
            <p:nvPr/>
          </p:nvSpPr>
          <p:spPr>
            <a:xfrm>
              <a:off x="4842385" y="2274210"/>
              <a:ext cx="569167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chef</a:t>
              </a:r>
              <a:endParaRPr lang="ko-KR" altLang="en-US" sz="14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26BAD3A-07C3-4FE7-893B-4FAC212B649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648" y="3157189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2E7F8B-C2B0-4667-80BF-A5C6F061FB0A}"/>
                </a:ext>
              </a:extLst>
            </p:cNvPr>
            <p:cNvSpPr txBox="1"/>
            <p:nvPr/>
          </p:nvSpPr>
          <p:spPr>
            <a:xfrm>
              <a:off x="4894011" y="2972523"/>
              <a:ext cx="470457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ate</a:t>
              </a:r>
              <a:endParaRPr lang="ko-KR" altLang="en-US" sz="14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F6EF7C6-DB0D-42F9-94FA-5B94CA1D4D0D}"/>
                </a:ext>
              </a:extLst>
            </p:cNvPr>
            <p:cNvCxnSpPr>
              <a:cxnSpLocks/>
            </p:cNvCxnSpPr>
            <p:nvPr/>
          </p:nvCxnSpPr>
          <p:spPr>
            <a:xfrm>
              <a:off x="5454544" y="3800911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41C23A-2775-4458-9130-7B2AB3DD6B97}"/>
                </a:ext>
              </a:extLst>
            </p:cNvPr>
            <p:cNvSpPr txBox="1"/>
            <p:nvPr/>
          </p:nvSpPr>
          <p:spPr>
            <a:xfrm>
              <a:off x="4889414" y="3616245"/>
              <a:ext cx="484191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41F2C32-948F-4FA0-BEFC-AF20A9A37E21}"/>
                </a:ext>
              </a:extLst>
            </p:cNvPr>
            <p:cNvCxnSpPr>
              <a:cxnSpLocks/>
            </p:cNvCxnSpPr>
            <p:nvPr/>
          </p:nvCxnSpPr>
          <p:spPr>
            <a:xfrm>
              <a:off x="5468192" y="4444634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11B5A55-3B23-45C7-BACD-DFE3CA100E3C}"/>
                </a:ext>
              </a:extLst>
            </p:cNvPr>
            <p:cNvSpPr txBox="1"/>
            <p:nvPr/>
          </p:nvSpPr>
          <p:spPr>
            <a:xfrm>
              <a:off x="4821456" y="4259968"/>
              <a:ext cx="624662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meal</a:t>
              </a:r>
              <a:endParaRPr lang="ko-KR" altLang="en-US" sz="1400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C4AFE17-80C6-43FB-92C7-F141E61DB27B}"/>
                </a:ext>
              </a:extLst>
            </p:cNvPr>
            <p:cNvCxnSpPr>
              <a:cxnSpLocks/>
            </p:cNvCxnSpPr>
            <p:nvPr/>
          </p:nvCxnSpPr>
          <p:spPr>
            <a:xfrm>
              <a:off x="7877025" y="1762833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E4B9B52-D6D3-4911-9F2A-7A05DB62506E}"/>
                </a:ext>
              </a:extLst>
            </p:cNvPr>
            <p:cNvSpPr txBox="1"/>
            <p:nvPr/>
          </p:nvSpPr>
          <p:spPr>
            <a:xfrm>
              <a:off x="8324259" y="1578167"/>
              <a:ext cx="947918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replaced</a:t>
              </a:r>
              <a:endParaRPr lang="ko-KR" altLang="en-US" sz="1400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57231D1-5499-4024-AEFE-1806C68FC513}"/>
                </a:ext>
              </a:extLst>
            </p:cNvPr>
            <p:cNvCxnSpPr>
              <a:cxnSpLocks/>
            </p:cNvCxnSpPr>
            <p:nvPr/>
          </p:nvCxnSpPr>
          <p:spPr>
            <a:xfrm>
              <a:off x="7879297" y="2447500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B98AFD-B557-45AE-8B9C-3E5E3B3E9965}"/>
                </a:ext>
              </a:extLst>
            </p:cNvPr>
            <p:cNvSpPr txBox="1"/>
            <p:nvPr/>
          </p:nvSpPr>
          <p:spPr>
            <a:xfrm>
              <a:off x="8329289" y="2262834"/>
              <a:ext cx="860515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original</a:t>
              </a:r>
              <a:endParaRPr lang="ko-KR" altLang="en-US" sz="1400" dirty="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962C68A1-7C28-4B9A-B5C0-3B70F9FA68EE}"/>
                </a:ext>
              </a:extLst>
            </p:cNvPr>
            <p:cNvCxnSpPr>
              <a:cxnSpLocks/>
            </p:cNvCxnSpPr>
            <p:nvPr/>
          </p:nvCxnSpPr>
          <p:spPr>
            <a:xfrm>
              <a:off x="7854273" y="3145813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0CFD89-FA36-4485-B2AE-627EDB29073A}"/>
                </a:ext>
              </a:extLst>
            </p:cNvPr>
            <p:cNvSpPr txBox="1"/>
            <p:nvPr/>
          </p:nvSpPr>
          <p:spPr>
            <a:xfrm>
              <a:off x="8342451" y="2961147"/>
              <a:ext cx="947918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replaced</a:t>
              </a:r>
              <a:endParaRPr lang="ko-KR" altLang="en-US" sz="1400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7A01AF7-C7C4-4C28-BAAE-EB0BB07F64DC}"/>
                </a:ext>
              </a:extLst>
            </p:cNvPr>
            <p:cNvCxnSpPr>
              <a:cxnSpLocks/>
            </p:cNvCxnSpPr>
            <p:nvPr/>
          </p:nvCxnSpPr>
          <p:spPr>
            <a:xfrm>
              <a:off x="7842897" y="3789535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EF5ED8C-101D-4A22-A3E4-869E8C4461EC}"/>
                </a:ext>
              </a:extLst>
            </p:cNvPr>
            <p:cNvSpPr txBox="1"/>
            <p:nvPr/>
          </p:nvSpPr>
          <p:spPr>
            <a:xfrm>
              <a:off x="8333832" y="3604869"/>
              <a:ext cx="860515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original</a:t>
              </a:r>
              <a:endParaRPr lang="ko-KR" altLang="en-US" sz="1400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3A937D16-0BC8-41A7-93DE-9EAA1D04BCE4}"/>
                </a:ext>
              </a:extLst>
            </p:cNvPr>
            <p:cNvCxnSpPr>
              <a:cxnSpLocks/>
            </p:cNvCxnSpPr>
            <p:nvPr/>
          </p:nvCxnSpPr>
          <p:spPr>
            <a:xfrm>
              <a:off x="7843187" y="4433258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38AAB1-2E17-482F-830E-9DF10893AC1B}"/>
                </a:ext>
              </a:extLst>
            </p:cNvPr>
            <p:cNvSpPr txBox="1"/>
            <p:nvPr/>
          </p:nvSpPr>
          <p:spPr>
            <a:xfrm>
              <a:off x="8349750" y="4248592"/>
              <a:ext cx="860515" cy="320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original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493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203F1216-C878-4992-A851-06B5C304C44F}"/>
              </a:ext>
            </a:extLst>
          </p:cNvPr>
          <p:cNvGrpSpPr/>
          <p:nvPr/>
        </p:nvGrpSpPr>
        <p:grpSpPr>
          <a:xfrm>
            <a:off x="3073744" y="2153555"/>
            <a:ext cx="3755942" cy="3139329"/>
            <a:chOff x="3351668" y="1391729"/>
            <a:chExt cx="5354627" cy="3398633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C146350-8462-4539-B6F3-FEB76EA53137}"/>
                </a:ext>
              </a:extLst>
            </p:cNvPr>
            <p:cNvSpPr/>
            <p:nvPr/>
          </p:nvSpPr>
          <p:spPr>
            <a:xfrm>
              <a:off x="5827492" y="1391729"/>
              <a:ext cx="2006323" cy="33986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생성자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1298685-22A8-4F0C-9EDE-F30E57FEBBBB}"/>
                </a:ext>
              </a:extLst>
            </p:cNvPr>
            <p:cNvCxnSpPr>
              <a:cxnSpLocks/>
            </p:cNvCxnSpPr>
            <p:nvPr/>
          </p:nvCxnSpPr>
          <p:spPr>
            <a:xfrm>
              <a:off x="5459104" y="1774209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86C0F52-4D3A-42A3-8868-D91111935A9C}"/>
                </a:ext>
              </a:extLst>
            </p:cNvPr>
            <p:cNvSpPr txBox="1"/>
            <p:nvPr/>
          </p:nvSpPr>
          <p:spPr>
            <a:xfrm>
              <a:off x="4665966" y="158954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[MASK]</a:t>
              </a:r>
              <a:endParaRPr lang="ko-KR" altLang="en-US" sz="14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357D2D1-2306-47AB-B0DB-DC27B8CE594E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76" y="2458876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D2BE0C-646C-404D-90D0-1831F5AA0D4A}"/>
                </a:ext>
              </a:extLst>
            </p:cNvPr>
            <p:cNvSpPr txBox="1"/>
            <p:nvPr/>
          </p:nvSpPr>
          <p:spPr>
            <a:xfrm>
              <a:off x="4795676" y="2274210"/>
              <a:ext cx="526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chef</a:t>
              </a:r>
              <a:endParaRPr lang="ko-KR" altLang="en-US" sz="14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381AFD4A-4D54-450D-A192-93F20F1D468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648" y="3157189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4B44D4-3259-44EB-A10C-88317D7ABB84}"/>
                </a:ext>
              </a:extLst>
            </p:cNvPr>
            <p:cNvSpPr txBox="1"/>
            <p:nvPr/>
          </p:nvSpPr>
          <p:spPr>
            <a:xfrm>
              <a:off x="4670509" y="297252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[MASK]</a:t>
              </a:r>
              <a:endParaRPr lang="ko-KR" altLang="en-US" sz="14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4E53D1E-0887-4BC3-B0C3-25B8AEEDED3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544" y="3800911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5D51FEB-3F57-4BF3-B47A-3388083841D1}"/>
                </a:ext>
              </a:extLst>
            </p:cNvPr>
            <p:cNvSpPr txBox="1"/>
            <p:nvPr/>
          </p:nvSpPr>
          <p:spPr>
            <a:xfrm>
              <a:off x="4839492" y="3616245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24A20B9-74F0-40B2-9D5A-08311615DB32}"/>
                </a:ext>
              </a:extLst>
            </p:cNvPr>
            <p:cNvCxnSpPr>
              <a:cxnSpLocks/>
            </p:cNvCxnSpPr>
            <p:nvPr/>
          </p:nvCxnSpPr>
          <p:spPr>
            <a:xfrm>
              <a:off x="5468192" y="4444634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09B7351-059C-4A0D-BEA1-E98C26DAC4C9}"/>
                </a:ext>
              </a:extLst>
            </p:cNvPr>
            <p:cNvSpPr txBox="1"/>
            <p:nvPr/>
          </p:nvSpPr>
          <p:spPr>
            <a:xfrm>
              <a:off x="4776843" y="4259968"/>
              <a:ext cx="577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meal</a:t>
              </a:r>
              <a:endParaRPr lang="ko-KR" altLang="en-US" sz="1400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24B3C76-192C-416A-B5A0-62E866581AE9}"/>
                </a:ext>
              </a:extLst>
            </p:cNvPr>
            <p:cNvCxnSpPr>
              <a:cxnSpLocks/>
            </p:cNvCxnSpPr>
            <p:nvPr/>
          </p:nvCxnSpPr>
          <p:spPr>
            <a:xfrm>
              <a:off x="7877025" y="1762833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F3A421-E489-4F3B-9A7D-B726DD4C8324}"/>
                </a:ext>
              </a:extLst>
            </p:cNvPr>
            <p:cNvSpPr txBox="1"/>
            <p:nvPr/>
          </p:nvSpPr>
          <p:spPr>
            <a:xfrm>
              <a:off x="8331852" y="1578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B26977C-BB9B-409D-BE74-7ACB80A96DCC}"/>
                </a:ext>
              </a:extLst>
            </p:cNvPr>
            <p:cNvCxnSpPr>
              <a:cxnSpLocks/>
            </p:cNvCxnSpPr>
            <p:nvPr/>
          </p:nvCxnSpPr>
          <p:spPr>
            <a:xfrm>
              <a:off x="7854273" y="3145813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BFAF49-F86E-4F69-9F16-93AC026E0040}"/>
                </a:ext>
              </a:extLst>
            </p:cNvPr>
            <p:cNvSpPr txBox="1"/>
            <p:nvPr/>
          </p:nvSpPr>
          <p:spPr>
            <a:xfrm>
              <a:off x="8271432" y="2961147"/>
              <a:ext cx="434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ate</a:t>
              </a:r>
              <a:endParaRPr lang="ko-KR" altLang="en-US" sz="1400" dirty="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46A9C2CF-4CD9-4BE6-A74F-4D2EDEA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4178482" y="1776481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2B44863-6FEC-4049-8804-1D1FABE6BF5B}"/>
                </a:ext>
              </a:extLst>
            </p:cNvPr>
            <p:cNvSpPr txBox="1"/>
            <p:nvPr/>
          </p:nvSpPr>
          <p:spPr>
            <a:xfrm>
              <a:off x="3579351" y="1591815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F9FEFF14-981A-435E-9616-9C951FA0B33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754" y="2461148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691302B-3300-4ACE-9132-6BF71E31347A}"/>
                </a:ext>
              </a:extLst>
            </p:cNvPr>
            <p:cNvSpPr txBox="1"/>
            <p:nvPr/>
          </p:nvSpPr>
          <p:spPr>
            <a:xfrm>
              <a:off x="3474110" y="2276482"/>
              <a:ext cx="526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chef</a:t>
              </a:r>
              <a:endParaRPr lang="ko-KR" altLang="en-US" sz="1400" dirty="0"/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EF50322E-4BE0-4505-82E5-7C47C21FFA91}"/>
                </a:ext>
              </a:extLst>
            </p:cNvPr>
            <p:cNvCxnSpPr>
              <a:cxnSpLocks/>
            </p:cNvCxnSpPr>
            <p:nvPr/>
          </p:nvCxnSpPr>
          <p:spPr>
            <a:xfrm>
              <a:off x="4183026" y="3159461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B9E3718-5DCD-45E7-B410-93A36FEFB665}"/>
                </a:ext>
              </a:extLst>
            </p:cNvPr>
            <p:cNvSpPr txBox="1"/>
            <p:nvPr/>
          </p:nvSpPr>
          <p:spPr>
            <a:xfrm>
              <a:off x="3351668" y="2974795"/>
              <a:ext cx="775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cooked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703609E-1F24-4618-A099-EBE4BA1D47E6}"/>
                </a:ext>
              </a:extLst>
            </p:cNvPr>
            <p:cNvCxnSpPr>
              <a:cxnSpLocks/>
            </p:cNvCxnSpPr>
            <p:nvPr/>
          </p:nvCxnSpPr>
          <p:spPr>
            <a:xfrm>
              <a:off x="4173922" y="3803183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C9D0B1-5D7E-4047-A3C3-5C149A4CA11B}"/>
                </a:ext>
              </a:extLst>
            </p:cNvPr>
            <p:cNvSpPr txBox="1"/>
            <p:nvPr/>
          </p:nvSpPr>
          <p:spPr>
            <a:xfrm>
              <a:off x="3517926" y="3618517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09AF7041-A982-45CD-8075-EC2B0BFF6018}"/>
                </a:ext>
              </a:extLst>
            </p:cNvPr>
            <p:cNvCxnSpPr>
              <a:cxnSpLocks/>
            </p:cNvCxnSpPr>
            <p:nvPr/>
          </p:nvCxnSpPr>
          <p:spPr>
            <a:xfrm>
              <a:off x="4187570" y="4446906"/>
              <a:ext cx="368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8277CF-2700-413F-A767-2FBD71FBE77D}"/>
                </a:ext>
              </a:extLst>
            </p:cNvPr>
            <p:cNvSpPr txBox="1"/>
            <p:nvPr/>
          </p:nvSpPr>
          <p:spPr>
            <a:xfrm>
              <a:off x="3455277" y="4262240"/>
              <a:ext cx="577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meal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CC4FB2D-8B99-40BD-945B-09E8A1407BC5}"/>
              </a:ext>
            </a:extLst>
          </p:cNvPr>
          <p:cNvGrpSpPr/>
          <p:nvPr/>
        </p:nvGrpSpPr>
        <p:grpSpPr>
          <a:xfrm>
            <a:off x="3073744" y="2146286"/>
            <a:ext cx="6524802" cy="3146598"/>
            <a:chOff x="3328881" y="1904316"/>
            <a:chExt cx="6524802" cy="314659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715D563-D0D5-462A-BEC3-5B4D185EA813}"/>
                </a:ext>
              </a:extLst>
            </p:cNvPr>
            <p:cNvSpPr/>
            <p:nvPr/>
          </p:nvSpPr>
          <p:spPr>
            <a:xfrm>
              <a:off x="7443580" y="1904316"/>
              <a:ext cx="1396366" cy="313932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판별자</a:t>
              </a:r>
              <a:endParaRPr lang="ko-KR" altLang="en-US" sz="1400" dirty="0"/>
            </a:p>
          </p:txBody>
        </p: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DD4A347B-7613-463F-B647-7320CBC4CFF8}"/>
                </a:ext>
              </a:extLst>
            </p:cNvPr>
            <p:cNvCxnSpPr>
              <a:cxnSpLocks/>
            </p:cNvCxnSpPr>
            <p:nvPr/>
          </p:nvCxnSpPr>
          <p:spPr>
            <a:xfrm>
              <a:off x="7187188" y="2257614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04ADCA-91DB-4526-AADA-5D7ECB519BE6}"/>
                </a:ext>
              </a:extLst>
            </p:cNvPr>
            <p:cNvSpPr txBox="1"/>
            <p:nvPr/>
          </p:nvSpPr>
          <p:spPr>
            <a:xfrm>
              <a:off x="6897417" y="2087037"/>
              <a:ext cx="209050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459EEF2E-4642-4757-B7AE-A8B22B53DE66}"/>
                </a:ext>
              </a:extLst>
            </p:cNvPr>
            <p:cNvCxnSpPr>
              <a:cxnSpLocks/>
            </p:cNvCxnSpPr>
            <p:nvPr/>
          </p:nvCxnSpPr>
          <p:spPr>
            <a:xfrm>
              <a:off x="7188769" y="2890043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80E28E5-3E6B-46F5-9A72-D8475D67160B}"/>
                </a:ext>
              </a:extLst>
            </p:cNvPr>
            <p:cNvSpPr txBox="1"/>
            <p:nvPr/>
          </p:nvSpPr>
          <p:spPr>
            <a:xfrm>
              <a:off x="6757962" y="2719466"/>
              <a:ext cx="396130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chef</a:t>
              </a:r>
              <a:endParaRPr lang="ko-KR" altLang="en-US" sz="1400" dirty="0"/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A3F626CD-5B39-4C92-9827-A1261B99F65D}"/>
                </a:ext>
              </a:extLst>
            </p:cNvPr>
            <p:cNvCxnSpPr>
              <a:cxnSpLocks/>
            </p:cNvCxnSpPr>
            <p:nvPr/>
          </p:nvCxnSpPr>
          <p:spPr>
            <a:xfrm>
              <a:off x="7190351" y="3535077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9231740-EF43-4FFC-A460-5E826178B083}"/>
                </a:ext>
              </a:extLst>
            </p:cNvPr>
            <p:cNvSpPr txBox="1"/>
            <p:nvPr/>
          </p:nvSpPr>
          <p:spPr>
            <a:xfrm>
              <a:off x="6793893" y="3364500"/>
              <a:ext cx="327430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ate</a:t>
              </a:r>
              <a:endParaRPr lang="ko-KR" altLang="en-US" sz="1400" dirty="0"/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E2AED27A-8DE9-410E-86A8-F5E7E0AE53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4014" y="4129685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34F41D-4015-4C89-8D96-59EBD496AA98}"/>
                </a:ext>
              </a:extLst>
            </p:cNvPr>
            <p:cNvSpPr txBox="1"/>
            <p:nvPr/>
          </p:nvSpPr>
          <p:spPr>
            <a:xfrm>
              <a:off x="6790694" y="3959108"/>
              <a:ext cx="336989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AEA124F-65B6-4834-8813-CC330DCFCC75}"/>
                </a:ext>
              </a:extLst>
            </p:cNvPr>
            <p:cNvCxnSpPr>
              <a:cxnSpLocks/>
            </p:cNvCxnSpPr>
            <p:nvPr/>
          </p:nvCxnSpPr>
          <p:spPr>
            <a:xfrm>
              <a:off x="7193513" y="4724294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BDF41CA-8C7C-493D-8F28-AD9B3440E455}"/>
                </a:ext>
              </a:extLst>
            </p:cNvPr>
            <p:cNvSpPr txBox="1"/>
            <p:nvPr/>
          </p:nvSpPr>
          <p:spPr>
            <a:xfrm>
              <a:off x="6743396" y="4553717"/>
              <a:ext cx="434754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meal</a:t>
              </a:r>
              <a:endParaRPr lang="ko-KR" altLang="en-US" sz="1400" dirty="0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6415A278-4A9E-4E01-968E-3A9178EABB7C}"/>
                </a:ext>
              </a:extLst>
            </p:cNvPr>
            <p:cNvCxnSpPr>
              <a:cxnSpLocks/>
            </p:cNvCxnSpPr>
            <p:nvPr/>
          </p:nvCxnSpPr>
          <p:spPr>
            <a:xfrm>
              <a:off x="8870020" y="2247106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E0CEB39-47D3-4A6A-8938-60CAA932E7F2}"/>
                </a:ext>
              </a:extLst>
            </p:cNvPr>
            <p:cNvSpPr txBox="1"/>
            <p:nvPr/>
          </p:nvSpPr>
          <p:spPr>
            <a:xfrm>
              <a:off x="9181287" y="2076529"/>
              <a:ext cx="659735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replaced</a:t>
              </a:r>
              <a:endParaRPr lang="ko-KR" altLang="en-US" sz="1400" dirty="0"/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E93AF12-46BF-4D96-8376-5D8369492285}"/>
                </a:ext>
              </a:extLst>
            </p:cNvPr>
            <p:cNvCxnSpPr>
              <a:cxnSpLocks/>
            </p:cNvCxnSpPr>
            <p:nvPr/>
          </p:nvCxnSpPr>
          <p:spPr>
            <a:xfrm>
              <a:off x="8871601" y="2879535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7E50ECD-F0AB-4A56-B3C8-65D490A94592}"/>
                </a:ext>
              </a:extLst>
            </p:cNvPr>
            <p:cNvSpPr txBox="1"/>
            <p:nvPr/>
          </p:nvSpPr>
          <p:spPr>
            <a:xfrm>
              <a:off x="9184788" y="2708958"/>
              <a:ext cx="598904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original</a:t>
              </a:r>
              <a:endParaRPr lang="ko-KR" altLang="en-US" sz="14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5D34B8FB-6361-4247-BBC0-3081307B6BB4}"/>
                </a:ext>
              </a:extLst>
            </p:cNvPr>
            <p:cNvCxnSpPr>
              <a:cxnSpLocks/>
            </p:cNvCxnSpPr>
            <p:nvPr/>
          </p:nvCxnSpPr>
          <p:spPr>
            <a:xfrm>
              <a:off x="8854185" y="3524569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53CB5E0-41BB-4A97-A089-7C5E70C4FA54}"/>
                </a:ext>
              </a:extLst>
            </p:cNvPr>
            <p:cNvSpPr txBox="1"/>
            <p:nvPr/>
          </p:nvSpPr>
          <p:spPr>
            <a:xfrm>
              <a:off x="9193948" y="3353992"/>
              <a:ext cx="659735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replaced</a:t>
              </a:r>
              <a:endParaRPr lang="ko-KR" altLang="en-US" sz="1400" dirty="0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5394137A-883A-45ED-B115-B9100B8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8846267" y="4119177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1361DAB-EDBE-4179-BBC1-015EC163F0E2}"/>
                </a:ext>
              </a:extLst>
            </p:cNvPr>
            <p:cNvSpPr txBox="1"/>
            <p:nvPr/>
          </p:nvSpPr>
          <p:spPr>
            <a:xfrm>
              <a:off x="9187950" y="3948600"/>
              <a:ext cx="598904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original</a:t>
              </a:r>
              <a:endParaRPr lang="ko-KR" altLang="en-US" sz="1400" dirty="0"/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E0F3F246-1D1B-4FD6-9F8C-5118DEE7F647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69" y="4713786"/>
              <a:ext cx="256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86FF39A-A39A-40C5-A81A-BCFF2A816658}"/>
                </a:ext>
              </a:extLst>
            </p:cNvPr>
            <p:cNvSpPr txBox="1"/>
            <p:nvPr/>
          </p:nvSpPr>
          <p:spPr>
            <a:xfrm>
              <a:off x="9199028" y="4543209"/>
              <a:ext cx="598904" cy="29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original</a:t>
              </a:r>
              <a:endParaRPr lang="ko-KR" altLang="en-US" sz="14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3D1974F-D1E1-45E9-92AE-540DF47E9563}"/>
                </a:ext>
              </a:extLst>
            </p:cNvPr>
            <p:cNvSpPr/>
            <p:nvPr/>
          </p:nvSpPr>
          <p:spPr>
            <a:xfrm>
              <a:off x="5065520" y="1911585"/>
              <a:ext cx="1407313" cy="313932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생성자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AAA6682E-5C7D-48D2-B4B6-1A3D4277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807118" y="2264883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666AF3-9A78-4A94-8494-91AE1A2B4209}"/>
                </a:ext>
              </a:extLst>
            </p:cNvPr>
            <p:cNvSpPr txBox="1"/>
            <p:nvPr/>
          </p:nvSpPr>
          <p:spPr>
            <a:xfrm>
              <a:off x="4250780" y="2094306"/>
              <a:ext cx="547812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[MASK]</a:t>
              </a:r>
              <a:endParaRPr lang="ko-KR" altLang="en-US" sz="1400" dirty="0"/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0DEB0F64-8280-4677-A375-8AEC5832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808712" y="2897312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7B07E41-9E4D-4764-B633-E439B04BB40B}"/>
                </a:ext>
              </a:extLst>
            </p:cNvPr>
            <p:cNvSpPr txBox="1"/>
            <p:nvPr/>
          </p:nvSpPr>
          <p:spPr>
            <a:xfrm>
              <a:off x="4341764" y="2726736"/>
              <a:ext cx="369030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chef</a:t>
              </a:r>
              <a:endParaRPr lang="ko-KR" altLang="en-US" sz="1400" dirty="0"/>
            </a:p>
          </p:txBody>
        </p: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D9A1E75-60F2-4847-A824-CCA000D620C0}"/>
                </a:ext>
              </a:extLst>
            </p:cNvPr>
            <p:cNvCxnSpPr>
              <a:cxnSpLocks/>
            </p:cNvCxnSpPr>
            <p:nvPr/>
          </p:nvCxnSpPr>
          <p:spPr>
            <a:xfrm>
              <a:off x="4810305" y="3542346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AE2A4AD-7FF4-481A-AA94-9CF0FE39CEBD}"/>
                </a:ext>
              </a:extLst>
            </p:cNvPr>
            <p:cNvSpPr txBox="1"/>
            <p:nvPr/>
          </p:nvSpPr>
          <p:spPr>
            <a:xfrm>
              <a:off x="4253967" y="3371770"/>
              <a:ext cx="547812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[MASK]</a:t>
              </a:r>
              <a:endParaRPr lang="ko-KR" altLang="en-US" sz="1400" dirty="0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2D175EF-6EB6-49A5-BE44-BB09E91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803920" y="4136955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9B3E53-BD2D-465F-9EC0-975670A8F027}"/>
                </a:ext>
              </a:extLst>
            </p:cNvPr>
            <p:cNvSpPr txBox="1"/>
            <p:nvPr/>
          </p:nvSpPr>
          <p:spPr>
            <a:xfrm>
              <a:off x="4372498" y="3966378"/>
              <a:ext cx="313934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C53B511D-4239-4DA7-8743-A26E677125D3}"/>
                </a:ext>
              </a:extLst>
            </p:cNvPr>
            <p:cNvCxnSpPr>
              <a:cxnSpLocks/>
            </p:cNvCxnSpPr>
            <p:nvPr/>
          </p:nvCxnSpPr>
          <p:spPr>
            <a:xfrm>
              <a:off x="4813493" y="4731564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F7C4AC-62FF-4BDD-99AA-71BF6680C511}"/>
                </a:ext>
              </a:extLst>
            </p:cNvPr>
            <p:cNvSpPr txBox="1"/>
            <p:nvPr/>
          </p:nvSpPr>
          <p:spPr>
            <a:xfrm>
              <a:off x="4328554" y="4560987"/>
              <a:ext cx="405011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meal</a:t>
              </a:r>
              <a:endParaRPr lang="ko-KR" altLang="en-US" sz="1400" dirty="0"/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10025C5-888B-4E22-AA57-6CDDFD190C11}"/>
                </a:ext>
              </a:extLst>
            </p:cNvPr>
            <p:cNvCxnSpPr>
              <a:cxnSpLocks/>
            </p:cNvCxnSpPr>
            <p:nvPr/>
          </p:nvCxnSpPr>
          <p:spPr>
            <a:xfrm>
              <a:off x="6503141" y="2254375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195F772-AE03-49C2-A5D8-46D51769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182" y="3531838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0D9A77CB-799E-42E1-8F9F-608AB24AAA96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40" y="2266982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E6920E6-2849-49E0-8C80-DFF3714E1233}"/>
                </a:ext>
              </a:extLst>
            </p:cNvPr>
            <p:cNvSpPr txBox="1"/>
            <p:nvPr/>
          </p:nvSpPr>
          <p:spPr>
            <a:xfrm>
              <a:off x="3488587" y="2096405"/>
              <a:ext cx="313934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F1298C1-8654-4B6E-9725-06895342EFE9}"/>
                </a:ext>
              </a:extLst>
            </p:cNvPr>
            <p:cNvCxnSpPr>
              <a:cxnSpLocks/>
            </p:cNvCxnSpPr>
            <p:nvPr/>
          </p:nvCxnSpPr>
          <p:spPr>
            <a:xfrm>
              <a:off x="3910434" y="2899411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D37D4D8-88C6-446F-9729-383FC55A3A6A}"/>
                </a:ext>
              </a:extLst>
            </p:cNvPr>
            <p:cNvSpPr txBox="1"/>
            <p:nvPr/>
          </p:nvSpPr>
          <p:spPr>
            <a:xfrm>
              <a:off x="3414767" y="2728834"/>
              <a:ext cx="369030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chef</a:t>
              </a:r>
              <a:endParaRPr lang="ko-KR" altLang="en-US" sz="1400" dirty="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59488BD9-E2E8-4F98-82BB-994272F773D0}"/>
                </a:ext>
              </a:extLst>
            </p:cNvPr>
            <p:cNvCxnSpPr>
              <a:cxnSpLocks/>
            </p:cNvCxnSpPr>
            <p:nvPr/>
          </p:nvCxnSpPr>
          <p:spPr>
            <a:xfrm>
              <a:off x="3912028" y="3544445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A79A43E-088D-4899-B2B7-BC8267C7A620}"/>
                </a:ext>
              </a:extLst>
            </p:cNvPr>
            <p:cNvSpPr txBox="1"/>
            <p:nvPr/>
          </p:nvSpPr>
          <p:spPr>
            <a:xfrm>
              <a:off x="3328881" y="3373869"/>
              <a:ext cx="543989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cooked</a:t>
              </a:r>
              <a:endParaRPr lang="ko-KR" altLang="en-US" sz="14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DD936363-DFAE-4907-9E47-1947BCB9D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05642" y="4139053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D998E4-A0F0-4E74-B657-6B8EA209FAB5}"/>
                </a:ext>
              </a:extLst>
            </p:cNvPr>
            <p:cNvSpPr txBox="1"/>
            <p:nvPr/>
          </p:nvSpPr>
          <p:spPr>
            <a:xfrm>
              <a:off x="3445501" y="3968477"/>
              <a:ext cx="313934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the</a:t>
              </a:r>
              <a:endParaRPr lang="ko-KR" altLang="en-US" sz="1400" dirty="0"/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D91B11CF-3148-4E38-A75F-BAF0BE2BBBD1}"/>
                </a:ext>
              </a:extLst>
            </p:cNvPr>
            <p:cNvCxnSpPr>
              <a:cxnSpLocks/>
            </p:cNvCxnSpPr>
            <p:nvPr/>
          </p:nvCxnSpPr>
          <p:spPr>
            <a:xfrm>
              <a:off x="3915215" y="4733663"/>
              <a:ext cx="25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CACE38-21F2-4B2C-9459-56D00746D111}"/>
                </a:ext>
              </a:extLst>
            </p:cNvPr>
            <p:cNvSpPr txBox="1"/>
            <p:nvPr/>
          </p:nvSpPr>
          <p:spPr>
            <a:xfrm>
              <a:off x="3401556" y="4563086"/>
              <a:ext cx="405011" cy="28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meal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36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386039"/>
                  </p:ext>
                </p:extLst>
              </p:nvPr>
            </p:nvGraphicFramePr>
            <p:xfrm>
              <a:off x="4329000" y="2109480"/>
              <a:ext cx="4935170" cy="4419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7034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</a:tblGrid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252842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분류기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2628486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77425801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5008523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11</a:t>
                          </a:r>
                        </a:p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3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cooked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0525613"/>
                      </a:ext>
                    </a:extLst>
                  </a:tr>
                  <a:tr h="151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5207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386039"/>
                  </p:ext>
                </p:extLst>
              </p:nvPr>
            </p:nvGraphicFramePr>
            <p:xfrm>
              <a:off x="4329000" y="2109480"/>
              <a:ext cx="4935170" cy="44196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7034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304800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분류기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2628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774258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7" t="-304000" r="-4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17" t="-304000" r="-3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17" t="-304000" r="-2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17" t="-304000" r="-1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17" t="-304000" r="-1235" b="-10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8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371600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11</a:t>
                          </a:r>
                        </a:p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3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cooked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0525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7" t="-1356000" r="-4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17" t="-1356000" r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17" t="-1356000" r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17" t="-1356000" r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17" t="-1356000" r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520785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C4E42B-ADA2-400C-8B07-BC2B2617F395}"/>
              </a:ext>
            </a:extLst>
          </p:cNvPr>
          <p:cNvGrpSpPr/>
          <p:nvPr/>
        </p:nvGrpSpPr>
        <p:grpSpPr>
          <a:xfrm>
            <a:off x="4526865" y="977047"/>
            <a:ext cx="1002915" cy="995741"/>
            <a:chOff x="4840767" y="813271"/>
            <a:chExt cx="1002915" cy="995741"/>
          </a:xfrm>
        </p:grpSpPr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AB33440B-2EC8-43EE-8A5F-E213EA797981}"/>
                </a:ext>
              </a:extLst>
            </p:cNvPr>
            <p:cNvSpPr/>
            <p:nvPr/>
          </p:nvSpPr>
          <p:spPr>
            <a:xfrm>
              <a:off x="4840767" y="813271"/>
              <a:ext cx="577401" cy="995741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E211C1-1CD1-4587-BFD4-902B196D1482}"/>
                </a:ext>
              </a:extLst>
            </p:cNvPr>
            <p:cNvSpPr txBox="1"/>
            <p:nvPr/>
          </p:nvSpPr>
          <p:spPr>
            <a:xfrm>
              <a:off x="4840767" y="813417"/>
              <a:ext cx="57740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</a:t>
              </a:r>
            </a:p>
            <a:p>
              <a:pPr algn="ctr"/>
              <a:r>
                <a:rPr lang="en-US" altLang="ko-KR" sz="1400" dirty="0"/>
                <a:t>meal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/>
                <a:t>…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F8A6EF-6CF4-4314-B90A-F13FE3C7A742}"/>
                </a:ext>
              </a:extLst>
            </p:cNvPr>
            <p:cNvSpPr txBox="1"/>
            <p:nvPr/>
          </p:nvSpPr>
          <p:spPr>
            <a:xfrm>
              <a:off x="5420169" y="818532"/>
              <a:ext cx="423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0.8</a:t>
              </a:r>
            </a:p>
            <a:p>
              <a:pPr algn="ctr"/>
              <a:r>
                <a:rPr lang="en-US" altLang="ko-KR" sz="1400" dirty="0"/>
                <a:t>0.1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9CEF118-C48E-45E1-913A-727FC09F03AD}"/>
              </a:ext>
            </a:extLst>
          </p:cNvPr>
          <p:cNvGrpSpPr/>
          <p:nvPr/>
        </p:nvGrpSpPr>
        <p:grpSpPr>
          <a:xfrm>
            <a:off x="6522460" y="977047"/>
            <a:ext cx="1002915" cy="995741"/>
            <a:chOff x="4840767" y="813271"/>
            <a:chExt cx="1002915" cy="995741"/>
          </a:xfrm>
        </p:grpSpPr>
        <p:sp>
          <p:nvSpPr>
            <p:cNvPr id="88" name="양쪽 대괄호 87">
              <a:extLst>
                <a:ext uri="{FF2B5EF4-FFF2-40B4-BE49-F238E27FC236}">
                  <a16:creationId xmlns:a16="http://schemas.microsoft.com/office/drawing/2014/main" id="{3D369007-7E6B-47D3-84B4-A8E0FB156507}"/>
                </a:ext>
              </a:extLst>
            </p:cNvPr>
            <p:cNvSpPr/>
            <p:nvPr/>
          </p:nvSpPr>
          <p:spPr>
            <a:xfrm>
              <a:off x="4840767" y="813271"/>
              <a:ext cx="577401" cy="995741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87CB48-04F4-4BDD-9C99-F1F64BE5C3E8}"/>
                </a:ext>
              </a:extLst>
            </p:cNvPr>
            <p:cNvSpPr txBox="1"/>
            <p:nvPr/>
          </p:nvSpPr>
          <p:spPr>
            <a:xfrm>
              <a:off x="4840767" y="813417"/>
              <a:ext cx="57740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</a:t>
              </a:r>
            </a:p>
            <a:p>
              <a:pPr algn="ctr"/>
              <a:r>
                <a:rPr lang="en-US" altLang="ko-KR" sz="1400" dirty="0"/>
                <a:t>meal</a:t>
              </a:r>
            </a:p>
            <a:p>
              <a:pPr algn="ctr"/>
              <a:r>
                <a:rPr lang="en-US" altLang="ko-KR" sz="1400" dirty="0"/>
                <a:t>ate</a:t>
              </a:r>
            </a:p>
            <a:p>
              <a:pPr algn="ctr"/>
              <a:r>
                <a:rPr lang="en-US" altLang="ko-KR" sz="1400" dirty="0"/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B72B98A-A77F-4AC6-83AC-2A5DC626DEF4}"/>
                </a:ext>
              </a:extLst>
            </p:cNvPr>
            <p:cNvSpPr txBox="1"/>
            <p:nvPr/>
          </p:nvSpPr>
          <p:spPr>
            <a:xfrm>
              <a:off x="5420169" y="818532"/>
              <a:ext cx="4235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0.0</a:t>
              </a:r>
            </a:p>
            <a:p>
              <a:pPr algn="ctr"/>
              <a:r>
                <a:rPr lang="en-US" altLang="ko-KR" sz="1400" dirty="0"/>
                <a:t>0.0</a:t>
              </a:r>
            </a:p>
            <a:p>
              <a:pPr algn="ctr"/>
              <a:r>
                <a:rPr lang="en-US" altLang="ko-KR" sz="1400" dirty="0"/>
                <a:t>0.9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D4B489E-469A-4925-B4C3-AFD2422E1CBA}"/>
              </a:ext>
            </a:extLst>
          </p:cNvPr>
          <p:cNvSpPr txBox="1"/>
          <p:nvPr/>
        </p:nvSpPr>
        <p:spPr>
          <a:xfrm>
            <a:off x="9264170" y="41653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16583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7182588"/>
                  </p:ext>
                </p:extLst>
              </p:nvPr>
            </p:nvGraphicFramePr>
            <p:xfrm>
              <a:off x="4329000" y="1304259"/>
              <a:ext cx="4935170" cy="472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7034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replaced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original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replaced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original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original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9959736"/>
                      </a:ext>
                    </a:extLst>
                  </a:tr>
                  <a:tr h="252842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분류기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2628486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77425801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5008523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11</a:t>
                          </a:r>
                        </a:p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3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cooked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0525613"/>
                      </a:ext>
                    </a:extLst>
                  </a:tr>
                  <a:tr h="1518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5207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7182588"/>
                  </p:ext>
                </p:extLst>
              </p:nvPr>
            </p:nvGraphicFramePr>
            <p:xfrm>
              <a:off x="4329000" y="1304259"/>
              <a:ext cx="4935170" cy="472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87034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987034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replaced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original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replaced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original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original</a:t>
                          </a: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9959736"/>
                      </a:ext>
                    </a:extLst>
                  </a:tr>
                  <a:tr h="304800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분류기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2628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774258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7" t="-402000" r="-4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17" t="-402000" r="-3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17" t="-402000" r="-2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17" t="-402000" r="-101235" b="-10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17" t="-402000" r="-1235" b="-10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8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371600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11</a:t>
                          </a:r>
                        </a:p>
                        <a:p>
                          <a:pPr algn="ctr" latinLnBrk="1"/>
                          <a:r>
                            <a:rPr lang="en-US" altLang="ko-KR" sz="1400" dirty="0"/>
                            <a:t>…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3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2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인코더 </a:t>
                          </a:r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chef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cooked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the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meal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0525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7" t="-1454000" r="-4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17" t="-1454000" r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17" t="-1454000" r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17" t="-1454000" r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17" t="-1454000" r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52078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90102CD-7C4D-41EB-939C-C7D8F7263C1F}"/>
              </a:ext>
            </a:extLst>
          </p:cNvPr>
          <p:cNvSpPr txBox="1"/>
          <p:nvPr/>
        </p:nvSpPr>
        <p:spPr>
          <a:xfrm>
            <a:off x="9264170" y="36194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판별자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4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ELECTRA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5836C3-3C4A-496D-8543-C085191B73CF}"/>
                  </a:ext>
                </a:extLst>
              </p:cNvPr>
              <p:cNvSpPr txBox="1"/>
              <p:nvPr/>
            </p:nvSpPr>
            <p:spPr>
              <a:xfrm>
                <a:off x="2853264" y="1716560"/>
                <a:ext cx="9922457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ko-KR" sz="2800" b="1" i="0" dirty="0">
                    <a:solidFill>
                      <a:srgbClr val="000000"/>
                    </a:solidFill>
                    <a:effectLst/>
                    <a:latin typeface="MJXc-TeX-main-R"/>
                  </a:rPr>
                  <a:t>(</a:t>
                </a:r>
                <a:r>
                  <a:rPr lang="en-US" altLang="ko-KR" sz="2800" b="1" dirty="0">
                    <a:solidFill>
                      <a:srgbClr val="000000"/>
                    </a:solidFill>
                    <a:latin typeface="MJXc-TeX-main-B"/>
                  </a:rPr>
                  <a:t>X</a:t>
                </a:r>
                <a:r>
                  <a:rPr lang="en-US" altLang="ko-KR" sz="2800" b="1" i="0" dirty="0">
                    <a:solidFill>
                      <a:srgbClr val="000000"/>
                    </a:solidFill>
                    <a:effectLst/>
                    <a:latin typeface="MJXc-TeX-main-R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800" b="1" dirty="0">
                            <a:solidFill>
                              <a:srgbClr val="000000"/>
                            </a:solidFill>
                            <a:latin typeface="MJXc-TeX-math-I"/>
                          </a:rPr>
                          <m:t>θ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ko-KR" sz="2800" b="1" i="0" dirty="0">
                    <a:solidFill>
                      <a:srgbClr val="000000"/>
                    </a:solidFill>
                    <a:effectLst/>
                    <a:latin typeface="MJXc-TeX-main-R"/>
                  </a:rPr>
                  <a:t>)</a:t>
                </a:r>
              </a:p>
              <a:p>
                <a:endParaRPr lang="en-US" altLang="ko-KR" sz="2000" b="1" dirty="0">
                  <a:solidFill>
                    <a:srgbClr val="000000"/>
                  </a:solidFill>
                  <a:latin typeface="MJXc-TeX-ams-R"/>
                </a:endParaRPr>
              </a:p>
              <a:p>
                <a:r>
                  <a:rPr lang="en-US" altLang="ko-KR" sz="2000" b="1" dirty="0">
                    <a:solidFill>
                      <a:srgbClr val="000000"/>
                    </a:solidFill>
                    <a:latin typeface="MJXc-TeX-ams-R"/>
                  </a:rPr>
                  <a:t>=E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−1(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𝒄𝒐𝒓𝒓𝒖𝒑𝒕</m:t>
                            </m:r>
                          </m:sup>
                        </m:sSup>
                        <m:r>
                          <a:rPr lang="en-US" altLang="ko-K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1" dirty="0" err="1">
                            <a:solidFill>
                              <a:srgbClr val="000000"/>
                            </a:solidFill>
                            <a:latin typeface="MJXc-TeX-main-R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ko-KR" sz="2000" b="1" dirty="0" err="1">
                            <a:solidFill>
                              <a:srgbClr val="000000"/>
                            </a:solidFill>
                            <a:latin typeface="MJXc-TeX-math-I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𝒄𝒐𝒓𝒓𝒖𝒑𝒕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th-I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)−1(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𝒄𝒐𝒓𝒓𝒖𝒑𝒕</m:t>
                            </m:r>
                          </m:sup>
                        </m:sSup>
                        <m:r>
                          <a:rPr lang="en-US" altLang="ko-K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≠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th-I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𝒄𝒐𝒓𝒓𝒖𝒑𝒕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th-I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))</m:t>
                        </m:r>
                      </m:e>
                    </m:nary>
                    <m:r>
                      <a:rPr lang="en-US" altLang="ko-KR" sz="20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5836C3-3C4A-496D-8543-C085191B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1716560"/>
                <a:ext cx="9922457" cy="1139414"/>
              </a:xfrm>
              <a:prstGeom prst="rect">
                <a:avLst/>
              </a:prstGeom>
              <a:blipFill>
                <a:blip r:embed="rId4"/>
                <a:stretch>
                  <a:fillRect l="-614" t="-5376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E48E14-A58F-45B4-911A-6CF42E7BC37B}"/>
                  </a:ext>
                </a:extLst>
              </p:cNvPr>
              <p:cNvSpPr txBox="1"/>
              <p:nvPr/>
            </p:nvSpPr>
            <p:spPr>
              <a:xfrm>
                <a:off x="2853264" y="3295397"/>
                <a:ext cx="9529448" cy="160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000000"/>
                    </a:solidFill>
                    <a:latin typeface="MJXc-TeX-main-R"/>
                  </a:rPr>
                  <a:t>(</a:t>
                </a:r>
                <a:r>
                  <a:rPr lang="en-US" altLang="ko-KR" sz="2800" b="1" dirty="0">
                    <a:solidFill>
                      <a:srgbClr val="000000"/>
                    </a:solidFill>
                    <a:latin typeface="MJXc-TeX-main-B"/>
                  </a:rPr>
                  <a:t>X</a:t>
                </a:r>
                <a:r>
                  <a:rPr lang="en-US" altLang="ko-KR" sz="2800" b="1" dirty="0">
                    <a:solidFill>
                      <a:srgbClr val="000000"/>
                    </a:solidFill>
                    <a:latin typeface="MJXc-TeX-main-R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800" b="1" dirty="0">
                            <a:solidFill>
                              <a:srgbClr val="000000"/>
                            </a:solidFill>
                            <a:latin typeface="MJXc-TeX-math-I"/>
                          </a:rPr>
                          <m:t>θ</m:t>
                        </m:r>
                      </m:e>
                      <m:sub>
                        <m:r>
                          <a:rPr lang="en-US" altLang="ko-KR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000000"/>
                    </a:solidFill>
                    <a:latin typeface="MJXc-TeX-main-R"/>
                  </a:rPr>
                  <a:t>)</a:t>
                </a:r>
              </a:p>
              <a:p>
                <a:endParaRPr lang="en-US" altLang="ko-KR" sz="2000" b="1" dirty="0">
                  <a:solidFill>
                    <a:srgbClr val="000000"/>
                  </a:solidFill>
                  <a:latin typeface="MJXc-TeX-main-R"/>
                </a:endParaRPr>
              </a:p>
              <a:p>
                <a:r>
                  <a:rPr lang="en-US" altLang="ko-KR" sz="2000" b="1" dirty="0">
                    <a:solidFill>
                      <a:srgbClr val="000000"/>
                    </a:solidFill>
                    <a:latin typeface="MJXc-TeX-main-R"/>
                  </a:rPr>
                  <a:t>=</a:t>
                </a:r>
                <a:r>
                  <a:rPr lang="en-US" altLang="ko-KR" sz="2000" b="1" dirty="0">
                    <a:solidFill>
                      <a:srgbClr val="000000"/>
                    </a:solidFill>
                    <a:effectLst/>
                  </a:rPr>
                  <a:t> E(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b="1" dirty="0" err="1">
                            <a:solidFill>
                              <a:srgbClr val="000000"/>
                            </a:solidFill>
                            <a:latin typeface="MJXc-TeX-main-R"/>
                          </a:rPr>
                          <m:t>log</m:t>
                        </m:r>
                        <m:sSub>
                          <m:sSubPr>
                            <m:ctrlPr>
                              <a:rPr lang="en-US" altLang="ko-KR" sz="2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20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ko-KR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20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𝒎𝒂𝒔𝒌𝒆𝒅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b="1" dirty="0">
                  <a:solidFill>
                    <a:srgbClr val="000000"/>
                  </a:solidFill>
                  <a:latin typeface="MJXc-TeX-main-R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ko-KR" alt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E48E14-A58F-45B4-911A-6CF42E7B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3295397"/>
                <a:ext cx="9529448" cy="1609287"/>
              </a:xfrm>
              <a:prstGeom prst="rect">
                <a:avLst/>
              </a:prstGeom>
              <a:blipFill>
                <a:blip r:embed="rId5"/>
                <a:stretch>
                  <a:fillRect l="-1088" t="-3788" b="-17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4C3162-8802-4B02-8BAE-E78207391F4B}"/>
                  </a:ext>
                </a:extLst>
              </p:cNvPr>
              <p:cNvSpPr txBox="1"/>
              <p:nvPr/>
            </p:nvSpPr>
            <p:spPr>
              <a:xfrm>
                <a:off x="2853263" y="4904684"/>
                <a:ext cx="9529448" cy="993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sub>
                    </m:sSub>
                    <m:r>
                      <a:rPr lang="en-US" altLang="ko-KR" sz="2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rgbClr val="000000"/>
                    </a:solidFill>
                    <a:latin typeface="MJXc-TeX-main-R"/>
                  </a:rPr>
                  <a:t>=</a:t>
                </a:r>
                <a:r>
                  <a:rPr lang="en-US" altLang="ko-KR" sz="2000" b="1" dirty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sz="20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m:rPr>
                            <m:sty m:val="p"/>
                          </m:rPr>
                          <a:rPr lang="en-US" altLang="ko-KR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B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000" b="1" dirty="0">
                                <a:solidFill>
                                  <a:srgbClr val="000000"/>
                                </a:solidFill>
                                <a:latin typeface="MJXc-TeX-math-I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 </m:t>
                        </m:r>
                        <m:r>
                          <a:rPr lang="en-US" altLang="ko-KR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ʎ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B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altLang="ko-KR" sz="2000" b="1" dirty="0">
                                <a:solidFill>
                                  <a:srgbClr val="000000"/>
                                </a:solidFill>
                                <a:latin typeface="MJXc-TeX-math-I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000000"/>
                            </a:solidFill>
                            <a:latin typeface="MJXc-TeX-main-R"/>
                          </a:rPr>
                          <m:t>) </m:t>
                        </m:r>
                      </m:e>
                    </m:nary>
                  </m:oMath>
                </a14:m>
                <a:endParaRPr lang="en-US" altLang="ko-KR" sz="2000" b="1" dirty="0">
                  <a:solidFill>
                    <a:srgbClr val="000000"/>
                  </a:solidFill>
                  <a:latin typeface="MJXc-TeX-main-R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ko-KR" altLang="en-US" sz="2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4C3162-8802-4B02-8BAE-E7820739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3" y="4904684"/>
                <a:ext cx="9529448" cy="993862"/>
              </a:xfrm>
              <a:prstGeom prst="rect">
                <a:avLst/>
              </a:prstGeom>
              <a:blipFill>
                <a:blip r:embed="rId6"/>
                <a:stretch>
                  <a:fillRect l="-1088" t="-3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2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RoBERTa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1" y="3345673"/>
            <a:ext cx="9128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Tokens=[[CLS], you, are, expected, to, know, the, laws, of, you, country [SEP]]</a:t>
            </a:r>
            <a:endParaRPr lang="ko-KR" altLang="en-US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933E0-256F-4EA3-87B3-01CB6782ADB0}"/>
              </a:ext>
            </a:extLst>
          </p:cNvPr>
          <p:cNvSpPr txBox="1"/>
          <p:nvPr/>
        </p:nvSpPr>
        <p:spPr>
          <a:xfrm>
            <a:off x="2853261" y="4201205"/>
            <a:ext cx="959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Tokens=[[CLS], you, are, expected, to, know, [MASK],[MASK],[MASK],[MASK], country [SEP]]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3B2409-A3A1-4B4D-9FBE-131E4BD75F67}"/>
              </a:ext>
            </a:extLst>
          </p:cNvPr>
          <p:cNvSpPr txBox="1"/>
          <p:nvPr/>
        </p:nvSpPr>
        <p:spPr>
          <a:xfrm>
            <a:off x="2853261" y="2379245"/>
            <a:ext cx="952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 You are expected to know the laws of your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country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327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5460-90AB-4848-B51D-1509999C785B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A9AFED-7252-4B4A-B079-4574579E9D4D}"/>
              </a:ext>
            </a:extLst>
          </p:cNvPr>
          <p:cNvSpPr/>
          <p:nvPr/>
        </p:nvSpPr>
        <p:spPr>
          <a:xfrm>
            <a:off x="3236166" y="886408"/>
            <a:ext cx="5719665" cy="5085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A8331E6B-5770-42AA-B333-252B4C9D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32" y="5363093"/>
            <a:ext cx="3000536" cy="32979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32F59D6-B5A0-4B5E-B9D2-9D944E12393C}"/>
              </a:ext>
            </a:extLst>
          </p:cNvPr>
          <p:cNvCxnSpPr>
            <a:cxnSpLocks/>
          </p:cNvCxnSpPr>
          <p:nvPr/>
        </p:nvCxnSpPr>
        <p:spPr>
          <a:xfrm>
            <a:off x="3558073" y="5142382"/>
            <a:ext cx="5075853" cy="0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CABFDE-4C1D-4DDD-8D03-54C702631E94}"/>
              </a:ext>
            </a:extLst>
          </p:cNvPr>
          <p:cNvSpPr txBox="1"/>
          <p:nvPr/>
        </p:nvSpPr>
        <p:spPr>
          <a:xfrm>
            <a:off x="3464600" y="1072289"/>
            <a:ext cx="246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BBC05"/>
                </a:solidFill>
              </a:rPr>
              <a:t>P</a:t>
            </a:r>
            <a:r>
              <a:rPr lang="en-US" altLang="ko-KR" sz="3600" b="1" dirty="0" err="1">
                <a:solidFill>
                  <a:srgbClr val="4285F4"/>
                </a:solidFill>
              </a:rPr>
              <a:t>A</a:t>
            </a:r>
            <a:r>
              <a:rPr lang="en-US" altLang="ko-KR" sz="3600" b="1" dirty="0" err="1">
                <a:solidFill>
                  <a:srgbClr val="34A853"/>
                </a:solidFill>
              </a:rPr>
              <a:t>R</a:t>
            </a:r>
            <a:r>
              <a:rPr lang="en-US" altLang="ko-KR" sz="3600" b="1" dirty="0" err="1">
                <a:solidFill>
                  <a:srgbClr val="EA4335"/>
                </a:solidFill>
              </a:rPr>
              <a:t>T</a:t>
            </a:r>
            <a:r>
              <a:rPr lang="en-US" altLang="ko-KR" sz="2800" b="1" dirty="0" err="1">
                <a:solidFill>
                  <a:srgbClr val="C0C0C0"/>
                </a:solidFill>
              </a:rPr>
              <a:t>icipant</a:t>
            </a:r>
            <a:endParaRPr lang="ko-KR" altLang="en-US" sz="3600" b="1" dirty="0">
              <a:solidFill>
                <a:srgbClr val="C0C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C3E87-79F4-4F30-AA37-F7EDA1F9624E}"/>
              </a:ext>
            </a:extLst>
          </p:cNvPr>
          <p:cNvSpPr txBox="1"/>
          <p:nvPr/>
        </p:nvSpPr>
        <p:spPr>
          <a:xfrm>
            <a:off x="3659458" y="1964606"/>
            <a:ext cx="125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Part II</a:t>
            </a:r>
            <a:r>
              <a:rPr lang="en-US" altLang="ko-KR" b="1" dirty="0">
                <a:solidFill>
                  <a:srgbClr val="333333">
                    <a:alpha val="70000"/>
                  </a:srgbClr>
                </a:solidFill>
              </a:rPr>
              <a:t>.</a:t>
            </a:r>
            <a:endParaRPr lang="ko-KR" altLang="en-US" b="1" dirty="0">
              <a:solidFill>
                <a:srgbClr val="333333">
                  <a:alpha val="70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1D5D8-8AD9-4051-B8D5-0C00CF52039C}"/>
              </a:ext>
            </a:extLst>
          </p:cNvPr>
          <p:cNvSpPr txBox="1"/>
          <p:nvPr/>
        </p:nvSpPr>
        <p:spPr>
          <a:xfrm>
            <a:off x="5890687" y="4819714"/>
            <a:ext cx="2761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tx1">
                    <a:alpha val="70000"/>
                  </a:schemeClr>
                </a:solidFill>
              </a:rPr>
              <a:t>2022. 01. 23  21:00 ~ 00:00</a:t>
            </a:r>
            <a:endParaRPr lang="ko-KR" altLang="en-US" sz="1500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7F481-C6F3-454D-B180-59A10FA0C61F}"/>
              </a:ext>
            </a:extLst>
          </p:cNvPr>
          <p:cNvSpPr txBox="1"/>
          <p:nvPr/>
        </p:nvSpPr>
        <p:spPr>
          <a:xfrm>
            <a:off x="3766376" y="2426271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4.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502D8-1AA2-4389-9F6E-2DE2C948EC72}"/>
              </a:ext>
            </a:extLst>
          </p:cNvPr>
          <p:cNvSpPr txBox="1"/>
          <p:nvPr/>
        </p:nvSpPr>
        <p:spPr>
          <a:xfrm>
            <a:off x="5251294" y="1964606"/>
            <a:ext cx="34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BERT </a:t>
            </a:r>
            <a:r>
              <a:rPr lang="ko-KR" altLang="en-US" sz="2000" b="1" dirty="0">
                <a:solidFill>
                  <a:srgbClr val="333333">
                    <a:alpha val="70000"/>
                  </a:srgbClr>
                </a:solidFill>
              </a:rPr>
              <a:t>파생 모델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85292-AD48-4EBC-801F-26DFBA8873FA}"/>
              </a:ext>
            </a:extLst>
          </p:cNvPr>
          <p:cNvSpPr txBox="1"/>
          <p:nvPr/>
        </p:nvSpPr>
        <p:spPr>
          <a:xfrm>
            <a:off x="5480100" y="2426271"/>
            <a:ext cx="4195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ALBERT, </a:t>
            </a:r>
            <a:r>
              <a:rPr lang="en-US" altLang="ko-KR" sz="1500" b="1" dirty="0" err="1">
                <a:solidFill>
                  <a:srgbClr val="5F5F5F">
                    <a:alpha val="70000"/>
                  </a:srgbClr>
                </a:solidFill>
              </a:rPr>
              <a:t>RoBERTa</a:t>
            </a:r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ELECTRA, </a:t>
            </a:r>
            <a:r>
              <a:rPr lang="en-US" altLang="ko-KR" sz="1500" b="1" dirty="0" err="1">
                <a:solidFill>
                  <a:srgbClr val="5F5F5F">
                    <a:alpha val="70000"/>
                  </a:srgbClr>
                </a:solidFill>
              </a:rPr>
              <a:t>SpanBERT</a:t>
            </a:r>
            <a:endParaRPr lang="ko-KR" altLang="en-US" sz="15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72E11-0770-4497-B697-E0B0BCFDDD2F}"/>
              </a:ext>
            </a:extLst>
          </p:cNvPr>
          <p:cNvSpPr txBox="1"/>
          <p:nvPr/>
        </p:nvSpPr>
        <p:spPr>
          <a:xfrm>
            <a:off x="5480101" y="2995492"/>
            <a:ext cx="295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Knowledge Distillation</a:t>
            </a:r>
            <a:endParaRPr lang="ko-KR" altLang="en-US" sz="16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43567-7F33-4332-948D-B9345E7FE11E}"/>
              </a:ext>
            </a:extLst>
          </p:cNvPr>
          <p:cNvSpPr txBox="1"/>
          <p:nvPr/>
        </p:nvSpPr>
        <p:spPr>
          <a:xfrm>
            <a:off x="3766376" y="2995492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5.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068F7E-84D6-4DF8-9CAA-53435E001A53}"/>
              </a:ext>
            </a:extLst>
          </p:cNvPr>
          <p:cNvGrpSpPr/>
          <p:nvPr/>
        </p:nvGrpSpPr>
        <p:grpSpPr>
          <a:xfrm>
            <a:off x="3503453" y="1718620"/>
            <a:ext cx="5185094" cy="0"/>
            <a:chOff x="3774438" y="2826185"/>
            <a:chExt cx="5185094" cy="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DA6A71-C6D3-435B-877A-3E25CA204AA9}"/>
                </a:ext>
              </a:extLst>
            </p:cNvPr>
            <p:cNvCxnSpPr>
              <a:cxnSpLocks/>
            </p:cNvCxnSpPr>
            <p:nvPr/>
          </p:nvCxnSpPr>
          <p:spPr>
            <a:xfrm>
              <a:off x="3774438" y="2826185"/>
              <a:ext cx="549263" cy="0"/>
            </a:xfrm>
            <a:prstGeom prst="line">
              <a:avLst/>
            </a:prstGeom>
            <a:ln w="38100">
              <a:solidFill>
                <a:srgbClr val="FBBC05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0DE99-F3FE-41D9-A8A9-6947DCB2C36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701" y="2826185"/>
              <a:ext cx="850279" cy="0"/>
            </a:xfrm>
            <a:prstGeom prst="line">
              <a:avLst/>
            </a:prstGeom>
            <a:ln w="38100">
              <a:solidFill>
                <a:srgbClr val="4285F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01D58C3-346C-4F76-BEC4-DD1CA51AC4AE}"/>
                </a:ext>
              </a:extLst>
            </p:cNvPr>
            <p:cNvCxnSpPr>
              <a:cxnSpLocks/>
            </p:cNvCxnSpPr>
            <p:nvPr/>
          </p:nvCxnSpPr>
          <p:spPr>
            <a:xfrm>
              <a:off x="5166360" y="2826185"/>
              <a:ext cx="922020" cy="0"/>
            </a:xfrm>
            <a:prstGeom prst="line">
              <a:avLst/>
            </a:prstGeom>
            <a:ln w="38100">
              <a:solidFill>
                <a:srgbClr val="34A853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68EEFF-C99D-4B1E-9461-4272A4C0F98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80" y="2826185"/>
              <a:ext cx="2871152" cy="0"/>
            </a:xfrm>
            <a:prstGeom prst="line">
              <a:avLst/>
            </a:prstGeom>
            <a:ln w="38100">
              <a:solidFill>
                <a:srgbClr val="EA4335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4853767-864F-46F0-9246-2580257AB476}"/>
              </a:ext>
            </a:extLst>
          </p:cNvPr>
          <p:cNvSpPr txBox="1"/>
          <p:nvPr/>
        </p:nvSpPr>
        <p:spPr>
          <a:xfrm>
            <a:off x="5973347" y="4415676"/>
            <a:ext cx="267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김호중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송이령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57CC9-B692-43D9-B623-3DF8E9893506}"/>
              </a:ext>
            </a:extLst>
          </p:cNvPr>
          <p:cNvSpPr txBox="1"/>
          <p:nvPr/>
        </p:nvSpPr>
        <p:spPr>
          <a:xfrm>
            <a:off x="3659458" y="3523455"/>
            <a:ext cx="125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Part III</a:t>
            </a:r>
            <a:r>
              <a:rPr lang="en-US" altLang="ko-KR" b="1" dirty="0">
                <a:solidFill>
                  <a:srgbClr val="333333">
                    <a:alpha val="70000"/>
                  </a:srgbClr>
                </a:solidFill>
              </a:rPr>
              <a:t>.</a:t>
            </a:r>
            <a:endParaRPr lang="ko-KR" altLang="en-US" b="1" dirty="0">
              <a:solidFill>
                <a:srgbClr val="333333">
                  <a:alpha val="70000"/>
                </a:srgb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D07151-0C94-4296-BFE5-C0AA33363FE6}"/>
              </a:ext>
            </a:extLst>
          </p:cNvPr>
          <p:cNvSpPr txBox="1"/>
          <p:nvPr/>
        </p:nvSpPr>
        <p:spPr>
          <a:xfrm>
            <a:off x="3766376" y="3985120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6.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54C43-B1E8-4D05-BCCF-CEFF0FBA50A0}"/>
              </a:ext>
            </a:extLst>
          </p:cNvPr>
          <p:cNvSpPr txBox="1"/>
          <p:nvPr/>
        </p:nvSpPr>
        <p:spPr>
          <a:xfrm>
            <a:off x="5251294" y="3523455"/>
            <a:ext cx="34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BERT </a:t>
            </a:r>
            <a:r>
              <a:rPr lang="ko-KR" altLang="en-US" sz="2000" b="1" dirty="0">
                <a:solidFill>
                  <a:srgbClr val="333333">
                    <a:alpha val="70000"/>
                  </a:srgbClr>
                </a:solidFill>
              </a:rPr>
              <a:t>적용하기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92712-1CAA-4A7F-BED4-4ECBF573D55F}"/>
              </a:ext>
            </a:extLst>
          </p:cNvPr>
          <p:cNvSpPr txBox="1"/>
          <p:nvPr/>
        </p:nvSpPr>
        <p:spPr>
          <a:xfrm>
            <a:off x="5480100" y="3985120"/>
            <a:ext cx="347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BERTSUM</a:t>
            </a:r>
            <a:endParaRPr lang="ko-KR" altLang="en-US" sz="1600" b="1" dirty="0">
              <a:solidFill>
                <a:srgbClr val="5F5F5F">
                  <a:alpha val="70000"/>
                </a:srgbClr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13AD9D5-443F-44D4-BC22-646817E7B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88" y="2522356"/>
            <a:ext cx="245868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4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SpanBERT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26596" y="2407060"/>
              <a:ext cx="8436353" cy="267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83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729066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3363584231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9720635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403837387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9143780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1093528655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40912799"/>
                        </a:ext>
                      </a:extLst>
                    </a:gridCol>
                  </a:tblGrid>
                  <a:tr h="3220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1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/>
                            <a:t>SpanBERT</a:t>
                          </a:r>
                          <a:endParaRPr lang="en-US" altLang="ko-K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↑</a:t>
                          </a:r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You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are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to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know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country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26596" y="2407060"/>
              <a:ext cx="8436353" cy="267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83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729066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3363584231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9720635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403837387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9143780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1093528655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40912799"/>
                        </a:ext>
                      </a:extLst>
                    </a:gridCol>
                  </a:tblGrid>
                  <a:tr h="3220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5" r="-905072" b="-7320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r="-798561" b="-7320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r="-69856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74" r="-603623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399281" r="-49928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502899" r="-402899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598561" r="-300000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703623" r="-202174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797842" r="-100719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904348" r="-1449" b="-732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1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/>
                            <a:t>SpanBERT</a:t>
                          </a:r>
                          <a:endParaRPr lang="en-US" altLang="ko-K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↑</a:t>
                          </a:r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You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are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to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know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country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5" t="-782000" r="-905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833" t="-782000" r="-94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3924" t="-782000" r="-614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74" t="-782000" r="-6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281" t="-782000" r="-499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899" t="-782000" r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8561" t="-782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623" t="-782000" r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97842" t="-782000" r="-1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4348" t="-782000" r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3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D1419F-BCD0-4594-A54C-A43EDB8920BD}"/>
              </a:ext>
            </a:extLst>
          </p:cNvPr>
          <p:cNvSpPr/>
          <p:nvPr/>
        </p:nvSpPr>
        <p:spPr>
          <a:xfrm>
            <a:off x="10578895" y="2442352"/>
            <a:ext cx="382252" cy="3282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6AF1D1-4F3E-44C5-B872-6D8D877C9EB0}"/>
              </a:ext>
            </a:extLst>
          </p:cNvPr>
          <p:cNvSpPr/>
          <p:nvPr/>
        </p:nvSpPr>
        <p:spPr>
          <a:xfrm>
            <a:off x="6345809" y="2426432"/>
            <a:ext cx="382252" cy="3282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SpanBERT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582831"/>
                  </p:ext>
                </p:extLst>
              </p:nvPr>
            </p:nvGraphicFramePr>
            <p:xfrm>
              <a:off x="2726596" y="2407060"/>
              <a:ext cx="8436353" cy="267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83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729066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3363584231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9720635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403837387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9143780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1093528655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40912799"/>
                        </a:ext>
                      </a:extLst>
                    </a:gridCol>
                  </a:tblGrid>
                  <a:tr h="3220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1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/>
                            <a:t>SpanBERT</a:t>
                          </a:r>
                          <a:endParaRPr lang="en-US" altLang="ko-K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↑</a:t>
                          </a:r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You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are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to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know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country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582831"/>
                  </p:ext>
                </p:extLst>
              </p:nvPr>
            </p:nvGraphicFramePr>
            <p:xfrm>
              <a:off x="2726596" y="2407060"/>
              <a:ext cx="8436353" cy="267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83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729066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3363584231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9720635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403837387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9143780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1093528655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40912799"/>
                        </a:ext>
                      </a:extLst>
                    </a:gridCol>
                  </a:tblGrid>
                  <a:tr h="3220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5" r="-905072" b="-7320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r="-798561" b="-7320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r="-69856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74" r="-603623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399281" r="-499281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502899" r="-402899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598561" r="-300000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703623" r="-202174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797842" r="-100719" b="-7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904348" r="-1449" b="-732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1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/>
                            <a:t>SpanBERT</a:t>
                          </a:r>
                          <a:endParaRPr lang="en-US" altLang="ko-K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↑</a:t>
                          </a:r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You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are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to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know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country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5" t="-782000" r="-905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833" t="-782000" r="-94083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3924" t="-782000" r="-6145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74" t="-782000" r="-6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281" t="-782000" r="-499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899" t="-782000" r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8561" t="-782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623" t="-782000" r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97842" t="-782000" r="-1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4348" t="-782000" r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15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D1419F-BCD0-4594-A54C-A43EDB8920BD}"/>
              </a:ext>
            </a:extLst>
          </p:cNvPr>
          <p:cNvSpPr/>
          <p:nvPr/>
        </p:nvSpPr>
        <p:spPr>
          <a:xfrm>
            <a:off x="10578895" y="2442352"/>
            <a:ext cx="382252" cy="3282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6AF1D1-4F3E-44C5-B872-6D8D877C9EB0}"/>
              </a:ext>
            </a:extLst>
          </p:cNvPr>
          <p:cNvSpPr/>
          <p:nvPr/>
        </p:nvSpPr>
        <p:spPr>
          <a:xfrm>
            <a:off x="6345809" y="2426432"/>
            <a:ext cx="382252" cy="32821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SpanBERT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620449"/>
                  </p:ext>
                </p:extLst>
              </p:nvPr>
            </p:nvGraphicFramePr>
            <p:xfrm>
              <a:off x="2726596" y="2407060"/>
              <a:ext cx="8436353" cy="2983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83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729066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3363584231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9720635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403837387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9143780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1093528655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40912799"/>
                        </a:ext>
                      </a:extLst>
                    </a:gridCol>
                  </a:tblGrid>
                  <a:tr h="3220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1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/>
                            <a:t>SpanBERT</a:t>
                          </a:r>
                          <a:endParaRPr lang="en-US" altLang="ko-K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↑</a:t>
                          </a:r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2528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You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are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to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know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country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586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8">
                <a:extLst>
                  <a:ext uri="{FF2B5EF4-FFF2-40B4-BE49-F238E27FC236}">
                    <a16:creationId xmlns:a16="http://schemas.microsoft.com/office/drawing/2014/main" id="{50FB136F-397D-40A4-834F-C1E9B5E7C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620449"/>
                  </p:ext>
                </p:extLst>
              </p:nvPr>
            </p:nvGraphicFramePr>
            <p:xfrm>
              <a:off x="2726596" y="2407060"/>
              <a:ext cx="8436353" cy="2983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3383">
                      <a:extLst>
                        <a:ext uri="{9D8B030D-6E8A-4147-A177-3AD203B41FA5}">
                          <a16:colId xmlns:a16="http://schemas.microsoft.com/office/drawing/2014/main" val="1966857491"/>
                        </a:ext>
                      </a:extLst>
                    </a:gridCol>
                    <a:gridCol w="729066">
                      <a:extLst>
                        <a:ext uri="{9D8B030D-6E8A-4147-A177-3AD203B41FA5}">
                          <a16:colId xmlns:a16="http://schemas.microsoft.com/office/drawing/2014/main" val="2198949149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3363584231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264878469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1285194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328382002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29720635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3403837387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914378034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1093528655"/>
                        </a:ext>
                      </a:extLst>
                    </a:gridCol>
                    <a:gridCol w="843383">
                      <a:extLst>
                        <a:ext uri="{9D8B030D-6E8A-4147-A177-3AD203B41FA5}">
                          <a16:colId xmlns:a16="http://schemas.microsoft.com/office/drawing/2014/main" val="40912799"/>
                        </a:ext>
                      </a:extLst>
                    </a:gridCol>
                  </a:tblGrid>
                  <a:tr h="3220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5" r="-905072" b="-82641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r="-798561" b="-82641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r="-698561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74" r="-603623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399281" r="-499281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502899" r="-402899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598561" r="-300000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703623" r="-202174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797842" r="-100719" b="-826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>
                          <a:noFill/>
                        </a:lnB>
                        <a:blipFill>
                          <a:blip r:embed="rId4"/>
                          <a:stretch>
                            <a:fillRect l="-904348" r="-1449" b="-8264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894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706777"/>
                      </a:ext>
                    </a:extLst>
                  </a:tr>
                  <a:tr h="1137791">
                    <a:tc gridSpan="1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/>
                            <a:t>SpanBERT</a:t>
                          </a:r>
                          <a:endParaRPr lang="en-US" altLang="ko-K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709843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/>
                            <a:t>↑</a:t>
                          </a:r>
                          <a:endParaRPr lang="ko-KR" altLang="en-US" sz="1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/>
                            <a:t>↑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00952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You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are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expected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to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know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[MASK]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country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4304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5" t="-782000" r="-9050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5833" t="-782000" r="-940833" b="-1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3924" t="-782000" r="-614557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174" t="-782000" r="-603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281" t="-782000" r="-4992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899" t="-782000" r="-40289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8561" t="-782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623" t="-782000" r="-2021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97842" t="-782000" r="-10071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4348" t="-782000" r="-144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0232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2899" t="-882000" r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8561" t="-882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3623" t="-882000" r="-2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97842" t="-882000" r="-100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5867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742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5460-90AB-4848-B51D-1509999C785B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A9AFED-7252-4B4A-B079-4574579E9D4D}"/>
              </a:ext>
            </a:extLst>
          </p:cNvPr>
          <p:cNvSpPr/>
          <p:nvPr/>
        </p:nvSpPr>
        <p:spPr>
          <a:xfrm>
            <a:off x="3236166" y="886408"/>
            <a:ext cx="5719665" cy="5085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A8331E6B-5770-42AA-B333-252B4C9D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32" y="5363093"/>
            <a:ext cx="3000536" cy="32979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32F59D6-B5A0-4B5E-B9D2-9D944E12393C}"/>
              </a:ext>
            </a:extLst>
          </p:cNvPr>
          <p:cNvCxnSpPr>
            <a:cxnSpLocks/>
          </p:cNvCxnSpPr>
          <p:nvPr/>
        </p:nvCxnSpPr>
        <p:spPr>
          <a:xfrm>
            <a:off x="3558073" y="5142382"/>
            <a:ext cx="5075853" cy="0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CABFDE-4C1D-4DDD-8D03-54C702631E94}"/>
              </a:ext>
            </a:extLst>
          </p:cNvPr>
          <p:cNvSpPr txBox="1"/>
          <p:nvPr/>
        </p:nvSpPr>
        <p:spPr>
          <a:xfrm>
            <a:off x="3464600" y="1072289"/>
            <a:ext cx="246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BBC05"/>
                </a:solidFill>
              </a:rPr>
              <a:t>P</a:t>
            </a:r>
            <a:r>
              <a:rPr lang="en-US" altLang="ko-KR" sz="3600" b="1" dirty="0" err="1">
                <a:solidFill>
                  <a:srgbClr val="4285F4"/>
                </a:solidFill>
              </a:rPr>
              <a:t>A</a:t>
            </a:r>
            <a:r>
              <a:rPr lang="en-US" altLang="ko-KR" sz="3600" b="1" dirty="0" err="1">
                <a:solidFill>
                  <a:srgbClr val="34A853"/>
                </a:solidFill>
              </a:rPr>
              <a:t>R</a:t>
            </a:r>
            <a:r>
              <a:rPr lang="en-US" altLang="ko-KR" sz="3600" b="1" dirty="0" err="1">
                <a:solidFill>
                  <a:srgbClr val="EA4335"/>
                </a:solidFill>
              </a:rPr>
              <a:t>T</a:t>
            </a:r>
            <a:r>
              <a:rPr lang="en-US" altLang="ko-KR" sz="2800" b="1" dirty="0" err="1">
                <a:solidFill>
                  <a:srgbClr val="C0C0C0"/>
                </a:solidFill>
              </a:rPr>
              <a:t>icipant</a:t>
            </a:r>
            <a:endParaRPr lang="ko-KR" altLang="en-US" sz="3600" b="1" dirty="0">
              <a:solidFill>
                <a:srgbClr val="C0C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C3E87-79F4-4F30-AA37-F7EDA1F9624E}"/>
              </a:ext>
            </a:extLst>
          </p:cNvPr>
          <p:cNvSpPr txBox="1"/>
          <p:nvPr/>
        </p:nvSpPr>
        <p:spPr>
          <a:xfrm>
            <a:off x="3659458" y="1964606"/>
            <a:ext cx="125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Part II</a:t>
            </a:r>
            <a:r>
              <a:rPr lang="en-US" altLang="ko-KR" b="1" dirty="0">
                <a:solidFill>
                  <a:srgbClr val="333333">
                    <a:alpha val="70000"/>
                  </a:srgbClr>
                </a:solidFill>
              </a:rPr>
              <a:t>.</a:t>
            </a:r>
            <a:endParaRPr lang="ko-KR" altLang="en-US" b="1" dirty="0">
              <a:solidFill>
                <a:srgbClr val="333333">
                  <a:alpha val="70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1D5D8-8AD9-4051-B8D5-0C00CF52039C}"/>
              </a:ext>
            </a:extLst>
          </p:cNvPr>
          <p:cNvSpPr txBox="1"/>
          <p:nvPr/>
        </p:nvSpPr>
        <p:spPr>
          <a:xfrm>
            <a:off x="5890687" y="4819714"/>
            <a:ext cx="2761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tx1">
                    <a:alpha val="70000"/>
                  </a:schemeClr>
                </a:solidFill>
              </a:rPr>
              <a:t>2022. 01. 23  21:00 ~ 00:00</a:t>
            </a:r>
            <a:endParaRPr lang="ko-KR" altLang="en-US" sz="1500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7F481-C6F3-454D-B180-59A10FA0C61F}"/>
              </a:ext>
            </a:extLst>
          </p:cNvPr>
          <p:cNvSpPr txBox="1"/>
          <p:nvPr/>
        </p:nvSpPr>
        <p:spPr>
          <a:xfrm>
            <a:off x="3766376" y="2426271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4.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502D8-1AA2-4389-9F6E-2DE2C948EC72}"/>
              </a:ext>
            </a:extLst>
          </p:cNvPr>
          <p:cNvSpPr txBox="1"/>
          <p:nvPr/>
        </p:nvSpPr>
        <p:spPr>
          <a:xfrm>
            <a:off x="5251294" y="1964606"/>
            <a:ext cx="34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BERT </a:t>
            </a:r>
            <a:r>
              <a:rPr lang="ko-KR" altLang="en-US" sz="2000" b="1" dirty="0">
                <a:solidFill>
                  <a:srgbClr val="333333">
                    <a:alpha val="70000"/>
                  </a:srgbClr>
                </a:solidFill>
              </a:rPr>
              <a:t>파생 모델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85292-AD48-4EBC-801F-26DFBA8873FA}"/>
              </a:ext>
            </a:extLst>
          </p:cNvPr>
          <p:cNvSpPr txBox="1"/>
          <p:nvPr/>
        </p:nvSpPr>
        <p:spPr>
          <a:xfrm>
            <a:off x="5480100" y="2426271"/>
            <a:ext cx="4195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ALBERT, </a:t>
            </a:r>
            <a:r>
              <a:rPr lang="en-US" altLang="ko-KR" sz="1500" b="1" dirty="0" err="1">
                <a:solidFill>
                  <a:srgbClr val="5F5F5F">
                    <a:alpha val="70000"/>
                  </a:srgbClr>
                </a:solidFill>
              </a:rPr>
              <a:t>RoBERTa</a:t>
            </a:r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ELECTRA, </a:t>
            </a:r>
            <a:r>
              <a:rPr lang="en-US" altLang="ko-KR" sz="1500" b="1" dirty="0" err="1">
                <a:solidFill>
                  <a:srgbClr val="5F5F5F">
                    <a:alpha val="70000"/>
                  </a:srgbClr>
                </a:solidFill>
              </a:rPr>
              <a:t>SpanBERT</a:t>
            </a:r>
            <a:endParaRPr lang="ko-KR" altLang="en-US" sz="15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72E11-0770-4497-B697-E0B0BCFDDD2F}"/>
              </a:ext>
            </a:extLst>
          </p:cNvPr>
          <p:cNvSpPr txBox="1"/>
          <p:nvPr/>
        </p:nvSpPr>
        <p:spPr>
          <a:xfrm>
            <a:off x="5480101" y="2995492"/>
            <a:ext cx="295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Knowledge Distillation</a:t>
            </a:r>
            <a:endParaRPr lang="ko-KR" altLang="en-US" sz="16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43567-7F33-4332-948D-B9345E7FE11E}"/>
              </a:ext>
            </a:extLst>
          </p:cNvPr>
          <p:cNvSpPr txBox="1"/>
          <p:nvPr/>
        </p:nvSpPr>
        <p:spPr>
          <a:xfrm>
            <a:off x="3766376" y="2995492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5.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068F7E-84D6-4DF8-9CAA-53435E001A53}"/>
              </a:ext>
            </a:extLst>
          </p:cNvPr>
          <p:cNvGrpSpPr/>
          <p:nvPr/>
        </p:nvGrpSpPr>
        <p:grpSpPr>
          <a:xfrm>
            <a:off x="3503453" y="1718620"/>
            <a:ext cx="5185094" cy="0"/>
            <a:chOff x="3774438" y="2826185"/>
            <a:chExt cx="5185094" cy="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DA6A71-C6D3-435B-877A-3E25CA204AA9}"/>
                </a:ext>
              </a:extLst>
            </p:cNvPr>
            <p:cNvCxnSpPr>
              <a:cxnSpLocks/>
            </p:cNvCxnSpPr>
            <p:nvPr/>
          </p:nvCxnSpPr>
          <p:spPr>
            <a:xfrm>
              <a:off x="3774438" y="2826185"/>
              <a:ext cx="549263" cy="0"/>
            </a:xfrm>
            <a:prstGeom prst="line">
              <a:avLst/>
            </a:prstGeom>
            <a:ln w="38100">
              <a:solidFill>
                <a:srgbClr val="FBBC05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0DE99-F3FE-41D9-A8A9-6947DCB2C36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701" y="2826185"/>
              <a:ext cx="850279" cy="0"/>
            </a:xfrm>
            <a:prstGeom prst="line">
              <a:avLst/>
            </a:prstGeom>
            <a:ln w="38100">
              <a:solidFill>
                <a:srgbClr val="4285F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01D58C3-346C-4F76-BEC4-DD1CA51AC4AE}"/>
                </a:ext>
              </a:extLst>
            </p:cNvPr>
            <p:cNvCxnSpPr>
              <a:cxnSpLocks/>
            </p:cNvCxnSpPr>
            <p:nvPr/>
          </p:nvCxnSpPr>
          <p:spPr>
            <a:xfrm>
              <a:off x="5166360" y="2826185"/>
              <a:ext cx="922020" cy="0"/>
            </a:xfrm>
            <a:prstGeom prst="line">
              <a:avLst/>
            </a:prstGeom>
            <a:ln w="38100">
              <a:solidFill>
                <a:srgbClr val="34A853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68EEFF-C99D-4B1E-9461-4272A4C0F98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80" y="2826185"/>
              <a:ext cx="2871152" cy="0"/>
            </a:xfrm>
            <a:prstGeom prst="line">
              <a:avLst/>
            </a:prstGeom>
            <a:ln w="38100">
              <a:solidFill>
                <a:srgbClr val="EA4335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4853767-864F-46F0-9246-2580257AB476}"/>
              </a:ext>
            </a:extLst>
          </p:cNvPr>
          <p:cNvSpPr txBox="1"/>
          <p:nvPr/>
        </p:nvSpPr>
        <p:spPr>
          <a:xfrm>
            <a:off x="5973347" y="4415676"/>
            <a:ext cx="267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김호중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송이령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57CC9-B692-43D9-B623-3DF8E9893506}"/>
              </a:ext>
            </a:extLst>
          </p:cNvPr>
          <p:cNvSpPr txBox="1"/>
          <p:nvPr/>
        </p:nvSpPr>
        <p:spPr>
          <a:xfrm>
            <a:off x="3659458" y="3523455"/>
            <a:ext cx="125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Part III</a:t>
            </a:r>
            <a:r>
              <a:rPr lang="en-US" altLang="ko-KR" b="1" dirty="0">
                <a:solidFill>
                  <a:srgbClr val="333333">
                    <a:alpha val="70000"/>
                  </a:srgbClr>
                </a:solidFill>
              </a:rPr>
              <a:t>.</a:t>
            </a:r>
            <a:endParaRPr lang="ko-KR" altLang="en-US" b="1" dirty="0">
              <a:solidFill>
                <a:srgbClr val="333333">
                  <a:alpha val="70000"/>
                </a:srgb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D07151-0C94-4296-BFE5-C0AA33363FE6}"/>
              </a:ext>
            </a:extLst>
          </p:cNvPr>
          <p:cNvSpPr txBox="1"/>
          <p:nvPr/>
        </p:nvSpPr>
        <p:spPr>
          <a:xfrm>
            <a:off x="3766376" y="3985120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6.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54C43-B1E8-4D05-BCCF-CEFF0FBA50A0}"/>
              </a:ext>
            </a:extLst>
          </p:cNvPr>
          <p:cNvSpPr txBox="1"/>
          <p:nvPr/>
        </p:nvSpPr>
        <p:spPr>
          <a:xfrm>
            <a:off x="5251294" y="3523455"/>
            <a:ext cx="34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BERT </a:t>
            </a:r>
            <a:r>
              <a:rPr lang="ko-KR" altLang="en-US" sz="2000" b="1" dirty="0">
                <a:solidFill>
                  <a:srgbClr val="333333">
                    <a:alpha val="70000"/>
                  </a:srgbClr>
                </a:solidFill>
              </a:rPr>
              <a:t>적용하기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92712-1CAA-4A7F-BED4-4ECBF573D55F}"/>
              </a:ext>
            </a:extLst>
          </p:cNvPr>
          <p:cNvSpPr txBox="1"/>
          <p:nvPr/>
        </p:nvSpPr>
        <p:spPr>
          <a:xfrm>
            <a:off x="5480100" y="3985120"/>
            <a:ext cx="347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BERTSUM</a:t>
            </a:r>
            <a:endParaRPr lang="ko-KR" altLang="en-US" sz="1600" b="1" dirty="0">
              <a:solidFill>
                <a:srgbClr val="5F5F5F">
                  <a:alpha val="70000"/>
                </a:srgb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6F05289-3EB6-4C21-9CE8-25822BDFC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75" y="2446701"/>
            <a:ext cx="344867" cy="3384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13AD9D5-443F-44D4-BC22-646817E7B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4" y="2994996"/>
            <a:ext cx="245868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2950159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82A718-8E76-4F84-A38C-0A8143185078}"/>
              </a:ext>
            </a:extLst>
          </p:cNvPr>
          <p:cNvGrpSpPr/>
          <p:nvPr/>
        </p:nvGrpSpPr>
        <p:grpSpPr>
          <a:xfrm>
            <a:off x="2866465" y="1645783"/>
            <a:ext cx="8453327" cy="1320709"/>
            <a:chOff x="2866465" y="4061441"/>
            <a:chExt cx="8453327" cy="132070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7090EED-8BED-4FC0-82AA-A57B9981346C}"/>
                </a:ext>
              </a:extLst>
            </p:cNvPr>
            <p:cNvGrpSpPr/>
            <p:nvPr/>
          </p:nvGrpSpPr>
          <p:grpSpPr>
            <a:xfrm>
              <a:off x="8962951" y="4061441"/>
              <a:ext cx="2356841" cy="1320709"/>
              <a:chOff x="4840767" y="813271"/>
              <a:chExt cx="2356841" cy="1320709"/>
            </a:xfrm>
          </p:grpSpPr>
          <p:sp>
            <p:nvSpPr>
              <p:cNvPr id="42" name="양쪽 대괄호 41">
                <a:extLst>
                  <a:ext uri="{FF2B5EF4-FFF2-40B4-BE49-F238E27FC236}">
                    <a16:creationId xmlns:a16="http://schemas.microsoft.com/office/drawing/2014/main" id="{7616C8D1-305D-4644-84E8-A2573BF799BA}"/>
                  </a:ext>
                </a:extLst>
              </p:cNvPr>
              <p:cNvSpPr/>
              <p:nvPr/>
            </p:nvSpPr>
            <p:spPr>
              <a:xfrm>
                <a:off x="4840767" y="813271"/>
                <a:ext cx="718163" cy="132070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E77DE-192F-4134-97C5-52ABC373E5D6}"/>
                  </a:ext>
                </a:extLst>
              </p:cNvPr>
              <p:cNvSpPr txBox="1"/>
              <p:nvPr/>
            </p:nvSpPr>
            <p:spPr>
              <a:xfrm>
                <a:off x="4886563" y="881657"/>
                <a:ext cx="62228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0.606</a:t>
                </a:r>
              </a:p>
              <a:p>
                <a:pPr algn="ctr"/>
                <a:r>
                  <a:rPr lang="en-US" altLang="ko-KR" sz="1400" dirty="0"/>
                  <a:t>0.030</a:t>
                </a:r>
              </a:p>
              <a:p>
                <a:pPr algn="ctr"/>
                <a:r>
                  <a:rPr lang="en-US" altLang="ko-KR" sz="1400" dirty="0"/>
                  <a:t>0.223</a:t>
                </a:r>
              </a:p>
              <a:p>
                <a:pPr algn="ctr"/>
                <a:r>
                  <a:rPr lang="en-US" altLang="ko-KR" sz="1400" dirty="0"/>
                  <a:t>0.135</a:t>
                </a:r>
              </a:p>
              <a:p>
                <a:pPr algn="ctr"/>
                <a:r>
                  <a:rPr lang="en-US" altLang="ko-KR" sz="1400" dirty="0"/>
                  <a:t>0.004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CDA5CD-D6FC-41EC-90D4-F6CAEBDD89C2}"/>
                  </a:ext>
                </a:extLst>
              </p:cNvPr>
              <p:cNvSpPr txBox="1"/>
              <p:nvPr/>
            </p:nvSpPr>
            <p:spPr>
              <a:xfrm>
                <a:off x="5591078" y="890475"/>
                <a:ext cx="16065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homework(</a:t>
                </a:r>
                <a:r>
                  <a:rPr lang="ko-KR" altLang="en-US" sz="1400" dirty="0"/>
                  <a:t>숙제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cake(</a:t>
                </a:r>
                <a:r>
                  <a:rPr lang="ko-KR" altLang="en-US" sz="1400" dirty="0"/>
                  <a:t>케이크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book(</a:t>
                </a:r>
                <a:r>
                  <a:rPr lang="ko-KR" altLang="en-US" sz="1400" dirty="0"/>
                  <a:t>책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assignment(</a:t>
                </a:r>
                <a:r>
                  <a:rPr lang="ko-KR" altLang="en-US" sz="1400" dirty="0"/>
                  <a:t>업무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car(</a:t>
                </a:r>
                <a:r>
                  <a:rPr lang="ko-KR" altLang="en-US" sz="1400" dirty="0"/>
                  <a:t>자동차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340A9C-94E4-4597-87B4-27EB9D6A1B80}"/>
                </a:ext>
              </a:extLst>
            </p:cNvPr>
            <p:cNvSpPr/>
            <p:nvPr/>
          </p:nvSpPr>
          <p:spPr>
            <a:xfrm>
              <a:off x="4971993" y="4329137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신경망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191490-0B92-41AF-8CC6-8967F52B148D}"/>
                </a:ext>
              </a:extLst>
            </p:cNvPr>
            <p:cNvSpPr/>
            <p:nvPr/>
          </p:nvSpPr>
          <p:spPr>
            <a:xfrm>
              <a:off x="6967472" y="4329139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소프트맥스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0C70CF-DF3A-44CC-8E4E-B3C3CE22E2B9}"/>
                </a:ext>
              </a:extLst>
            </p:cNvPr>
            <p:cNvSpPr txBox="1"/>
            <p:nvPr/>
          </p:nvSpPr>
          <p:spPr>
            <a:xfrm>
              <a:off x="2866465" y="4140200"/>
              <a:ext cx="163217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나는 </a:t>
              </a:r>
              <a:r>
                <a:rPr lang="en-US" altLang="ko-KR" sz="1400" dirty="0"/>
                <a:t>______</a:t>
              </a:r>
            </a:p>
            <a:p>
              <a:pPr algn="ctr"/>
              <a:r>
                <a:rPr lang="ko-KR" altLang="en-US" sz="1400" dirty="0"/>
                <a:t>쓰는 걸 마쳤다</a:t>
              </a:r>
              <a:r>
                <a:rPr lang="en-US" altLang="ko-KR" sz="1400" dirty="0"/>
                <a:t>.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/>
                <a:t>(I completed </a:t>
              </a:r>
            </a:p>
            <a:p>
              <a:pPr algn="ctr"/>
              <a:r>
                <a:rPr lang="en-US" altLang="ko-KR" sz="1400" dirty="0"/>
                <a:t>writing my ______)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6A3A845-E637-4429-A4C5-283B3394F24C}"/>
                </a:ext>
              </a:extLst>
            </p:cNvPr>
            <p:cNvCxnSpPr>
              <a:stCxn id="49" idx="3"/>
              <a:endCxn id="46" idx="1"/>
            </p:cNvCxnSpPr>
            <p:nvPr/>
          </p:nvCxnSpPr>
          <p:spPr>
            <a:xfrm flipV="1">
              <a:off x="4498642" y="4721797"/>
              <a:ext cx="473351" cy="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E6F448C-7E36-4E54-9EA5-58058DEB946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6379306" y="4721797"/>
              <a:ext cx="58816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00707E7-55F2-4967-AADA-46DEBE2CBE75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 flipV="1">
              <a:off x="8374785" y="4721796"/>
              <a:ext cx="588166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5F0806-DD5F-4268-ADDC-B0B8C130FB50}"/>
              </a:ext>
            </a:extLst>
          </p:cNvPr>
          <p:cNvGrpSpPr/>
          <p:nvPr/>
        </p:nvGrpSpPr>
        <p:grpSpPr>
          <a:xfrm>
            <a:off x="2855091" y="3408621"/>
            <a:ext cx="8453327" cy="1320709"/>
            <a:chOff x="2855091" y="3408621"/>
            <a:chExt cx="8453327" cy="132070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77C6F94-5269-4F17-9E6E-3B021993DEC0}"/>
                </a:ext>
              </a:extLst>
            </p:cNvPr>
            <p:cNvGrpSpPr/>
            <p:nvPr/>
          </p:nvGrpSpPr>
          <p:grpSpPr>
            <a:xfrm>
              <a:off x="2855091" y="3408621"/>
              <a:ext cx="8453327" cy="1320709"/>
              <a:chOff x="2866465" y="4061441"/>
              <a:chExt cx="8453327" cy="1320709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076FC3C-8303-49BE-822C-DECB06EFAB86}"/>
                  </a:ext>
                </a:extLst>
              </p:cNvPr>
              <p:cNvGrpSpPr/>
              <p:nvPr/>
            </p:nvGrpSpPr>
            <p:grpSpPr>
              <a:xfrm>
                <a:off x="8962951" y="4061441"/>
                <a:ext cx="2356841" cy="1320709"/>
                <a:chOff x="4840767" y="813271"/>
                <a:chExt cx="2356841" cy="1320709"/>
              </a:xfrm>
            </p:grpSpPr>
            <p:sp>
              <p:nvSpPr>
                <p:cNvPr id="58" name="양쪽 대괄호 57">
                  <a:extLst>
                    <a:ext uri="{FF2B5EF4-FFF2-40B4-BE49-F238E27FC236}">
                      <a16:creationId xmlns:a16="http://schemas.microsoft.com/office/drawing/2014/main" id="{0070E75A-1BD5-459C-8500-72C23A2D7A47}"/>
                    </a:ext>
                  </a:extLst>
                </p:cNvPr>
                <p:cNvSpPr/>
                <p:nvPr/>
              </p:nvSpPr>
              <p:spPr>
                <a:xfrm>
                  <a:off x="4840767" y="813271"/>
                  <a:ext cx="718163" cy="1320709"/>
                </a:xfrm>
                <a:prstGeom prst="bracketPair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D98AD71-B0C8-4F7C-AE0D-60823B3507A9}"/>
                    </a:ext>
                  </a:extLst>
                </p:cNvPr>
                <p:cNvSpPr txBox="1"/>
                <p:nvPr/>
              </p:nvSpPr>
              <p:spPr>
                <a:xfrm>
                  <a:off x="4873739" y="881657"/>
                  <a:ext cx="647934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0.606</a:t>
                  </a:r>
                </a:p>
                <a:p>
                  <a:pPr algn="ctr"/>
                  <a:r>
                    <a:rPr lang="en-US" altLang="ko-KR" sz="1400" dirty="0"/>
                    <a:t>0.030</a:t>
                  </a:r>
                </a:p>
                <a:p>
                  <a:pPr algn="ctr"/>
                  <a:r>
                    <a:rPr lang="en-US" altLang="ko-KR" sz="1400" b="1" dirty="0"/>
                    <a:t>0.223</a:t>
                  </a:r>
                </a:p>
                <a:p>
                  <a:pPr algn="ctr"/>
                  <a:r>
                    <a:rPr lang="en-US" altLang="ko-KR" sz="1400" b="1" dirty="0"/>
                    <a:t>0.135</a:t>
                  </a:r>
                </a:p>
                <a:p>
                  <a:pPr algn="ctr"/>
                  <a:r>
                    <a:rPr lang="en-US" altLang="ko-KR" sz="1400" dirty="0"/>
                    <a:t>0.004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971F4D8-450B-4AEE-A5D2-C2100F3855A2}"/>
                    </a:ext>
                  </a:extLst>
                </p:cNvPr>
                <p:cNvSpPr txBox="1"/>
                <p:nvPr/>
              </p:nvSpPr>
              <p:spPr>
                <a:xfrm>
                  <a:off x="5591078" y="890475"/>
                  <a:ext cx="1606530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homework(</a:t>
                  </a:r>
                  <a:r>
                    <a:rPr lang="ko-KR" altLang="en-US" sz="1400" dirty="0"/>
                    <a:t>숙제</a:t>
                  </a:r>
                  <a:r>
                    <a:rPr lang="en-US" altLang="ko-KR" sz="1400" dirty="0"/>
                    <a:t>)</a:t>
                  </a:r>
                </a:p>
                <a:p>
                  <a:r>
                    <a:rPr lang="en-US" altLang="ko-KR" sz="1400" dirty="0"/>
                    <a:t>cake(</a:t>
                  </a:r>
                  <a:r>
                    <a:rPr lang="ko-KR" altLang="en-US" sz="1400" dirty="0"/>
                    <a:t>케이크</a:t>
                  </a:r>
                  <a:r>
                    <a:rPr lang="en-US" altLang="ko-KR" sz="1400" dirty="0"/>
                    <a:t>)</a:t>
                  </a:r>
                </a:p>
                <a:p>
                  <a:r>
                    <a:rPr lang="en-US" altLang="ko-KR" sz="1400" dirty="0"/>
                    <a:t>book(</a:t>
                  </a:r>
                  <a:r>
                    <a:rPr lang="ko-KR" altLang="en-US" sz="1400" dirty="0"/>
                    <a:t>책</a:t>
                  </a:r>
                  <a:r>
                    <a:rPr lang="en-US" altLang="ko-KR" sz="1400" dirty="0"/>
                    <a:t>)</a:t>
                  </a:r>
                </a:p>
                <a:p>
                  <a:r>
                    <a:rPr lang="en-US" altLang="ko-KR" sz="1400" dirty="0"/>
                    <a:t>assignment(</a:t>
                  </a:r>
                  <a:r>
                    <a:rPr lang="ko-KR" altLang="en-US" sz="1400" dirty="0"/>
                    <a:t>업무</a:t>
                  </a:r>
                  <a:r>
                    <a:rPr lang="en-US" altLang="ko-KR" sz="1400" dirty="0"/>
                    <a:t>)</a:t>
                  </a:r>
                </a:p>
                <a:p>
                  <a:r>
                    <a:rPr lang="en-US" altLang="ko-KR" sz="1400" dirty="0"/>
                    <a:t>car(</a:t>
                  </a:r>
                  <a:r>
                    <a:rPr lang="ko-KR" altLang="en-US" sz="1400" dirty="0"/>
                    <a:t>자동차</a:t>
                  </a:r>
                  <a:r>
                    <a:rPr lang="en-US" altLang="ko-KR" sz="1400" dirty="0"/>
                    <a:t>)</a:t>
                  </a:r>
                </a:p>
              </p:txBody>
            </p: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36BE557-E687-4E5E-8687-6FBD97044BC0}"/>
                  </a:ext>
                </a:extLst>
              </p:cNvPr>
              <p:cNvSpPr/>
              <p:nvPr/>
            </p:nvSpPr>
            <p:spPr>
              <a:xfrm>
                <a:off x="4971993" y="4329137"/>
                <a:ext cx="1407313" cy="7853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신경망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7BF8647-62A4-41BF-B5B5-55A5F2CAAADF}"/>
                  </a:ext>
                </a:extLst>
              </p:cNvPr>
              <p:cNvSpPr/>
              <p:nvPr/>
            </p:nvSpPr>
            <p:spPr>
              <a:xfrm>
                <a:off x="6967472" y="4329139"/>
                <a:ext cx="1407313" cy="78531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/>
                  <a:t>소프트맥스</a:t>
                </a:r>
                <a:endParaRPr lang="ko-KR" altLang="en-US" sz="14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9EF853-22A0-4C81-9C03-85E141583A02}"/>
                  </a:ext>
                </a:extLst>
              </p:cNvPr>
              <p:cNvSpPr txBox="1"/>
              <p:nvPr/>
            </p:nvSpPr>
            <p:spPr>
              <a:xfrm>
                <a:off x="2866465" y="4140200"/>
                <a:ext cx="163217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나는 </a:t>
                </a:r>
                <a:r>
                  <a:rPr lang="en-US" altLang="ko-KR" sz="1400" dirty="0"/>
                  <a:t>______</a:t>
                </a:r>
              </a:p>
              <a:p>
                <a:pPr algn="ctr"/>
                <a:r>
                  <a:rPr lang="ko-KR" altLang="en-US" sz="1400" dirty="0"/>
                  <a:t>쓰는 걸 마쳤다</a:t>
                </a:r>
                <a:r>
                  <a:rPr lang="en-US" altLang="ko-KR" sz="1400" dirty="0"/>
                  <a:t>.</a:t>
                </a:r>
              </a:p>
              <a:p>
                <a:pPr algn="ctr"/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(I completed </a:t>
                </a:r>
              </a:p>
              <a:p>
                <a:pPr algn="ctr"/>
                <a:r>
                  <a:rPr lang="en-US" altLang="ko-KR" sz="1400" dirty="0"/>
                  <a:t>writing my ______)</a:t>
                </a:r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6B4B1BFC-B2AB-415F-A75B-BF72918C5D61}"/>
                  </a:ext>
                </a:extLst>
              </p:cNvPr>
              <p:cNvCxnSpPr>
                <a:stCxn id="54" idx="3"/>
                <a:endCxn id="52" idx="1"/>
              </p:cNvCxnSpPr>
              <p:nvPr/>
            </p:nvCxnSpPr>
            <p:spPr>
              <a:xfrm flipV="1">
                <a:off x="4498642" y="4721797"/>
                <a:ext cx="473351" cy="3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A6C57A88-6D03-45FE-9A48-0DC308B66A99}"/>
                  </a:ext>
                </a:extLst>
              </p:cNvPr>
              <p:cNvCxnSpPr>
                <a:stCxn id="52" idx="3"/>
                <a:endCxn id="53" idx="1"/>
              </p:cNvCxnSpPr>
              <p:nvPr/>
            </p:nvCxnSpPr>
            <p:spPr>
              <a:xfrm>
                <a:off x="6379306" y="4721797"/>
                <a:ext cx="588166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1B8FDE79-1C22-45F5-8ACE-A64AF5C75512}"/>
                  </a:ext>
                </a:extLst>
              </p:cNvPr>
              <p:cNvCxnSpPr>
                <a:stCxn id="53" idx="3"/>
                <a:endCxn id="58" idx="1"/>
              </p:cNvCxnSpPr>
              <p:nvPr/>
            </p:nvCxnSpPr>
            <p:spPr>
              <a:xfrm flipV="1">
                <a:off x="8374785" y="4721796"/>
                <a:ext cx="588166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CE1EB3-6BA4-4F0F-A95D-7E9429FDA004}"/>
                </a:ext>
              </a:extLst>
            </p:cNvPr>
            <p:cNvSpPr/>
            <p:nvPr/>
          </p:nvSpPr>
          <p:spPr>
            <a:xfrm>
              <a:off x="9019499" y="3730995"/>
              <a:ext cx="600160" cy="8960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199B749-C537-4607-B763-BE49E5EF9756}"/>
              </a:ext>
            </a:extLst>
          </p:cNvPr>
          <p:cNvGrpSpPr/>
          <p:nvPr/>
        </p:nvGrpSpPr>
        <p:grpSpPr>
          <a:xfrm>
            <a:off x="2855091" y="5114594"/>
            <a:ext cx="8453327" cy="1320709"/>
            <a:chOff x="2866465" y="4061441"/>
            <a:chExt cx="8453327" cy="132070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7FB932F-2B11-416F-B0E3-45BC2927701D}"/>
                </a:ext>
              </a:extLst>
            </p:cNvPr>
            <p:cNvGrpSpPr/>
            <p:nvPr/>
          </p:nvGrpSpPr>
          <p:grpSpPr>
            <a:xfrm>
              <a:off x="8962951" y="4061441"/>
              <a:ext cx="2356841" cy="1320709"/>
              <a:chOff x="4840767" y="813271"/>
              <a:chExt cx="2356841" cy="1320709"/>
            </a:xfrm>
          </p:grpSpPr>
          <p:sp>
            <p:nvSpPr>
              <p:cNvPr id="70" name="양쪽 대괄호 69">
                <a:extLst>
                  <a:ext uri="{FF2B5EF4-FFF2-40B4-BE49-F238E27FC236}">
                    <a16:creationId xmlns:a16="http://schemas.microsoft.com/office/drawing/2014/main" id="{4DE33285-1935-4E3A-A97B-2CF463433D94}"/>
                  </a:ext>
                </a:extLst>
              </p:cNvPr>
              <p:cNvSpPr/>
              <p:nvPr/>
            </p:nvSpPr>
            <p:spPr>
              <a:xfrm>
                <a:off x="4840767" y="813271"/>
                <a:ext cx="718163" cy="132070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5E1EE60-83D1-4535-9078-0C03BBF74845}"/>
                  </a:ext>
                </a:extLst>
              </p:cNvPr>
              <p:cNvSpPr txBox="1"/>
              <p:nvPr/>
            </p:nvSpPr>
            <p:spPr>
              <a:xfrm>
                <a:off x="4886560" y="881657"/>
                <a:ext cx="62228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0.997</a:t>
                </a:r>
              </a:p>
              <a:p>
                <a:pPr algn="ctr"/>
                <a:r>
                  <a:rPr lang="en-US" altLang="ko-KR" sz="1400" dirty="0"/>
                  <a:t>0.000</a:t>
                </a:r>
              </a:p>
              <a:p>
                <a:pPr algn="ctr"/>
                <a:r>
                  <a:rPr lang="en-US" altLang="ko-KR" sz="1400" dirty="0"/>
                  <a:t>0.002</a:t>
                </a:r>
              </a:p>
              <a:p>
                <a:pPr algn="ctr"/>
                <a:r>
                  <a:rPr lang="en-US" altLang="ko-KR" sz="1400" dirty="0"/>
                  <a:t>0.001</a:t>
                </a:r>
              </a:p>
              <a:p>
                <a:pPr algn="ctr"/>
                <a:r>
                  <a:rPr lang="en-US" altLang="ko-KR" sz="1400" dirty="0"/>
                  <a:t>0.000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7DFAA26-E58C-42B6-AD8B-E690724C97BB}"/>
                  </a:ext>
                </a:extLst>
              </p:cNvPr>
              <p:cNvSpPr txBox="1"/>
              <p:nvPr/>
            </p:nvSpPr>
            <p:spPr>
              <a:xfrm>
                <a:off x="5591078" y="890475"/>
                <a:ext cx="16065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homework(</a:t>
                </a:r>
                <a:r>
                  <a:rPr lang="ko-KR" altLang="en-US" sz="1400" dirty="0"/>
                  <a:t>숙제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cake(</a:t>
                </a:r>
                <a:r>
                  <a:rPr lang="ko-KR" altLang="en-US" sz="1400" dirty="0"/>
                  <a:t>케이크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book(</a:t>
                </a:r>
                <a:r>
                  <a:rPr lang="ko-KR" altLang="en-US" sz="1400" dirty="0"/>
                  <a:t>책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assignment(</a:t>
                </a:r>
                <a:r>
                  <a:rPr lang="ko-KR" altLang="en-US" sz="1400" dirty="0"/>
                  <a:t>업무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car(</a:t>
                </a:r>
                <a:r>
                  <a:rPr lang="ko-KR" altLang="en-US" sz="1400" dirty="0"/>
                  <a:t>자동차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F911946-716A-4320-9959-D87704B65C0E}"/>
                </a:ext>
              </a:extLst>
            </p:cNvPr>
            <p:cNvSpPr/>
            <p:nvPr/>
          </p:nvSpPr>
          <p:spPr>
            <a:xfrm>
              <a:off x="4971993" y="4329137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신경망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6DBE9AD-75F2-4C45-BDE8-2C418BC662A5}"/>
                </a:ext>
              </a:extLst>
            </p:cNvPr>
            <p:cNvSpPr/>
            <p:nvPr/>
          </p:nvSpPr>
          <p:spPr>
            <a:xfrm>
              <a:off x="6967472" y="4329139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소프트맥스</a:t>
              </a:r>
              <a:endParaRPr lang="ko-KR" alt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B0531F-BE75-4BC3-9E1B-6CA7DA81F5A5}"/>
                </a:ext>
              </a:extLst>
            </p:cNvPr>
            <p:cNvSpPr txBox="1"/>
            <p:nvPr/>
          </p:nvSpPr>
          <p:spPr>
            <a:xfrm>
              <a:off x="2866465" y="4140200"/>
              <a:ext cx="163217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나는 </a:t>
              </a:r>
              <a:r>
                <a:rPr lang="en-US" altLang="ko-KR" sz="1400" dirty="0"/>
                <a:t>______</a:t>
              </a:r>
            </a:p>
            <a:p>
              <a:pPr algn="ctr"/>
              <a:r>
                <a:rPr lang="ko-KR" altLang="en-US" sz="1400" dirty="0"/>
                <a:t>쓰는 걸 마쳤다</a:t>
              </a:r>
              <a:r>
                <a:rPr lang="en-US" altLang="ko-KR" sz="1400" dirty="0"/>
                <a:t>.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/>
                <a:t>(I completed </a:t>
              </a:r>
            </a:p>
            <a:p>
              <a:pPr algn="ctr"/>
              <a:r>
                <a:rPr lang="en-US" altLang="ko-KR" sz="1400" dirty="0"/>
                <a:t>writing my ______)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4D87BCE-7B88-4643-874B-CE1C2204F3E6}"/>
                </a:ext>
              </a:extLst>
            </p:cNvPr>
            <p:cNvCxnSpPr>
              <a:stCxn id="66" idx="3"/>
              <a:endCxn id="64" idx="1"/>
            </p:cNvCxnSpPr>
            <p:nvPr/>
          </p:nvCxnSpPr>
          <p:spPr>
            <a:xfrm flipV="1">
              <a:off x="4498642" y="4721797"/>
              <a:ext cx="473351" cy="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3C7B68A-5E0B-4905-870B-883C5FE9354D}"/>
                </a:ext>
              </a:extLst>
            </p:cNvPr>
            <p:cNvCxnSpPr>
              <a:stCxn id="64" idx="3"/>
              <a:endCxn id="65" idx="1"/>
            </p:cNvCxnSpPr>
            <p:nvPr/>
          </p:nvCxnSpPr>
          <p:spPr>
            <a:xfrm>
              <a:off x="6379306" y="4721797"/>
              <a:ext cx="58816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D58FF0E-F860-412B-BE57-D9EAA61A0F4F}"/>
                </a:ext>
              </a:extLst>
            </p:cNvPr>
            <p:cNvCxnSpPr>
              <a:stCxn id="65" idx="3"/>
              <a:endCxn id="70" idx="1"/>
            </p:cNvCxnSpPr>
            <p:nvPr/>
          </p:nvCxnSpPr>
          <p:spPr>
            <a:xfrm flipV="1">
              <a:off x="8374785" y="4721796"/>
              <a:ext cx="588166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1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591" y="2951062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710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090EED-8BED-4FC0-82AA-A57B9981346C}"/>
              </a:ext>
            </a:extLst>
          </p:cNvPr>
          <p:cNvGrpSpPr/>
          <p:nvPr/>
        </p:nvGrpSpPr>
        <p:grpSpPr>
          <a:xfrm>
            <a:off x="3397573" y="2891663"/>
            <a:ext cx="2356841" cy="1320709"/>
            <a:chOff x="4840767" y="813271"/>
            <a:chExt cx="2356841" cy="1320709"/>
          </a:xfrm>
        </p:grpSpPr>
        <p:sp>
          <p:nvSpPr>
            <p:cNvPr id="42" name="양쪽 대괄호 41">
              <a:extLst>
                <a:ext uri="{FF2B5EF4-FFF2-40B4-BE49-F238E27FC236}">
                  <a16:creationId xmlns:a16="http://schemas.microsoft.com/office/drawing/2014/main" id="{7616C8D1-305D-4644-84E8-A2573BF799BA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7E77DE-192F-4134-97C5-52ABC373E5D6}"/>
                </a:ext>
              </a:extLst>
            </p:cNvPr>
            <p:cNvSpPr txBox="1"/>
            <p:nvPr/>
          </p:nvSpPr>
          <p:spPr>
            <a:xfrm>
              <a:off x="4886559" y="881657"/>
              <a:ext cx="62228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0.997</a:t>
              </a:r>
            </a:p>
            <a:p>
              <a:pPr algn="ctr"/>
              <a:r>
                <a:rPr lang="en-US" altLang="ko-KR" sz="1400" dirty="0"/>
                <a:t>0.000</a:t>
              </a:r>
            </a:p>
            <a:p>
              <a:pPr algn="ctr"/>
              <a:r>
                <a:rPr lang="en-US" altLang="ko-KR" sz="1400" dirty="0"/>
                <a:t>0.002</a:t>
              </a:r>
            </a:p>
            <a:p>
              <a:pPr algn="ctr"/>
              <a:r>
                <a:rPr lang="en-US" altLang="ko-KR" sz="1400" dirty="0"/>
                <a:t>0.001</a:t>
              </a:r>
            </a:p>
            <a:p>
              <a:pPr algn="ctr"/>
              <a:r>
                <a:rPr lang="en-US" altLang="ko-KR" sz="1400" dirty="0"/>
                <a:t>0.000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CDA5CD-D6FC-41EC-90D4-F6CAEBDD89C2}"/>
                </a:ext>
              </a:extLst>
            </p:cNvPr>
            <p:cNvSpPr txBox="1"/>
            <p:nvPr/>
          </p:nvSpPr>
          <p:spPr>
            <a:xfrm>
              <a:off x="5591078" y="890475"/>
              <a:ext cx="1606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homework(</a:t>
              </a:r>
              <a:r>
                <a:rPr lang="ko-KR" altLang="en-US" sz="1400" dirty="0"/>
                <a:t>숙제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cake(</a:t>
              </a:r>
              <a:r>
                <a:rPr lang="ko-KR" altLang="en-US" sz="1400" dirty="0"/>
                <a:t>케이크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book(</a:t>
              </a:r>
              <a:r>
                <a:rPr lang="ko-KR" altLang="en-US" sz="1400" dirty="0"/>
                <a:t>책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assignment(</a:t>
              </a:r>
              <a:r>
                <a:rPr lang="ko-KR" altLang="en-US" sz="1400" dirty="0"/>
                <a:t>업무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car(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141F8A-6200-4DF7-B60B-FAC7DCC1273B}"/>
              </a:ext>
            </a:extLst>
          </p:cNvPr>
          <p:cNvGrpSpPr/>
          <p:nvPr/>
        </p:nvGrpSpPr>
        <p:grpSpPr>
          <a:xfrm>
            <a:off x="6092108" y="2875571"/>
            <a:ext cx="2360733" cy="1320709"/>
            <a:chOff x="4836875" y="813271"/>
            <a:chExt cx="2360733" cy="1320709"/>
          </a:xfrm>
        </p:grpSpPr>
        <p:sp>
          <p:nvSpPr>
            <p:cNvPr id="74" name="양쪽 대괄호 73">
              <a:extLst>
                <a:ext uri="{FF2B5EF4-FFF2-40B4-BE49-F238E27FC236}">
                  <a16:creationId xmlns:a16="http://schemas.microsoft.com/office/drawing/2014/main" id="{09039F27-81E5-4D14-A479-34EECB68EDBE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B51EA5-7BB6-4F42-A82C-672374B10560}"/>
                </a:ext>
              </a:extLst>
            </p:cNvPr>
            <p:cNvSpPr txBox="1"/>
            <p:nvPr/>
          </p:nvSpPr>
          <p:spPr>
            <a:xfrm>
              <a:off x="4836875" y="881657"/>
              <a:ext cx="7216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0.935</a:t>
              </a:r>
            </a:p>
            <a:p>
              <a:pPr algn="ctr"/>
              <a:r>
                <a:rPr lang="en-US" altLang="ko-KR" sz="1400" dirty="0"/>
                <a:t>0.0001</a:t>
              </a:r>
            </a:p>
            <a:p>
              <a:pPr algn="ctr"/>
              <a:r>
                <a:rPr lang="en-US" altLang="ko-KR" sz="1400" dirty="0"/>
                <a:t>0.046</a:t>
              </a:r>
            </a:p>
            <a:p>
              <a:pPr algn="ctr"/>
              <a:r>
                <a:rPr lang="en-US" altLang="ko-KR" sz="1400" dirty="0"/>
                <a:t>0.017</a:t>
              </a:r>
            </a:p>
            <a:p>
              <a:pPr algn="ctr"/>
              <a:r>
                <a:rPr lang="en-US" altLang="ko-KR" sz="1400" dirty="0"/>
                <a:t>0.0001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43E527-7EAC-4CD9-B70D-42ACEC99DDE6}"/>
                </a:ext>
              </a:extLst>
            </p:cNvPr>
            <p:cNvSpPr txBox="1"/>
            <p:nvPr/>
          </p:nvSpPr>
          <p:spPr>
            <a:xfrm>
              <a:off x="5591078" y="890475"/>
              <a:ext cx="1606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homework(</a:t>
              </a:r>
              <a:r>
                <a:rPr lang="ko-KR" altLang="en-US" sz="1400" dirty="0"/>
                <a:t>숙제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cake(</a:t>
              </a:r>
              <a:r>
                <a:rPr lang="ko-KR" altLang="en-US" sz="1400" dirty="0"/>
                <a:t>케이크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book(</a:t>
              </a:r>
              <a:r>
                <a:rPr lang="ko-KR" altLang="en-US" sz="1400" dirty="0"/>
                <a:t>책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assignment(</a:t>
              </a:r>
              <a:r>
                <a:rPr lang="ko-KR" altLang="en-US" sz="1400" dirty="0"/>
                <a:t>업무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car(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1706C57-3727-4175-A8FB-706397C821B0}"/>
              </a:ext>
            </a:extLst>
          </p:cNvPr>
          <p:cNvGrpSpPr/>
          <p:nvPr/>
        </p:nvGrpSpPr>
        <p:grpSpPr>
          <a:xfrm>
            <a:off x="8672873" y="2868377"/>
            <a:ext cx="2356841" cy="1320709"/>
            <a:chOff x="4840767" y="813271"/>
            <a:chExt cx="2356841" cy="1320709"/>
          </a:xfrm>
        </p:grpSpPr>
        <p:sp>
          <p:nvSpPr>
            <p:cNvPr id="78" name="양쪽 대괄호 77">
              <a:extLst>
                <a:ext uri="{FF2B5EF4-FFF2-40B4-BE49-F238E27FC236}">
                  <a16:creationId xmlns:a16="http://schemas.microsoft.com/office/drawing/2014/main" id="{68D624D9-430E-404C-A9A4-6BBD43EBF9C6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81EFFDF-5972-42C3-8349-A8CEA256C90A}"/>
                </a:ext>
              </a:extLst>
            </p:cNvPr>
            <p:cNvSpPr txBox="1"/>
            <p:nvPr/>
          </p:nvSpPr>
          <p:spPr>
            <a:xfrm>
              <a:off x="4886562" y="881657"/>
              <a:ext cx="62228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0.637</a:t>
              </a:r>
            </a:p>
            <a:p>
              <a:pPr algn="ctr"/>
              <a:r>
                <a:rPr lang="en-US" altLang="ko-KR" sz="1400" dirty="0"/>
                <a:t>0.021</a:t>
              </a:r>
            </a:p>
            <a:p>
              <a:pPr algn="ctr"/>
              <a:r>
                <a:rPr lang="en-US" altLang="ko-KR" sz="1400" dirty="0"/>
                <a:t>0.191</a:t>
              </a:r>
            </a:p>
            <a:p>
              <a:pPr algn="ctr"/>
              <a:r>
                <a:rPr lang="en-US" altLang="ko-KR" sz="1400" dirty="0"/>
                <a:t>0.129</a:t>
              </a:r>
            </a:p>
            <a:p>
              <a:pPr algn="ctr"/>
              <a:r>
                <a:rPr lang="en-US" altLang="ko-KR" sz="1400" dirty="0"/>
                <a:t>0.021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5D73AA-DA73-4C2E-8596-9313A10C77EF}"/>
                </a:ext>
              </a:extLst>
            </p:cNvPr>
            <p:cNvSpPr txBox="1"/>
            <p:nvPr/>
          </p:nvSpPr>
          <p:spPr>
            <a:xfrm>
              <a:off x="5591078" y="890475"/>
              <a:ext cx="1606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homework(</a:t>
              </a:r>
              <a:r>
                <a:rPr lang="ko-KR" altLang="en-US" sz="1400" dirty="0"/>
                <a:t>숙제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cake(</a:t>
              </a:r>
              <a:r>
                <a:rPr lang="ko-KR" altLang="en-US" sz="1400" dirty="0"/>
                <a:t>케이크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book(</a:t>
              </a:r>
              <a:r>
                <a:rPr lang="ko-KR" altLang="en-US" sz="1400" dirty="0"/>
                <a:t>책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assignment(</a:t>
              </a:r>
              <a:r>
                <a:rPr lang="ko-KR" altLang="en-US" sz="1400" dirty="0"/>
                <a:t>업무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car(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25D74D6-FDA0-4558-8897-0490F4287FA9}"/>
              </a:ext>
            </a:extLst>
          </p:cNvPr>
          <p:cNvSpPr txBox="1"/>
          <p:nvPr/>
        </p:nvSpPr>
        <p:spPr>
          <a:xfrm>
            <a:off x="3491109" y="435005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T=1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0047B7-1834-479F-A3EF-2E85F0D3125C}"/>
              </a:ext>
            </a:extLst>
          </p:cNvPr>
          <p:cNvSpPr txBox="1"/>
          <p:nvPr/>
        </p:nvSpPr>
        <p:spPr>
          <a:xfrm>
            <a:off x="6200847" y="433466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T=2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E52535-A7DF-4A25-95CD-F76246974785}"/>
              </a:ext>
            </a:extLst>
          </p:cNvPr>
          <p:cNvSpPr txBox="1"/>
          <p:nvPr/>
        </p:nvSpPr>
        <p:spPr>
          <a:xfrm>
            <a:off x="8777176" y="435005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31293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2945283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338554"/>
            <a:chOff x="749994" y="2321793"/>
            <a:chExt cx="1573755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3" y="526009"/>
            <a:ext cx="2986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4F67EC1-2A4A-4E66-84BF-A4B561C17673}"/>
              </a:ext>
            </a:extLst>
          </p:cNvPr>
          <p:cNvGrpSpPr/>
          <p:nvPr/>
        </p:nvGrpSpPr>
        <p:grpSpPr>
          <a:xfrm>
            <a:off x="2589420" y="1645783"/>
            <a:ext cx="8730372" cy="3508601"/>
            <a:chOff x="2589420" y="1645783"/>
            <a:chExt cx="8730372" cy="350860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7090EED-8BED-4FC0-82AA-A57B9981346C}"/>
                </a:ext>
              </a:extLst>
            </p:cNvPr>
            <p:cNvGrpSpPr/>
            <p:nvPr/>
          </p:nvGrpSpPr>
          <p:grpSpPr>
            <a:xfrm>
              <a:off x="8962951" y="1645783"/>
              <a:ext cx="2356841" cy="1320709"/>
              <a:chOff x="4840767" y="813271"/>
              <a:chExt cx="2356841" cy="1320709"/>
            </a:xfrm>
          </p:grpSpPr>
          <p:sp>
            <p:nvSpPr>
              <p:cNvPr id="42" name="양쪽 대괄호 41">
                <a:extLst>
                  <a:ext uri="{FF2B5EF4-FFF2-40B4-BE49-F238E27FC236}">
                    <a16:creationId xmlns:a16="http://schemas.microsoft.com/office/drawing/2014/main" id="{7616C8D1-305D-4644-84E8-A2573BF799BA}"/>
                  </a:ext>
                </a:extLst>
              </p:cNvPr>
              <p:cNvSpPr/>
              <p:nvPr/>
            </p:nvSpPr>
            <p:spPr>
              <a:xfrm>
                <a:off x="4840767" y="813271"/>
                <a:ext cx="718163" cy="132070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E77DE-192F-4134-97C5-52ABC373E5D6}"/>
                  </a:ext>
                </a:extLst>
              </p:cNvPr>
              <p:cNvSpPr txBox="1"/>
              <p:nvPr/>
            </p:nvSpPr>
            <p:spPr>
              <a:xfrm>
                <a:off x="4886562" y="881657"/>
                <a:ext cx="62228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0.637</a:t>
                </a:r>
              </a:p>
              <a:p>
                <a:pPr algn="ctr"/>
                <a:r>
                  <a:rPr lang="en-US" altLang="ko-KR" sz="1400" dirty="0"/>
                  <a:t>0.021</a:t>
                </a:r>
              </a:p>
              <a:p>
                <a:pPr algn="ctr"/>
                <a:r>
                  <a:rPr lang="en-US" altLang="ko-KR" sz="1400" dirty="0"/>
                  <a:t>0.191</a:t>
                </a:r>
              </a:p>
              <a:p>
                <a:pPr algn="ctr"/>
                <a:r>
                  <a:rPr lang="en-US" altLang="ko-KR" sz="1400" dirty="0"/>
                  <a:t>0.128</a:t>
                </a:r>
              </a:p>
              <a:p>
                <a:pPr algn="ctr"/>
                <a:r>
                  <a:rPr lang="en-US" altLang="ko-KR" sz="1400" dirty="0"/>
                  <a:t>0.021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CDA5CD-D6FC-41EC-90D4-F6CAEBDD89C2}"/>
                  </a:ext>
                </a:extLst>
              </p:cNvPr>
              <p:cNvSpPr txBox="1"/>
              <p:nvPr/>
            </p:nvSpPr>
            <p:spPr>
              <a:xfrm>
                <a:off x="5591078" y="890475"/>
                <a:ext cx="16065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homework(</a:t>
                </a:r>
                <a:r>
                  <a:rPr lang="ko-KR" altLang="en-US" sz="1400" dirty="0"/>
                  <a:t>숙제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cake(</a:t>
                </a:r>
                <a:r>
                  <a:rPr lang="ko-KR" altLang="en-US" sz="1400" dirty="0"/>
                  <a:t>케이크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book(</a:t>
                </a:r>
                <a:r>
                  <a:rPr lang="ko-KR" altLang="en-US" sz="1400" dirty="0"/>
                  <a:t>책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assignment(</a:t>
                </a:r>
                <a:r>
                  <a:rPr lang="ko-KR" altLang="en-US" sz="1400" dirty="0"/>
                  <a:t>업무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car(</a:t>
                </a:r>
                <a:r>
                  <a:rPr lang="ko-KR" altLang="en-US" sz="1400" dirty="0"/>
                  <a:t>자동차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340A9C-94E4-4597-87B4-27EB9D6A1B80}"/>
                </a:ext>
              </a:extLst>
            </p:cNvPr>
            <p:cNvSpPr/>
            <p:nvPr/>
          </p:nvSpPr>
          <p:spPr>
            <a:xfrm>
              <a:off x="4971993" y="1913479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신경망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191490-0B92-41AF-8CC6-8967F52B148D}"/>
                </a:ext>
              </a:extLst>
            </p:cNvPr>
            <p:cNvSpPr/>
            <p:nvPr/>
          </p:nvSpPr>
          <p:spPr>
            <a:xfrm>
              <a:off x="6967472" y="1913481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소프트맥스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T=5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0C70CF-DF3A-44CC-8E4E-B3C3CE22E2B9}"/>
                </a:ext>
              </a:extLst>
            </p:cNvPr>
            <p:cNvSpPr txBox="1"/>
            <p:nvPr/>
          </p:nvSpPr>
          <p:spPr>
            <a:xfrm>
              <a:off x="2589420" y="2629568"/>
              <a:ext cx="163217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나는 </a:t>
              </a:r>
              <a:r>
                <a:rPr lang="en-US" altLang="ko-KR" sz="1400" dirty="0"/>
                <a:t>______</a:t>
              </a:r>
            </a:p>
            <a:p>
              <a:pPr algn="ctr"/>
              <a:r>
                <a:rPr lang="ko-KR" altLang="en-US" sz="1400" dirty="0"/>
                <a:t>쓰는 걸 마쳤다</a:t>
              </a:r>
              <a:r>
                <a:rPr lang="en-US" altLang="ko-KR" sz="1400" dirty="0"/>
                <a:t>.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/>
                <a:t>(I completed </a:t>
              </a:r>
            </a:p>
            <a:p>
              <a:pPr algn="ctr"/>
              <a:r>
                <a:rPr lang="en-US" altLang="ko-KR" sz="1400" dirty="0"/>
                <a:t>writing my ______)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6A3A845-E637-4429-A4C5-283B3394F24C}"/>
                </a:ext>
              </a:extLst>
            </p:cNvPr>
            <p:cNvCxnSpPr>
              <a:stCxn id="49" idx="3"/>
              <a:endCxn id="46" idx="1"/>
            </p:cNvCxnSpPr>
            <p:nvPr/>
          </p:nvCxnSpPr>
          <p:spPr>
            <a:xfrm flipV="1">
              <a:off x="4221597" y="2306139"/>
              <a:ext cx="750396" cy="908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E6F448C-7E36-4E54-9EA5-58058DEB946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6379306" y="2306139"/>
              <a:ext cx="58816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00707E7-55F2-4967-AADA-46DEBE2CBE75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 flipV="1">
              <a:off x="8374785" y="2306138"/>
              <a:ext cx="588166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076FC3C-8303-49BE-822C-DECB06EFAB86}"/>
                </a:ext>
              </a:extLst>
            </p:cNvPr>
            <p:cNvGrpSpPr/>
            <p:nvPr/>
          </p:nvGrpSpPr>
          <p:grpSpPr>
            <a:xfrm>
              <a:off x="8951577" y="3408621"/>
              <a:ext cx="2356841" cy="1320709"/>
              <a:chOff x="4840767" y="813271"/>
              <a:chExt cx="2356841" cy="1320709"/>
            </a:xfrm>
          </p:grpSpPr>
          <p:sp>
            <p:nvSpPr>
              <p:cNvPr id="58" name="양쪽 대괄호 57">
                <a:extLst>
                  <a:ext uri="{FF2B5EF4-FFF2-40B4-BE49-F238E27FC236}">
                    <a16:creationId xmlns:a16="http://schemas.microsoft.com/office/drawing/2014/main" id="{0070E75A-1BD5-459C-8500-72C23A2D7A47}"/>
                  </a:ext>
                </a:extLst>
              </p:cNvPr>
              <p:cNvSpPr/>
              <p:nvPr/>
            </p:nvSpPr>
            <p:spPr>
              <a:xfrm>
                <a:off x="4840767" y="813271"/>
                <a:ext cx="718163" cy="132070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98AD71-B0C8-4F7C-AE0D-60823B3507A9}"/>
                  </a:ext>
                </a:extLst>
              </p:cNvPr>
              <p:cNvSpPr txBox="1"/>
              <p:nvPr/>
            </p:nvSpPr>
            <p:spPr>
              <a:xfrm>
                <a:off x="4886563" y="881657"/>
                <a:ext cx="62228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0.363</a:t>
                </a:r>
              </a:p>
              <a:p>
                <a:pPr algn="ctr"/>
                <a:r>
                  <a:rPr lang="en-US" altLang="ko-KR" sz="1400" dirty="0"/>
                  <a:t>0.133</a:t>
                </a:r>
              </a:p>
              <a:p>
                <a:pPr algn="ctr"/>
                <a:r>
                  <a:rPr lang="en-US" altLang="ko-KR" sz="1400" dirty="0"/>
                  <a:t>0.199</a:t>
                </a:r>
              </a:p>
              <a:p>
                <a:pPr algn="ctr"/>
                <a:r>
                  <a:rPr lang="en-US" altLang="ko-KR" sz="1400" dirty="0"/>
                  <a:t>0.243</a:t>
                </a:r>
              </a:p>
              <a:p>
                <a:pPr algn="ctr"/>
                <a:r>
                  <a:rPr lang="en-US" altLang="ko-KR" sz="1400" dirty="0"/>
                  <a:t>0.060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971F4D8-450B-4AEE-A5D2-C2100F3855A2}"/>
                  </a:ext>
                </a:extLst>
              </p:cNvPr>
              <p:cNvSpPr txBox="1"/>
              <p:nvPr/>
            </p:nvSpPr>
            <p:spPr>
              <a:xfrm>
                <a:off x="5591078" y="890475"/>
                <a:ext cx="16065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homework(</a:t>
                </a:r>
                <a:r>
                  <a:rPr lang="ko-KR" altLang="en-US" sz="1400" dirty="0"/>
                  <a:t>숙제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cake(</a:t>
                </a:r>
                <a:r>
                  <a:rPr lang="ko-KR" altLang="en-US" sz="1400" dirty="0"/>
                  <a:t>케이크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book(</a:t>
                </a:r>
                <a:r>
                  <a:rPr lang="ko-KR" altLang="en-US" sz="1400" dirty="0"/>
                  <a:t>책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assignment(</a:t>
                </a:r>
                <a:r>
                  <a:rPr lang="ko-KR" altLang="en-US" sz="1400" dirty="0"/>
                  <a:t>업무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car(</a:t>
                </a:r>
                <a:r>
                  <a:rPr lang="ko-KR" altLang="en-US" sz="1400" dirty="0"/>
                  <a:t>자동차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6BE557-E687-4E5E-8687-6FBD97044BC0}"/>
                </a:ext>
              </a:extLst>
            </p:cNvPr>
            <p:cNvSpPr/>
            <p:nvPr/>
          </p:nvSpPr>
          <p:spPr>
            <a:xfrm>
              <a:off x="4960619" y="3676317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소프트맥스</a:t>
              </a:r>
              <a:endParaRPr lang="ko-KR" altLang="en-US" sz="14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7BF8647-62A4-41BF-B5B5-55A5F2CAAADF}"/>
                </a:ext>
              </a:extLst>
            </p:cNvPr>
            <p:cNvSpPr/>
            <p:nvPr/>
          </p:nvSpPr>
          <p:spPr>
            <a:xfrm>
              <a:off x="6956098" y="3676319"/>
              <a:ext cx="1407313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신경망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T=5</a:t>
              </a:r>
              <a:endParaRPr lang="ko-KR" altLang="en-US" sz="14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B4B1BFC-B2AB-415F-A75B-BF72918C5D61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4221597" y="3214344"/>
              <a:ext cx="739022" cy="854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6C57A88-6D03-45FE-9A48-0DC308B66A99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6367932" y="4068977"/>
              <a:ext cx="58816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B8FDE79-1C22-45F5-8ACE-A64AF5C75512}"/>
                </a:ext>
              </a:extLst>
            </p:cNvPr>
            <p:cNvCxnSpPr>
              <a:stCxn id="53" idx="3"/>
              <a:endCxn id="58" idx="1"/>
            </p:cNvCxnSpPr>
            <p:nvPr/>
          </p:nvCxnSpPr>
          <p:spPr>
            <a:xfrm flipV="1">
              <a:off x="8363411" y="4068976"/>
              <a:ext cx="588166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960AEE-18A4-480E-8371-5DC4D49A2A9E}"/>
                </a:ext>
              </a:extLst>
            </p:cNvPr>
            <p:cNvSpPr txBox="1"/>
            <p:nvPr/>
          </p:nvSpPr>
          <p:spPr>
            <a:xfrm>
              <a:off x="6401519" y="2760241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교사</a:t>
              </a:r>
              <a:endParaRPr lang="en-US" altLang="ko-KR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AFB753-A23A-467C-8C6B-8CAD5D20BFB8}"/>
                </a:ext>
              </a:extLst>
            </p:cNvPr>
            <p:cNvSpPr txBox="1"/>
            <p:nvPr/>
          </p:nvSpPr>
          <p:spPr>
            <a:xfrm>
              <a:off x="6403792" y="4645909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학생</a:t>
              </a:r>
              <a:endParaRPr lang="en-US" altLang="ko-KR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7E9C2E1-99EA-4E1C-BEB1-DA0D7B461101}"/>
                </a:ext>
              </a:extLst>
            </p:cNvPr>
            <p:cNvSpPr txBox="1"/>
            <p:nvPr/>
          </p:nvSpPr>
          <p:spPr>
            <a:xfrm>
              <a:off x="8736084" y="3003008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소프트 타깃</a:t>
              </a:r>
              <a:endParaRPr lang="en-US" altLang="ko-KR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13A06-8033-4EBF-8B0A-9EC850DFF700}"/>
                </a:ext>
              </a:extLst>
            </p:cNvPr>
            <p:cNvSpPr txBox="1"/>
            <p:nvPr/>
          </p:nvSpPr>
          <p:spPr>
            <a:xfrm>
              <a:off x="8747456" y="4846607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소프트 예측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01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30656" y="2942893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88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F68A34-0BB8-4DB7-A8EB-C78155779D39}"/>
              </a:ext>
            </a:extLst>
          </p:cNvPr>
          <p:cNvGrpSpPr/>
          <p:nvPr/>
        </p:nvGrpSpPr>
        <p:grpSpPr>
          <a:xfrm>
            <a:off x="2589421" y="1645783"/>
            <a:ext cx="8770490" cy="3508601"/>
            <a:chOff x="2589421" y="1645783"/>
            <a:chExt cx="8770490" cy="350860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7090EED-8BED-4FC0-82AA-A57B9981346C}"/>
                </a:ext>
              </a:extLst>
            </p:cNvPr>
            <p:cNvGrpSpPr/>
            <p:nvPr/>
          </p:nvGrpSpPr>
          <p:grpSpPr>
            <a:xfrm>
              <a:off x="7543913" y="1645783"/>
              <a:ext cx="1832100" cy="1320709"/>
              <a:chOff x="4840767" y="813271"/>
              <a:chExt cx="2356841" cy="1320709"/>
            </a:xfrm>
          </p:grpSpPr>
          <p:sp>
            <p:nvSpPr>
              <p:cNvPr id="42" name="양쪽 대괄호 41">
                <a:extLst>
                  <a:ext uri="{FF2B5EF4-FFF2-40B4-BE49-F238E27FC236}">
                    <a16:creationId xmlns:a16="http://schemas.microsoft.com/office/drawing/2014/main" id="{7616C8D1-305D-4644-84E8-A2573BF799BA}"/>
                  </a:ext>
                </a:extLst>
              </p:cNvPr>
              <p:cNvSpPr/>
              <p:nvPr/>
            </p:nvSpPr>
            <p:spPr>
              <a:xfrm>
                <a:off x="4840767" y="813271"/>
                <a:ext cx="718163" cy="132070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77E77DE-192F-4134-97C5-52ABC373E5D6}"/>
                  </a:ext>
                </a:extLst>
              </p:cNvPr>
              <p:cNvSpPr txBox="1"/>
              <p:nvPr/>
            </p:nvSpPr>
            <p:spPr>
              <a:xfrm>
                <a:off x="4886562" y="881657"/>
                <a:ext cx="62228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0.637</a:t>
                </a:r>
              </a:p>
              <a:p>
                <a:pPr algn="ctr"/>
                <a:r>
                  <a:rPr lang="en-US" altLang="ko-KR" sz="1400" dirty="0"/>
                  <a:t>0.021</a:t>
                </a:r>
              </a:p>
              <a:p>
                <a:pPr algn="ctr"/>
                <a:r>
                  <a:rPr lang="en-US" altLang="ko-KR" sz="1400" dirty="0"/>
                  <a:t>0.191</a:t>
                </a:r>
              </a:p>
              <a:p>
                <a:pPr algn="ctr"/>
                <a:r>
                  <a:rPr lang="en-US" altLang="ko-KR" sz="1400" dirty="0"/>
                  <a:t>0.128</a:t>
                </a:r>
              </a:p>
              <a:p>
                <a:pPr algn="ctr"/>
                <a:r>
                  <a:rPr lang="en-US" altLang="ko-KR" sz="1400" dirty="0"/>
                  <a:t>0.021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CDA5CD-D6FC-41EC-90D4-F6CAEBDD89C2}"/>
                  </a:ext>
                </a:extLst>
              </p:cNvPr>
              <p:cNvSpPr txBox="1"/>
              <p:nvPr/>
            </p:nvSpPr>
            <p:spPr>
              <a:xfrm>
                <a:off x="5591078" y="890475"/>
                <a:ext cx="16065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homework(</a:t>
                </a:r>
                <a:r>
                  <a:rPr lang="ko-KR" altLang="en-US" sz="1400" dirty="0"/>
                  <a:t>숙제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cake(</a:t>
                </a:r>
                <a:r>
                  <a:rPr lang="ko-KR" altLang="en-US" sz="1400" dirty="0"/>
                  <a:t>케이크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book(</a:t>
                </a:r>
                <a:r>
                  <a:rPr lang="ko-KR" altLang="en-US" sz="1400" dirty="0"/>
                  <a:t>책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assignment(</a:t>
                </a:r>
                <a:r>
                  <a:rPr lang="ko-KR" altLang="en-US" sz="1400" dirty="0"/>
                  <a:t>업무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car(</a:t>
                </a:r>
                <a:r>
                  <a:rPr lang="ko-KR" altLang="en-US" sz="1400" dirty="0"/>
                  <a:t>자동차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2340A9C-94E4-4597-87B4-27EB9D6A1B80}"/>
                </a:ext>
              </a:extLst>
            </p:cNvPr>
            <p:cNvSpPr/>
            <p:nvPr/>
          </p:nvSpPr>
          <p:spPr>
            <a:xfrm>
              <a:off x="4441524" y="1913479"/>
              <a:ext cx="1093981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신경망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191490-0B92-41AF-8CC6-8967F52B148D}"/>
                </a:ext>
              </a:extLst>
            </p:cNvPr>
            <p:cNvSpPr/>
            <p:nvPr/>
          </p:nvSpPr>
          <p:spPr>
            <a:xfrm>
              <a:off x="5992718" y="1913481"/>
              <a:ext cx="1093981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소프트맥스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T=5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0C70CF-DF3A-44CC-8E4E-B3C3CE22E2B9}"/>
                </a:ext>
              </a:extLst>
            </p:cNvPr>
            <p:cNvSpPr txBox="1"/>
            <p:nvPr/>
          </p:nvSpPr>
          <p:spPr>
            <a:xfrm>
              <a:off x="2589421" y="2629568"/>
              <a:ext cx="12687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나는 </a:t>
              </a:r>
              <a:r>
                <a:rPr lang="en-US" altLang="ko-KR" sz="1400" dirty="0"/>
                <a:t>______</a:t>
              </a:r>
            </a:p>
            <a:p>
              <a:pPr algn="ctr"/>
              <a:r>
                <a:rPr lang="ko-KR" altLang="en-US" sz="1400" dirty="0"/>
                <a:t>쓰는 걸 마쳤다</a:t>
              </a:r>
              <a:r>
                <a:rPr lang="en-US" altLang="ko-KR" sz="1400" dirty="0"/>
                <a:t>.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/>
                <a:t>(I completed </a:t>
              </a:r>
            </a:p>
            <a:p>
              <a:pPr algn="ctr"/>
              <a:r>
                <a:rPr lang="en-US" altLang="ko-KR" sz="1400" dirty="0"/>
                <a:t>writing my ______)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6A3A845-E637-4429-A4C5-283B3394F24C}"/>
                </a:ext>
              </a:extLst>
            </p:cNvPr>
            <p:cNvCxnSpPr>
              <a:stCxn id="49" idx="3"/>
              <a:endCxn id="46" idx="1"/>
            </p:cNvCxnSpPr>
            <p:nvPr/>
          </p:nvCxnSpPr>
          <p:spPr>
            <a:xfrm flipV="1">
              <a:off x="3858201" y="2306139"/>
              <a:ext cx="583324" cy="908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E6F448C-7E36-4E54-9EA5-58058DEB946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5535505" y="2306139"/>
              <a:ext cx="45721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00707E7-55F2-4967-AADA-46DEBE2CBE75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 flipV="1">
              <a:off x="7086699" y="2306138"/>
              <a:ext cx="45721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076FC3C-8303-49BE-822C-DECB06EFAB86}"/>
                </a:ext>
              </a:extLst>
            </p:cNvPr>
            <p:cNvGrpSpPr/>
            <p:nvPr/>
          </p:nvGrpSpPr>
          <p:grpSpPr>
            <a:xfrm>
              <a:off x="7535071" y="3408621"/>
              <a:ext cx="1832100" cy="1320709"/>
              <a:chOff x="4840767" y="813271"/>
              <a:chExt cx="2356841" cy="1320709"/>
            </a:xfrm>
          </p:grpSpPr>
          <p:sp>
            <p:nvSpPr>
              <p:cNvPr id="58" name="양쪽 대괄호 57">
                <a:extLst>
                  <a:ext uri="{FF2B5EF4-FFF2-40B4-BE49-F238E27FC236}">
                    <a16:creationId xmlns:a16="http://schemas.microsoft.com/office/drawing/2014/main" id="{0070E75A-1BD5-459C-8500-72C23A2D7A47}"/>
                  </a:ext>
                </a:extLst>
              </p:cNvPr>
              <p:cNvSpPr/>
              <p:nvPr/>
            </p:nvSpPr>
            <p:spPr>
              <a:xfrm>
                <a:off x="4840767" y="813271"/>
                <a:ext cx="718163" cy="1320709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98AD71-B0C8-4F7C-AE0D-60823B3507A9}"/>
                  </a:ext>
                </a:extLst>
              </p:cNvPr>
              <p:cNvSpPr txBox="1"/>
              <p:nvPr/>
            </p:nvSpPr>
            <p:spPr>
              <a:xfrm>
                <a:off x="4886563" y="881657"/>
                <a:ext cx="62228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0.363</a:t>
                </a:r>
              </a:p>
              <a:p>
                <a:pPr algn="ctr"/>
                <a:r>
                  <a:rPr lang="en-US" altLang="ko-KR" sz="1400" dirty="0"/>
                  <a:t>0.133</a:t>
                </a:r>
              </a:p>
              <a:p>
                <a:pPr algn="ctr"/>
                <a:r>
                  <a:rPr lang="en-US" altLang="ko-KR" sz="1400" dirty="0"/>
                  <a:t>0.199</a:t>
                </a:r>
              </a:p>
              <a:p>
                <a:pPr algn="ctr"/>
                <a:r>
                  <a:rPr lang="en-US" altLang="ko-KR" sz="1400" dirty="0"/>
                  <a:t>0.243</a:t>
                </a:r>
              </a:p>
              <a:p>
                <a:pPr algn="ctr"/>
                <a:r>
                  <a:rPr lang="en-US" altLang="ko-KR" sz="1400" dirty="0"/>
                  <a:t>0.060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971F4D8-450B-4AEE-A5D2-C2100F3855A2}"/>
                  </a:ext>
                </a:extLst>
              </p:cNvPr>
              <p:cNvSpPr txBox="1"/>
              <p:nvPr/>
            </p:nvSpPr>
            <p:spPr>
              <a:xfrm>
                <a:off x="5591078" y="890475"/>
                <a:ext cx="1606530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homework(</a:t>
                </a:r>
                <a:r>
                  <a:rPr lang="ko-KR" altLang="en-US" sz="1400" dirty="0"/>
                  <a:t>숙제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cake(</a:t>
                </a:r>
                <a:r>
                  <a:rPr lang="ko-KR" altLang="en-US" sz="1400" dirty="0"/>
                  <a:t>케이크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book(</a:t>
                </a:r>
                <a:r>
                  <a:rPr lang="ko-KR" altLang="en-US" sz="1400" dirty="0"/>
                  <a:t>책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assignment(</a:t>
                </a:r>
                <a:r>
                  <a:rPr lang="ko-KR" altLang="en-US" sz="1400" dirty="0"/>
                  <a:t>업무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car(</a:t>
                </a:r>
                <a:r>
                  <a:rPr lang="ko-KR" altLang="en-US" sz="1400" dirty="0"/>
                  <a:t>자동차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6BE557-E687-4E5E-8687-6FBD97044BC0}"/>
                </a:ext>
              </a:extLst>
            </p:cNvPr>
            <p:cNvSpPr/>
            <p:nvPr/>
          </p:nvSpPr>
          <p:spPr>
            <a:xfrm>
              <a:off x="4432683" y="3676317"/>
              <a:ext cx="1093981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신경망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7BF8647-62A4-41BF-B5B5-55A5F2CAAADF}"/>
                </a:ext>
              </a:extLst>
            </p:cNvPr>
            <p:cNvSpPr/>
            <p:nvPr/>
          </p:nvSpPr>
          <p:spPr>
            <a:xfrm>
              <a:off x="5983877" y="3676319"/>
              <a:ext cx="1093981" cy="78531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소프트맥스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T=5</a:t>
              </a:r>
              <a:endParaRPr lang="ko-KR" altLang="en-US" sz="14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B4B1BFC-B2AB-415F-A75B-BF72918C5D61}"/>
                </a:ext>
              </a:extLst>
            </p:cNvPr>
            <p:cNvCxnSpPr>
              <a:cxnSpLocks/>
              <a:stCxn id="49" idx="3"/>
              <a:endCxn id="52" idx="1"/>
            </p:cNvCxnSpPr>
            <p:nvPr/>
          </p:nvCxnSpPr>
          <p:spPr>
            <a:xfrm>
              <a:off x="3858201" y="3214344"/>
              <a:ext cx="574482" cy="854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6C57A88-6D03-45FE-9A48-0DC308B66A99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5526663" y="4068977"/>
              <a:ext cx="45721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B8FDE79-1C22-45F5-8ACE-A64AF5C75512}"/>
                </a:ext>
              </a:extLst>
            </p:cNvPr>
            <p:cNvCxnSpPr>
              <a:stCxn id="53" idx="3"/>
              <a:endCxn id="58" idx="1"/>
            </p:cNvCxnSpPr>
            <p:nvPr/>
          </p:nvCxnSpPr>
          <p:spPr>
            <a:xfrm flipV="1">
              <a:off x="7077858" y="4068976"/>
              <a:ext cx="45721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960AEE-18A4-480E-8371-5DC4D49A2A9E}"/>
                </a:ext>
              </a:extLst>
            </p:cNvPr>
            <p:cNvSpPr txBox="1"/>
            <p:nvPr/>
          </p:nvSpPr>
          <p:spPr>
            <a:xfrm>
              <a:off x="5552772" y="2760241"/>
              <a:ext cx="422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교사</a:t>
              </a:r>
              <a:endParaRPr lang="en-US" altLang="ko-KR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AFB753-A23A-467C-8C6B-8CAD5D20BFB8}"/>
                </a:ext>
              </a:extLst>
            </p:cNvPr>
            <p:cNvSpPr txBox="1"/>
            <p:nvPr/>
          </p:nvSpPr>
          <p:spPr>
            <a:xfrm>
              <a:off x="5554539" y="4645909"/>
              <a:ext cx="422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학생</a:t>
              </a:r>
              <a:endParaRPr lang="en-US" altLang="ko-KR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7E9C2E1-99EA-4E1C-BEB1-DA0D7B461101}"/>
                </a:ext>
              </a:extLst>
            </p:cNvPr>
            <p:cNvSpPr txBox="1"/>
            <p:nvPr/>
          </p:nvSpPr>
          <p:spPr>
            <a:xfrm>
              <a:off x="7367557" y="3003008"/>
              <a:ext cx="889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소프트 타깃</a:t>
              </a:r>
              <a:endParaRPr lang="en-US" altLang="ko-KR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13A06-8033-4EBF-8B0A-9EC850DFF700}"/>
                </a:ext>
              </a:extLst>
            </p:cNvPr>
            <p:cNvSpPr txBox="1"/>
            <p:nvPr/>
          </p:nvSpPr>
          <p:spPr>
            <a:xfrm>
              <a:off x="7376397" y="4846607"/>
              <a:ext cx="889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소프트 예측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9B3201-2534-4274-9B43-FB6A1FC8DF5C}"/>
                </a:ext>
              </a:extLst>
            </p:cNvPr>
            <p:cNvSpPr txBox="1"/>
            <p:nvPr/>
          </p:nvSpPr>
          <p:spPr>
            <a:xfrm>
              <a:off x="10394582" y="315689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증류 손실</a:t>
              </a:r>
              <a:endParaRPr lang="en-US" altLang="ko-KR" sz="1400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7E5BAD0-15D4-4C9D-BF2F-18CE216A0FC6}"/>
                </a:ext>
              </a:extLst>
            </p:cNvPr>
            <p:cNvCxnSpPr>
              <a:stCxn id="50" idx="1"/>
            </p:cNvCxnSpPr>
            <p:nvPr/>
          </p:nvCxnSpPr>
          <p:spPr>
            <a:xfrm flipH="1" flipV="1">
              <a:off x="9853684" y="2629568"/>
              <a:ext cx="540898" cy="681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323B29E-63CE-4A64-8A0F-D86DE35AB507}"/>
                </a:ext>
              </a:extLst>
            </p:cNvPr>
            <p:cNvCxnSpPr>
              <a:stCxn id="50" idx="1"/>
            </p:cNvCxnSpPr>
            <p:nvPr/>
          </p:nvCxnSpPr>
          <p:spPr>
            <a:xfrm flipH="1">
              <a:off x="9825985" y="3310785"/>
              <a:ext cx="568597" cy="6504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9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936774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63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492732-0776-4D7A-A360-6362B82EFA7C}"/>
              </a:ext>
            </a:extLst>
          </p:cNvPr>
          <p:cNvGrpSpPr/>
          <p:nvPr/>
        </p:nvGrpSpPr>
        <p:grpSpPr>
          <a:xfrm>
            <a:off x="3739159" y="2708104"/>
            <a:ext cx="2356841" cy="1320709"/>
            <a:chOff x="4840767" y="813271"/>
            <a:chExt cx="2356841" cy="1320709"/>
          </a:xfrm>
        </p:grpSpPr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2D26B598-E12A-4E6C-8FA0-FDFBE387189F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FB3EA7-C4E4-4044-B9FC-C384B9BD95D8}"/>
                </a:ext>
              </a:extLst>
            </p:cNvPr>
            <p:cNvSpPr txBox="1"/>
            <p:nvPr/>
          </p:nvSpPr>
          <p:spPr>
            <a:xfrm>
              <a:off x="4886562" y="881657"/>
              <a:ext cx="62228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0.637</a:t>
              </a:r>
            </a:p>
            <a:p>
              <a:pPr algn="ctr"/>
              <a:r>
                <a:rPr lang="en-US" altLang="ko-KR" sz="1400" dirty="0"/>
                <a:t>0.021</a:t>
              </a:r>
            </a:p>
            <a:p>
              <a:pPr algn="ctr"/>
              <a:r>
                <a:rPr lang="en-US" altLang="ko-KR" sz="1400" dirty="0"/>
                <a:t>0.191</a:t>
              </a:r>
            </a:p>
            <a:p>
              <a:pPr algn="ctr"/>
              <a:r>
                <a:rPr lang="en-US" altLang="ko-KR" sz="1400" dirty="0"/>
                <a:t>0.129</a:t>
              </a:r>
            </a:p>
            <a:p>
              <a:pPr algn="ctr"/>
              <a:r>
                <a:rPr lang="en-US" altLang="ko-KR" sz="1400" dirty="0"/>
                <a:t>0.021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9B6C92-9E5F-445F-87B6-DC0F0A531056}"/>
                </a:ext>
              </a:extLst>
            </p:cNvPr>
            <p:cNvSpPr txBox="1"/>
            <p:nvPr/>
          </p:nvSpPr>
          <p:spPr>
            <a:xfrm>
              <a:off x="5591078" y="890475"/>
              <a:ext cx="1606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homework(</a:t>
              </a:r>
              <a:r>
                <a:rPr lang="ko-KR" altLang="en-US" sz="1400" dirty="0"/>
                <a:t>숙제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cake(</a:t>
              </a:r>
              <a:r>
                <a:rPr lang="ko-KR" altLang="en-US" sz="1400" dirty="0"/>
                <a:t>케이크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book(</a:t>
              </a:r>
              <a:r>
                <a:rPr lang="ko-KR" altLang="en-US" sz="1400" dirty="0"/>
                <a:t>책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assignment(</a:t>
              </a:r>
              <a:r>
                <a:rPr lang="ko-KR" altLang="en-US" sz="1400" dirty="0"/>
                <a:t>업무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car(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1DE1152-C300-4378-B972-3BE3906C6655}"/>
              </a:ext>
            </a:extLst>
          </p:cNvPr>
          <p:cNvSpPr txBox="1"/>
          <p:nvPr/>
        </p:nvSpPr>
        <p:spPr>
          <a:xfrm>
            <a:off x="3523663" y="418978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소프트 타깃</a:t>
            </a:r>
            <a:endParaRPr lang="en-US" altLang="ko-KR" sz="14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2C57C0-1AFE-4E3A-98A9-DA1B30B14B0D}"/>
              </a:ext>
            </a:extLst>
          </p:cNvPr>
          <p:cNvGrpSpPr/>
          <p:nvPr/>
        </p:nvGrpSpPr>
        <p:grpSpPr>
          <a:xfrm>
            <a:off x="6580173" y="2710376"/>
            <a:ext cx="2356841" cy="1320709"/>
            <a:chOff x="4840767" y="813271"/>
            <a:chExt cx="2356841" cy="1320709"/>
          </a:xfrm>
        </p:grpSpPr>
        <p:sp>
          <p:nvSpPr>
            <p:cNvPr id="66" name="양쪽 대괄호 65">
              <a:extLst>
                <a:ext uri="{FF2B5EF4-FFF2-40B4-BE49-F238E27FC236}">
                  <a16:creationId xmlns:a16="http://schemas.microsoft.com/office/drawing/2014/main" id="{E82E1C19-0649-4556-A05C-D36EFC2459F3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13216FB-ADD4-4DD0-BBF5-110B3C58B0D8}"/>
                </a:ext>
              </a:extLst>
            </p:cNvPr>
            <p:cNvSpPr txBox="1"/>
            <p:nvPr/>
          </p:nvSpPr>
          <p:spPr>
            <a:xfrm>
              <a:off x="5055678" y="881657"/>
              <a:ext cx="28405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0</a:t>
              </a:r>
            </a:p>
            <a:p>
              <a:pPr algn="ctr"/>
              <a:r>
                <a:rPr lang="en-US" altLang="ko-KR" sz="1400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144D0B-3B42-4F4B-8A05-0270668A25FB}"/>
                </a:ext>
              </a:extLst>
            </p:cNvPr>
            <p:cNvSpPr txBox="1"/>
            <p:nvPr/>
          </p:nvSpPr>
          <p:spPr>
            <a:xfrm>
              <a:off x="5591078" y="890475"/>
              <a:ext cx="160653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homework(</a:t>
              </a:r>
              <a:r>
                <a:rPr lang="ko-KR" altLang="en-US" sz="1400" dirty="0"/>
                <a:t>숙제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cake(</a:t>
              </a:r>
              <a:r>
                <a:rPr lang="ko-KR" altLang="en-US" sz="1400" dirty="0"/>
                <a:t>케이크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book(</a:t>
              </a:r>
              <a:r>
                <a:rPr lang="ko-KR" altLang="en-US" sz="1400" dirty="0"/>
                <a:t>책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assignment(</a:t>
              </a:r>
              <a:r>
                <a:rPr lang="ko-KR" altLang="en-US" sz="1400" dirty="0"/>
                <a:t>업무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car(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0967E5D-2AB5-4AF1-8ADF-9C178BF6A8B4}"/>
              </a:ext>
            </a:extLst>
          </p:cNvPr>
          <p:cNvSpPr txBox="1"/>
          <p:nvPr/>
        </p:nvSpPr>
        <p:spPr>
          <a:xfrm>
            <a:off x="6454445" y="419205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하드 타깃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078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59471" y="2920974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3" y="526009"/>
            <a:ext cx="281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090EED-8BED-4FC0-82AA-A57B9981346C}"/>
              </a:ext>
            </a:extLst>
          </p:cNvPr>
          <p:cNvGrpSpPr/>
          <p:nvPr/>
        </p:nvGrpSpPr>
        <p:grpSpPr>
          <a:xfrm>
            <a:off x="7834804" y="1171062"/>
            <a:ext cx="1965379" cy="1030353"/>
            <a:chOff x="4838688" y="813271"/>
            <a:chExt cx="2528293" cy="1320709"/>
          </a:xfrm>
        </p:grpSpPr>
        <p:sp>
          <p:nvSpPr>
            <p:cNvPr id="42" name="양쪽 대괄호 41">
              <a:extLst>
                <a:ext uri="{FF2B5EF4-FFF2-40B4-BE49-F238E27FC236}">
                  <a16:creationId xmlns:a16="http://schemas.microsoft.com/office/drawing/2014/main" id="{7616C8D1-305D-4644-84E8-A2573BF799BA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7E77DE-192F-4134-97C5-52ABC373E5D6}"/>
                </a:ext>
              </a:extLst>
            </p:cNvPr>
            <p:cNvSpPr txBox="1"/>
            <p:nvPr/>
          </p:nvSpPr>
          <p:spPr>
            <a:xfrm>
              <a:off x="4838688" y="881657"/>
              <a:ext cx="718033" cy="11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0.637</a:t>
              </a:r>
            </a:p>
            <a:p>
              <a:pPr algn="ctr"/>
              <a:r>
                <a:rPr lang="en-US" altLang="ko-KR" sz="1200" dirty="0"/>
                <a:t>0.021</a:t>
              </a:r>
            </a:p>
            <a:p>
              <a:pPr algn="ctr"/>
              <a:r>
                <a:rPr lang="en-US" altLang="ko-KR" sz="1200" dirty="0"/>
                <a:t>0.191</a:t>
              </a:r>
            </a:p>
            <a:p>
              <a:pPr algn="ctr"/>
              <a:r>
                <a:rPr lang="en-US" altLang="ko-KR" sz="1200" dirty="0"/>
                <a:t>0.128</a:t>
              </a:r>
            </a:p>
            <a:p>
              <a:pPr algn="ctr"/>
              <a:r>
                <a:rPr lang="en-US" altLang="ko-KR" sz="1200" dirty="0"/>
                <a:t>0.021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CDA5CD-D6FC-41EC-90D4-F6CAEBDD89C2}"/>
                </a:ext>
              </a:extLst>
            </p:cNvPr>
            <p:cNvSpPr txBox="1"/>
            <p:nvPr/>
          </p:nvSpPr>
          <p:spPr>
            <a:xfrm>
              <a:off x="5591077" y="890475"/>
              <a:ext cx="1775904" cy="11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homework(</a:t>
              </a:r>
              <a:r>
                <a:rPr lang="ko-KR" altLang="en-US" sz="1200" dirty="0"/>
                <a:t>숙제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cake(</a:t>
              </a:r>
              <a:r>
                <a:rPr lang="ko-KR" altLang="en-US" sz="1200" dirty="0"/>
                <a:t>케이크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book(</a:t>
              </a:r>
              <a:r>
                <a:rPr lang="ko-KR" altLang="en-US" sz="1200" dirty="0"/>
                <a:t>책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assignment(</a:t>
              </a:r>
              <a:r>
                <a:rPr lang="ko-KR" altLang="en-US" sz="1200" dirty="0"/>
                <a:t>업무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car(</a:t>
              </a:r>
              <a:r>
                <a:rPr lang="ko-KR" altLang="en-US" sz="1200" dirty="0"/>
                <a:t>자동차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340A9C-94E4-4597-87B4-27EB9D6A1B80}"/>
              </a:ext>
            </a:extLst>
          </p:cNvPr>
          <p:cNvSpPr/>
          <p:nvPr/>
        </p:nvSpPr>
        <p:spPr>
          <a:xfrm>
            <a:off x="4734031" y="1373442"/>
            <a:ext cx="1093981" cy="6270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신경망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191490-0B92-41AF-8CC6-8967F52B148D}"/>
              </a:ext>
            </a:extLst>
          </p:cNvPr>
          <p:cNvSpPr/>
          <p:nvPr/>
        </p:nvSpPr>
        <p:spPr>
          <a:xfrm>
            <a:off x="6285225" y="1373444"/>
            <a:ext cx="1093981" cy="6270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소프트맥스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T=5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C70CF-DF3A-44CC-8E4E-B3C3CE22E2B9}"/>
              </a:ext>
            </a:extLst>
          </p:cNvPr>
          <p:cNvSpPr txBox="1"/>
          <p:nvPr/>
        </p:nvSpPr>
        <p:spPr>
          <a:xfrm>
            <a:off x="2700229" y="1945221"/>
            <a:ext cx="1632178" cy="417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 completed </a:t>
            </a:r>
          </a:p>
          <a:p>
            <a:pPr algn="ctr"/>
            <a:r>
              <a:rPr lang="en-US" altLang="ko-KR" sz="1400" dirty="0"/>
              <a:t>writing my ______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A3A845-E637-4429-A4C5-283B3394F24C}"/>
              </a:ext>
            </a:extLst>
          </p:cNvPr>
          <p:cNvCxnSpPr>
            <a:stCxn id="49" idx="3"/>
            <a:endCxn id="46" idx="1"/>
          </p:cNvCxnSpPr>
          <p:nvPr/>
        </p:nvCxnSpPr>
        <p:spPr>
          <a:xfrm flipV="1">
            <a:off x="4332407" y="1686971"/>
            <a:ext cx="401624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6F448C-7E36-4E54-9EA5-58058DEB9460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5828012" y="1686971"/>
            <a:ext cx="4572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707E7-55F2-4967-AADA-46DEBE2CBE75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7379206" y="1686239"/>
            <a:ext cx="457214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076FC3C-8303-49BE-822C-DECB06EFAB86}"/>
              </a:ext>
            </a:extLst>
          </p:cNvPr>
          <p:cNvGrpSpPr/>
          <p:nvPr/>
        </p:nvGrpSpPr>
        <p:grpSpPr>
          <a:xfrm>
            <a:off x="7825961" y="2569307"/>
            <a:ext cx="1965379" cy="1064271"/>
            <a:chOff x="4838689" y="691158"/>
            <a:chExt cx="2528294" cy="1587023"/>
          </a:xfrm>
        </p:grpSpPr>
        <p:sp>
          <p:nvSpPr>
            <p:cNvPr id="58" name="양쪽 대괄호 57">
              <a:extLst>
                <a:ext uri="{FF2B5EF4-FFF2-40B4-BE49-F238E27FC236}">
                  <a16:creationId xmlns:a16="http://schemas.microsoft.com/office/drawing/2014/main" id="{0070E75A-1BD5-459C-8500-72C23A2D7A47}"/>
                </a:ext>
              </a:extLst>
            </p:cNvPr>
            <p:cNvSpPr/>
            <p:nvPr/>
          </p:nvSpPr>
          <p:spPr>
            <a:xfrm>
              <a:off x="4840767" y="691158"/>
              <a:ext cx="718163" cy="1587023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98AD71-B0C8-4F7C-AE0D-60823B3507A9}"/>
                </a:ext>
              </a:extLst>
            </p:cNvPr>
            <p:cNvSpPr txBox="1"/>
            <p:nvPr/>
          </p:nvSpPr>
          <p:spPr>
            <a:xfrm>
              <a:off x="4838689" y="759550"/>
              <a:ext cx="718033" cy="11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0.363</a:t>
              </a:r>
            </a:p>
            <a:p>
              <a:pPr algn="ctr"/>
              <a:r>
                <a:rPr lang="en-US" altLang="ko-KR" sz="1200" dirty="0"/>
                <a:t>0.133</a:t>
              </a:r>
            </a:p>
            <a:p>
              <a:pPr algn="ctr"/>
              <a:r>
                <a:rPr lang="en-US" altLang="ko-KR" sz="1200" dirty="0"/>
                <a:t>0.199</a:t>
              </a:r>
            </a:p>
            <a:p>
              <a:pPr algn="ctr"/>
              <a:r>
                <a:rPr lang="en-US" altLang="ko-KR" sz="1200" dirty="0"/>
                <a:t>0.243</a:t>
              </a:r>
            </a:p>
            <a:p>
              <a:pPr algn="ctr"/>
              <a:r>
                <a:rPr lang="en-US" altLang="ko-KR" sz="1200" dirty="0"/>
                <a:t>0.060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71F4D8-450B-4AEE-A5D2-C2100F3855A2}"/>
                </a:ext>
              </a:extLst>
            </p:cNvPr>
            <p:cNvSpPr txBox="1"/>
            <p:nvPr/>
          </p:nvSpPr>
          <p:spPr>
            <a:xfrm>
              <a:off x="5591079" y="768367"/>
              <a:ext cx="1775904" cy="11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homework(</a:t>
              </a:r>
              <a:r>
                <a:rPr lang="ko-KR" altLang="en-US" sz="1200" dirty="0"/>
                <a:t>숙제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cake(</a:t>
              </a:r>
              <a:r>
                <a:rPr lang="ko-KR" altLang="en-US" sz="1200" dirty="0"/>
                <a:t>케이크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book(</a:t>
              </a:r>
              <a:r>
                <a:rPr lang="ko-KR" altLang="en-US" sz="1200" dirty="0"/>
                <a:t>책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assignment(</a:t>
              </a:r>
              <a:r>
                <a:rPr lang="ko-KR" altLang="en-US" sz="1200" dirty="0"/>
                <a:t>업무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car(</a:t>
              </a:r>
              <a:r>
                <a:rPr lang="ko-KR" altLang="en-US" sz="1200" dirty="0"/>
                <a:t>자동차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6BE557-E687-4E5E-8687-6FBD97044BC0}"/>
              </a:ext>
            </a:extLst>
          </p:cNvPr>
          <p:cNvSpPr/>
          <p:nvPr/>
        </p:nvSpPr>
        <p:spPr>
          <a:xfrm>
            <a:off x="4725190" y="2781024"/>
            <a:ext cx="1093981" cy="6270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신경망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BF8647-62A4-41BF-B5B5-55A5F2CAAADF}"/>
              </a:ext>
            </a:extLst>
          </p:cNvPr>
          <p:cNvSpPr/>
          <p:nvPr/>
        </p:nvSpPr>
        <p:spPr>
          <a:xfrm>
            <a:off x="6276384" y="2781026"/>
            <a:ext cx="1093981" cy="6270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소프트맥스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T=5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B4B1BFC-B2AB-415F-A75B-BF72918C5D61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4332407" y="2154110"/>
            <a:ext cx="392783" cy="940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6C57A88-6D03-45FE-9A48-0DC308B66A99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5819170" y="3094553"/>
            <a:ext cx="4572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B8FDE79-1C22-45F5-8ACE-A64AF5C75512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>
            <a:off x="7370365" y="3094554"/>
            <a:ext cx="457211" cy="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4960AEE-18A4-480E-8371-5DC4D49A2A9E}"/>
              </a:ext>
            </a:extLst>
          </p:cNvPr>
          <p:cNvSpPr txBox="1"/>
          <p:nvPr/>
        </p:nvSpPr>
        <p:spPr>
          <a:xfrm>
            <a:off x="5845279" y="2049560"/>
            <a:ext cx="422679" cy="245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교사</a:t>
            </a:r>
            <a:endParaRPr lang="en-US" altLang="ko-KR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AFB753-A23A-467C-8C6B-8CAD5D20BFB8}"/>
              </a:ext>
            </a:extLst>
          </p:cNvPr>
          <p:cNvSpPr txBox="1"/>
          <p:nvPr/>
        </p:nvSpPr>
        <p:spPr>
          <a:xfrm>
            <a:off x="5847046" y="3555219"/>
            <a:ext cx="422679" cy="245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학생</a:t>
            </a:r>
            <a:endParaRPr lang="en-US" altLang="ko-KR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7E9C2E1-99EA-4E1C-BEB1-DA0D7B461101}"/>
              </a:ext>
            </a:extLst>
          </p:cNvPr>
          <p:cNvSpPr txBox="1"/>
          <p:nvPr/>
        </p:nvSpPr>
        <p:spPr>
          <a:xfrm>
            <a:off x="7660064" y="2243403"/>
            <a:ext cx="889966" cy="245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소프트 타깃</a:t>
            </a:r>
            <a:endParaRPr lang="en-US" altLang="ko-KR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813A06-8033-4EBF-8B0A-9EC850DFF700}"/>
              </a:ext>
            </a:extLst>
          </p:cNvPr>
          <p:cNvSpPr txBox="1"/>
          <p:nvPr/>
        </p:nvSpPr>
        <p:spPr>
          <a:xfrm>
            <a:off x="7668904" y="3633580"/>
            <a:ext cx="889966" cy="245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소프트 예측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9B3201-2534-4274-9B43-FB6A1FC8DF5C}"/>
              </a:ext>
            </a:extLst>
          </p:cNvPr>
          <p:cNvSpPr txBox="1"/>
          <p:nvPr/>
        </p:nvSpPr>
        <p:spPr>
          <a:xfrm>
            <a:off x="10687089" y="2366279"/>
            <a:ext cx="965329" cy="245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증류 손실</a:t>
            </a:r>
            <a:endParaRPr lang="en-US" altLang="ko-KR" sz="1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E5BAD0-15D4-4C9D-BF2F-18CE216A0FC6}"/>
              </a:ext>
            </a:extLst>
          </p:cNvPr>
          <p:cNvCxnSpPr>
            <a:stCxn id="50" idx="1"/>
          </p:cNvCxnSpPr>
          <p:nvPr/>
        </p:nvCxnSpPr>
        <p:spPr>
          <a:xfrm flipH="1" flipV="1">
            <a:off x="10146191" y="1945221"/>
            <a:ext cx="540898" cy="543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23B29E-63CE-4A64-8A0F-D86DE35AB507}"/>
              </a:ext>
            </a:extLst>
          </p:cNvPr>
          <p:cNvCxnSpPr>
            <a:stCxn id="50" idx="1"/>
          </p:cNvCxnSpPr>
          <p:nvPr/>
        </p:nvCxnSpPr>
        <p:spPr>
          <a:xfrm flipH="1">
            <a:off x="10118492" y="2489156"/>
            <a:ext cx="568597" cy="519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894A993-130E-496F-B20B-5B63E07566A0}"/>
              </a:ext>
            </a:extLst>
          </p:cNvPr>
          <p:cNvGrpSpPr/>
          <p:nvPr/>
        </p:nvGrpSpPr>
        <p:grpSpPr>
          <a:xfrm>
            <a:off x="7837076" y="4025719"/>
            <a:ext cx="1965378" cy="1069013"/>
            <a:chOff x="4838689" y="813271"/>
            <a:chExt cx="2528292" cy="1370264"/>
          </a:xfrm>
        </p:grpSpPr>
        <p:sp>
          <p:nvSpPr>
            <p:cNvPr id="141" name="양쪽 대괄호 140">
              <a:extLst>
                <a:ext uri="{FF2B5EF4-FFF2-40B4-BE49-F238E27FC236}">
                  <a16:creationId xmlns:a16="http://schemas.microsoft.com/office/drawing/2014/main" id="{DE2E01B7-FB33-4339-9F61-DFEA9524B77D}"/>
                </a:ext>
              </a:extLst>
            </p:cNvPr>
            <p:cNvSpPr/>
            <p:nvPr/>
          </p:nvSpPr>
          <p:spPr>
            <a:xfrm>
              <a:off x="4840767" y="813271"/>
              <a:ext cx="718163" cy="1320709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C7ABF71-5FB4-4DFE-B6F7-F6B6E26BE567}"/>
                </a:ext>
              </a:extLst>
            </p:cNvPr>
            <p:cNvSpPr txBox="1"/>
            <p:nvPr/>
          </p:nvSpPr>
          <p:spPr>
            <a:xfrm>
              <a:off x="4838689" y="881656"/>
              <a:ext cx="718032" cy="130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0.838</a:t>
              </a:r>
            </a:p>
            <a:p>
              <a:pPr algn="ctr"/>
              <a:r>
                <a:rPr lang="en-US" altLang="ko-KR" sz="1200" dirty="0"/>
                <a:t>0.005</a:t>
              </a:r>
            </a:p>
            <a:p>
              <a:pPr algn="ctr"/>
              <a:r>
                <a:rPr lang="en-US" altLang="ko-KR" sz="1200" dirty="0"/>
                <a:t>0.041</a:t>
              </a:r>
            </a:p>
            <a:p>
              <a:pPr algn="ctr"/>
              <a:r>
                <a:rPr lang="en-US" altLang="ko-KR" sz="1200" dirty="0"/>
                <a:t>0.113</a:t>
              </a:r>
            </a:p>
            <a:p>
              <a:pPr algn="ctr"/>
              <a:r>
                <a:rPr lang="en-US" altLang="ko-KR" sz="1200" dirty="0"/>
                <a:t>0.000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EE626D-4862-47B9-ACC3-1A33BB401D2D}"/>
                </a:ext>
              </a:extLst>
            </p:cNvPr>
            <p:cNvSpPr txBox="1"/>
            <p:nvPr/>
          </p:nvSpPr>
          <p:spPr>
            <a:xfrm>
              <a:off x="5591077" y="890475"/>
              <a:ext cx="1775904" cy="11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homework(</a:t>
              </a:r>
              <a:r>
                <a:rPr lang="ko-KR" altLang="en-US" sz="1200" dirty="0"/>
                <a:t>숙제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cake(</a:t>
              </a:r>
              <a:r>
                <a:rPr lang="ko-KR" altLang="en-US" sz="1200" dirty="0"/>
                <a:t>케이크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book(</a:t>
              </a:r>
              <a:r>
                <a:rPr lang="ko-KR" altLang="en-US" sz="1200" dirty="0"/>
                <a:t>책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assignment(</a:t>
              </a:r>
              <a:r>
                <a:rPr lang="ko-KR" altLang="en-US" sz="1200" dirty="0"/>
                <a:t>업무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car(</a:t>
              </a:r>
              <a:r>
                <a:rPr lang="ko-KR" altLang="en-US" sz="1200" dirty="0"/>
                <a:t>자동차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3AA95DF-7E11-48BE-B89D-AC145005E304}"/>
              </a:ext>
            </a:extLst>
          </p:cNvPr>
          <p:cNvSpPr/>
          <p:nvPr/>
        </p:nvSpPr>
        <p:spPr>
          <a:xfrm>
            <a:off x="6287497" y="4228101"/>
            <a:ext cx="1093981" cy="6270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소프트맥스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T=5</a:t>
            </a:r>
            <a:endParaRPr lang="ko-KR" altLang="en-US" sz="14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865A311-0438-4491-AB48-80E5CC7B026F}"/>
              </a:ext>
            </a:extLst>
          </p:cNvPr>
          <p:cNvCxnSpPr>
            <a:cxnSpLocks/>
            <a:stCxn id="52" idx="2"/>
            <a:endCxn id="145" idx="1"/>
          </p:cNvCxnSpPr>
          <p:nvPr/>
        </p:nvCxnSpPr>
        <p:spPr>
          <a:xfrm>
            <a:off x="5272181" y="3408082"/>
            <a:ext cx="1015316" cy="113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02476830-8E7D-45E4-9BEF-7D03B21C81DD}"/>
              </a:ext>
            </a:extLst>
          </p:cNvPr>
          <p:cNvCxnSpPr>
            <a:stCxn id="145" idx="3"/>
            <a:endCxn id="141" idx="1"/>
          </p:cNvCxnSpPr>
          <p:nvPr/>
        </p:nvCxnSpPr>
        <p:spPr>
          <a:xfrm flipV="1">
            <a:off x="7381478" y="4540896"/>
            <a:ext cx="457214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A0177AA-00C6-4CE7-8667-CBCAC53BF06F}"/>
              </a:ext>
            </a:extLst>
          </p:cNvPr>
          <p:cNvGrpSpPr/>
          <p:nvPr/>
        </p:nvGrpSpPr>
        <p:grpSpPr>
          <a:xfrm>
            <a:off x="7829849" y="5423964"/>
            <a:ext cx="1963764" cy="1064271"/>
            <a:chOff x="4840767" y="691158"/>
            <a:chExt cx="2526216" cy="1587023"/>
          </a:xfrm>
        </p:grpSpPr>
        <p:sp>
          <p:nvSpPr>
            <p:cNvPr id="151" name="양쪽 대괄호 150">
              <a:extLst>
                <a:ext uri="{FF2B5EF4-FFF2-40B4-BE49-F238E27FC236}">
                  <a16:creationId xmlns:a16="http://schemas.microsoft.com/office/drawing/2014/main" id="{C021DE66-2FC5-4D38-88F4-E5CCE4FBB6BA}"/>
                </a:ext>
              </a:extLst>
            </p:cNvPr>
            <p:cNvSpPr/>
            <p:nvPr/>
          </p:nvSpPr>
          <p:spPr>
            <a:xfrm>
              <a:off x="4840767" y="691158"/>
              <a:ext cx="718163" cy="1587023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563A62B-5472-4210-9CA6-A4425A1FFA35}"/>
                </a:ext>
              </a:extLst>
            </p:cNvPr>
            <p:cNvSpPr txBox="1"/>
            <p:nvPr/>
          </p:nvSpPr>
          <p:spPr>
            <a:xfrm>
              <a:off x="5024281" y="759550"/>
              <a:ext cx="346851" cy="1514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1</a:t>
              </a:r>
            </a:p>
            <a:p>
              <a:pPr algn="ctr"/>
              <a:r>
                <a:rPr lang="en-US" altLang="ko-KR" sz="1200" dirty="0"/>
                <a:t>0</a:t>
              </a:r>
            </a:p>
            <a:p>
              <a:pPr algn="ctr"/>
              <a:r>
                <a:rPr lang="en-US" altLang="ko-KR" sz="1200" dirty="0"/>
                <a:t>0</a:t>
              </a:r>
            </a:p>
            <a:p>
              <a:pPr algn="ctr"/>
              <a:r>
                <a:rPr lang="en-US" altLang="ko-KR" sz="1200" dirty="0"/>
                <a:t>0</a:t>
              </a:r>
            </a:p>
            <a:p>
              <a:pPr algn="ctr"/>
              <a:r>
                <a:rPr lang="en-US" altLang="ko-KR" sz="12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70EEAA5-7773-468F-B38C-84438F3FC5D8}"/>
                </a:ext>
              </a:extLst>
            </p:cNvPr>
            <p:cNvSpPr txBox="1"/>
            <p:nvPr/>
          </p:nvSpPr>
          <p:spPr>
            <a:xfrm>
              <a:off x="5591079" y="768367"/>
              <a:ext cx="1775904" cy="11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homework(</a:t>
              </a:r>
              <a:r>
                <a:rPr lang="ko-KR" altLang="en-US" sz="1200" dirty="0"/>
                <a:t>숙제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cake(</a:t>
              </a:r>
              <a:r>
                <a:rPr lang="ko-KR" altLang="en-US" sz="1200" dirty="0"/>
                <a:t>케이크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book(</a:t>
              </a:r>
              <a:r>
                <a:rPr lang="ko-KR" altLang="en-US" sz="1200" dirty="0"/>
                <a:t>책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assignment(</a:t>
              </a:r>
              <a:r>
                <a:rPr lang="ko-KR" altLang="en-US" sz="1200" dirty="0"/>
                <a:t>업무</a:t>
              </a:r>
              <a:r>
                <a:rPr lang="en-US" altLang="ko-KR" sz="1200" dirty="0"/>
                <a:t>)</a:t>
              </a:r>
            </a:p>
            <a:p>
              <a:r>
                <a:rPr lang="en-US" altLang="ko-KR" sz="1200" dirty="0"/>
                <a:t>car(</a:t>
              </a:r>
              <a:r>
                <a:rPr lang="ko-KR" altLang="en-US" sz="1200" dirty="0"/>
                <a:t>자동차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36395326-EC29-48BC-858F-5FB7B817789E}"/>
              </a:ext>
            </a:extLst>
          </p:cNvPr>
          <p:cNvSpPr txBox="1"/>
          <p:nvPr/>
        </p:nvSpPr>
        <p:spPr>
          <a:xfrm>
            <a:off x="7624655" y="509806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하드 예측</a:t>
            </a:r>
            <a:endParaRPr lang="en-US" altLang="ko-KR" sz="1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5257807-79EF-4BB0-9643-6D51B1CF7545}"/>
              </a:ext>
            </a:extLst>
          </p:cNvPr>
          <p:cNvSpPr txBox="1"/>
          <p:nvPr/>
        </p:nvSpPr>
        <p:spPr>
          <a:xfrm>
            <a:off x="7633495" y="648823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하드 타깃</a:t>
            </a:r>
            <a:endParaRPr lang="en-US" altLang="ko-KR" sz="14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55F143-F182-43F4-96F9-B94AA45EA24A}"/>
              </a:ext>
            </a:extLst>
          </p:cNvPr>
          <p:cNvSpPr txBox="1"/>
          <p:nvPr/>
        </p:nvSpPr>
        <p:spPr>
          <a:xfrm>
            <a:off x="10689361" y="52209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학생 손실</a:t>
            </a:r>
            <a:endParaRPr lang="en-US" altLang="ko-KR" sz="1400" dirty="0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C9D4602D-6F1F-4393-B1EA-E161C7B12CE0}"/>
              </a:ext>
            </a:extLst>
          </p:cNvPr>
          <p:cNvCxnSpPr>
            <a:stCxn id="163" idx="1"/>
          </p:cNvCxnSpPr>
          <p:nvPr/>
        </p:nvCxnSpPr>
        <p:spPr>
          <a:xfrm flipH="1" flipV="1">
            <a:off x="10148463" y="4799879"/>
            <a:ext cx="540898" cy="574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DCB3353-541B-4ACC-8140-1F33DD3B83D8}"/>
              </a:ext>
            </a:extLst>
          </p:cNvPr>
          <p:cNvCxnSpPr>
            <a:stCxn id="163" idx="1"/>
          </p:cNvCxnSpPr>
          <p:nvPr/>
        </p:nvCxnSpPr>
        <p:spPr>
          <a:xfrm flipH="1">
            <a:off x="10120765" y="5374825"/>
            <a:ext cx="568596" cy="488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D804C4AD-AC4B-412D-960C-D9D162398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83"/>
          <a:stretch/>
        </p:blipFill>
        <p:spPr>
          <a:xfrm>
            <a:off x="0" y="0"/>
            <a:ext cx="5159227" cy="6858000"/>
          </a:xfrm>
          <a:prstGeom prst="rect">
            <a:avLst/>
          </a:prstGeom>
          <a:effectLst>
            <a:outerShdw blurRad="50800" dist="50800" dir="42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-2" y="0"/>
            <a:ext cx="5159229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45A4BC-1277-49F0-80F5-00AC5B864D43}"/>
              </a:ext>
            </a:extLst>
          </p:cNvPr>
          <p:cNvGrpSpPr/>
          <p:nvPr/>
        </p:nvGrpSpPr>
        <p:grpSpPr>
          <a:xfrm>
            <a:off x="6508991" y="1330747"/>
            <a:ext cx="2902040" cy="523220"/>
            <a:chOff x="7032773" y="844324"/>
            <a:chExt cx="2902040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032773" y="84432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C5F78"/>
                  </a:solidFill>
                </a:rPr>
                <a:t>01</a:t>
              </a:r>
              <a:endParaRPr lang="ko-KR" altLang="en-US" sz="2800" b="1" dirty="0">
                <a:solidFill>
                  <a:srgbClr val="4C5F78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7B0AE6-ABBB-4191-A287-F29A080510E5}"/>
                </a:ext>
              </a:extLst>
            </p:cNvPr>
            <p:cNvSpPr txBox="1"/>
            <p:nvPr/>
          </p:nvSpPr>
          <p:spPr>
            <a:xfrm>
              <a:off x="8233835" y="905879"/>
              <a:ext cx="1700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2000" b="1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AE99C2-6E41-4A07-8CD3-6730D71486C2}"/>
              </a:ext>
            </a:extLst>
          </p:cNvPr>
          <p:cNvGrpSpPr/>
          <p:nvPr/>
        </p:nvGrpSpPr>
        <p:grpSpPr>
          <a:xfrm>
            <a:off x="6508991" y="2259973"/>
            <a:ext cx="2902040" cy="523220"/>
            <a:chOff x="7032773" y="844324"/>
            <a:chExt cx="290204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0ED29F-44E3-45BD-8964-FA41DD91CB77}"/>
                </a:ext>
              </a:extLst>
            </p:cNvPr>
            <p:cNvSpPr txBox="1"/>
            <p:nvPr/>
          </p:nvSpPr>
          <p:spPr>
            <a:xfrm>
              <a:off x="7032773" y="84432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C5F78"/>
                  </a:solidFill>
                </a:rPr>
                <a:t>02</a:t>
              </a:r>
              <a:endParaRPr lang="ko-KR" altLang="en-US" sz="2800" b="1" dirty="0">
                <a:solidFill>
                  <a:srgbClr val="4C5F78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581DC6-7FEA-4D2F-A47F-F343DCD160B7}"/>
                </a:ext>
              </a:extLst>
            </p:cNvPr>
            <p:cNvSpPr txBox="1"/>
            <p:nvPr/>
          </p:nvSpPr>
          <p:spPr>
            <a:xfrm>
              <a:off x="8233835" y="905879"/>
              <a:ext cx="1700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2000" b="1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1D4172B-4A4D-4A38-9283-9B3994B306C8}"/>
              </a:ext>
            </a:extLst>
          </p:cNvPr>
          <p:cNvGrpSpPr/>
          <p:nvPr/>
        </p:nvGrpSpPr>
        <p:grpSpPr>
          <a:xfrm>
            <a:off x="6508991" y="3189199"/>
            <a:ext cx="2579132" cy="523220"/>
            <a:chOff x="7032773" y="844324"/>
            <a:chExt cx="2579132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966DAA-0C8A-4A2D-9CC2-075353538A97}"/>
                </a:ext>
              </a:extLst>
            </p:cNvPr>
            <p:cNvSpPr txBox="1"/>
            <p:nvPr/>
          </p:nvSpPr>
          <p:spPr>
            <a:xfrm>
              <a:off x="7032773" y="84432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C5F78"/>
                  </a:solidFill>
                </a:rPr>
                <a:t>03</a:t>
              </a:r>
              <a:endParaRPr lang="ko-KR" altLang="en-US" sz="2800" b="1" dirty="0">
                <a:solidFill>
                  <a:srgbClr val="4C5F7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CB02C8-3B8D-4B76-B9B5-3C52B3BB5D2D}"/>
                </a:ext>
              </a:extLst>
            </p:cNvPr>
            <p:cNvSpPr txBox="1"/>
            <p:nvPr/>
          </p:nvSpPr>
          <p:spPr>
            <a:xfrm>
              <a:off x="8233835" y="905879"/>
              <a:ext cx="1378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C5F78"/>
                  </a:solidFill>
                </a:rPr>
                <a:t>BERTSUM</a:t>
              </a:r>
              <a:endParaRPr lang="ko-KR" altLang="en-US" sz="2000" b="1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0DEFF4-ACA1-46F8-A467-B2E83BA11A6B}"/>
              </a:ext>
            </a:extLst>
          </p:cNvPr>
          <p:cNvGrpSpPr/>
          <p:nvPr/>
        </p:nvGrpSpPr>
        <p:grpSpPr>
          <a:xfrm>
            <a:off x="6508991" y="4118425"/>
            <a:ext cx="2270586" cy="523220"/>
            <a:chOff x="7032773" y="844324"/>
            <a:chExt cx="2270586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2F338F-DCE7-47AF-91F9-C9AF3499D5E0}"/>
                </a:ext>
              </a:extLst>
            </p:cNvPr>
            <p:cNvSpPr txBox="1"/>
            <p:nvPr/>
          </p:nvSpPr>
          <p:spPr>
            <a:xfrm>
              <a:off x="7032773" y="84432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C5F78"/>
                  </a:solidFill>
                </a:rPr>
                <a:t>04</a:t>
              </a:r>
              <a:endParaRPr lang="ko-KR" altLang="en-US" sz="2800" b="1" dirty="0">
                <a:solidFill>
                  <a:srgbClr val="4C5F78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006242-BBD0-46CA-B9C4-85C3070620AD}"/>
                </a:ext>
              </a:extLst>
            </p:cNvPr>
            <p:cNvSpPr txBox="1"/>
            <p:nvPr/>
          </p:nvSpPr>
          <p:spPr>
            <a:xfrm>
              <a:off x="8233835" y="905879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C5F78"/>
                  </a:solidFill>
                </a:rPr>
                <a:t>Hidden</a:t>
              </a:r>
              <a:endParaRPr lang="ko-KR" altLang="en-US" sz="2000" b="1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13F6A2-6FC4-4E43-B9D8-DF72F4B0D96E}"/>
              </a:ext>
            </a:extLst>
          </p:cNvPr>
          <p:cNvGrpSpPr/>
          <p:nvPr/>
        </p:nvGrpSpPr>
        <p:grpSpPr>
          <a:xfrm>
            <a:off x="6508991" y="5047651"/>
            <a:ext cx="1985251" cy="523220"/>
            <a:chOff x="7032773" y="844324"/>
            <a:chExt cx="1985251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AAD89C-9D6D-4B32-B842-C02D2D7B48BB}"/>
                </a:ext>
              </a:extLst>
            </p:cNvPr>
            <p:cNvSpPr txBox="1"/>
            <p:nvPr/>
          </p:nvSpPr>
          <p:spPr>
            <a:xfrm>
              <a:off x="7032773" y="844324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4C5F78"/>
                  </a:solidFill>
                </a:rPr>
                <a:t>05</a:t>
              </a:r>
              <a:endParaRPr lang="ko-KR" altLang="en-US" sz="2800" b="1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BD8DDE-49B2-4FED-B2F0-8578875A1652}"/>
                </a:ext>
              </a:extLst>
            </p:cNvPr>
            <p:cNvSpPr txBox="1"/>
            <p:nvPr/>
          </p:nvSpPr>
          <p:spPr>
            <a:xfrm>
              <a:off x="8233835" y="905879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C5F78"/>
                  </a:solidFill>
                </a:rPr>
                <a:t>Q&amp;A</a:t>
              </a:r>
              <a:endParaRPr lang="ko-KR" altLang="en-US" sz="2000" b="1" dirty="0">
                <a:solidFill>
                  <a:srgbClr val="4C5F78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1178172" y="2656490"/>
            <a:ext cx="2802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4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BAB7D2-00AC-438C-A3B2-F29CB8059A8C}"/>
              </a:ext>
            </a:extLst>
          </p:cNvPr>
          <p:cNvCxnSpPr>
            <a:cxnSpLocks/>
          </p:cNvCxnSpPr>
          <p:nvPr/>
        </p:nvCxnSpPr>
        <p:spPr>
          <a:xfrm>
            <a:off x="1178172" y="2646324"/>
            <a:ext cx="2802883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FF37B3-08E6-435A-8E33-FFBDCD30A9D3}"/>
              </a:ext>
            </a:extLst>
          </p:cNvPr>
          <p:cNvCxnSpPr>
            <a:cxnSpLocks/>
          </p:cNvCxnSpPr>
          <p:nvPr/>
        </p:nvCxnSpPr>
        <p:spPr>
          <a:xfrm>
            <a:off x="1178171" y="3487487"/>
            <a:ext cx="2808000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래픽 21">
            <a:extLst>
              <a:ext uri="{FF2B5EF4-FFF2-40B4-BE49-F238E27FC236}">
                <a16:creationId xmlns:a16="http://schemas.microsoft.com/office/drawing/2014/main" id="{ED5D6496-2A15-4818-B6A9-89EBB826B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945283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3" y="526009"/>
            <a:ext cx="2698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E5EE9BE8-BC42-4B33-906E-34FE323DC110}"/>
              </a:ext>
            </a:extLst>
          </p:cNvPr>
          <p:cNvGrpSpPr/>
          <p:nvPr/>
        </p:nvGrpSpPr>
        <p:grpSpPr>
          <a:xfrm>
            <a:off x="5237493" y="2023703"/>
            <a:ext cx="6204513" cy="4308288"/>
            <a:chOff x="4699523" y="1020745"/>
            <a:chExt cx="8383071" cy="56530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1FF678-FFB7-4873-BBF5-F0E96F3CF195}"/>
                </a:ext>
              </a:extLst>
            </p:cNvPr>
            <p:cNvSpPr txBox="1"/>
            <p:nvPr/>
          </p:nvSpPr>
          <p:spPr>
            <a:xfrm>
              <a:off x="10129474" y="2988344"/>
              <a:ext cx="2953120" cy="4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교사 </a:t>
              </a:r>
              <a:r>
                <a:rPr lang="en-US" altLang="ko-KR" b="1" dirty="0"/>
                <a:t>BERT</a:t>
              </a:r>
              <a:endParaRPr lang="ko-KR" altLang="en-US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D9557BA-F96F-45DC-A80E-6F06AEF25318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B2B1AD-7E87-462B-94FF-B58AF163CF64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6CC29DB-B75C-4AFC-911B-ACADAF6ED9E3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85184A2-2358-42A1-A8B4-D9CDCB8412E3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9B40288-EDF7-4579-A5DF-5829A31698E7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053A165-2A48-4FBA-80C1-2DDF081E840D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3813849-173D-40A3-892E-E6FF7E463FEF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DE74EEE-8F20-4D9F-BC9B-50731DF7CFC3}"/>
                </a:ext>
              </a:extLst>
            </p:cNvPr>
            <p:cNvCxnSpPr>
              <a:cxnSpLocks/>
              <a:stCxn id="64" idx="0"/>
              <a:endCxn id="65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5E1F882-88C2-4B3B-A3FA-94BAE7DF7DEE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2DA3C00-EA47-4497-8F62-DEF9F1C9C296}"/>
                </a:ext>
              </a:extLst>
            </p:cNvPr>
            <p:cNvCxnSpPr>
              <a:stCxn id="66" idx="0"/>
              <a:endCxn id="67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B2C46FE-5C8B-405E-8954-F3ED614033B7}"/>
                </a:ext>
              </a:extLst>
            </p:cNvPr>
            <p:cNvCxnSpPr>
              <a:stCxn id="67" idx="0"/>
              <a:endCxn id="68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21476AD-5651-48BF-9154-07549DFA6FF0}"/>
                </a:ext>
              </a:extLst>
            </p:cNvPr>
            <p:cNvCxnSpPr>
              <a:stCxn id="68" idx="0"/>
              <a:endCxn id="69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5F1A99A4-A23F-4F37-AD2F-E295DA11C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0"/>
              <a:ext cx="0" cy="91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907BC9AB-7D03-4EBE-AD26-9F2FBEAE92DF}"/>
                </a:ext>
              </a:extLst>
            </p:cNvPr>
            <p:cNvCxnSpPr>
              <a:endCxn id="65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E72DCB3E-679A-439A-A0FD-D8732D5756BA}"/>
                </a:ext>
              </a:extLst>
            </p:cNvPr>
            <p:cNvCxnSpPr>
              <a:endCxn id="67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97547B9-B53D-415B-83DE-28EF58B5F05E}"/>
                </a:ext>
              </a:extLst>
            </p:cNvPr>
            <p:cNvSpPr/>
            <p:nvPr/>
          </p:nvSpPr>
          <p:spPr>
            <a:xfrm>
              <a:off x="4699523" y="1020745"/>
              <a:ext cx="4485863" cy="53112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F3E607-17E1-4DA6-83F9-8BC7C230719F}"/>
                </a:ext>
              </a:extLst>
            </p:cNvPr>
            <p:cNvSpPr txBox="1"/>
            <p:nvPr/>
          </p:nvSpPr>
          <p:spPr>
            <a:xfrm>
              <a:off x="8058990" y="5005612"/>
              <a:ext cx="912190" cy="342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인코더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46077D-4E97-42CD-AA07-770A035E3F27}"/>
              </a:ext>
            </a:extLst>
          </p:cNvPr>
          <p:cNvSpPr/>
          <p:nvPr/>
        </p:nvSpPr>
        <p:spPr>
          <a:xfrm>
            <a:off x="5964920" y="1315478"/>
            <a:ext cx="1312725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출력 레이어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5208B01-D9D5-41DE-99B6-E4BBCB07E331}"/>
              </a:ext>
            </a:extLst>
          </p:cNvPr>
          <p:cNvCxnSpPr/>
          <p:nvPr/>
        </p:nvCxnSpPr>
        <p:spPr>
          <a:xfrm flipH="1" flipV="1">
            <a:off x="6628170" y="1738235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6267F5-1AF7-4B77-B065-6577F523EAFA}"/>
              </a:ext>
            </a:extLst>
          </p:cNvPr>
          <p:cNvSpPr/>
          <p:nvPr/>
        </p:nvSpPr>
        <p:spPr>
          <a:xfrm>
            <a:off x="5971967" y="549119"/>
            <a:ext cx="1312725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로짓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EAFA557-AB93-480E-8B3C-76CD2F477967}"/>
              </a:ext>
            </a:extLst>
          </p:cNvPr>
          <p:cNvSpPr/>
          <p:nvPr/>
        </p:nvSpPr>
        <p:spPr>
          <a:xfrm>
            <a:off x="5968284" y="6430738"/>
            <a:ext cx="1319772" cy="3067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임베딩</a:t>
            </a:r>
            <a:r>
              <a:rPr lang="ko-KR" altLang="en-US" sz="1400" dirty="0"/>
              <a:t> 레이어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53D6BBA-1D32-4FDA-8E18-A5FD0BA77D6E}"/>
              </a:ext>
            </a:extLst>
          </p:cNvPr>
          <p:cNvCxnSpPr/>
          <p:nvPr/>
        </p:nvCxnSpPr>
        <p:spPr>
          <a:xfrm flipH="1" flipV="1">
            <a:off x="6628170" y="951534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295348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676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AA3323-94A2-46DA-8A99-85465003777C}"/>
              </a:ext>
            </a:extLst>
          </p:cNvPr>
          <p:cNvSpPr/>
          <p:nvPr/>
        </p:nvSpPr>
        <p:spPr>
          <a:xfrm>
            <a:off x="4972345" y="4332884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57E54E-FE80-40AF-9B32-B5CB7C3B55EA}"/>
              </a:ext>
            </a:extLst>
          </p:cNvPr>
          <p:cNvSpPr/>
          <p:nvPr/>
        </p:nvSpPr>
        <p:spPr>
          <a:xfrm>
            <a:off x="4972345" y="5066048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26A16E1-AB3D-4851-A3DB-873D44861D3D}"/>
              </a:ext>
            </a:extLst>
          </p:cNvPr>
          <p:cNvSpPr/>
          <p:nvPr/>
        </p:nvSpPr>
        <p:spPr>
          <a:xfrm>
            <a:off x="4972345" y="5799212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F84A49-2001-42AC-B932-718575138017}"/>
              </a:ext>
            </a:extLst>
          </p:cNvPr>
          <p:cNvSpPr/>
          <p:nvPr/>
        </p:nvSpPr>
        <p:spPr>
          <a:xfrm>
            <a:off x="4972345" y="1576922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교사 </a:t>
            </a:r>
            <a:r>
              <a:rPr lang="en-US" altLang="ko-KR" sz="1400" dirty="0"/>
              <a:t>BERT</a:t>
            </a:r>
            <a:endParaRPr lang="ko-KR" altLang="en-US" sz="14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16A346-65AD-4C8E-BF5C-FED9537E379A}"/>
              </a:ext>
            </a:extLst>
          </p:cNvPr>
          <p:cNvSpPr/>
          <p:nvPr/>
        </p:nvSpPr>
        <p:spPr>
          <a:xfrm>
            <a:off x="4972345" y="2226928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EDA5BC2-DDD3-481E-BEAC-0A84ED028460}"/>
              </a:ext>
            </a:extLst>
          </p:cNvPr>
          <p:cNvSpPr/>
          <p:nvPr/>
        </p:nvSpPr>
        <p:spPr>
          <a:xfrm>
            <a:off x="4972345" y="2913324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3C4861D-9AE5-46CB-8F59-7EDEF25200C3}"/>
              </a:ext>
            </a:extLst>
          </p:cNvPr>
          <p:cNvSpPr/>
          <p:nvPr/>
        </p:nvSpPr>
        <p:spPr>
          <a:xfrm>
            <a:off x="4972345" y="3599720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B87D3A0-135B-4FCC-B4A4-CF1B78B66FF4}"/>
              </a:ext>
            </a:extLst>
          </p:cNvPr>
          <p:cNvSpPr/>
          <p:nvPr/>
        </p:nvSpPr>
        <p:spPr>
          <a:xfrm>
            <a:off x="7971463" y="4330480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F83AF9F-F73B-4286-85DB-C5D3354BCC3D}"/>
              </a:ext>
            </a:extLst>
          </p:cNvPr>
          <p:cNvSpPr/>
          <p:nvPr/>
        </p:nvSpPr>
        <p:spPr>
          <a:xfrm>
            <a:off x="7971463" y="5063644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B02F9D-59D6-440B-A1F2-BC7586FC24E5}"/>
              </a:ext>
            </a:extLst>
          </p:cNvPr>
          <p:cNvSpPr/>
          <p:nvPr/>
        </p:nvSpPr>
        <p:spPr>
          <a:xfrm>
            <a:off x="7971463" y="5796808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5582542-5682-4758-A209-DAFDEBC60EB9}"/>
              </a:ext>
            </a:extLst>
          </p:cNvPr>
          <p:cNvSpPr/>
          <p:nvPr/>
        </p:nvSpPr>
        <p:spPr>
          <a:xfrm>
            <a:off x="7971463" y="2910920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학생 </a:t>
            </a:r>
            <a:r>
              <a:rPr lang="en-US" altLang="ko-KR" sz="1400" dirty="0"/>
              <a:t>BERT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64356CC-59D5-4598-AC02-252A42B48C17}"/>
              </a:ext>
            </a:extLst>
          </p:cNvPr>
          <p:cNvSpPr/>
          <p:nvPr/>
        </p:nvSpPr>
        <p:spPr>
          <a:xfrm>
            <a:off x="7971463" y="3597316"/>
            <a:ext cx="1444922" cy="3401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인코더 </a:t>
            </a:r>
            <a:r>
              <a:rPr lang="en-US" altLang="ko-KR" sz="1400" dirty="0"/>
              <a:t>M</a:t>
            </a:r>
            <a:endParaRPr lang="ko-KR" altLang="en-US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5FD0F08-AFAE-4D19-A3E4-2626EEC5165E}"/>
              </a:ext>
            </a:extLst>
          </p:cNvPr>
          <p:cNvCxnSpPr/>
          <p:nvPr/>
        </p:nvCxnSpPr>
        <p:spPr>
          <a:xfrm>
            <a:off x="6607834" y="4201064"/>
            <a:ext cx="1155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A7713D-AA0E-4DEF-95CB-1157491D0B1B}"/>
              </a:ext>
            </a:extLst>
          </p:cNvPr>
          <p:cNvSpPr txBox="1"/>
          <p:nvPr/>
        </p:nvSpPr>
        <p:spPr>
          <a:xfrm>
            <a:off x="6880936" y="3720784"/>
            <a:ext cx="98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증류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725D240-0407-4B8C-9880-2C67F5F920F6}"/>
              </a:ext>
            </a:extLst>
          </p:cNvPr>
          <p:cNvCxnSpPr/>
          <p:nvPr/>
        </p:nvCxnSpPr>
        <p:spPr>
          <a:xfrm flipH="1" flipV="1">
            <a:off x="5692964" y="1947902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551EA50-C604-4B77-BFE2-6B303118F587}"/>
              </a:ext>
            </a:extLst>
          </p:cNvPr>
          <p:cNvCxnSpPr/>
          <p:nvPr/>
        </p:nvCxnSpPr>
        <p:spPr>
          <a:xfrm flipH="1" flipV="1">
            <a:off x="5686406" y="2600859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0717D22-7E11-4262-9958-28536B2C4305}"/>
              </a:ext>
            </a:extLst>
          </p:cNvPr>
          <p:cNvCxnSpPr/>
          <p:nvPr/>
        </p:nvCxnSpPr>
        <p:spPr>
          <a:xfrm flipH="1" flipV="1">
            <a:off x="5682723" y="3264602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C1059C-4506-466D-A8DD-FD25063E4D4F}"/>
              </a:ext>
            </a:extLst>
          </p:cNvPr>
          <p:cNvCxnSpPr/>
          <p:nvPr/>
        </p:nvCxnSpPr>
        <p:spPr>
          <a:xfrm flipH="1" flipV="1">
            <a:off x="5682723" y="3961226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3F45FD7-5DA4-48B2-8717-A0455D2D4025}"/>
              </a:ext>
            </a:extLst>
          </p:cNvPr>
          <p:cNvCxnSpPr/>
          <p:nvPr/>
        </p:nvCxnSpPr>
        <p:spPr>
          <a:xfrm flipH="1" flipV="1">
            <a:off x="5675357" y="4730008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23568D0-82F5-435B-AB8A-FF8ADFDA7AB8}"/>
              </a:ext>
            </a:extLst>
          </p:cNvPr>
          <p:cNvCxnSpPr/>
          <p:nvPr/>
        </p:nvCxnSpPr>
        <p:spPr>
          <a:xfrm flipH="1" flipV="1">
            <a:off x="5679040" y="5463172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A6CDC9-1E7E-41E4-A431-B980410E1428}"/>
              </a:ext>
            </a:extLst>
          </p:cNvPr>
          <p:cNvCxnSpPr/>
          <p:nvPr/>
        </p:nvCxnSpPr>
        <p:spPr>
          <a:xfrm flipH="1" flipV="1">
            <a:off x="8687366" y="3283909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681FFE0-B4E8-4AA9-9263-E6196CB27E9F}"/>
              </a:ext>
            </a:extLst>
          </p:cNvPr>
          <p:cNvCxnSpPr/>
          <p:nvPr/>
        </p:nvCxnSpPr>
        <p:spPr>
          <a:xfrm flipH="1" flipV="1">
            <a:off x="8693924" y="3996060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185CC9D-F9EB-4571-808A-A0EECE002E92}"/>
              </a:ext>
            </a:extLst>
          </p:cNvPr>
          <p:cNvCxnSpPr/>
          <p:nvPr/>
        </p:nvCxnSpPr>
        <p:spPr>
          <a:xfrm flipH="1" flipV="1">
            <a:off x="8693924" y="4711483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936CF54-917C-47E5-98DD-A27E1D6D2611}"/>
              </a:ext>
            </a:extLst>
          </p:cNvPr>
          <p:cNvCxnSpPr/>
          <p:nvPr/>
        </p:nvCxnSpPr>
        <p:spPr>
          <a:xfrm flipH="1" flipV="1">
            <a:off x="8693924" y="5457542"/>
            <a:ext cx="3683" cy="27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96793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324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844225"/>
            <a:ext cx="65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 Attention Based Distillation</a:t>
            </a:r>
            <a:endParaRPr lang="ko-KR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/>
              <p:nvPr/>
            </p:nvSpPr>
            <p:spPr>
              <a:xfrm>
                <a:off x="2853264" y="4138202"/>
                <a:ext cx="9529448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attention</m:t>
                        </m:r>
                      </m:sub>
                    </m:sSub>
                  </m:oMath>
                </a14:m>
                <a:r>
                  <a:rPr lang="en-US" altLang="ko-KR" sz="2800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MSE</m:t>
                        </m:r>
                        <m: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800" b="1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bSup>
                  </m:oMath>
                </a14:m>
                <a:r>
                  <a:rPr lang="en-US" altLang="ko-KR" sz="2800" b="1" dirty="0"/>
                  <a:t>)</a:t>
                </a:r>
                <a:endParaRPr lang="ko-KR" altLang="en-US" sz="28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4138202"/>
                <a:ext cx="9529448" cy="700705"/>
              </a:xfrm>
              <a:prstGeom prst="rect">
                <a:avLst/>
              </a:prstGeom>
              <a:blipFill>
                <a:blip r:embed="rId4"/>
                <a:stretch>
                  <a:fillRect l="-1088" b="-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71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96793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3" y="526009"/>
            <a:ext cx="275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746EEE-BDFB-49E2-877D-43A5FCBECFC6}"/>
              </a:ext>
            </a:extLst>
          </p:cNvPr>
          <p:cNvGrpSpPr/>
          <p:nvPr/>
        </p:nvGrpSpPr>
        <p:grpSpPr>
          <a:xfrm>
            <a:off x="4229274" y="2407474"/>
            <a:ext cx="2913102" cy="4289185"/>
            <a:chOff x="4699524" y="1020745"/>
            <a:chExt cx="3935964" cy="636665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7C9334-0801-4FEF-9C25-48A44E837F10}"/>
                </a:ext>
              </a:extLst>
            </p:cNvPr>
            <p:cNvSpPr txBox="1"/>
            <p:nvPr/>
          </p:nvSpPr>
          <p:spPr>
            <a:xfrm>
              <a:off x="5682369" y="6902794"/>
              <a:ext cx="2953119" cy="4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교사 레이어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4934B0-2591-4550-A682-A0970282BB6E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6FAF090-659B-4220-A11E-9780986A0B91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47447AE-05AB-4C3A-8FB3-5DF36DAEFF1E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2818EF8-46DB-4BCE-AA18-F19C2CD8FCAA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E674964-1B9A-465E-B047-C2D77486CF7F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CAE1D7-246A-4DC8-AF9A-561F7020CD34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FDD838C-488B-4E76-ACD9-DD9A082A00E7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C5F795D-BDA5-4BB1-BCFD-1A85080C187D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254C00C-7188-42CB-BF33-0F4A796BAF4D}"/>
                </a:ext>
              </a:extLst>
            </p:cNvPr>
            <p:cNvCxnSpPr>
              <a:stCxn id="62" idx="0"/>
              <a:endCxn id="63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0328F33-853A-4F16-B374-38148517117F}"/>
                </a:ext>
              </a:extLst>
            </p:cNvPr>
            <p:cNvCxnSpPr>
              <a:stCxn id="63" idx="0"/>
              <a:endCxn id="64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CB72C34-B920-4414-A6F7-CB9E699B3E95}"/>
                </a:ext>
              </a:extLst>
            </p:cNvPr>
            <p:cNvCxnSpPr>
              <a:stCxn id="64" idx="0"/>
              <a:endCxn id="65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FF455F7-A8CF-4802-9D59-CF3F149CB0DF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AA81934-9BF0-4F19-A1D1-0EB7C741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0"/>
              <a:ext cx="0" cy="91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70E1A215-B051-4B0E-91DF-5443A9D1A8C6}"/>
                </a:ext>
              </a:extLst>
            </p:cNvPr>
            <p:cNvCxnSpPr>
              <a:endCxn id="62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1E24B06E-2F2E-47BA-9C8E-2F7D9250256D}"/>
                </a:ext>
              </a:extLst>
            </p:cNvPr>
            <p:cNvCxnSpPr>
              <a:endCxn id="64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E440DEE-C774-451F-AACB-9487F7259636}"/>
                </a:ext>
              </a:extLst>
            </p:cNvPr>
            <p:cNvSpPr/>
            <p:nvPr/>
          </p:nvSpPr>
          <p:spPr>
            <a:xfrm>
              <a:off x="4699524" y="1020745"/>
              <a:ext cx="3743256" cy="53112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CC6711-44B1-41EC-87CE-F9BBE14E96CD}"/>
                </a:ext>
              </a:extLst>
            </p:cNvPr>
            <p:cNvSpPr txBox="1"/>
            <p:nvPr/>
          </p:nvSpPr>
          <p:spPr>
            <a:xfrm>
              <a:off x="8058990" y="5005611"/>
              <a:ext cx="249595" cy="456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95AD28B-8AE0-4A3E-A5F2-6D8A22DE3C64}"/>
              </a:ext>
            </a:extLst>
          </p:cNvPr>
          <p:cNvGrpSpPr/>
          <p:nvPr/>
        </p:nvGrpSpPr>
        <p:grpSpPr>
          <a:xfrm>
            <a:off x="7948070" y="2392663"/>
            <a:ext cx="2913102" cy="4314512"/>
            <a:chOff x="4699524" y="1020745"/>
            <a:chExt cx="3935964" cy="64042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CAE33-1418-4170-951D-61CEBD93C4F1}"/>
                </a:ext>
              </a:extLst>
            </p:cNvPr>
            <p:cNvSpPr txBox="1"/>
            <p:nvPr/>
          </p:nvSpPr>
          <p:spPr>
            <a:xfrm>
              <a:off x="5682369" y="6876779"/>
              <a:ext cx="2953119" cy="54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 레이어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752FE49-2D9B-4A17-A1F5-39F6AD4D15D3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5C0A9A5-D5D2-4CE3-8AB2-452E3B272CC8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1441CC-2517-43BF-B486-D0BF304045D4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FAC64F8-1628-4209-8C64-4A684DFC136B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C3B1D5-A8E4-428D-AD8F-9CC69B028599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61B1793-73F6-4179-80E7-57445168A233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25C59EB-5399-4684-87D9-64C679A4172E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F83725B-FA50-437D-9CC1-695ED70F8100}"/>
                </a:ext>
              </a:extLst>
            </p:cNvPr>
            <p:cNvCxnSpPr>
              <a:cxnSpLocks/>
              <a:stCxn id="80" idx="0"/>
              <a:endCxn id="81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0ED769F3-4845-4F09-9F49-76705421215A}"/>
                </a:ext>
              </a:extLst>
            </p:cNvPr>
            <p:cNvCxnSpPr>
              <a:stCxn id="81" idx="0"/>
              <a:endCxn id="82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0AAECDBA-90FF-4B0E-AC57-64A30FE3C20A}"/>
                </a:ext>
              </a:extLst>
            </p:cNvPr>
            <p:cNvCxnSpPr>
              <a:stCxn id="82" idx="0"/>
              <a:endCxn id="83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0290F26-A6C6-4A08-B0C7-A2FCC07ECDAD}"/>
                </a:ext>
              </a:extLst>
            </p:cNvPr>
            <p:cNvCxnSpPr>
              <a:stCxn id="83" idx="0"/>
              <a:endCxn id="84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936E3C3-2BF8-4167-B306-73FA64ECDF1B}"/>
                </a:ext>
              </a:extLst>
            </p:cNvPr>
            <p:cNvCxnSpPr>
              <a:stCxn id="84" idx="0"/>
              <a:endCxn id="85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C2E1C55-6968-4ABA-A8D0-ED039AA13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0"/>
              <a:ext cx="0" cy="91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5136D609-49AB-48D0-A539-7541B86CA64C}"/>
                </a:ext>
              </a:extLst>
            </p:cNvPr>
            <p:cNvCxnSpPr>
              <a:endCxn id="81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연결선: 구부러짐 93">
              <a:extLst>
                <a:ext uri="{FF2B5EF4-FFF2-40B4-BE49-F238E27FC236}">
                  <a16:creationId xmlns:a16="http://schemas.microsoft.com/office/drawing/2014/main" id="{8A373237-20F2-4D9C-949D-1A7C45CFAF60}"/>
                </a:ext>
              </a:extLst>
            </p:cNvPr>
            <p:cNvCxnSpPr>
              <a:endCxn id="83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86B1C5B-0D1C-4513-9717-DD712075F69F}"/>
                </a:ext>
              </a:extLst>
            </p:cNvPr>
            <p:cNvSpPr/>
            <p:nvPr/>
          </p:nvSpPr>
          <p:spPr>
            <a:xfrm>
              <a:off x="4699524" y="1020745"/>
              <a:ext cx="3743256" cy="53112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F90C751-8D15-4DFA-8EF7-E60F1505600C}"/>
                </a:ext>
              </a:extLst>
            </p:cNvPr>
            <p:cNvSpPr txBox="1"/>
            <p:nvPr/>
          </p:nvSpPr>
          <p:spPr>
            <a:xfrm>
              <a:off x="8058990" y="5005611"/>
              <a:ext cx="249595" cy="456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4DF9D1-2C71-4A1F-94D0-1AC5BFEF2C7A}"/>
              </a:ext>
            </a:extLst>
          </p:cNvPr>
          <p:cNvSpPr/>
          <p:nvPr/>
        </p:nvSpPr>
        <p:spPr>
          <a:xfrm>
            <a:off x="4893132" y="96907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4EAA60-909F-4AEC-9920-72642BDA8679}"/>
              </a:ext>
            </a:extLst>
          </p:cNvPr>
          <p:cNvSpPr/>
          <p:nvPr/>
        </p:nvSpPr>
        <p:spPr>
          <a:xfrm>
            <a:off x="5045532" y="112147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38D841-BE74-487E-9D08-39204FF45B47}"/>
              </a:ext>
            </a:extLst>
          </p:cNvPr>
          <p:cNvSpPr/>
          <p:nvPr/>
        </p:nvSpPr>
        <p:spPr>
          <a:xfrm>
            <a:off x="5197932" y="127387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BECAD43-B98A-4F10-9863-A7D882CE03A3}"/>
              </a:ext>
            </a:extLst>
          </p:cNvPr>
          <p:cNvSpPr/>
          <p:nvPr/>
        </p:nvSpPr>
        <p:spPr>
          <a:xfrm>
            <a:off x="5350332" y="142627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57E601-AF80-44EC-ADC0-F662EAD9A388}"/>
              </a:ext>
            </a:extLst>
          </p:cNvPr>
          <p:cNvSpPr/>
          <p:nvPr/>
        </p:nvSpPr>
        <p:spPr>
          <a:xfrm>
            <a:off x="8632402" y="96588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1DB3551-04E4-421F-B060-C7B473161449}"/>
              </a:ext>
            </a:extLst>
          </p:cNvPr>
          <p:cNvSpPr/>
          <p:nvPr/>
        </p:nvSpPr>
        <p:spPr>
          <a:xfrm>
            <a:off x="8784802" y="111828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85BF702-0BA1-43DD-963A-740B28F8D8F0}"/>
              </a:ext>
            </a:extLst>
          </p:cNvPr>
          <p:cNvSpPr/>
          <p:nvPr/>
        </p:nvSpPr>
        <p:spPr>
          <a:xfrm>
            <a:off x="8937202" y="127068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7586794-01F8-48AE-A9D3-277E49CD739C}"/>
              </a:ext>
            </a:extLst>
          </p:cNvPr>
          <p:cNvSpPr/>
          <p:nvPr/>
        </p:nvSpPr>
        <p:spPr>
          <a:xfrm>
            <a:off x="9089602" y="1423081"/>
            <a:ext cx="717480" cy="65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F90F00-DC53-4C98-BAB8-75B84A92996F}"/>
              </a:ext>
            </a:extLst>
          </p:cNvPr>
          <p:cNvCxnSpPr/>
          <p:nvPr/>
        </p:nvCxnSpPr>
        <p:spPr>
          <a:xfrm>
            <a:off x="6495691" y="1595610"/>
            <a:ext cx="16303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BF39A-DED5-4B9F-87CB-60FCEEEF9AE3}"/>
                  </a:ext>
                </a:extLst>
              </p:cNvPr>
              <p:cNvSpPr txBox="1"/>
              <p:nvPr/>
            </p:nvSpPr>
            <p:spPr>
              <a:xfrm>
                <a:off x="6634039" y="1086127"/>
                <a:ext cx="11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attention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loss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BF39A-DED5-4B9F-87CB-60FCEEE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39" y="1086127"/>
                <a:ext cx="1152022" cy="369332"/>
              </a:xfrm>
              <a:prstGeom prst="rect">
                <a:avLst/>
              </a:prstGeom>
              <a:blipFill>
                <a:blip r:embed="rId4"/>
                <a:stretch>
                  <a:fillRect r="-19048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121D2A29-5A8A-4E1F-89A5-77510B4AC210}"/>
              </a:ext>
            </a:extLst>
          </p:cNvPr>
          <p:cNvSpPr/>
          <p:nvPr/>
        </p:nvSpPr>
        <p:spPr>
          <a:xfrm>
            <a:off x="3018693" y="1635366"/>
            <a:ext cx="4143138" cy="4171497"/>
          </a:xfrm>
          <a:prstGeom prst="arc">
            <a:avLst>
              <a:gd name="adj1" fmla="val 17887125"/>
              <a:gd name="adj2" fmla="val 33089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원호 103">
            <a:extLst>
              <a:ext uri="{FF2B5EF4-FFF2-40B4-BE49-F238E27FC236}">
                <a16:creationId xmlns:a16="http://schemas.microsoft.com/office/drawing/2014/main" id="{AA4A5EC0-BCAE-43D0-AADC-613258A6F00B}"/>
              </a:ext>
            </a:extLst>
          </p:cNvPr>
          <p:cNvSpPr/>
          <p:nvPr/>
        </p:nvSpPr>
        <p:spPr>
          <a:xfrm>
            <a:off x="6914454" y="1736978"/>
            <a:ext cx="4143138" cy="3861388"/>
          </a:xfrm>
          <a:prstGeom prst="arc">
            <a:avLst>
              <a:gd name="adj1" fmla="val 17595743"/>
              <a:gd name="adj2" fmla="val 3584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945283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3" y="526009"/>
            <a:ext cx="315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D4933E0-256F-4EA3-87B3-01CB6782ADB0}"/>
              </a:ext>
            </a:extLst>
          </p:cNvPr>
          <p:cNvSpPr txBox="1"/>
          <p:nvPr/>
        </p:nvSpPr>
        <p:spPr>
          <a:xfrm>
            <a:off x="2853264" y="2844225"/>
            <a:ext cx="9529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 Hidden State-Based Distillation</a:t>
            </a:r>
            <a:endParaRPr lang="ko-KR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/>
              <p:nvPr/>
            </p:nvSpPr>
            <p:spPr>
              <a:xfrm>
                <a:off x="2853264" y="4226945"/>
                <a:ext cx="9529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</m:oMath>
                </a14:m>
                <a:r>
                  <a:rPr lang="en-US" altLang="ko-KR" sz="28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800" b="0" i="1" dirty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800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4226945"/>
                <a:ext cx="9529448" cy="523220"/>
              </a:xfrm>
              <a:prstGeom prst="rect">
                <a:avLst/>
              </a:prstGeom>
              <a:blipFill>
                <a:blip r:embed="rId4"/>
                <a:stretch>
                  <a:fillRect l="-1088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96793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3" y="526009"/>
            <a:ext cx="275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746EEE-BDFB-49E2-877D-43A5FCBECFC6}"/>
              </a:ext>
            </a:extLst>
          </p:cNvPr>
          <p:cNvGrpSpPr/>
          <p:nvPr/>
        </p:nvGrpSpPr>
        <p:grpSpPr>
          <a:xfrm>
            <a:off x="4229274" y="2407474"/>
            <a:ext cx="2913102" cy="4289185"/>
            <a:chOff x="4699524" y="1020745"/>
            <a:chExt cx="3935964" cy="636665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7C9334-0801-4FEF-9C25-48A44E837F10}"/>
                </a:ext>
              </a:extLst>
            </p:cNvPr>
            <p:cNvSpPr txBox="1"/>
            <p:nvPr/>
          </p:nvSpPr>
          <p:spPr>
            <a:xfrm>
              <a:off x="5682369" y="6902794"/>
              <a:ext cx="2953119" cy="4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교사 레이어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4934B0-2591-4550-A682-A0970282BB6E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6FAF090-659B-4220-A11E-9780986A0B91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47447AE-05AB-4C3A-8FB3-5DF36DAEFF1E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2818EF8-46DB-4BCE-AA18-F19C2CD8FCAA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E674964-1B9A-465E-B047-C2D77486CF7F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4CAE1D7-246A-4DC8-AF9A-561F7020CD34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FDD838C-488B-4E76-ACD9-DD9A082A00E7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C5F795D-BDA5-4BB1-BCFD-1A85080C187D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8254C00C-7188-42CB-BF33-0F4A796BAF4D}"/>
                </a:ext>
              </a:extLst>
            </p:cNvPr>
            <p:cNvCxnSpPr>
              <a:stCxn id="62" idx="0"/>
              <a:endCxn id="63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00328F33-853A-4F16-B374-38148517117F}"/>
                </a:ext>
              </a:extLst>
            </p:cNvPr>
            <p:cNvCxnSpPr>
              <a:stCxn id="63" idx="0"/>
              <a:endCxn id="64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7CB72C34-B920-4414-A6F7-CB9E699B3E95}"/>
                </a:ext>
              </a:extLst>
            </p:cNvPr>
            <p:cNvCxnSpPr>
              <a:stCxn id="64" idx="0"/>
              <a:endCxn id="65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FF455F7-A8CF-4802-9D59-CF3F149CB0DF}"/>
                </a:ext>
              </a:extLst>
            </p:cNvPr>
            <p:cNvCxnSpPr>
              <a:stCxn id="65" idx="0"/>
              <a:endCxn id="66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AA81934-9BF0-4F19-A1D1-0EB7C7419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0"/>
              <a:ext cx="0" cy="91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70E1A215-B051-4B0E-91DF-5443A9D1A8C6}"/>
                </a:ext>
              </a:extLst>
            </p:cNvPr>
            <p:cNvCxnSpPr>
              <a:endCxn id="62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1E24B06E-2F2E-47BA-9C8E-2F7D9250256D}"/>
                </a:ext>
              </a:extLst>
            </p:cNvPr>
            <p:cNvCxnSpPr>
              <a:endCxn id="64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E440DEE-C774-451F-AACB-9487F7259636}"/>
                </a:ext>
              </a:extLst>
            </p:cNvPr>
            <p:cNvSpPr/>
            <p:nvPr/>
          </p:nvSpPr>
          <p:spPr>
            <a:xfrm>
              <a:off x="4699524" y="1020745"/>
              <a:ext cx="3743256" cy="53112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CC6711-44B1-41EC-87CE-F9BBE14E96CD}"/>
                </a:ext>
              </a:extLst>
            </p:cNvPr>
            <p:cNvSpPr txBox="1"/>
            <p:nvPr/>
          </p:nvSpPr>
          <p:spPr>
            <a:xfrm>
              <a:off x="8058990" y="5005611"/>
              <a:ext cx="249595" cy="456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95AD28B-8AE0-4A3E-A5F2-6D8A22DE3C64}"/>
              </a:ext>
            </a:extLst>
          </p:cNvPr>
          <p:cNvGrpSpPr/>
          <p:nvPr/>
        </p:nvGrpSpPr>
        <p:grpSpPr>
          <a:xfrm>
            <a:off x="7948070" y="2392663"/>
            <a:ext cx="2913102" cy="4314512"/>
            <a:chOff x="4699524" y="1020745"/>
            <a:chExt cx="3935964" cy="640425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CAE33-1418-4170-951D-61CEBD93C4F1}"/>
                </a:ext>
              </a:extLst>
            </p:cNvPr>
            <p:cNvSpPr txBox="1"/>
            <p:nvPr/>
          </p:nvSpPr>
          <p:spPr>
            <a:xfrm>
              <a:off x="5682369" y="6876779"/>
              <a:ext cx="2953119" cy="54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학생 레이어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752FE49-2D9B-4A17-A1F5-39F6AD4D15D3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5C0A9A5-D5D2-4CE3-8AB2-452E3B272CC8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1441CC-2517-43BF-B486-D0BF304045D4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FAC64F8-1628-4209-8C64-4A684DFC136B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C3B1D5-A8E4-428D-AD8F-9CC69B028599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61B1793-73F6-4179-80E7-57445168A233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25C59EB-5399-4684-87D9-64C679A4172E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2F83725B-FA50-437D-9CC1-695ED70F8100}"/>
                </a:ext>
              </a:extLst>
            </p:cNvPr>
            <p:cNvCxnSpPr>
              <a:cxnSpLocks/>
              <a:stCxn id="80" idx="0"/>
              <a:endCxn id="81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0ED769F3-4845-4F09-9F49-76705421215A}"/>
                </a:ext>
              </a:extLst>
            </p:cNvPr>
            <p:cNvCxnSpPr>
              <a:stCxn id="81" idx="0"/>
              <a:endCxn id="82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0AAECDBA-90FF-4B0E-AC57-64A30FE3C20A}"/>
                </a:ext>
              </a:extLst>
            </p:cNvPr>
            <p:cNvCxnSpPr>
              <a:stCxn id="82" idx="0"/>
              <a:endCxn id="83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40290F26-A6C6-4A08-B0C7-A2FCC07ECDAD}"/>
                </a:ext>
              </a:extLst>
            </p:cNvPr>
            <p:cNvCxnSpPr>
              <a:stCxn id="83" idx="0"/>
              <a:endCxn id="84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936E3C3-2BF8-4167-B306-73FA64ECDF1B}"/>
                </a:ext>
              </a:extLst>
            </p:cNvPr>
            <p:cNvCxnSpPr>
              <a:stCxn id="84" idx="0"/>
              <a:endCxn id="85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C2E1C55-6968-4ABA-A8D0-ED039AA13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0"/>
              <a:ext cx="0" cy="91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5136D609-49AB-48D0-A539-7541B86CA64C}"/>
                </a:ext>
              </a:extLst>
            </p:cNvPr>
            <p:cNvCxnSpPr>
              <a:endCxn id="81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연결선: 구부러짐 93">
              <a:extLst>
                <a:ext uri="{FF2B5EF4-FFF2-40B4-BE49-F238E27FC236}">
                  <a16:creationId xmlns:a16="http://schemas.microsoft.com/office/drawing/2014/main" id="{8A373237-20F2-4D9C-949D-1A7C45CFAF60}"/>
                </a:ext>
              </a:extLst>
            </p:cNvPr>
            <p:cNvCxnSpPr>
              <a:endCxn id="83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86B1C5B-0D1C-4513-9717-DD712075F69F}"/>
                </a:ext>
              </a:extLst>
            </p:cNvPr>
            <p:cNvSpPr/>
            <p:nvPr/>
          </p:nvSpPr>
          <p:spPr>
            <a:xfrm>
              <a:off x="4699524" y="1020745"/>
              <a:ext cx="3743256" cy="53112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F90C751-8D15-4DFA-8EF7-E60F1505600C}"/>
                </a:ext>
              </a:extLst>
            </p:cNvPr>
            <p:cNvSpPr txBox="1"/>
            <p:nvPr/>
          </p:nvSpPr>
          <p:spPr>
            <a:xfrm>
              <a:off x="8058990" y="5005611"/>
              <a:ext cx="249595" cy="456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F90F00-DC53-4C98-BAB8-75B84A92996F}"/>
              </a:ext>
            </a:extLst>
          </p:cNvPr>
          <p:cNvCxnSpPr/>
          <p:nvPr/>
        </p:nvCxnSpPr>
        <p:spPr>
          <a:xfrm>
            <a:off x="6495691" y="1595610"/>
            <a:ext cx="163039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BF39A-DED5-4B9F-87CB-60FCEEEF9AE3}"/>
                  </a:ext>
                </a:extLst>
              </p:cNvPr>
              <p:cNvSpPr txBox="1"/>
              <p:nvPr/>
            </p:nvSpPr>
            <p:spPr>
              <a:xfrm>
                <a:off x="6774096" y="1134914"/>
                <a:ext cx="11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hidden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loss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7BF39A-DED5-4B9F-87CB-60FCEEE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96" y="1134914"/>
                <a:ext cx="1152022" cy="369332"/>
              </a:xfrm>
              <a:prstGeom prst="rect">
                <a:avLst/>
              </a:prstGeom>
              <a:blipFill>
                <a:blip r:embed="rId4"/>
                <a:stretch>
                  <a:fillRect r="-529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894C5C6C-8BAC-456C-BAAC-F5EB52A755BC}"/>
              </a:ext>
            </a:extLst>
          </p:cNvPr>
          <p:cNvSpPr/>
          <p:nvPr/>
        </p:nvSpPr>
        <p:spPr>
          <a:xfrm>
            <a:off x="5240719" y="116344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5B5954D-FC6D-4A6E-80BC-84903B0E2BB2}"/>
              </a:ext>
            </a:extLst>
          </p:cNvPr>
          <p:cNvSpPr/>
          <p:nvPr/>
        </p:nvSpPr>
        <p:spPr>
          <a:xfrm>
            <a:off x="5506533" y="116344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4E74A31-5AA4-41D9-B1D9-A8C4B963CB4C}"/>
              </a:ext>
            </a:extLst>
          </p:cNvPr>
          <p:cNvSpPr/>
          <p:nvPr/>
        </p:nvSpPr>
        <p:spPr>
          <a:xfrm>
            <a:off x="5786443" y="116344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0B7AD0D-9856-49C2-9544-AA1395F13483}"/>
              </a:ext>
            </a:extLst>
          </p:cNvPr>
          <p:cNvSpPr/>
          <p:nvPr/>
        </p:nvSpPr>
        <p:spPr>
          <a:xfrm>
            <a:off x="4987671" y="115880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673CF17-3979-4CE2-AB06-DDFC133DB975}"/>
              </a:ext>
            </a:extLst>
          </p:cNvPr>
          <p:cNvSpPr/>
          <p:nvPr/>
        </p:nvSpPr>
        <p:spPr>
          <a:xfrm>
            <a:off x="6052257" y="1175772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7535898-E372-46D8-8522-C4A535DDCA8B}"/>
              </a:ext>
            </a:extLst>
          </p:cNvPr>
          <p:cNvSpPr/>
          <p:nvPr/>
        </p:nvSpPr>
        <p:spPr>
          <a:xfrm>
            <a:off x="8889894" y="114345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30190AC-EBB8-4860-A57E-DA5E060CAC66}"/>
              </a:ext>
            </a:extLst>
          </p:cNvPr>
          <p:cNvSpPr/>
          <p:nvPr/>
        </p:nvSpPr>
        <p:spPr>
          <a:xfrm>
            <a:off x="9155708" y="114345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A372963-3AFC-410C-B4D6-72129BA61436}"/>
              </a:ext>
            </a:extLst>
          </p:cNvPr>
          <p:cNvSpPr/>
          <p:nvPr/>
        </p:nvSpPr>
        <p:spPr>
          <a:xfrm>
            <a:off x="9435618" y="114345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74F79B5-AC33-4390-A488-F6115479E016}"/>
              </a:ext>
            </a:extLst>
          </p:cNvPr>
          <p:cNvSpPr/>
          <p:nvPr/>
        </p:nvSpPr>
        <p:spPr>
          <a:xfrm>
            <a:off x="8636846" y="1138815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5FCCDC-A6E4-4494-9F63-049703887E44}"/>
              </a:ext>
            </a:extLst>
          </p:cNvPr>
          <p:cNvSpPr/>
          <p:nvPr/>
        </p:nvSpPr>
        <p:spPr>
          <a:xfrm>
            <a:off x="9701432" y="1152709"/>
            <a:ext cx="265814" cy="8928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A8284683-CD35-4C76-B498-6AF8D8179556}"/>
              </a:ext>
            </a:extLst>
          </p:cNvPr>
          <p:cNvSpPr/>
          <p:nvPr/>
        </p:nvSpPr>
        <p:spPr>
          <a:xfrm>
            <a:off x="9368060" y="1557459"/>
            <a:ext cx="1157418" cy="1228505"/>
          </a:xfrm>
          <a:prstGeom prst="arc">
            <a:avLst>
              <a:gd name="adj1" fmla="val 16200000"/>
              <a:gd name="adj2" fmla="val 5189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F109524-53C8-4D91-A526-D2F5B4C378ED}"/>
              </a:ext>
            </a:extLst>
          </p:cNvPr>
          <p:cNvCxnSpPr/>
          <p:nvPr/>
        </p:nvCxnSpPr>
        <p:spPr>
          <a:xfrm flipH="1" flipV="1">
            <a:off x="5610619" y="2088465"/>
            <a:ext cx="3364" cy="2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B48B455-9C26-4C9E-8669-9BFA05FCBD31}"/>
              </a:ext>
            </a:extLst>
          </p:cNvPr>
          <p:cNvCxnSpPr/>
          <p:nvPr/>
        </p:nvCxnSpPr>
        <p:spPr>
          <a:xfrm flipH="1" flipV="1">
            <a:off x="9329415" y="2079070"/>
            <a:ext cx="3364" cy="2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원호 9">
            <a:extLst>
              <a:ext uri="{FF2B5EF4-FFF2-40B4-BE49-F238E27FC236}">
                <a16:creationId xmlns:a16="http://schemas.microsoft.com/office/drawing/2014/main" id="{5866053C-C33C-4A5C-8AE7-B4184080AFBE}"/>
              </a:ext>
            </a:extLst>
          </p:cNvPr>
          <p:cNvSpPr/>
          <p:nvPr/>
        </p:nvSpPr>
        <p:spPr>
          <a:xfrm>
            <a:off x="3863234" y="1448182"/>
            <a:ext cx="3494617" cy="1313313"/>
          </a:xfrm>
          <a:prstGeom prst="arc">
            <a:avLst>
              <a:gd name="adj1" fmla="val 8239596"/>
              <a:gd name="adj2" fmla="val 133934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32772" y="296793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883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844225"/>
            <a:ext cx="65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Embedding Based Distillation</a:t>
            </a:r>
            <a:endParaRPr lang="ko-KR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/>
              <p:nvPr/>
            </p:nvSpPr>
            <p:spPr>
              <a:xfrm>
                <a:off x="2853264" y="4138202"/>
                <a:ext cx="9529448" cy="56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embedding</m:t>
                        </m:r>
                      </m:sub>
                    </m:sSub>
                  </m:oMath>
                </a14:m>
                <a:r>
                  <a:rPr lang="en-US" altLang="ko-KR" sz="2800" b="1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1" i="1" dirty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sSub>
                      <m:sSub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ko-KR" sz="2800" b="1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800" b="1" dirty="0"/>
                  <a:t>)</a:t>
                </a:r>
                <a:endParaRPr lang="ko-KR" altLang="en-US" sz="28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4138202"/>
                <a:ext cx="9529448" cy="563872"/>
              </a:xfrm>
              <a:prstGeom prst="rect">
                <a:avLst/>
              </a:prstGeom>
              <a:blipFill>
                <a:blip r:embed="rId4"/>
                <a:stretch>
                  <a:fillRect l="-1088" t="-1304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85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32772" y="296793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583" y="2384520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848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844225"/>
            <a:ext cx="656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Embedding Based Distillation</a:t>
            </a:r>
            <a:endParaRPr lang="ko-KR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/>
              <p:nvPr/>
            </p:nvSpPr>
            <p:spPr>
              <a:xfrm>
                <a:off x="2853264" y="4138202"/>
                <a:ext cx="9529448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altLang="ko-KR" sz="2800" b="1" i="1">
                            <a:latin typeface="Cambria Math" panose="02040503050406030204" pitchFamily="18" charset="0"/>
                          </a:rPr>
                          <m:t>diction</m:t>
                        </m:r>
                      </m:sub>
                    </m:sSub>
                  </m:oMath>
                </a14:m>
                <a:r>
                  <a:rPr lang="en-US" altLang="ko-KR" sz="2800" b="1" dirty="0"/>
                  <a:t>= </a:t>
                </a:r>
                <a14:m>
                  <m:oMath xmlns:m="http://schemas.openxmlformats.org/officeDocument/2006/math">
                    <m:r>
                      <a:rPr lang="en-US" altLang="ko-KR" sz="2800" b="1" i="1" dirty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ko-KR" sz="2800" b="1" i="1" dirty="0">
                        <a:latin typeface="Cambria Math" panose="02040503050406030204" pitchFamily="18" charset="0"/>
                      </a:rPr>
                      <m:t>Softma</m:t>
                    </m:r>
                    <m:r>
                      <m:rPr>
                        <m:sty m:val="p"/>
                      </m:rPr>
                      <a:rPr lang="en-US" altLang="ko-KR" sz="2800" b="1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800" b="1" dirty="0"/>
                  <a:t>)∙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1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2800" b="1" i="1" dirty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altLang="ko-KR" sz="2800" b="1" i="1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2800" b="1" i="1" dirty="0">
                        <a:latin typeface="Cambria Math" panose="02040503050406030204" pitchFamily="18" charset="0"/>
                      </a:rPr>
                      <m:t>Softmax</m:t>
                    </m:r>
                  </m:oMath>
                </a14:m>
                <a:r>
                  <a:rPr lang="en-US" altLang="ko-KR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sz="2800" b="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4138202"/>
                <a:ext cx="9529448" cy="561564"/>
              </a:xfrm>
              <a:prstGeom prst="rect">
                <a:avLst/>
              </a:prstGeom>
              <a:blipFill>
                <a:blip r:embed="rId4"/>
                <a:stretch>
                  <a:fillRect l="-1088" t="-1304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0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951063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358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/>
              <p:nvPr/>
            </p:nvSpPr>
            <p:spPr>
              <a:xfrm>
                <a:off x="2853264" y="5493705"/>
                <a:ext cx="9529448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prediction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)∙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</a:rPr>
                      <m:t>Softmax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3B2409-A3A1-4B4D-9FBE-131E4BD7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5493705"/>
                <a:ext cx="9529448" cy="494559"/>
              </a:xfrm>
              <a:prstGeom prst="rect">
                <a:avLst/>
              </a:prstGeom>
              <a:blipFill>
                <a:blip r:embed="rId4"/>
                <a:stretch>
                  <a:fillRect t="-11111" b="-19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19707E-1A7E-4872-A63A-2FB646F10EC5}"/>
                  </a:ext>
                </a:extLst>
              </p:cNvPr>
              <p:cNvSpPr txBox="1"/>
              <p:nvPr/>
            </p:nvSpPr>
            <p:spPr>
              <a:xfrm>
                <a:off x="2853264" y="4319280"/>
                <a:ext cx="9338736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>
                            <a:latin typeface="Cambria Math" panose="02040503050406030204" pitchFamily="18" charset="0"/>
                          </a:rPr>
                          <m:t>hidden</m:t>
                        </m:r>
                      </m:sub>
                    </m:sSub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dirty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ko-KR" sz="2400" b="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2400" dirty="0"/>
                  <a:t>)) +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embedding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dirty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sSub>
                      <m:sSub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))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19707E-1A7E-4872-A63A-2FB646F1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4319280"/>
                <a:ext cx="9338736" cy="496546"/>
              </a:xfrm>
              <a:prstGeom prst="rect">
                <a:avLst/>
              </a:prstGeom>
              <a:blipFill>
                <a:blip r:embed="rId5"/>
                <a:stretch>
                  <a:fillRect t="-11111" b="-19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25CD9-8054-4B8F-9A2D-83C3547A92DD}"/>
                  </a:ext>
                </a:extLst>
              </p:cNvPr>
              <p:cNvSpPr txBox="1"/>
              <p:nvPr/>
            </p:nvSpPr>
            <p:spPr>
              <a:xfrm>
                <a:off x="2853264" y="3070341"/>
                <a:ext cx="9529448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1" i="1">
                            <a:latin typeface="Cambria Math" panose="02040503050406030204" pitchFamily="18" charset="0"/>
                          </a:rPr>
                          <m:t>attention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MSE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bSup>
                  </m:oMath>
                </a14:m>
                <a:r>
                  <a:rPr lang="en-US" altLang="ko-KR" sz="2400" b="1" dirty="0"/>
                  <a:t>)    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F25CD9-8054-4B8F-9A2D-83C3547A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3070341"/>
                <a:ext cx="9529448" cy="613886"/>
              </a:xfrm>
              <a:prstGeom prst="rect">
                <a:avLst/>
              </a:prstGeom>
              <a:blipFill>
                <a:blip r:embed="rId6"/>
                <a:stretch>
                  <a:fillRect b="-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178E47-7B52-4510-90F2-79F2312EAD25}"/>
                  </a:ext>
                </a:extLst>
              </p:cNvPr>
              <p:cNvSpPr txBox="1"/>
              <p:nvPr/>
            </p:nvSpPr>
            <p:spPr>
              <a:xfrm>
                <a:off x="2853264" y="1720408"/>
                <a:ext cx="9529448" cy="63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1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1" i="1">
                            <a:latin typeface="Cambria Math" panose="02040503050406030204" pitchFamily="18" charset="0"/>
                          </a:rPr>
                          <m:t>Layer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32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3200" b="1" dirty="0"/>
                  <a:t>)</a:t>
                </a:r>
                <a:endParaRPr lang="ko-KR" altLang="en-US" sz="32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178E47-7B52-4510-90F2-79F2312E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264" y="1720408"/>
                <a:ext cx="9529448" cy="632161"/>
              </a:xfrm>
              <a:prstGeom prst="rect">
                <a:avLst/>
              </a:prstGeom>
              <a:blipFill>
                <a:blip r:embed="rId7"/>
                <a:stretch>
                  <a:fillRect t="-14423" b="-2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8E0388-EBF7-4803-ADBC-9C9BF7F48858}"/>
                  </a:ext>
                </a:extLst>
              </p:cNvPr>
              <p:cNvSpPr txBox="1"/>
              <p:nvPr/>
            </p:nvSpPr>
            <p:spPr>
              <a:xfrm>
                <a:off x="3192066" y="3791464"/>
                <a:ext cx="9529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400" dirty="0"/>
                  <a:t>0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8E0388-EBF7-4803-ADBC-9C9BF7F4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66" y="3791464"/>
                <a:ext cx="9529448" cy="461665"/>
              </a:xfrm>
              <a:prstGeom prst="rect">
                <a:avLst/>
              </a:prstGeom>
              <a:blipFill>
                <a:blip r:embed="rId8"/>
                <a:stretch>
                  <a:fillRect l="-19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5CBC8A-330C-4C73-81A0-3FBF4C704B7A}"/>
                  </a:ext>
                </a:extLst>
              </p:cNvPr>
              <p:cNvSpPr txBox="1"/>
              <p:nvPr/>
            </p:nvSpPr>
            <p:spPr>
              <a:xfrm>
                <a:off x="3192066" y="2556733"/>
                <a:ext cx="9529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sz="2400" dirty="0"/>
                  <a:t>=0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5CBC8A-330C-4C73-81A0-3FBF4C70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66" y="2556733"/>
                <a:ext cx="9529448" cy="461665"/>
              </a:xfrm>
              <a:prstGeom prst="rect">
                <a:avLst/>
              </a:prstGeom>
              <a:blipFill>
                <a:blip r:embed="rId9"/>
                <a:stretch>
                  <a:fillRect l="-192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71D0FF-2A87-4590-867C-31FC8CFF334C}"/>
                  </a:ext>
                </a:extLst>
              </p:cNvPr>
              <p:cNvSpPr txBox="1"/>
              <p:nvPr/>
            </p:nvSpPr>
            <p:spPr>
              <a:xfrm>
                <a:off x="3192066" y="4985109"/>
                <a:ext cx="9529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sz="2400" dirty="0"/>
                  <a:t>+1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71D0FF-2A87-4590-867C-31FC8CFF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66" y="4985109"/>
                <a:ext cx="9529448" cy="461665"/>
              </a:xfrm>
              <a:prstGeom prst="rect">
                <a:avLst/>
              </a:prstGeom>
              <a:blipFill>
                <a:blip r:embed="rId10"/>
                <a:stretch>
                  <a:fillRect l="-192"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65789FB3-9472-434D-AC77-52CACEEC41B3}"/>
              </a:ext>
            </a:extLst>
          </p:cNvPr>
          <p:cNvSpPr/>
          <p:nvPr/>
        </p:nvSpPr>
        <p:spPr>
          <a:xfrm>
            <a:off x="2607399" y="2762527"/>
            <a:ext cx="319910" cy="31135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6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95726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324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1906293"/>
            <a:ext cx="86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b="1" dirty="0"/>
              <a:t> </a:t>
            </a:r>
            <a:r>
              <a:rPr lang="ko-KR" altLang="en-US" b="1" dirty="0"/>
              <a:t>단일</a:t>
            </a:r>
            <a:r>
              <a:rPr lang="en-US" altLang="ko-KR" b="1" dirty="0"/>
              <a:t> </a:t>
            </a:r>
            <a:r>
              <a:rPr lang="ko-KR" altLang="en-US" b="1" dirty="0" err="1"/>
              <a:t>단어일경우</a:t>
            </a:r>
            <a:r>
              <a:rPr lang="ko-KR" altLang="en-US" b="1" dirty="0"/>
              <a:t> </a:t>
            </a:r>
            <a:r>
              <a:rPr lang="ko-KR" altLang="en-US" b="1" dirty="0" err="1"/>
              <a:t>마스킹후</a:t>
            </a:r>
            <a:r>
              <a:rPr lang="ko-KR" altLang="en-US" b="1" dirty="0"/>
              <a:t> </a:t>
            </a:r>
            <a:r>
              <a:rPr lang="ko-KR" altLang="en-US" b="1" dirty="0" err="1"/>
              <a:t>마스크된</a:t>
            </a:r>
            <a:r>
              <a:rPr lang="ko-KR" altLang="en-US" b="1" dirty="0"/>
              <a:t> 단어에 대하 </a:t>
            </a:r>
            <a:r>
              <a:rPr lang="en-US" altLang="ko-KR" b="1" dirty="0"/>
              <a:t>k</a:t>
            </a:r>
            <a:r>
              <a:rPr lang="ko-KR" altLang="en-US" b="1" dirty="0"/>
              <a:t>개의 후보를 리스트에 저장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E48E14-A58F-45B4-911A-6CF42E7BC37B}"/>
                  </a:ext>
                </a:extLst>
              </p:cNvPr>
              <p:cNvSpPr txBox="1"/>
              <p:nvPr/>
            </p:nvSpPr>
            <p:spPr>
              <a:xfrm>
                <a:off x="2852440" y="3958672"/>
                <a:ext cx="9529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 p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b="1" dirty="0"/>
                  <a:t>보다 작거나 같으면 </a:t>
                </a:r>
                <a:r>
                  <a:rPr lang="en-US" altLang="ko-KR" b="1" dirty="0" err="1"/>
                  <a:t>X_masked</a:t>
                </a:r>
                <a:r>
                  <a:rPr lang="en-US" altLang="ko-KR" b="1" dirty="0"/>
                  <a:t>[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]</a:t>
                </a:r>
                <a:r>
                  <a:rPr lang="ko-KR" altLang="en-US" b="1" dirty="0"/>
                  <a:t>를 후보목록의 임의의 단어로 교체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E48E14-A58F-45B4-911A-6CF42E7B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40" y="3958672"/>
                <a:ext cx="9529448" cy="369332"/>
              </a:xfrm>
              <a:prstGeom prst="rect">
                <a:avLst/>
              </a:prstGeom>
              <a:blipFill>
                <a:blip r:embed="rId4"/>
                <a:stretch>
                  <a:fillRect l="-44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933E0-256F-4EA3-87B3-01CB6782ADB0}"/>
                  </a:ext>
                </a:extLst>
              </p:cNvPr>
              <p:cNvSpPr txBox="1"/>
              <p:nvPr/>
            </p:nvSpPr>
            <p:spPr>
              <a:xfrm>
                <a:off x="2852851" y="2660347"/>
                <a:ext cx="92302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ko-KR" altLang="en-US" b="1" dirty="0"/>
                  <a:t>단일 단어가 아닌 경우 글로브 </a:t>
                </a:r>
                <a:r>
                  <a:rPr lang="ko-KR" altLang="en-US" b="1" dirty="0" err="1"/>
                  <a:t>임베딩을</a:t>
                </a:r>
                <a:r>
                  <a:rPr lang="ko-KR" altLang="en-US" b="1" dirty="0"/>
                  <a:t> 사용하여 </a:t>
                </a:r>
                <a:r>
                  <a:rPr lang="ko-KR" altLang="en-US" b="1" dirty="0" err="1"/>
                  <a:t>마스킹</a:t>
                </a:r>
                <a:r>
                  <a:rPr lang="ko-KR" altLang="en-US" b="1" dirty="0"/>
                  <a:t> 대상 단어와 가장 유사한 </a:t>
                </a:r>
                <a:endParaRPr lang="en-US" altLang="ko-KR" b="1" dirty="0"/>
              </a:p>
              <a:p>
                <a:r>
                  <a:rPr lang="ko-KR" altLang="en-US" b="1" dirty="0"/>
                  <a:t>  단어 </a:t>
                </a:r>
                <a:r>
                  <a:rPr lang="en-US" altLang="ko-KR" b="1" dirty="0"/>
                  <a:t>k</a:t>
                </a:r>
                <a:r>
                  <a:rPr lang="ko-KR" altLang="en-US" b="1" dirty="0"/>
                  <a:t>를 확인하고 저장한다</a:t>
                </a:r>
                <a:r>
                  <a:rPr lang="en-US" altLang="ko-KR" b="1" dirty="0"/>
                  <a:t>. </a:t>
                </a:r>
                <a:r>
                  <a:rPr lang="ko-KR" altLang="en-US" b="1" dirty="0"/>
                  <a:t>이후 균일 분포에서 </a:t>
                </a:r>
                <a:r>
                  <a:rPr lang="en-US" altLang="ko-KR" b="1" dirty="0"/>
                  <a:t>p</a:t>
                </a:r>
                <a:r>
                  <a:rPr lang="ko-KR" altLang="en-US" b="1" dirty="0"/>
                  <a:t>를 추출 </a:t>
                </a:r>
                <a:r>
                  <a:rPr lang="ko-KR" altLang="en-US" b="1" dirty="0" err="1"/>
                  <a:t>임계값</a:t>
                </a:r>
                <a:r>
                  <a:rPr lang="en-US" altLang="ko-KR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b="1" dirty="0"/>
                  <a:t>=0.4)</a:t>
                </a:r>
                <a:r>
                  <a:rPr lang="ko-KR" altLang="en-US" b="1" dirty="0"/>
                  <a:t> 설정 </a:t>
                </a:r>
                <a:endParaRPr lang="en-US" altLang="ko-KR" b="1" dirty="0"/>
              </a:p>
              <a:p>
                <a:r>
                  <a:rPr lang="en-US" altLang="ko-KR" b="1" dirty="0"/>
                  <a:t>  </a:t>
                </a:r>
                <a:r>
                  <a:rPr lang="ko-KR" altLang="en-US" b="1" dirty="0"/>
                  <a:t>이후 작업을 진행</a:t>
                </a:r>
                <a:endParaRPr lang="en-US" altLang="ko-KR" b="1" dirty="0"/>
              </a:p>
              <a:p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933E0-256F-4EA3-87B3-01CB6782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51" y="2660347"/>
                <a:ext cx="9230291" cy="1477328"/>
              </a:xfrm>
              <a:prstGeom prst="rect">
                <a:avLst/>
              </a:prstGeom>
              <a:blipFill>
                <a:blip r:embed="rId5"/>
                <a:stretch>
                  <a:fillRect l="-462" t="-2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1B4979-4A7F-4C35-BAEC-365299E472C6}"/>
                  </a:ext>
                </a:extLst>
              </p:cNvPr>
              <p:cNvSpPr txBox="1"/>
              <p:nvPr/>
            </p:nvSpPr>
            <p:spPr>
              <a:xfrm>
                <a:off x="2852440" y="4785054"/>
                <a:ext cx="9529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 p</a:t>
                </a:r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b="1" dirty="0"/>
                  <a:t>보다 작거나 같으면 </a:t>
                </a:r>
                <a:r>
                  <a:rPr lang="en-US" altLang="ko-KR" b="1" dirty="0" err="1"/>
                  <a:t>X_masked</a:t>
                </a:r>
                <a:r>
                  <a:rPr lang="en-US" altLang="ko-KR" b="1" dirty="0"/>
                  <a:t>[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]</a:t>
                </a:r>
                <a:r>
                  <a:rPr lang="ko-KR" altLang="en-US" b="1" dirty="0" err="1"/>
                  <a:t>를실제</a:t>
                </a:r>
                <a:r>
                  <a:rPr lang="ko-KR" altLang="en-US" b="1" dirty="0"/>
                  <a:t> 단어인 </a:t>
                </a:r>
                <a:r>
                  <a:rPr lang="en-US" altLang="ko-KR" b="1" dirty="0"/>
                  <a:t>X[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]</a:t>
                </a:r>
                <a:r>
                  <a:rPr lang="ko-KR" altLang="en-US" b="1" dirty="0"/>
                  <a:t>로 둠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1B4979-4A7F-4C35-BAEC-365299E47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40" y="4785054"/>
                <a:ext cx="9529448" cy="369332"/>
              </a:xfrm>
              <a:prstGeom prst="rect">
                <a:avLst/>
              </a:prstGeom>
              <a:blipFill>
                <a:blip r:embed="rId6"/>
                <a:stretch>
                  <a:fillRect l="-448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0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ALBERT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367958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Cross layer parameter sharing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3561116"/>
            <a:ext cx="95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</a:t>
            </a:r>
            <a:r>
              <a:rPr lang="en-US" altLang="ko-KR" sz="2800" b="1" dirty="0"/>
              <a:t>Factorized embedding layer parameterization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173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95726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30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Knowledge Distillation</a:t>
            </a:r>
            <a:endParaRPr lang="ko-KR" altLang="en-US" sz="16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1906293"/>
            <a:ext cx="65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</a:t>
            </a:r>
            <a:r>
              <a:rPr lang="en-US" altLang="ko-KR" sz="2000" b="1" dirty="0" err="1"/>
              <a:t>X_masked</a:t>
            </a:r>
            <a:r>
              <a:rPr lang="en-US" altLang="ko-KR" sz="2000" b="1" dirty="0"/>
              <a:t> =[Paris, is, a, beautiful, city]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4569609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</a:t>
            </a:r>
            <a:r>
              <a:rPr lang="en-US" altLang="ko-KR" sz="2000" b="1" dirty="0" err="1"/>
              <a:t>X_masked</a:t>
            </a:r>
            <a:r>
              <a:rPr lang="en-US" altLang="ko-KR" sz="2000" b="1" dirty="0"/>
              <a:t> =[it, is, a, beautiful, city]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933E0-256F-4EA3-87B3-01CB6782ADB0}"/>
              </a:ext>
            </a:extLst>
          </p:cNvPr>
          <p:cNvSpPr txBox="1"/>
          <p:nvPr/>
        </p:nvSpPr>
        <p:spPr>
          <a:xfrm>
            <a:off x="2853264" y="3678588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Candidates=[Paris, is, that]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3B2409-A3A1-4B4D-9FBE-131E4BD75F67}"/>
              </a:ext>
            </a:extLst>
          </p:cNvPr>
          <p:cNvSpPr txBox="1"/>
          <p:nvPr/>
        </p:nvSpPr>
        <p:spPr>
          <a:xfrm>
            <a:off x="2853264" y="2787567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</a:t>
            </a:r>
            <a:r>
              <a:rPr lang="en-US" altLang="ko-KR" sz="2000" b="1" dirty="0" err="1"/>
              <a:t>X_masked</a:t>
            </a:r>
            <a:r>
              <a:rPr lang="en-US" altLang="ko-KR" sz="2000" b="1" dirty="0"/>
              <a:t> =[[MASK], is, a, beautiful, city]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578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5460-90AB-4848-B51D-1509999C785B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A9AFED-7252-4B4A-B079-4574579E9D4D}"/>
              </a:ext>
            </a:extLst>
          </p:cNvPr>
          <p:cNvSpPr/>
          <p:nvPr/>
        </p:nvSpPr>
        <p:spPr>
          <a:xfrm>
            <a:off x="3236166" y="886408"/>
            <a:ext cx="5719665" cy="5085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A8331E6B-5770-42AA-B333-252B4C9D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32" y="5363093"/>
            <a:ext cx="3000536" cy="32979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32F59D6-B5A0-4B5E-B9D2-9D944E12393C}"/>
              </a:ext>
            </a:extLst>
          </p:cNvPr>
          <p:cNvCxnSpPr>
            <a:cxnSpLocks/>
          </p:cNvCxnSpPr>
          <p:nvPr/>
        </p:nvCxnSpPr>
        <p:spPr>
          <a:xfrm>
            <a:off x="3558073" y="5142382"/>
            <a:ext cx="5075853" cy="0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CABFDE-4C1D-4DDD-8D03-54C702631E94}"/>
              </a:ext>
            </a:extLst>
          </p:cNvPr>
          <p:cNvSpPr txBox="1"/>
          <p:nvPr/>
        </p:nvSpPr>
        <p:spPr>
          <a:xfrm>
            <a:off x="3464600" y="1072289"/>
            <a:ext cx="246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BBC05"/>
                </a:solidFill>
              </a:rPr>
              <a:t>P</a:t>
            </a:r>
            <a:r>
              <a:rPr lang="en-US" altLang="ko-KR" sz="3600" b="1" dirty="0" err="1">
                <a:solidFill>
                  <a:srgbClr val="4285F4"/>
                </a:solidFill>
              </a:rPr>
              <a:t>A</a:t>
            </a:r>
            <a:r>
              <a:rPr lang="en-US" altLang="ko-KR" sz="3600" b="1" dirty="0" err="1">
                <a:solidFill>
                  <a:srgbClr val="34A853"/>
                </a:solidFill>
              </a:rPr>
              <a:t>R</a:t>
            </a:r>
            <a:r>
              <a:rPr lang="en-US" altLang="ko-KR" sz="3600" b="1" dirty="0" err="1">
                <a:solidFill>
                  <a:srgbClr val="EA4335"/>
                </a:solidFill>
              </a:rPr>
              <a:t>T</a:t>
            </a:r>
            <a:r>
              <a:rPr lang="en-US" altLang="ko-KR" sz="2800" b="1" dirty="0" err="1">
                <a:solidFill>
                  <a:srgbClr val="C0C0C0"/>
                </a:solidFill>
              </a:rPr>
              <a:t>icipant</a:t>
            </a:r>
            <a:endParaRPr lang="ko-KR" altLang="en-US" sz="3600" b="1" dirty="0">
              <a:solidFill>
                <a:srgbClr val="C0C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C3E87-79F4-4F30-AA37-F7EDA1F9624E}"/>
              </a:ext>
            </a:extLst>
          </p:cNvPr>
          <p:cNvSpPr txBox="1"/>
          <p:nvPr/>
        </p:nvSpPr>
        <p:spPr>
          <a:xfrm>
            <a:off x="3659458" y="1964606"/>
            <a:ext cx="125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Part II</a:t>
            </a:r>
            <a:r>
              <a:rPr lang="en-US" altLang="ko-KR" b="1" dirty="0">
                <a:solidFill>
                  <a:srgbClr val="333333">
                    <a:alpha val="70000"/>
                  </a:srgbClr>
                </a:solidFill>
              </a:rPr>
              <a:t>.</a:t>
            </a:r>
            <a:endParaRPr lang="ko-KR" altLang="en-US" b="1" dirty="0">
              <a:solidFill>
                <a:srgbClr val="333333">
                  <a:alpha val="70000"/>
                </a:srgb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1D5D8-8AD9-4051-B8D5-0C00CF52039C}"/>
              </a:ext>
            </a:extLst>
          </p:cNvPr>
          <p:cNvSpPr txBox="1"/>
          <p:nvPr/>
        </p:nvSpPr>
        <p:spPr>
          <a:xfrm>
            <a:off x="5890687" y="4819714"/>
            <a:ext cx="2761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b="1" dirty="0">
                <a:solidFill>
                  <a:schemeClr val="tx1">
                    <a:alpha val="70000"/>
                  </a:schemeClr>
                </a:solidFill>
              </a:rPr>
              <a:t>2022. 01. 23  21:00 ~ 00:00</a:t>
            </a:r>
            <a:endParaRPr lang="ko-KR" altLang="en-US" sz="1500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7F481-C6F3-454D-B180-59A10FA0C61F}"/>
              </a:ext>
            </a:extLst>
          </p:cNvPr>
          <p:cNvSpPr txBox="1"/>
          <p:nvPr/>
        </p:nvSpPr>
        <p:spPr>
          <a:xfrm>
            <a:off x="3766376" y="2426271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4.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502D8-1AA2-4389-9F6E-2DE2C948EC72}"/>
              </a:ext>
            </a:extLst>
          </p:cNvPr>
          <p:cNvSpPr txBox="1"/>
          <p:nvPr/>
        </p:nvSpPr>
        <p:spPr>
          <a:xfrm>
            <a:off x="5251294" y="1964606"/>
            <a:ext cx="34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BERT </a:t>
            </a:r>
            <a:r>
              <a:rPr lang="ko-KR" altLang="en-US" sz="2000" b="1" dirty="0">
                <a:solidFill>
                  <a:srgbClr val="333333">
                    <a:alpha val="70000"/>
                  </a:srgbClr>
                </a:solidFill>
              </a:rPr>
              <a:t>파생 모델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85292-AD48-4EBC-801F-26DFBA8873FA}"/>
              </a:ext>
            </a:extLst>
          </p:cNvPr>
          <p:cNvSpPr txBox="1"/>
          <p:nvPr/>
        </p:nvSpPr>
        <p:spPr>
          <a:xfrm>
            <a:off x="5480100" y="2426271"/>
            <a:ext cx="4195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ALBERT, </a:t>
            </a:r>
            <a:r>
              <a:rPr lang="en-US" altLang="ko-KR" sz="1500" b="1" dirty="0" err="1">
                <a:solidFill>
                  <a:srgbClr val="5F5F5F">
                    <a:alpha val="70000"/>
                  </a:srgbClr>
                </a:solidFill>
              </a:rPr>
              <a:t>RoBERTa</a:t>
            </a:r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rgbClr val="5F5F5F">
                    <a:alpha val="70000"/>
                  </a:srgbClr>
                </a:solidFill>
              </a:rPr>
              <a:t>ELECTRA, </a:t>
            </a:r>
            <a:r>
              <a:rPr lang="en-US" altLang="ko-KR" sz="1500" b="1" dirty="0" err="1">
                <a:solidFill>
                  <a:srgbClr val="5F5F5F">
                    <a:alpha val="70000"/>
                  </a:srgbClr>
                </a:solidFill>
              </a:rPr>
              <a:t>SpanBERT</a:t>
            </a:r>
            <a:endParaRPr lang="ko-KR" altLang="en-US" sz="15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72E11-0770-4497-B697-E0B0BCFDDD2F}"/>
              </a:ext>
            </a:extLst>
          </p:cNvPr>
          <p:cNvSpPr txBox="1"/>
          <p:nvPr/>
        </p:nvSpPr>
        <p:spPr>
          <a:xfrm>
            <a:off x="5480101" y="2995492"/>
            <a:ext cx="295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Knowledge Distillation</a:t>
            </a:r>
            <a:endParaRPr lang="ko-KR" altLang="en-US" sz="16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643567-7F33-4332-948D-B9345E7FE11E}"/>
              </a:ext>
            </a:extLst>
          </p:cNvPr>
          <p:cNvSpPr txBox="1"/>
          <p:nvPr/>
        </p:nvSpPr>
        <p:spPr>
          <a:xfrm>
            <a:off x="3766376" y="2995492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5.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068F7E-84D6-4DF8-9CAA-53435E001A53}"/>
              </a:ext>
            </a:extLst>
          </p:cNvPr>
          <p:cNvGrpSpPr/>
          <p:nvPr/>
        </p:nvGrpSpPr>
        <p:grpSpPr>
          <a:xfrm>
            <a:off x="3503453" y="1718620"/>
            <a:ext cx="5185094" cy="0"/>
            <a:chOff x="3774438" y="2826185"/>
            <a:chExt cx="5185094" cy="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DA6A71-C6D3-435B-877A-3E25CA204AA9}"/>
                </a:ext>
              </a:extLst>
            </p:cNvPr>
            <p:cNvCxnSpPr>
              <a:cxnSpLocks/>
            </p:cNvCxnSpPr>
            <p:nvPr/>
          </p:nvCxnSpPr>
          <p:spPr>
            <a:xfrm>
              <a:off x="3774438" y="2826185"/>
              <a:ext cx="549263" cy="0"/>
            </a:xfrm>
            <a:prstGeom prst="line">
              <a:avLst/>
            </a:prstGeom>
            <a:ln w="38100">
              <a:solidFill>
                <a:srgbClr val="FBBC05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0DE99-F3FE-41D9-A8A9-6947DCB2C36D}"/>
                </a:ext>
              </a:extLst>
            </p:cNvPr>
            <p:cNvCxnSpPr>
              <a:cxnSpLocks/>
            </p:cNvCxnSpPr>
            <p:nvPr/>
          </p:nvCxnSpPr>
          <p:spPr>
            <a:xfrm>
              <a:off x="4323701" y="2826185"/>
              <a:ext cx="850279" cy="0"/>
            </a:xfrm>
            <a:prstGeom prst="line">
              <a:avLst/>
            </a:prstGeom>
            <a:ln w="38100">
              <a:solidFill>
                <a:srgbClr val="4285F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01D58C3-346C-4F76-BEC4-DD1CA51AC4AE}"/>
                </a:ext>
              </a:extLst>
            </p:cNvPr>
            <p:cNvCxnSpPr>
              <a:cxnSpLocks/>
            </p:cNvCxnSpPr>
            <p:nvPr/>
          </p:nvCxnSpPr>
          <p:spPr>
            <a:xfrm>
              <a:off x="5166360" y="2826185"/>
              <a:ext cx="922020" cy="0"/>
            </a:xfrm>
            <a:prstGeom prst="line">
              <a:avLst/>
            </a:prstGeom>
            <a:ln w="38100">
              <a:solidFill>
                <a:srgbClr val="34A853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068EEFF-C99D-4B1E-9461-4272A4C0F988}"/>
                </a:ext>
              </a:extLst>
            </p:cNvPr>
            <p:cNvCxnSpPr>
              <a:cxnSpLocks/>
            </p:cNvCxnSpPr>
            <p:nvPr/>
          </p:nvCxnSpPr>
          <p:spPr>
            <a:xfrm>
              <a:off x="6088380" y="2826185"/>
              <a:ext cx="2871152" cy="0"/>
            </a:xfrm>
            <a:prstGeom prst="line">
              <a:avLst/>
            </a:prstGeom>
            <a:ln w="38100">
              <a:solidFill>
                <a:srgbClr val="EA4335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4853767-864F-46F0-9246-2580257AB476}"/>
              </a:ext>
            </a:extLst>
          </p:cNvPr>
          <p:cNvSpPr txBox="1"/>
          <p:nvPr/>
        </p:nvSpPr>
        <p:spPr>
          <a:xfrm>
            <a:off x="5973347" y="4415676"/>
            <a:ext cx="267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김호중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송이령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B57CC9-B692-43D9-B623-3DF8E9893506}"/>
              </a:ext>
            </a:extLst>
          </p:cNvPr>
          <p:cNvSpPr txBox="1"/>
          <p:nvPr/>
        </p:nvSpPr>
        <p:spPr>
          <a:xfrm>
            <a:off x="3659458" y="3523455"/>
            <a:ext cx="125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Part III</a:t>
            </a:r>
            <a:r>
              <a:rPr lang="en-US" altLang="ko-KR" b="1" dirty="0">
                <a:solidFill>
                  <a:srgbClr val="333333">
                    <a:alpha val="70000"/>
                  </a:srgbClr>
                </a:solidFill>
              </a:rPr>
              <a:t>.</a:t>
            </a:r>
            <a:endParaRPr lang="ko-KR" altLang="en-US" b="1" dirty="0">
              <a:solidFill>
                <a:srgbClr val="333333">
                  <a:alpha val="70000"/>
                </a:srgb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D07151-0C94-4296-BFE5-C0AA33363FE6}"/>
              </a:ext>
            </a:extLst>
          </p:cNvPr>
          <p:cNvSpPr txBox="1"/>
          <p:nvPr/>
        </p:nvSpPr>
        <p:spPr>
          <a:xfrm>
            <a:off x="3766376" y="3985120"/>
            <a:ext cx="143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Chapter 6.</a:t>
            </a:r>
            <a:endParaRPr lang="ko-KR" altLang="en-US" sz="1400" b="1" dirty="0">
              <a:solidFill>
                <a:srgbClr val="5F5F5F">
                  <a:alpha val="70000"/>
                </a:srgb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54C43-B1E8-4D05-BCCF-CEFF0FBA50A0}"/>
              </a:ext>
            </a:extLst>
          </p:cNvPr>
          <p:cNvSpPr txBox="1"/>
          <p:nvPr/>
        </p:nvSpPr>
        <p:spPr>
          <a:xfrm>
            <a:off x="5251294" y="3523455"/>
            <a:ext cx="343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33">
                    <a:alpha val="70000"/>
                  </a:srgbClr>
                </a:solidFill>
              </a:rPr>
              <a:t>BERT </a:t>
            </a:r>
            <a:r>
              <a:rPr lang="ko-KR" altLang="en-US" sz="2000" b="1" dirty="0">
                <a:solidFill>
                  <a:srgbClr val="333333">
                    <a:alpha val="70000"/>
                  </a:srgbClr>
                </a:solidFill>
              </a:rPr>
              <a:t>적용하기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92712-1CAA-4A7F-BED4-4ECBF573D55F}"/>
              </a:ext>
            </a:extLst>
          </p:cNvPr>
          <p:cNvSpPr txBox="1"/>
          <p:nvPr/>
        </p:nvSpPr>
        <p:spPr>
          <a:xfrm>
            <a:off x="5480100" y="3985120"/>
            <a:ext cx="347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5F5F5F">
                    <a:alpha val="70000"/>
                  </a:srgbClr>
                </a:solidFill>
              </a:rPr>
              <a:t>BERTSUM</a:t>
            </a:r>
            <a:endParaRPr lang="ko-KR" altLang="en-US" sz="1600" b="1" dirty="0">
              <a:solidFill>
                <a:srgbClr val="5F5F5F">
                  <a:alpha val="70000"/>
                </a:srgbClr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6F05289-3EB6-4C21-9CE8-25822BDFC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75" y="2446701"/>
            <a:ext cx="344867" cy="3384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13AD9D5-443F-44D4-BC22-646817E7B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4" y="3850206"/>
            <a:ext cx="245868" cy="338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4E71FD-A3DB-489C-9DC8-C694ED020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75" y="2985078"/>
            <a:ext cx="344867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b="1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542861-6810-447E-A784-4F2B89EDC500}"/>
              </a:ext>
            </a:extLst>
          </p:cNvPr>
          <p:cNvSpPr txBox="1"/>
          <p:nvPr/>
        </p:nvSpPr>
        <p:spPr>
          <a:xfrm>
            <a:off x="2853264" y="2398737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BERT</a:t>
            </a:r>
            <a:r>
              <a:rPr lang="ko-KR" altLang="en-US" sz="2800" b="1" dirty="0"/>
              <a:t>를 활용한 추출요약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E80112-A7BE-4CDE-92C4-AEA504FDB239}"/>
              </a:ext>
            </a:extLst>
          </p:cNvPr>
          <p:cNvSpPr txBox="1"/>
          <p:nvPr/>
        </p:nvSpPr>
        <p:spPr>
          <a:xfrm>
            <a:off x="2853264" y="3653451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BERT</a:t>
            </a:r>
            <a:r>
              <a:rPr lang="ko-KR" altLang="en-US" sz="2800" b="1" dirty="0"/>
              <a:t>를 활용한 생성요약</a:t>
            </a:r>
          </a:p>
        </p:txBody>
      </p:sp>
    </p:spTree>
    <p:extLst>
      <p:ext uri="{BB962C8B-B14F-4D97-AF65-F5344CB8AC3E}">
        <p14:creationId xmlns:p14="http://schemas.microsoft.com/office/powerpoint/2010/main" val="38561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83D11E-7A10-47B9-89A9-36C599B8E39D}"/>
              </a:ext>
            </a:extLst>
          </p:cNvPr>
          <p:cNvSpPr txBox="1"/>
          <p:nvPr/>
        </p:nvSpPr>
        <p:spPr>
          <a:xfrm>
            <a:off x="3969807" y="1689402"/>
            <a:ext cx="6564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머신러닝은</a:t>
            </a:r>
            <a:r>
              <a:rPr lang="ko-KR" altLang="en-US" sz="1400" b="1" dirty="0"/>
              <a:t> 경험을 통해 자동으로 성능이 향상되는 컴퓨터 알고리즘에 대한 연구다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보통 인공지능의 하위 집합으로 간주한다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알고리즘은 명시적으로 프로그래밍하지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예측이나 경정하기 위해 학습 데이터라고하는 샘플데이터를 기반으로 수학적 모델을 구축한다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알고리즘은 기존 알고리즘을 개발하기 어렵거나 실행 불가능한 이메일 필터링 및 컴퓨터 비전과 같은 다양한 애플리케이션에서 사용된다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504303-4BE4-4CA3-9E51-47E83ACAD3FA}"/>
              </a:ext>
            </a:extLst>
          </p:cNvPr>
          <p:cNvSpPr txBox="1"/>
          <p:nvPr/>
        </p:nvSpPr>
        <p:spPr>
          <a:xfrm>
            <a:off x="3969807" y="4600386"/>
            <a:ext cx="656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머신러닝은</a:t>
            </a:r>
            <a:r>
              <a:rPr lang="ko-KR" altLang="en-US" sz="1400" b="1" dirty="0"/>
              <a:t> 경험을 통해 자동으로 성능이 향상되는 컴퓨터 알고리즘에 대한 연구다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보통 인공지능의 하위 집합으로 간주한다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알고리즘은 기존 알고리즘을 개발하기 어렵거나 실행 불가능한 이메일 필터링 및 컴퓨터 비전과 같은 다양한 애플리케이션에서 사용된다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81DE6D2-87D9-4FE8-B548-A3263B8A17F0}"/>
              </a:ext>
            </a:extLst>
          </p:cNvPr>
          <p:cNvSpPr/>
          <p:nvPr/>
        </p:nvSpPr>
        <p:spPr>
          <a:xfrm>
            <a:off x="6806242" y="3274140"/>
            <a:ext cx="207033" cy="112650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8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83D11E-7A10-47B9-89A9-36C599B8E39D}"/>
              </a:ext>
            </a:extLst>
          </p:cNvPr>
          <p:cNvSpPr txBox="1"/>
          <p:nvPr/>
        </p:nvSpPr>
        <p:spPr>
          <a:xfrm>
            <a:off x="3969807" y="1689402"/>
            <a:ext cx="6564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머신러닝은</a:t>
            </a:r>
            <a:r>
              <a:rPr lang="ko-KR" altLang="en-US" sz="1400" b="1" dirty="0"/>
              <a:t> 경험을 통해 자동으로 성능이 향상되는 컴퓨터 알고리즘에 대한 연구다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보통 인공지능의 하위 집합으로 간주한다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알고리즘은 명시적으로 프로그래밍하지 않고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예측이나 경정하기 위해 학습 데이터라고하는 샘플데이터를 기반으로 수학적 모델을 구축한다</a:t>
            </a:r>
            <a:r>
              <a:rPr lang="en-US" altLang="ko-KR" sz="1400" b="1" dirty="0"/>
              <a:t>.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알고리즘은 기존 알고리즘을 개발하기 어렵거나 실행 불가능한 이메일 필터링 및 컴퓨터 비전과 같은 다양한 애플리케이션에서 사용된다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504303-4BE4-4CA3-9E51-47E83ACAD3FA}"/>
              </a:ext>
            </a:extLst>
          </p:cNvPr>
          <p:cNvSpPr txBox="1"/>
          <p:nvPr/>
        </p:nvSpPr>
        <p:spPr>
          <a:xfrm>
            <a:off x="3969807" y="4600386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머신러닝은</a:t>
            </a:r>
            <a:r>
              <a:rPr lang="ko-KR" altLang="en-US" sz="1400" b="1" dirty="0"/>
              <a:t> 연구다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보통 인공지능의 하위 집합이며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이메일 필터링 및 컴퓨터 비전과 같은 다양한 애플리케이션을 만드는데 널리 사용된다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81DE6D2-87D9-4FE8-B548-A3263B8A17F0}"/>
              </a:ext>
            </a:extLst>
          </p:cNvPr>
          <p:cNvSpPr/>
          <p:nvPr/>
        </p:nvSpPr>
        <p:spPr>
          <a:xfrm>
            <a:off x="6806242" y="3274140"/>
            <a:ext cx="207033" cy="112650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6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1" name="표 4">
                <a:extLst>
                  <a:ext uri="{FF2B5EF4-FFF2-40B4-BE49-F238E27FC236}">
                    <a16:creationId xmlns:a16="http://schemas.microsoft.com/office/drawing/2014/main" id="{66AC096F-745A-4ADB-99CF-45B81440D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274812"/>
                  </p:ext>
                </p:extLst>
              </p:nvPr>
            </p:nvGraphicFramePr>
            <p:xfrm>
              <a:off x="3955147" y="2182483"/>
              <a:ext cx="8127996" cy="23060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3400028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86867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81961108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3206697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566926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849455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7479819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8801782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85181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3644642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25961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62844489"/>
                        </a:ext>
                      </a:extLst>
                    </a:gridCol>
                  </a:tblGrid>
                  <a:tr h="623234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𝑜𝑛𝑒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𝑡𝑤𝑜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𝑡h𝑟𝑒𝑒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0019049"/>
                      </a:ext>
                    </a:extLst>
                  </a:tr>
                  <a:tr h="547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𝑜𝑛𝑒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𝑡𝑤𝑜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𝑡h𝑟𝑒𝑒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126146"/>
                      </a:ext>
                    </a:extLst>
                  </a:tr>
                  <a:tr h="5122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4973396"/>
                      </a:ext>
                    </a:extLst>
                  </a:tr>
                  <a:tr h="623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241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1" name="표 4">
                <a:extLst>
                  <a:ext uri="{FF2B5EF4-FFF2-40B4-BE49-F238E27FC236}">
                    <a16:creationId xmlns:a16="http://schemas.microsoft.com/office/drawing/2014/main" id="{66AC096F-745A-4ADB-99CF-45B81440D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5274812"/>
                  </p:ext>
                </p:extLst>
              </p:nvPr>
            </p:nvGraphicFramePr>
            <p:xfrm>
              <a:off x="3955147" y="2182483"/>
              <a:ext cx="8127996" cy="23060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3400028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86867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81961108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3206697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566926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849455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7479819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8801782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85181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3644642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25961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62844489"/>
                        </a:ext>
                      </a:extLst>
                    </a:gridCol>
                  </a:tblGrid>
                  <a:tr h="6232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961" r="-1104505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961" r="-994643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802" t="-1961" r="-903604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961" r="-803604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961" r="-703604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7321" t="-1961" r="-597321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703" t="-1961" r="-502703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703" t="-1961" r="-402703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2703" t="-1961" r="-302703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4643" t="-1961" r="-200000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3604" t="-1961" r="-101802" b="-27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3604" t="-1961" r="-1802" b="-27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019049"/>
                      </a:ext>
                    </a:extLst>
                  </a:tr>
                  <a:tr h="547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15556" r="-11045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15556" r="-99464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802" t="-115556" r="-90360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15556" r="-80360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15556" r="-70360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7321" t="-115556" r="-59732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703" t="-115556" r="-5027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703" t="-115556" r="-4027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2703" t="-115556" r="-30270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4643" t="-115556" r="-2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3604" t="-115556" r="-10180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3604" t="-115556" r="-1802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126146"/>
                      </a:ext>
                    </a:extLst>
                  </a:tr>
                  <a:tr h="5122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228235" r="-1104505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28235" r="-994643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802" t="-228235" r="-903604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228235" r="-803604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228235" r="-703604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7321" t="-228235" r="-597321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703" t="-228235" r="-502703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703" t="-228235" r="-402703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2703" t="-228235" r="-302703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4643" t="-228235" r="-200000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3604" t="-228235" r="-101802" b="-1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3604" t="-228235" r="-1802" b="-1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973396"/>
                      </a:ext>
                    </a:extLst>
                  </a:tr>
                  <a:tr h="6232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273529" r="-110450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73529" r="-994643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802" t="-273529" r="-90360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273529" r="-80360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273529" r="-70360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7321" t="-273529" r="-597321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703" t="-273529" r="-502703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2703" t="-273529" r="-402703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2703" t="-273529" r="-302703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94643" t="-273529" r="-20000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3604" t="-273529" r="-10180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3604" t="-273529" r="-1802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4193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C93B67-07B4-4E62-B8B9-CFCB9182455F}"/>
              </a:ext>
            </a:extLst>
          </p:cNvPr>
          <p:cNvSpPr txBox="1"/>
          <p:nvPr/>
        </p:nvSpPr>
        <p:spPr>
          <a:xfrm>
            <a:off x="2952975" y="2321793"/>
            <a:ext cx="139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38B81A-A043-4B76-BA54-540BD4470FF8}"/>
              </a:ext>
            </a:extLst>
          </p:cNvPr>
          <p:cNvSpPr txBox="1"/>
          <p:nvPr/>
        </p:nvSpPr>
        <p:spPr>
          <a:xfrm>
            <a:off x="2494357" y="2849122"/>
            <a:ext cx="139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토큰 </a:t>
            </a:r>
            <a:r>
              <a:rPr lang="ko-KR" altLang="en-US" sz="1200" dirty="0" err="1"/>
              <a:t>임베딩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D1F0D2-7AE0-462D-A23B-B449F21DFBFC}"/>
              </a:ext>
            </a:extLst>
          </p:cNvPr>
          <p:cNvSpPr txBox="1"/>
          <p:nvPr/>
        </p:nvSpPr>
        <p:spPr>
          <a:xfrm>
            <a:off x="2260136" y="3370094"/>
            <a:ext cx="186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인터벌 세그먼트 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임베딩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420574-6863-44FC-BB03-8E3FAAE38079}"/>
              </a:ext>
            </a:extLst>
          </p:cNvPr>
          <p:cNvSpPr txBox="1"/>
          <p:nvPr/>
        </p:nvSpPr>
        <p:spPr>
          <a:xfrm>
            <a:off x="2497097" y="3961226"/>
            <a:ext cx="1397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위치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임베딩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6384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2C4F0480-A39A-4CDE-8411-07DF5277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928997"/>
                  </p:ext>
                </p:extLst>
              </p:nvPr>
            </p:nvGraphicFramePr>
            <p:xfrm>
              <a:off x="3189282" y="2321793"/>
              <a:ext cx="8127996" cy="39680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3400028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86867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81961108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3206697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566926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849455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7479819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8801782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85181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3644642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25961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6284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4651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𝑜𝑛𝑒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𝑡𝑤𝑜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𝑡h𝑟𝑒𝑒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413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73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11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516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963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983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𝑜𝑛𝑒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𝑡𝑤𝑜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𝑡h𝑟𝑒𝑒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0019049"/>
                      </a:ext>
                    </a:extLst>
                  </a:tr>
                  <a:tr h="2060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𝑜𝑛𝑒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𝑡𝑤𝑜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𝑡h𝑟𝑒𝑒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1261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497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241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2C4F0480-A39A-4CDE-8411-07DF5277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928997"/>
                  </p:ext>
                </p:extLst>
              </p:nvPr>
            </p:nvGraphicFramePr>
            <p:xfrm>
              <a:off x="3189282" y="2321793"/>
              <a:ext cx="8127996" cy="39680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3400028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86867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81961108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3206697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566926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849455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7479819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8801782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85181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3644642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25961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6284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r="-1103604" b="-9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r="-702703" b="-9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r="-299107" b="-9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4651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00000" r="-1103604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100000" r="-1003604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100000" r="-89464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00000" r="-8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00000" r="-7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100000" r="-6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100000" r="-5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100000" r="-4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100000" r="-299107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100000" r="-201802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100000" r="-101802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100000" r="-1802" b="-8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13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73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11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516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963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983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711667" r="-110360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711667" r="-100360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711667" r="-89464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711667" r="-8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711667" r="-7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711667" r="-6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711667" r="-5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711667" r="-4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711667" r="-299107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711667" r="-201802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711667" r="-101802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711667" r="-180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019049"/>
                      </a:ext>
                    </a:extLst>
                  </a:tr>
                  <a:tr h="3256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901852" r="-1103604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901852" r="-1003604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901852" r="-89464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901852" r="-8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901852" r="-7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901852" r="-6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901852" r="-5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901852" r="-4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901852" r="-299107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901852" r="-201802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901852" r="-101802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901852" r="-1802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1261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082000" r="-1103604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1082000" r="-1003604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1082000" r="-89464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082000" r="-8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082000" r="-7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1082000" r="-6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1082000" r="-5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1082000" r="-4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1082000" r="-299107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1082000" r="-201802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1082000" r="-101802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1082000" r="-1802" b="-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97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968852" r="-11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968852" r="-10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968852" r="-8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968852" r="-8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968852" r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968852" r="-6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968852" r="-5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968852" r="-4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968852" r="-2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968852" r="-2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968852" r="-1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968852" r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419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659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2C4F0480-A39A-4CDE-8411-07DF5277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307635"/>
                  </p:ext>
                </p:extLst>
              </p:nvPr>
            </p:nvGraphicFramePr>
            <p:xfrm>
              <a:off x="3189282" y="2321793"/>
              <a:ext cx="8127996" cy="39680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3400028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86867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81961108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3206697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566926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849455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7479819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8801782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85181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3644642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25961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6284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4651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𝑜𝑛𝑒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𝑡𝑤𝑜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𝑡h𝑟𝑒𝑒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413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73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11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516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963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983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𝑜𝑛𝑒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𝑡𝑤𝑜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𝐶𝐿𝑆</m:t>
                                </m:r>
                                <m: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𝑠𝑒𝑛𝑡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𝑡h𝑟𝑒𝑒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0019049"/>
                      </a:ext>
                    </a:extLst>
                  </a:tr>
                  <a:tr h="2060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𝑜𝑛𝑒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𝑡𝑤𝑜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𝐶𝐿𝑆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𝑠𝑒𝑛𝑡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𝑡h𝑟𝑒𝑒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𝑆𝐸𝑃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61261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US" altLang="ko-KR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497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2419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2C4F0480-A39A-4CDE-8411-07DF52779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4307635"/>
                  </p:ext>
                </p:extLst>
              </p:nvPr>
            </p:nvGraphicFramePr>
            <p:xfrm>
              <a:off x="3189282" y="2321793"/>
              <a:ext cx="8127996" cy="39680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3400028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868671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81961108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3206697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566926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849455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7479819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88017820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985181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3644642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25961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6284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r="-1103604" b="-9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r="-702703" b="-9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r="-299107" b="-9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4651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00000" r="-1103604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100000" r="-1003604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100000" r="-89464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00000" r="-8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00000" r="-7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100000" r="-6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100000" r="-5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100000" r="-402703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100000" r="-299107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100000" r="-201802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100000" r="-101802" b="-8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100000" r="-1802" b="-8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1310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732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011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516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9630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  <a:endParaRPr kumimoji="0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맑은 고딕" panose="020F0502020204030204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맑은 고딕" panose="020F0502020204030204"/>
                              <a:ea typeface="맑은 고딕" panose="020B0503020000020004" pitchFamily="50" charset="-127"/>
                              <a:cs typeface="+mn-cs"/>
                            </a:rPr>
                            <a:t>↑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983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711667" r="-110360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711667" r="-100360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711667" r="-89464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711667" r="-8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711667" r="-7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711667" r="-6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711667" r="-5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711667" r="-40270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711667" r="-299107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711667" r="-201802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711667" r="-101802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711667" r="-180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019049"/>
                      </a:ext>
                    </a:extLst>
                  </a:tr>
                  <a:tr h="3256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901852" r="-1103604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901852" r="-1003604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901852" r="-89464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901852" r="-8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901852" r="-7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901852" r="-6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901852" r="-5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901852" r="-40270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901852" r="-299107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901852" r="-201802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901852" r="-101802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901852" r="-1802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1261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1082000" r="-1103604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1082000" r="-1003604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1082000" r="-89464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1082000" r="-8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082000" r="-7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1082000" r="-6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1082000" r="-5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1082000" r="-402703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1082000" r="-299107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1082000" r="-201802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1082000" r="-101802" b="-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1082000" r="-1802" b="-1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497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1" t="-968852" r="-11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901" t="-968852" r="-10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07" t="-968852" r="-8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802" t="-968852" r="-8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968852" r="-7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t="-968852" r="-6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1802" t="-968852" r="-5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1802" t="-968852" r="-4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4643" t="-968852" r="-2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02703" t="-968852" r="-2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703" t="-968852" r="-1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2703" t="-968852" r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24193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D954DF7E-400D-4FC4-B11E-4F9368AEF641}"/>
              </a:ext>
            </a:extLst>
          </p:cNvPr>
          <p:cNvSpPr/>
          <p:nvPr/>
        </p:nvSpPr>
        <p:spPr>
          <a:xfrm>
            <a:off x="3073744" y="1621766"/>
            <a:ext cx="8127996" cy="622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AD36C-D33C-49DE-B8C3-AAD63A2659AB}"/>
              </a:ext>
            </a:extLst>
          </p:cNvPr>
          <p:cNvSpPr txBox="1"/>
          <p:nvPr/>
        </p:nvSpPr>
        <p:spPr>
          <a:xfrm>
            <a:off x="5119160" y="1748135"/>
            <a:ext cx="40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요약 레이어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CFC2C3-6D10-4AE2-BA45-12720FC4DFEF}"/>
                  </a:ext>
                </a:extLst>
              </p:cNvPr>
              <p:cNvSpPr txBox="1"/>
              <p:nvPr/>
            </p:nvSpPr>
            <p:spPr>
              <a:xfrm>
                <a:off x="3073744" y="1130119"/>
                <a:ext cx="1026543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CFC2C3-6D10-4AE2-BA45-12720FC4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44" y="1130119"/>
                <a:ext cx="1026543" cy="376513"/>
              </a:xfrm>
              <a:prstGeom prst="rect">
                <a:avLst/>
              </a:prstGeom>
              <a:blipFill>
                <a:blip r:embed="rId5"/>
                <a:stretch>
                  <a:fillRect r="-592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5A502C-CEF7-4E89-B750-9BAA55E4B0C9}"/>
                  </a:ext>
                </a:extLst>
              </p:cNvPr>
              <p:cNvSpPr txBox="1"/>
              <p:nvPr/>
            </p:nvSpPr>
            <p:spPr>
              <a:xfrm>
                <a:off x="5768197" y="1094262"/>
                <a:ext cx="1026543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5A502C-CEF7-4E89-B750-9BAA55E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97" y="1094262"/>
                <a:ext cx="1026543" cy="376513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AC2D8F-199F-4A72-94F7-A7A2B89FBDDD}"/>
                  </a:ext>
                </a:extLst>
              </p:cNvPr>
              <p:cNvSpPr txBox="1"/>
              <p:nvPr/>
            </p:nvSpPr>
            <p:spPr>
              <a:xfrm>
                <a:off x="8335994" y="1094262"/>
                <a:ext cx="1026543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AC2D8F-199F-4A72-94F7-A7A2B89F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94" y="1094262"/>
                <a:ext cx="1026543" cy="376513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24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b="1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9401ABA-77F8-40D9-ADDA-AC8A3F2DDA81}"/>
              </a:ext>
            </a:extLst>
          </p:cNvPr>
          <p:cNvGrpSpPr/>
          <p:nvPr/>
        </p:nvGrpSpPr>
        <p:grpSpPr>
          <a:xfrm>
            <a:off x="4608835" y="2156604"/>
            <a:ext cx="2770474" cy="3654223"/>
            <a:chOff x="4699524" y="1020745"/>
            <a:chExt cx="3743256" cy="61078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3A1C98-CBE1-4C22-BE56-9F7FECD7ED46}"/>
                    </a:ext>
                  </a:extLst>
                </p:cNvPr>
                <p:cNvSpPr txBox="1"/>
                <p:nvPr/>
              </p:nvSpPr>
              <p:spPr>
                <a:xfrm>
                  <a:off x="5127235" y="6580379"/>
                  <a:ext cx="2953120" cy="548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3A1C98-CBE1-4C22-BE56-9F7FECD7E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235" y="6580379"/>
                  <a:ext cx="2953120" cy="548219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C98642-0169-48D7-8A9E-6C48FF432758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54E50C7-BB63-41D2-A679-275F7E9A9FD7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CA6833A-5360-4CEE-92A9-D1F980683CE8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CE0CA8-A2EC-458F-BCA0-886050CFCF69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CD11AAF-2538-4597-BD2F-3B7A620697A9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91A8C5-2EDC-4E1B-B9DE-5752909C6083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7D3CC53-974B-418A-BEF7-813242F7B3BA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F8C32B-6B10-4313-B38D-F9DEA04A5483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355AA5B-369E-4F16-8330-7D32AECAB1E7}"/>
                </a:ext>
              </a:extLst>
            </p:cNvPr>
            <p:cNvCxnSpPr>
              <a:stCxn id="44" idx="0"/>
              <a:endCxn id="45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8373D25-E020-49BB-90C8-8EB2FDD47E0F}"/>
                </a:ext>
              </a:extLst>
            </p:cNvPr>
            <p:cNvCxnSpPr>
              <a:stCxn id="45" idx="0"/>
              <a:endCxn id="46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3B38B40-F439-4E67-B49F-96E6273B884C}"/>
                </a:ext>
              </a:extLst>
            </p:cNvPr>
            <p:cNvCxnSpPr>
              <a:stCxn id="46" idx="0"/>
              <a:endCxn id="47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D3356AF3-F005-45B8-AEA1-CD2E809E4D91}"/>
                </a:ext>
              </a:extLst>
            </p:cNvPr>
            <p:cNvCxnSpPr>
              <a:stCxn id="47" idx="0"/>
              <a:endCxn id="48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7AEE52-185F-4389-A197-7EF1E8E79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3"/>
              <a:ext cx="0" cy="835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FFD0EDA4-E7FC-4FDE-A847-DAE820815698}"/>
                </a:ext>
              </a:extLst>
            </p:cNvPr>
            <p:cNvCxnSpPr>
              <a:endCxn id="44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C9ED1629-F03E-4F16-AF79-B8FFEF1270CC}"/>
                </a:ext>
              </a:extLst>
            </p:cNvPr>
            <p:cNvCxnSpPr>
              <a:endCxn id="46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D5D3E3-8B0F-48F8-B304-A597A1DC119B}"/>
                </a:ext>
              </a:extLst>
            </p:cNvPr>
            <p:cNvSpPr/>
            <p:nvPr/>
          </p:nvSpPr>
          <p:spPr>
            <a:xfrm>
              <a:off x="4699524" y="1020745"/>
              <a:ext cx="3743256" cy="531124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4537EC-D9D8-425E-A4B1-05B10E65EF9D}"/>
                </a:ext>
              </a:extLst>
            </p:cNvPr>
            <p:cNvSpPr txBox="1"/>
            <p:nvPr/>
          </p:nvSpPr>
          <p:spPr>
            <a:xfrm>
              <a:off x="8058990" y="5005611"/>
              <a:ext cx="249595" cy="456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AD8887-A4D4-40F9-B764-1FF9F0383560}"/>
              </a:ext>
            </a:extLst>
          </p:cNvPr>
          <p:cNvSpPr/>
          <p:nvPr/>
        </p:nvSpPr>
        <p:spPr>
          <a:xfrm>
            <a:off x="5358345" y="6323606"/>
            <a:ext cx="1319772" cy="456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BERT</a:t>
            </a:r>
            <a:endParaRPr lang="ko-KR" altLang="en-US" sz="2000" b="1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F7D087-D88A-4F67-B4E1-FEC10812A524}"/>
              </a:ext>
            </a:extLst>
          </p:cNvPr>
          <p:cNvCxnSpPr>
            <a:cxnSpLocks/>
          </p:cNvCxnSpPr>
          <p:nvPr/>
        </p:nvCxnSpPr>
        <p:spPr>
          <a:xfrm flipH="1" flipV="1">
            <a:off x="5993544" y="5883215"/>
            <a:ext cx="2604" cy="3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B50F47-7238-434B-8AD2-6AE62CAE33A3}"/>
              </a:ext>
            </a:extLst>
          </p:cNvPr>
          <p:cNvCxnSpPr/>
          <p:nvPr/>
        </p:nvCxnSpPr>
        <p:spPr>
          <a:xfrm>
            <a:off x="4059806" y="5650302"/>
            <a:ext cx="180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6D25963-F581-4E17-A598-F29F0AE5FF5D}"/>
              </a:ext>
            </a:extLst>
          </p:cNvPr>
          <p:cNvSpPr/>
          <p:nvPr/>
        </p:nvSpPr>
        <p:spPr>
          <a:xfrm>
            <a:off x="2609848" y="5527155"/>
            <a:ext cx="1319772" cy="246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위치 인코딩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9DC7E8-2E6D-4991-9953-2DF00BAC1C0F}"/>
              </a:ext>
            </a:extLst>
          </p:cNvPr>
          <p:cNvCxnSpPr>
            <a:cxnSpLocks/>
          </p:cNvCxnSpPr>
          <p:nvPr/>
        </p:nvCxnSpPr>
        <p:spPr>
          <a:xfrm flipV="1">
            <a:off x="5993544" y="1768675"/>
            <a:ext cx="0" cy="30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22DAA54-C91B-4044-9617-B5B8566E372F}"/>
                  </a:ext>
                </a:extLst>
              </p:cNvPr>
              <p:cNvSpPr/>
              <p:nvPr/>
            </p:nvSpPr>
            <p:spPr>
              <a:xfrm>
                <a:off x="5069456" y="719686"/>
                <a:ext cx="1946330" cy="24629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/>
                  <a:t>=∂(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22DAA54-C91B-4044-9617-B5B8566E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456" y="719686"/>
                <a:ext cx="1946330" cy="246294"/>
              </a:xfrm>
              <a:prstGeom prst="rect">
                <a:avLst/>
              </a:prstGeom>
              <a:blipFill>
                <a:blip r:embed="rId5"/>
                <a:stretch>
                  <a:fillRect t="-14286" b="-33333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9A2D13-DA94-4197-A461-C77F1DFC8583}"/>
                  </a:ext>
                </a:extLst>
              </p:cNvPr>
              <p:cNvSpPr txBox="1"/>
              <p:nvPr/>
            </p:nvSpPr>
            <p:spPr>
              <a:xfrm>
                <a:off x="4925394" y="1375163"/>
                <a:ext cx="2185675" cy="38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9A2D13-DA94-4197-A461-C77F1DFC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94" y="1375163"/>
                <a:ext cx="2185675" cy="38799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55C8653-B23C-49F8-ACA5-8E3297A4DF36}"/>
              </a:ext>
            </a:extLst>
          </p:cNvPr>
          <p:cNvCxnSpPr>
            <a:cxnSpLocks/>
          </p:cNvCxnSpPr>
          <p:nvPr/>
        </p:nvCxnSpPr>
        <p:spPr>
          <a:xfrm flipV="1">
            <a:off x="5993544" y="1081439"/>
            <a:ext cx="0" cy="30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F477BD-CFC0-466D-A13A-8D98C62AB4D4}"/>
              </a:ext>
            </a:extLst>
          </p:cNvPr>
          <p:cNvSpPr/>
          <p:nvPr/>
        </p:nvSpPr>
        <p:spPr>
          <a:xfrm>
            <a:off x="9254610" y="5261870"/>
            <a:ext cx="1319772" cy="456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BERT</a:t>
            </a:r>
            <a:endParaRPr lang="ko-KR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575ECB-9A53-4732-B19B-62EEA01EFE91}"/>
                  </a:ext>
                </a:extLst>
              </p:cNvPr>
              <p:cNvSpPr txBox="1"/>
              <p:nvPr/>
            </p:nvSpPr>
            <p:spPr>
              <a:xfrm>
                <a:off x="8844039" y="4479569"/>
                <a:ext cx="2185675" cy="32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575ECB-9A53-4732-B19B-62EEA01EF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39" y="4479569"/>
                <a:ext cx="2185675" cy="327990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49C4562-5B29-4FCE-896C-F90CE96A91DA}"/>
              </a:ext>
            </a:extLst>
          </p:cNvPr>
          <p:cNvCxnSpPr>
            <a:cxnSpLocks/>
          </p:cNvCxnSpPr>
          <p:nvPr/>
        </p:nvCxnSpPr>
        <p:spPr>
          <a:xfrm flipH="1" flipV="1">
            <a:off x="9912845" y="4844588"/>
            <a:ext cx="2604" cy="3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CB5CC8C-6CD5-41B1-85BC-9BD952D50B9A}"/>
              </a:ext>
            </a:extLst>
          </p:cNvPr>
          <p:cNvSpPr/>
          <p:nvPr/>
        </p:nvSpPr>
        <p:spPr>
          <a:xfrm>
            <a:off x="9249401" y="3669698"/>
            <a:ext cx="1319772" cy="4567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LSTM</a:t>
            </a:r>
            <a:endParaRPr lang="ko-KR" altLang="en-US" sz="2000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1F0C67E-CCBA-44CE-8AD2-5CD838599884}"/>
              </a:ext>
            </a:extLst>
          </p:cNvPr>
          <p:cNvCxnSpPr>
            <a:cxnSpLocks/>
          </p:cNvCxnSpPr>
          <p:nvPr/>
        </p:nvCxnSpPr>
        <p:spPr>
          <a:xfrm flipH="1" flipV="1">
            <a:off x="9909287" y="4217266"/>
            <a:ext cx="2604" cy="3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55D8B-40A0-414D-98A8-A9133F3D240A}"/>
                  </a:ext>
                </a:extLst>
              </p:cNvPr>
              <p:cNvSpPr txBox="1"/>
              <p:nvPr/>
            </p:nvSpPr>
            <p:spPr>
              <a:xfrm>
                <a:off x="8816449" y="2825067"/>
                <a:ext cx="2185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55D8B-40A0-414D-98A8-A9133F3D2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449" y="2825067"/>
                <a:ext cx="21856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612E99-88CC-479A-8E44-00B2EB5F1266}"/>
              </a:ext>
            </a:extLst>
          </p:cNvPr>
          <p:cNvCxnSpPr>
            <a:cxnSpLocks/>
          </p:cNvCxnSpPr>
          <p:nvPr/>
        </p:nvCxnSpPr>
        <p:spPr>
          <a:xfrm flipH="1" flipV="1">
            <a:off x="9909287" y="3243400"/>
            <a:ext cx="2604" cy="3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E59EAAA-4653-4BF8-ADF5-1F54B65949D6}"/>
                  </a:ext>
                </a:extLst>
              </p:cNvPr>
              <p:cNvSpPr/>
              <p:nvPr/>
            </p:nvSpPr>
            <p:spPr>
              <a:xfrm>
                <a:off x="8963711" y="2242015"/>
                <a:ext cx="1946330" cy="246294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400" dirty="0"/>
                  <a:t>=∂(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E59EAAA-4653-4BF8-ADF5-1F54B6594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711" y="2242015"/>
                <a:ext cx="1946330" cy="246294"/>
              </a:xfrm>
              <a:prstGeom prst="rect">
                <a:avLst/>
              </a:prstGeom>
              <a:blipFill>
                <a:blip r:embed="rId9"/>
                <a:stretch>
                  <a:fillRect t="-14286" b="-33333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8A4D764-C934-4C6C-8F7C-8C9C7906F581}"/>
              </a:ext>
            </a:extLst>
          </p:cNvPr>
          <p:cNvCxnSpPr>
            <a:cxnSpLocks/>
          </p:cNvCxnSpPr>
          <p:nvPr/>
        </p:nvCxnSpPr>
        <p:spPr>
          <a:xfrm flipV="1">
            <a:off x="9895970" y="2593854"/>
            <a:ext cx="0" cy="30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b="1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542861-6810-447E-A784-4F2B89EDC500}"/>
              </a:ext>
            </a:extLst>
          </p:cNvPr>
          <p:cNvSpPr txBox="1"/>
          <p:nvPr/>
        </p:nvSpPr>
        <p:spPr>
          <a:xfrm>
            <a:off x="2853264" y="2013157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ROUGE –N 	</a:t>
            </a:r>
            <a:endParaRPr lang="ko-KR" altLang="en-US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E80112-A7BE-4CDE-92C4-AEA504FDB239}"/>
              </a:ext>
            </a:extLst>
          </p:cNvPr>
          <p:cNvSpPr txBox="1"/>
          <p:nvPr/>
        </p:nvSpPr>
        <p:spPr>
          <a:xfrm>
            <a:off x="2813649" y="4881819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 ROUGE -SU</a:t>
            </a:r>
            <a:endParaRPr lang="ko-KR" altLang="en-US" sz="2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432722-153A-40E4-8297-C0CBBCE68FEC}"/>
              </a:ext>
            </a:extLst>
          </p:cNvPr>
          <p:cNvSpPr txBox="1"/>
          <p:nvPr/>
        </p:nvSpPr>
        <p:spPr>
          <a:xfrm>
            <a:off x="2813649" y="2810806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ROUGE –L	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2962CC-8D02-4D1F-8EEE-74E2968B007B}"/>
              </a:ext>
            </a:extLst>
          </p:cNvPr>
          <p:cNvSpPr txBox="1"/>
          <p:nvPr/>
        </p:nvSpPr>
        <p:spPr>
          <a:xfrm>
            <a:off x="2813649" y="4221010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 ROUGE -S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16F9ED-63CE-4040-94ED-21E48295B3DE}"/>
              </a:ext>
            </a:extLst>
          </p:cNvPr>
          <p:cNvSpPr txBox="1"/>
          <p:nvPr/>
        </p:nvSpPr>
        <p:spPr>
          <a:xfrm>
            <a:off x="2813649" y="3560201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  ROUGE -W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0616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9" y="2285235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343" cy="338554"/>
            <a:chOff x="749994" y="2321793"/>
            <a:chExt cx="1573343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1874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2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ALBERT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FCAA21-7ED2-4C93-8FE4-47D7E05C677E}"/>
              </a:ext>
            </a:extLst>
          </p:cNvPr>
          <p:cNvSpPr txBox="1"/>
          <p:nvPr/>
        </p:nvSpPr>
        <p:spPr>
          <a:xfrm>
            <a:off x="7513608" y="2058832"/>
            <a:ext cx="479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/>
              <a:t>All Shared</a:t>
            </a:r>
            <a:endParaRPr lang="ko-KR" altLang="en-US" sz="2400" b="1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5D9318-B5A0-40DB-B525-53BCE0F01CB1}"/>
              </a:ext>
            </a:extLst>
          </p:cNvPr>
          <p:cNvGrpSpPr/>
          <p:nvPr/>
        </p:nvGrpSpPr>
        <p:grpSpPr>
          <a:xfrm>
            <a:off x="2971149" y="1487540"/>
            <a:ext cx="4157874" cy="4670371"/>
            <a:chOff x="4699523" y="1020745"/>
            <a:chExt cx="5131228" cy="56530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8C27555-2B4A-44BE-8B99-158BE56B076A}"/>
                </a:ext>
              </a:extLst>
            </p:cNvPr>
            <p:cNvSpPr txBox="1"/>
            <p:nvPr/>
          </p:nvSpPr>
          <p:spPr>
            <a:xfrm>
              <a:off x="9185392" y="3429000"/>
              <a:ext cx="645359" cy="342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BERT</a:t>
              </a:r>
              <a:endParaRPr lang="ko-KR" altLang="en-US" sz="14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A0913B-AAE6-426E-ADA9-1846256E59FD}"/>
                </a:ext>
              </a:extLst>
            </p:cNvPr>
            <p:cNvSpPr/>
            <p:nvPr/>
          </p:nvSpPr>
          <p:spPr>
            <a:xfrm>
              <a:off x="5682369" y="5025790"/>
              <a:ext cx="1783177" cy="7313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Multi-Head Attention</a:t>
              </a:r>
              <a:endParaRPr lang="ko-KR" altLang="en-US" sz="14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4E7059-F380-4777-A604-C0EB24DAEDD4}"/>
                </a:ext>
              </a:extLst>
            </p:cNvPr>
            <p:cNvSpPr/>
            <p:nvPr/>
          </p:nvSpPr>
          <p:spPr>
            <a:xfrm>
              <a:off x="5682369" y="428365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F9A062-4151-4263-BDE4-CC1E62A12ABB}"/>
                </a:ext>
              </a:extLst>
            </p:cNvPr>
            <p:cNvSpPr/>
            <p:nvPr/>
          </p:nvSpPr>
          <p:spPr>
            <a:xfrm>
              <a:off x="5682368" y="354980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Feed Forward</a:t>
              </a:r>
              <a:endParaRPr lang="ko-KR" altLang="en-US" sz="14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83E65A9-B097-4CAD-A802-4E571AE8E3B4}"/>
                </a:ext>
              </a:extLst>
            </p:cNvPr>
            <p:cNvSpPr/>
            <p:nvPr/>
          </p:nvSpPr>
          <p:spPr>
            <a:xfrm>
              <a:off x="5684641" y="2866561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Add &amp; norm</a:t>
              </a:r>
              <a:endParaRPr lang="ko-KR" altLang="en-US" sz="14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66B8503-BA9F-469F-9219-426574D57849}"/>
                </a:ext>
              </a:extLst>
            </p:cNvPr>
            <p:cNvSpPr/>
            <p:nvPr/>
          </p:nvSpPr>
          <p:spPr>
            <a:xfrm>
              <a:off x="5686913" y="2049969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25DE2A0-E645-4073-83AA-05DD2463CDE2}"/>
                </a:ext>
              </a:extLst>
            </p:cNvPr>
            <p:cNvSpPr/>
            <p:nvPr/>
          </p:nvSpPr>
          <p:spPr>
            <a:xfrm>
              <a:off x="5682368" y="1300567"/>
              <a:ext cx="1783177" cy="4116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인코더 </a:t>
              </a:r>
              <a:r>
                <a:rPr lang="en-US" altLang="ko-KR" sz="1400" dirty="0"/>
                <a:t>N</a:t>
              </a:r>
              <a:endParaRPr lang="ko-KR" altLang="en-US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ACA6C45-1486-4A94-AFB0-664059F9D563}"/>
                </a:ext>
              </a:extLst>
            </p:cNvPr>
            <p:cNvSpPr/>
            <p:nvPr/>
          </p:nvSpPr>
          <p:spPr>
            <a:xfrm>
              <a:off x="5088925" y="2617821"/>
              <a:ext cx="2963027" cy="34144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D3803FFE-F6B7-4358-97FB-30A663DAE9D2}"/>
                </a:ext>
              </a:extLst>
            </p:cNvPr>
            <p:cNvCxnSpPr>
              <a:cxnSpLocks/>
              <a:stCxn id="3" idx="0"/>
              <a:endCxn id="40" idx="2"/>
            </p:cNvCxnSpPr>
            <p:nvPr/>
          </p:nvCxnSpPr>
          <p:spPr>
            <a:xfrm flipV="1">
              <a:off x="6573958" y="4695328"/>
              <a:ext cx="0" cy="33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995277E-B77B-4874-8175-FBCAF879AAD1}"/>
                </a:ext>
              </a:extLst>
            </p:cNvPr>
            <p:cNvCxnSpPr>
              <a:stCxn id="40" idx="0"/>
              <a:endCxn id="42" idx="2"/>
            </p:cNvCxnSpPr>
            <p:nvPr/>
          </p:nvCxnSpPr>
          <p:spPr>
            <a:xfrm flipH="1" flipV="1">
              <a:off x="6573957" y="3961476"/>
              <a:ext cx="1" cy="322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FCE8A85-B8FE-4045-B964-95F00904F6E2}"/>
                </a:ext>
              </a:extLst>
            </p:cNvPr>
            <p:cNvCxnSpPr>
              <a:stCxn id="42" idx="0"/>
              <a:endCxn id="43" idx="2"/>
            </p:cNvCxnSpPr>
            <p:nvPr/>
          </p:nvCxnSpPr>
          <p:spPr>
            <a:xfrm flipV="1">
              <a:off x="6573957" y="3278230"/>
              <a:ext cx="2273" cy="271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B91B342-F813-4098-A981-3978D69E2A29}"/>
                </a:ext>
              </a:extLst>
            </p:cNvPr>
            <p:cNvCxnSpPr>
              <a:stCxn id="43" idx="0"/>
              <a:endCxn id="44" idx="2"/>
            </p:cNvCxnSpPr>
            <p:nvPr/>
          </p:nvCxnSpPr>
          <p:spPr>
            <a:xfrm flipV="1">
              <a:off x="6576230" y="2461638"/>
              <a:ext cx="2272" cy="40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6EF8F7C-DF0F-4305-961D-38D7714958E7}"/>
                </a:ext>
              </a:extLst>
            </p:cNvPr>
            <p:cNvCxnSpPr>
              <a:stCxn id="44" idx="0"/>
              <a:endCxn id="46" idx="2"/>
            </p:cNvCxnSpPr>
            <p:nvPr/>
          </p:nvCxnSpPr>
          <p:spPr>
            <a:xfrm flipH="1" flipV="1">
              <a:off x="6573957" y="1712236"/>
              <a:ext cx="4545" cy="337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D1CE9C5-B5EA-4442-B209-D7CE81F34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957" y="5757150"/>
              <a:ext cx="0" cy="91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8372E67E-EA0C-4CF0-8934-902286D081FD}"/>
                </a:ext>
              </a:extLst>
            </p:cNvPr>
            <p:cNvCxnSpPr>
              <a:endCxn id="40" idx="1"/>
            </p:cNvCxnSpPr>
            <p:nvPr/>
          </p:nvCxnSpPr>
          <p:spPr>
            <a:xfrm rot="16200000" flipV="1">
              <a:off x="5424994" y="4746870"/>
              <a:ext cx="1406339" cy="891588"/>
            </a:xfrm>
            <a:prstGeom prst="curvedConnector4">
              <a:avLst>
                <a:gd name="adj1" fmla="val 953"/>
                <a:gd name="adj2" fmla="val 154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74627FC7-9DCE-4B6E-AB09-E6AF272AE731}"/>
                </a:ext>
              </a:extLst>
            </p:cNvPr>
            <p:cNvCxnSpPr>
              <a:endCxn id="43" idx="1"/>
            </p:cNvCxnSpPr>
            <p:nvPr/>
          </p:nvCxnSpPr>
          <p:spPr>
            <a:xfrm rot="16200000" flipV="1">
              <a:off x="5606668" y="3150370"/>
              <a:ext cx="1045263" cy="889316"/>
            </a:xfrm>
            <a:prstGeom prst="curvedConnector4">
              <a:avLst>
                <a:gd name="adj1" fmla="val 983"/>
                <a:gd name="adj2" fmla="val 1487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85BFB65-D0FA-4321-A211-6BACC5A5F755}"/>
                </a:ext>
              </a:extLst>
            </p:cNvPr>
            <p:cNvSpPr/>
            <p:nvPr/>
          </p:nvSpPr>
          <p:spPr>
            <a:xfrm>
              <a:off x="4699523" y="1020745"/>
              <a:ext cx="4485863" cy="53112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EAB2F0-7C26-4CD5-97F9-C7E03C57714D}"/>
                </a:ext>
              </a:extLst>
            </p:cNvPr>
            <p:cNvSpPr txBox="1"/>
            <p:nvPr/>
          </p:nvSpPr>
          <p:spPr>
            <a:xfrm>
              <a:off x="8058990" y="5005612"/>
              <a:ext cx="912190" cy="342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인코더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E5FF713-B63E-4650-A69F-7D4518AECA8F}"/>
              </a:ext>
            </a:extLst>
          </p:cNvPr>
          <p:cNvSpPr txBox="1"/>
          <p:nvPr/>
        </p:nvSpPr>
        <p:spPr>
          <a:xfrm>
            <a:off x="7513607" y="3826836"/>
            <a:ext cx="479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/>
              <a:t>Shared Attention </a:t>
            </a:r>
            <a:endParaRPr lang="ko-KR" alt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B95D90-58AB-4A3A-8E24-CC3421E9AF87}"/>
              </a:ext>
            </a:extLst>
          </p:cNvPr>
          <p:cNvSpPr txBox="1"/>
          <p:nvPr/>
        </p:nvSpPr>
        <p:spPr>
          <a:xfrm>
            <a:off x="7513608" y="2941581"/>
            <a:ext cx="479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/>
              <a:t>Shared Feedforward Network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66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553996"/>
            <a:chOff x="749994" y="2321793"/>
            <a:chExt cx="1573755" cy="553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b="1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542861-6810-447E-A784-4F2B89EDC500}"/>
              </a:ext>
            </a:extLst>
          </p:cNvPr>
          <p:cNvSpPr txBox="1"/>
          <p:nvPr/>
        </p:nvSpPr>
        <p:spPr>
          <a:xfrm>
            <a:off x="3205359" y="1391729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Rouge-N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80112-A7BE-4CDE-92C4-AEA504FDB239}"/>
                  </a:ext>
                </a:extLst>
              </p:cNvPr>
              <p:cNvSpPr txBox="1"/>
              <p:nvPr/>
            </p:nvSpPr>
            <p:spPr>
              <a:xfrm>
                <a:off x="3205359" y="3729343"/>
                <a:ext cx="6564702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ROUGE-1 </a:t>
                </a:r>
                <a:r>
                  <a:rPr lang="ko-KR" altLang="en-US" sz="2800" b="1" dirty="0" err="1"/>
                  <a:t>재현율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겹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유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니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램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조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유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니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램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80112-A7BE-4CDE-92C4-AEA504FD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59" y="3729343"/>
                <a:ext cx="6564702" cy="694806"/>
              </a:xfrm>
              <a:prstGeom prst="rect">
                <a:avLst/>
              </a:prstGeom>
              <a:blipFill>
                <a:blip r:embed="rId4"/>
                <a:stretch>
                  <a:fillRect l="-1950" t="-1754" b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FA55C-3FCB-4140-A6AD-091C7255FF0D}"/>
                  </a:ext>
                </a:extLst>
              </p:cNvPr>
              <p:cNvSpPr txBox="1"/>
              <p:nvPr/>
            </p:nvSpPr>
            <p:spPr>
              <a:xfrm>
                <a:off x="3205359" y="4994180"/>
                <a:ext cx="6564702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ROUGE-2 </a:t>
                </a:r>
                <a:r>
                  <a:rPr lang="ko-KR" altLang="en-US" sz="2800" b="1" dirty="0" err="1"/>
                  <a:t>재현율</a:t>
                </a:r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겹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바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램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조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바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램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FA55C-3FCB-4140-A6AD-091C7255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59" y="4994180"/>
                <a:ext cx="6564702" cy="694806"/>
              </a:xfrm>
              <a:prstGeom prst="rect">
                <a:avLst/>
              </a:prstGeom>
              <a:blipFill>
                <a:blip r:embed="rId5"/>
                <a:stretch>
                  <a:fillRect l="-1950" t="-877" b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1F344A-8B11-4BF2-A2C2-B7B19D4B8915}"/>
                  </a:ext>
                </a:extLst>
              </p:cNvPr>
              <p:cNvSpPr txBox="1"/>
              <p:nvPr/>
            </p:nvSpPr>
            <p:spPr>
              <a:xfrm>
                <a:off x="3205359" y="2537343"/>
                <a:ext cx="6094562" cy="634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ROUGE-N </a:t>
                </a:r>
                <a:r>
                  <a:rPr lang="ko-KR" altLang="en-US" sz="2400" b="1" dirty="0" err="1"/>
                  <a:t>재현율</a:t>
                </a:r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서</m:t>
                        </m:r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겹</m:t>
                        </m:r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치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램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조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그</m:t>
                        </m:r>
                        <m:r>
                          <a:rPr lang="ko-KR" altLang="en-US" sz="1800" b="1" i="1" smtClean="0">
                            <a:latin typeface="Cambria Math" panose="02040503050406030204" pitchFamily="18" charset="0"/>
                          </a:rPr>
                          <m:t>램</m:t>
                        </m:r>
                        <m:r>
                          <a:rPr lang="ko-KR" altLang="en-US" sz="1800" b="1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sz="18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1F344A-8B11-4BF2-A2C2-B7B19D4B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59" y="2537343"/>
                <a:ext cx="6094562" cy="634533"/>
              </a:xfrm>
              <a:prstGeom prst="rect">
                <a:avLst/>
              </a:prstGeom>
              <a:blipFill>
                <a:blip r:embed="rId6"/>
                <a:stretch>
                  <a:fillRect l="-1600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0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6987" y="360092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2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BURTSUM</a:t>
            </a:r>
            <a:endParaRPr lang="ko-KR" altLang="en-US" sz="1600" b="1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542861-6810-447E-A784-4F2B89EDC500}"/>
              </a:ext>
            </a:extLst>
          </p:cNvPr>
          <p:cNvSpPr txBox="1"/>
          <p:nvPr/>
        </p:nvSpPr>
        <p:spPr>
          <a:xfrm>
            <a:off x="2813649" y="1280482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Rouge-L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80112-A7BE-4CDE-92C4-AEA504FDB239}"/>
                  </a:ext>
                </a:extLst>
              </p:cNvPr>
              <p:cNvSpPr txBox="1"/>
              <p:nvPr/>
            </p:nvSpPr>
            <p:spPr>
              <a:xfrm>
                <a:off x="2736041" y="2600591"/>
                <a:ext cx="6564702" cy="694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𝒍𝒄𝒔</m:t>
                        </m:r>
                      </m:sub>
                    </m:sSub>
                  </m:oMath>
                </a14:m>
                <a:r>
                  <a:rPr lang="en-US" altLang="ko-KR" sz="28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𝐋𝐂𝐒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후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조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조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E80112-A7BE-4CDE-92C4-AEA504FD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041" y="2600591"/>
                <a:ext cx="6564702" cy="694806"/>
              </a:xfrm>
              <a:prstGeom prst="rect">
                <a:avLst/>
              </a:prstGeom>
              <a:blipFill>
                <a:blip r:embed="rId4"/>
                <a:stretch>
                  <a:fillRect t="-1754" b="-7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FA55C-3FCB-4140-A6AD-091C7255FF0D}"/>
                  </a:ext>
                </a:extLst>
              </p:cNvPr>
              <p:cNvSpPr txBox="1"/>
              <p:nvPr/>
            </p:nvSpPr>
            <p:spPr>
              <a:xfrm>
                <a:off x="2735219" y="3684227"/>
                <a:ext cx="6564702" cy="71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𝒄𝒔</m:t>
                        </m:r>
                      </m:sub>
                    </m:sSub>
                  </m:oMath>
                </a14:m>
                <a:r>
                  <a:rPr lang="ko-KR" altLang="en-US" sz="2800" b="1" dirty="0"/>
                  <a:t> </a:t>
                </a:r>
                <a:r>
                  <a:rPr lang="en-US" altLang="ko-KR" sz="2800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𝑳𝑪𝑺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후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조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후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보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약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1FA55C-3FCB-4140-A6AD-091C7255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19" y="3684227"/>
                <a:ext cx="6564702" cy="713144"/>
              </a:xfrm>
              <a:prstGeom prst="rect">
                <a:avLst/>
              </a:prstGeom>
              <a:blipFill>
                <a:blip r:embed="rId5"/>
                <a:stretch>
                  <a:fillRect t="-855" b="-4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8D71AE-2F7F-44A7-84AD-8BAAE3407CF6}"/>
                  </a:ext>
                </a:extLst>
              </p:cNvPr>
              <p:cNvSpPr txBox="1"/>
              <p:nvPr/>
            </p:nvSpPr>
            <p:spPr>
              <a:xfrm>
                <a:off x="2735219" y="4786201"/>
                <a:ext cx="6564702" cy="832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𝒄𝒔</m:t>
                        </m:r>
                      </m:sub>
                    </m:sSub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𝒊𝒄𝒔</m:t>
                            </m:r>
                          </m:sub>
                        </m:s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𝒄𝒔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𝒊𝒄𝒔</m:t>
                            </m:r>
                          </m:sub>
                        </m:sSub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𝒊𝒄𝒔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8D71AE-2F7F-44A7-84AD-8BAAE340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19" y="4786201"/>
                <a:ext cx="6564702" cy="832023"/>
              </a:xfrm>
              <a:prstGeom prst="rect">
                <a:avLst/>
              </a:prstGeom>
              <a:blipFill>
                <a:blip r:embed="rId6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9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765460-90AB-4848-B51D-1509999C785B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A9AFED-7252-4B4A-B079-4574579E9D4D}"/>
              </a:ext>
            </a:extLst>
          </p:cNvPr>
          <p:cNvSpPr/>
          <p:nvPr/>
        </p:nvSpPr>
        <p:spPr>
          <a:xfrm>
            <a:off x="3236167" y="886408"/>
            <a:ext cx="5719665" cy="5085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A8331E6B-5770-42AA-B333-252B4C9D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32" y="5363093"/>
            <a:ext cx="3000536" cy="32979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32F59D6-B5A0-4B5E-B9D2-9D944E12393C}"/>
              </a:ext>
            </a:extLst>
          </p:cNvPr>
          <p:cNvCxnSpPr>
            <a:cxnSpLocks/>
          </p:cNvCxnSpPr>
          <p:nvPr/>
        </p:nvCxnSpPr>
        <p:spPr>
          <a:xfrm>
            <a:off x="3558073" y="5142382"/>
            <a:ext cx="5075853" cy="0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8094AA-8326-4F87-9DA9-FCB27E2875C6}"/>
              </a:ext>
            </a:extLst>
          </p:cNvPr>
          <p:cNvSpPr txBox="1"/>
          <p:nvPr/>
        </p:nvSpPr>
        <p:spPr>
          <a:xfrm>
            <a:off x="1805473" y="1000708"/>
            <a:ext cx="507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0" stA="20000" endPos="50000" dist="60007" dir="5400000" sy="-100000" algn="bl" rotWithShape="0"/>
                </a:effectLst>
              </a:rPr>
              <a:t>CONTACT</a:t>
            </a:r>
            <a:endParaRPr lang="ko-KR" altLang="en-US" sz="2800" b="1" dirty="0">
              <a:solidFill>
                <a:schemeClr val="tx1">
                  <a:alpha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0" stA="200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9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6DB664-3734-459A-ACA2-24B58E60B6CA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BC679D-E932-4E44-A11C-68E442857E10}"/>
              </a:ext>
            </a:extLst>
          </p:cNvPr>
          <p:cNvSpPr/>
          <p:nvPr/>
        </p:nvSpPr>
        <p:spPr>
          <a:xfrm>
            <a:off x="3236166" y="886408"/>
            <a:ext cx="5719665" cy="5085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1D87E-2175-479A-9058-7A853862BF8B}"/>
              </a:ext>
            </a:extLst>
          </p:cNvPr>
          <p:cNvSpPr txBox="1"/>
          <p:nvPr/>
        </p:nvSpPr>
        <p:spPr>
          <a:xfrm>
            <a:off x="3558073" y="2552730"/>
            <a:ext cx="507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0" stA="20000" endPos="50000" dist="60007" dir="5400000" sy="-100000" algn="bl" rotWithShape="0"/>
                </a:effectLst>
              </a:rPr>
              <a:t>THANK YOU</a:t>
            </a:r>
            <a:endParaRPr lang="ko-KR" altLang="en-US" sz="5400" b="1" dirty="0">
              <a:solidFill>
                <a:schemeClr val="tx1">
                  <a:alpha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27000" stA="20000" endPos="50000" dist="60007" dir="5400000" sy="-100000" algn="bl" rotWithShape="0"/>
              </a:effectLst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C9718DA7-AA94-477D-949A-96187BF48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5732" y="5363093"/>
            <a:ext cx="3000536" cy="329794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5CD480-EEFA-431A-8C17-C6EC684FB416}"/>
              </a:ext>
            </a:extLst>
          </p:cNvPr>
          <p:cNvCxnSpPr>
            <a:cxnSpLocks/>
          </p:cNvCxnSpPr>
          <p:nvPr/>
        </p:nvCxnSpPr>
        <p:spPr>
          <a:xfrm>
            <a:off x="3558073" y="5142382"/>
            <a:ext cx="5075853" cy="0"/>
          </a:xfrm>
          <a:prstGeom prst="line">
            <a:avLst/>
          </a:prstGeom>
          <a:ln w="190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4971068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BURTSUM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338554"/>
            <a:chOff x="749994" y="2321793"/>
            <a:chExt cx="1573755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ALBERT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398737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V x H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3992005"/>
            <a:ext cx="952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V x E+E x H</a:t>
            </a:r>
            <a:endParaRPr lang="ko-KR" altLang="en-US" sz="28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4B728C-99DC-4871-869F-393A4C0FD578}"/>
              </a:ext>
            </a:extLst>
          </p:cNvPr>
          <p:cNvCxnSpPr>
            <a:cxnSpLocks/>
          </p:cNvCxnSpPr>
          <p:nvPr/>
        </p:nvCxnSpPr>
        <p:spPr>
          <a:xfrm>
            <a:off x="3772261" y="2987622"/>
            <a:ext cx="0" cy="8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FB7125-CDBC-409A-8474-0AED50DA5D14}"/>
              </a:ext>
            </a:extLst>
          </p:cNvPr>
          <p:cNvSpPr txBox="1"/>
          <p:nvPr/>
        </p:nvSpPr>
        <p:spPr>
          <a:xfrm>
            <a:off x="5745193" y="2390704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30,000 x 768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4FDD8C-6558-4F66-9936-52850C29008A}"/>
              </a:ext>
            </a:extLst>
          </p:cNvPr>
          <p:cNvSpPr txBox="1"/>
          <p:nvPr/>
        </p:nvSpPr>
        <p:spPr>
          <a:xfrm>
            <a:off x="5745193" y="4001424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 30,000 x 128 + 128 x 768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7770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ALBERT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398737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Next Sentence Prediction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3791949"/>
            <a:ext cx="9529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800" b="1" dirty="0"/>
              <a:t>  Sentence Order Prediction</a:t>
            </a:r>
            <a:endParaRPr lang="ko-KR" altLang="en-US" sz="28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28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4B728C-99DC-4871-869F-393A4C0FD578}"/>
              </a:ext>
            </a:extLst>
          </p:cNvPr>
          <p:cNvCxnSpPr/>
          <p:nvPr/>
        </p:nvCxnSpPr>
        <p:spPr>
          <a:xfrm>
            <a:off x="5262113" y="3018398"/>
            <a:ext cx="0" cy="7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553996"/>
            <a:chOff x="749994" y="2321793"/>
            <a:chExt cx="1573755" cy="553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  <a:p>
              <a:pPr algn="ctr"/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ALBERT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398737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She cooked pasta 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3126175"/>
            <a:ext cx="4021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it was delicious</a:t>
            </a:r>
            <a:endParaRPr lang="ko-KR" altLang="en-US" sz="28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28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4B728C-99DC-4871-869F-393A4C0FD578}"/>
              </a:ext>
            </a:extLst>
          </p:cNvPr>
          <p:cNvCxnSpPr/>
          <p:nvPr/>
        </p:nvCxnSpPr>
        <p:spPr>
          <a:xfrm>
            <a:off x="4364965" y="3715004"/>
            <a:ext cx="0" cy="7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F35168-9E0A-4E28-9BB9-3B08EFC27DCB}"/>
              </a:ext>
            </a:extLst>
          </p:cNvPr>
          <p:cNvSpPr txBox="1"/>
          <p:nvPr/>
        </p:nvSpPr>
        <p:spPr>
          <a:xfrm>
            <a:off x="6973815" y="3126175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She cooked pasta 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930C2-B9C5-42D6-BBF5-F25BADE007FB}"/>
              </a:ext>
            </a:extLst>
          </p:cNvPr>
          <p:cNvSpPr txBox="1"/>
          <p:nvPr/>
        </p:nvSpPr>
        <p:spPr>
          <a:xfrm>
            <a:off x="6973815" y="2402846"/>
            <a:ext cx="4021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it was delicious</a:t>
            </a:r>
            <a:endParaRPr lang="ko-KR" altLang="en-US" sz="28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2800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479A5C-16CA-4318-8E1B-6C58C3283A8F}"/>
              </a:ext>
            </a:extLst>
          </p:cNvPr>
          <p:cNvCxnSpPr/>
          <p:nvPr/>
        </p:nvCxnSpPr>
        <p:spPr>
          <a:xfrm>
            <a:off x="8744308" y="3746622"/>
            <a:ext cx="0" cy="7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CD30D3-DE1B-4BE7-9A7E-872B8040F9BF}"/>
              </a:ext>
            </a:extLst>
          </p:cNvPr>
          <p:cNvSpPr txBox="1"/>
          <p:nvPr/>
        </p:nvSpPr>
        <p:spPr>
          <a:xfrm>
            <a:off x="3707218" y="4628864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Positive</a:t>
            </a:r>
            <a:endParaRPr lang="ko-KR" altLang="en-US" sz="2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D1A648-E629-41EB-8626-14A3E2E4D5C7}"/>
              </a:ext>
            </a:extLst>
          </p:cNvPr>
          <p:cNvSpPr txBox="1"/>
          <p:nvPr/>
        </p:nvSpPr>
        <p:spPr>
          <a:xfrm>
            <a:off x="8017952" y="4721197"/>
            <a:ext cx="656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Negative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952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F8012-18C0-406B-80CF-07A8932004A5}"/>
              </a:ext>
            </a:extLst>
          </p:cNvPr>
          <p:cNvSpPr/>
          <p:nvPr/>
        </p:nvSpPr>
        <p:spPr>
          <a:xfrm>
            <a:off x="0" y="0"/>
            <a:ext cx="232375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7F1D7-ABB4-41A5-982F-2A6CE9798065}"/>
              </a:ext>
            </a:extLst>
          </p:cNvPr>
          <p:cNvSpPr txBox="1"/>
          <p:nvPr/>
        </p:nvSpPr>
        <p:spPr>
          <a:xfrm>
            <a:off x="307314" y="86850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D74EB2-9A7B-470F-90D8-CA2A5BC2C83A}"/>
              </a:ext>
            </a:extLst>
          </p:cNvPr>
          <p:cNvSpPr/>
          <p:nvPr/>
        </p:nvSpPr>
        <p:spPr>
          <a:xfrm>
            <a:off x="647398" y="2286267"/>
            <a:ext cx="1676351" cy="411669"/>
          </a:xfrm>
          <a:prstGeom prst="rect">
            <a:avLst/>
          </a:prstGeom>
          <a:solidFill>
            <a:srgbClr val="EAEBE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4D5D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3E57E0-23F1-48BF-BE11-532AF3857AE4}"/>
              </a:ext>
            </a:extLst>
          </p:cNvPr>
          <p:cNvCxnSpPr>
            <a:cxnSpLocks/>
          </p:cNvCxnSpPr>
          <p:nvPr/>
        </p:nvCxnSpPr>
        <p:spPr>
          <a:xfrm>
            <a:off x="307314" y="1391729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8E27C6-268F-475E-BA8B-7A46F7AA4E5E}"/>
              </a:ext>
            </a:extLst>
          </p:cNvPr>
          <p:cNvCxnSpPr>
            <a:cxnSpLocks/>
          </p:cNvCxnSpPr>
          <p:nvPr/>
        </p:nvCxnSpPr>
        <p:spPr>
          <a:xfrm>
            <a:off x="307314" y="864563"/>
            <a:ext cx="1709122" cy="0"/>
          </a:xfrm>
          <a:prstGeom prst="line">
            <a:avLst/>
          </a:prstGeom>
          <a:ln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9B0934-ED64-4BF9-ACA6-E30C787BB30B}"/>
              </a:ext>
            </a:extLst>
          </p:cNvPr>
          <p:cNvGrpSpPr/>
          <p:nvPr/>
        </p:nvGrpSpPr>
        <p:grpSpPr>
          <a:xfrm>
            <a:off x="749994" y="2321793"/>
            <a:ext cx="1573755" cy="338554"/>
            <a:chOff x="749994" y="2321793"/>
            <a:chExt cx="1573755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9F449-0C36-43BD-BF22-AC3BF343AE5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01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C16726-9283-4DC3-8201-5F021AB72D0C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DerivationⅠ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BFBE51-36BA-42E9-9B0A-D8A50BB01A12}"/>
              </a:ext>
            </a:extLst>
          </p:cNvPr>
          <p:cNvGrpSpPr/>
          <p:nvPr/>
        </p:nvGrpSpPr>
        <p:grpSpPr>
          <a:xfrm>
            <a:off x="749994" y="2987622"/>
            <a:ext cx="1573755" cy="338554"/>
            <a:chOff x="749994" y="2321793"/>
            <a:chExt cx="1573755" cy="3385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2821B8-CDFA-4535-80D8-14DC567AAED6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02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AD3C2E-E1ED-48DF-9204-45BDC1343489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rgbClr val="4C5F78"/>
                  </a:solidFill>
                </a:rPr>
                <a:t>DerivationⅡ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0EE7D17-44FD-4F4A-B59F-91166BC6ECA8}"/>
              </a:ext>
            </a:extLst>
          </p:cNvPr>
          <p:cNvGrpSpPr/>
          <p:nvPr/>
        </p:nvGrpSpPr>
        <p:grpSpPr>
          <a:xfrm>
            <a:off x="749994" y="3653451"/>
            <a:ext cx="1573344" cy="338554"/>
            <a:chOff x="749994" y="2321793"/>
            <a:chExt cx="1573344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46E7E0-F100-4DDD-9BD6-C4D1E64F38EE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03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5A947F-0119-445C-8308-E375C860750C}"/>
                </a:ext>
              </a:extLst>
            </p:cNvPr>
            <p:cNvSpPr txBox="1"/>
            <p:nvPr/>
          </p:nvSpPr>
          <p:spPr>
            <a:xfrm>
              <a:off x="1161875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BERTSUM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11692CF-F350-4373-930F-C7242B58037C}"/>
              </a:ext>
            </a:extLst>
          </p:cNvPr>
          <p:cNvGrpSpPr/>
          <p:nvPr/>
        </p:nvGrpSpPr>
        <p:grpSpPr>
          <a:xfrm>
            <a:off x="749994" y="4319280"/>
            <a:ext cx="1573755" cy="338554"/>
            <a:chOff x="749994" y="2321793"/>
            <a:chExt cx="1573755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E0D2A0-CA75-4532-9438-739655769179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04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CF9C57-2D2E-4611-B4A7-9EB281AFD041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Hidden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4BC457-CB09-4CB1-B100-F3EC0C426F6E}"/>
              </a:ext>
            </a:extLst>
          </p:cNvPr>
          <p:cNvGrpSpPr/>
          <p:nvPr/>
        </p:nvGrpSpPr>
        <p:grpSpPr>
          <a:xfrm>
            <a:off x="749994" y="4985109"/>
            <a:ext cx="1573755" cy="338554"/>
            <a:chOff x="749994" y="2321793"/>
            <a:chExt cx="1573755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DC9977-F392-4D43-8918-A7A83DB7D9C1}"/>
                </a:ext>
              </a:extLst>
            </p:cNvPr>
            <p:cNvSpPr txBox="1"/>
            <p:nvPr/>
          </p:nvSpPr>
          <p:spPr>
            <a:xfrm>
              <a:off x="749994" y="23217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C5F78"/>
                  </a:solidFill>
                </a:rPr>
                <a:t>05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AE51-B39D-489A-97A4-1B62B7ACFA28}"/>
                </a:ext>
              </a:extLst>
            </p:cNvPr>
            <p:cNvSpPr txBox="1"/>
            <p:nvPr/>
          </p:nvSpPr>
          <p:spPr>
            <a:xfrm>
              <a:off x="1162286" y="2352569"/>
              <a:ext cx="1161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4C5F78"/>
                  </a:solidFill>
                </a:rPr>
                <a:t>Q&amp;A</a:t>
              </a:r>
              <a:endParaRPr lang="ko-KR" altLang="en-US" sz="1600" dirty="0">
                <a:solidFill>
                  <a:srgbClr val="4C5F78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629EE2-7C46-4DAA-AF96-EA4FBF384473}"/>
              </a:ext>
            </a:extLst>
          </p:cNvPr>
          <p:cNvSpPr txBox="1"/>
          <p:nvPr/>
        </p:nvSpPr>
        <p:spPr>
          <a:xfrm>
            <a:off x="2853264" y="526009"/>
            <a:ext cx="223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sz="1600" b="1" dirty="0" err="1"/>
              <a:t>RoBERTa</a:t>
            </a:r>
            <a:endParaRPr lang="ko-KR" altLang="en-US" sz="1600" dirty="0"/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F08471DE-30A7-4754-A02F-8A8FFCFE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41920" y="88444"/>
            <a:ext cx="541223" cy="2616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5836C3-3C4A-496D-8543-C085191B73CF}"/>
              </a:ext>
            </a:extLst>
          </p:cNvPr>
          <p:cNvSpPr txBox="1"/>
          <p:nvPr/>
        </p:nvSpPr>
        <p:spPr>
          <a:xfrm>
            <a:off x="2853264" y="2229458"/>
            <a:ext cx="65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MLM </a:t>
            </a:r>
            <a:r>
              <a:rPr lang="ko-KR" altLang="en-US" sz="2000" b="1" dirty="0"/>
              <a:t>태스크에서 동적 </a:t>
            </a:r>
            <a:r>
              <a:rPr lang="ko-KR" altLang="en-US" sz="2000" b="1" dirty="0" err="1"/>
              <a:t>마스킹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E48E14-A58F-45B4-911A-6CF42E7BC37B}"/>
              </a:ext>
            </a:extLst>
          </p:cNvPr>
          <p:cNvSpPr txBox="1"/>
          <p:nvPr/>
        </p:nvSpPr>
        <p:spPr>
          <a:xfrm>
            <a:off x="2853264" y="4800443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2000" b="1" dirty="0"/>
              <a:t> 배치 크기를 증가해 학습에 사용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4933E0-256F-4EA3-87B3-01CB6782ADB0}"/>
              </a:ext>
            </a:extLst>
          </p:cNvPr>
          <p:cNvSpPr txBox="1"/>
          <p:nvPr/>
        </p:nvSpPr>
        <p:spPr>
          <a:xfrm>
            <a:off x="2853264" y="3092058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NSP</a:t>
            </a:r>
            <a:r>
              <a:rPr lang="ko-KR" altLang="en-US" sz="2000" b="1" dirty="0"/>
              <a:t>를 사용하지 않고 </a:t>
            </a:r>
            <a:r>
              <a:rPr lang="en-US" altLang="ko-KR" sz="2000" b="1" dirty="0"/>
              <a:t>MLM</a:t>
            </a:r>
            <a:r>
              <a:rPr lang="ko-KR" altLang="en-US" sz="2000" b="1" dirty="0"/>
              <a:t>만 사용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3B2409-A3A1-4B4D-9FBE-131E4BD75F67}"/>
              </a:ext>
            </a:extLst>
          </p:cNvPr>
          <p:cNvSpPr txBox="1"/>
          <p:nvPr/>
        </p:nvSpPr>
        <p:spPr>
          <a:xfrm>
            <a:off x="2853264" y="3954658"/>
            <a:ext cx="952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BBPE</a:t>
            </a:r>
            <a:r>
              <a:rPr lang="ko-KR" altLang="en-US" sz="2000" b="1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318694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3198</Words>
  <Application>Microsoft Office PowerPoint</Application>
  <PresentationFormat>와이드스크린</PresentationFormat>
  <Paragraphs>1586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MJXc-TeX-ams-R</vt:lpstr>
      <vt:lpstr>MJXc-TeX-main-B</vt:lpstr>
      <vt:lpstr>MJXc-TeX-main-R</vt:lpstr>
      <vt:lpstr>MJXc-TeX-math-I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조소현</dc:creator>
  <cp:lastModifiedBy>김호중</cp:lastModifiedBy>
  <cp:revision>298</cp:revision>
  <dcterms:created xsi:type="dcterms:W3CDTF">2021-11-03T00:46:25Z</dcterms:created>
  <dcterms:modified xsi:type="dcterms:W3CDTF">2022-01-23T15:16:24Z</dcterms:modified>
</cp:coreProperties>
</file>