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60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75" r:id="rId11"/>
    <p:sldId id="277" r:id="rId12"/>
    <p:sldId id="276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8" r:id="rId21"/>
    <p:sldId id="259" r:id="rId22"/>
  </p:sldIdLst>
  <p:sldSz cx="12192000" cy="6858000"/>
  <p:notesSz cx="6858000" cy="9144000"/>
  <p:embeddedFontLst>
    <p:embeddedFont>
      <p:font typeface="HU신세계 140" panose="02020603020101020101" pitchFamily="18" charset="-127"/>
      <p:regular r:id="rId24"/>
    </p:embeddedFont>
    <p:embeddedFont>
      <p:font typeface="210 공중전화 R" panose="02020603020101020101" pitchFamily="18" charset="-127"/>
      <p:regular r:id="rId25"/>
    </p:embeddedFont>
    <p:embeddedFont>
      <p:font typeface="210 꽃길 R" panose="02020603020101020101" pitchFamily="18" charset="-127"/>
      <p:regular r:id="rId26"/>
    </p:embeddedFont>
    <p:embeddedFont>
      <p:font typeface="210 국민체조 R" panose="02020603020101020101" pitchFamily="18" charset="-127"/>
      <p:regular r:id="rId27"/>
    </p:embeddedFont>
    <p:embeddedFont>
      <p:font typeface="210 그림수첩 R" panose="02020603020101020101" pitchFamily="18" charset="-127"/>
      <p:regular r:id="rId28"/>
    </p:embeddedFont>
    <p:embeddedFont>
      <p:font typeface="카페24 고운밤" pitchFamily="2" charset="-127"/>
      <p:regular r:id="rId29"/>
    </p:embeddedFont>
    <p:embeddedFont>
      <p:font typeface="1훈떡볶이 R" panose="02020603020101020101" pitchFamily="18" charset="-127"/>
      <p:regular r:id="rId30"/>
    </p:embeddedFont>
    <p:embeddedFont>
      <p:font typeface="HU구수한보리차 120" panose="02020603020101020101" pitchFamily="18" charset="-127"/>
      <p:regular r:id="rId31"/>
    </p:embeddedFont>
    <p:embeddedFont>
      <p:font typeface="210 국민가요 R" panose="0202060302010102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B4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79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DB197-86D1-47A9-8461-1B022480C555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02F4-A813-45BA-B3B8-289B9B75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02F4-A813-45BA-B3B8-289B9B759C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1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02F4-A813-45BA-B3B8-289B9B759C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1BCD-1556-4A86-B67C-536F639E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E9297-1F9E-458A-89E6-130D69B0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D9C9-BEA8-4A79-92DF-EBFBBA0DC1F7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C3155-3922-4399-82E1-1EB8CDB6FB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B889-34DE-42C0-9CBF-F77C2DB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957C5-9844-4C27-ABD2-47F88D70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8DC0-F536-4C4A-B159-3714BE880339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ABF2-DD77-479A-A769-471D3D1872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7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828BC-4B24-46CB-94F3-28254D778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4109E-2A89-47C8-AE08-2B3A958B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2CE-91DF-47FC-98B0-08E87C9D8819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B039-C95A-44D5-9498-D28DC06084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5C89-2A2A-4636-94A9-6878607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301AF-5E39-4952-91BB-4F2F2042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F277-9CAA-4110-81AB-E39442E3117B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25A-AA1F-4A61-A5D7-5DA843754A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4B3F-957D-4ADB-98C7-583F9658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727E0-30B1-467B-A5B6-59B88AAA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673E-4E9D-4E2F-A5EB-C1807C8E764D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B158-B7AD-42EB-8B79-EE9F2D6237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EB43-7187-4C66-8319-FBA0DD3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139D2-932F-44EC-B3EE-97B31724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E3B92-CA82-4267-AD7C-780FB515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B2E47-C283-432E-8004-1DAE0E84E08D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B3FFD-449E-4EE7-A6DF-1FDC45020B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4FA8-7469-4F14-9E02-04835B44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8279C-D631-49F4-A366-70252BFD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149D8-BF9B-4D3B-A4AF-CDA8D0FC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9F159-ECC5-4202-B0B7-4664EEF6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C5B76-4E91-4C40-8AF5-C3A861735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10DB-370A-4215-A1F2-0ECF25434040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6134-D8FA-41D0-8A07-66748B6E96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E2D3-8895-436A-B21B-861F5F4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011C-04FE-41CB-8C10-D82C31689ABF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29593-388B-4AC4-9AF8-9552BD37E6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708-2C4B-4949-9F95-2BB5043A3CF9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DE876-167D-4E37-9A96-5AF81202F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40ED-979E-4CC3-9566-DD4B15F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88B87-06BB-45FA-BDD3-E12C4AF9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50403-E66A-4907-A7D5-D12E6AFC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69AD-3927-43B7-9AB8-F56C4548806A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45E5-DC97-4220-A767-4CE46B22B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8ED8-E3C0-46B6-9ACF-A2A38BEF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39D20-DF7B-427C-A2C6-BA0A2C01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18EC-BE4D-4E91-A388-D24F7C72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CD899-CBD7-475B-995F-07D123FC7CFD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70DF-0826-4EC9-ABC2-68989C76B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8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540006-3ED6-4461-873D-5CE80D0BFE7C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DE112E-2083-46D7-9CAA-BD15F875FB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0.svg"/><Relationship Id="rId12" Type="http://schemas.openxmlformats.org/officeDocument/2006/relationships/image" Target="../media/image12.pn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6.sv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flipV="1">
            <a:off x="0" y="374650"/>
            <a:ext cx="12192000" cy="61087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051" name="그래픽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5153025"/>
            <a:ext cx="2876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래픽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180975" y="2362200"/>
            <a:ext cx="118300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54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데이터의 표현</a:t>
            </a:r>
          </a:p>
          <a:p>
            <a:pPr algn="ctr" eaLnBrk="1" hangingPunct="1"/>
            <a:r>
              <a:rPr lang="en-US" altLang="ko-KR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진수 </a:t>
            </a:r>
            <a:r>
              <a:rPr lang="en-US" altLang="ko-KR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-</a:t>
            </a:r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5001951" y="4141388"/>
            <a:ext cx="2188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Regular"/>
              </a:rPr>
              <a:t>봉평초등학교 </a:t>
            </a:r>
            <a:r>
              <a:rPr lang="en-US" altLang="ko-KR" sz="24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Regular"/>
              </a:rPr>
              <a:t>4</a:t>
            </a:r>
            <a:r>
              <a:rPr lang="ko-KR" altLang="en-US" sz="24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Regular"/>
              </a:rPr>
              <a:t>학년</a:t>
            </a:r>
            <a:endParaRPr lang="ko-KR" altLang="en-US" sz="2400" b="1" dirty="0">
              <a:solidFill>
                <a:srgbClr val="5630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나눔스퀘어라운드OTF Regular"/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451903" y="5060569"/>
            <a:ext cx="22304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 dirty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이정훈</a:t>
            </a:r>
          </a:p>
          <a:p>
            <a:pPr algn="ctr" eaLnBrk="1" hangingPunct="1"/>
            <a:r>
              <a:rPr lang="ko-KR" altLang="en-US" b="1" dirty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유진경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93651" y="2179619"/>
            <a:ext cx="1537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더 많이</a:t>
            </a:r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?</a:t>
            </a:r>
            <a:r>
              <a:rPr lang="en-US" altLang="ko-KR" sz="32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 </a:t>
            </a:r>
            <a:endParaRPr lang="ko-KR" altLang="en-US" sz="32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409119" y="1273990"/>
            <a:ext cx="53737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여러가지 수 표현 방식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534" y="2210396"/>
            <a:ext cx="6579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16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개의 숫자와 기호로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!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 16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진수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6810" y="3716599"/>
            <a:ext cx="52747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8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개의 숫자로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!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 8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진수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6810" y="5055835"/>
            <a:ext cx="52747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개의 숫자로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!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 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진수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8927" y="3685822"/>
            <a:ext cx="1537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더 적게</a:t>
            </a:r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? </a:t>
            </a:r>
            <a:endParaRPr lang="ko-KR" altLang="en-US" sz="32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8303" y="2850034"/>
            <a:ext cx="6815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</a:rPr>
              <a:t>0 1 2 3 4 5 6 7 8 9 A B C D E F</a:t>
            </a:r>
            <a:endParaRPr lang="ko-KR" altLang="en-US" sz="3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0282" y="4356237"/>
            <a:ext cx="31714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</a:rPr>
              <a:t>0 1 2 3 4 5 6 7 8</a:t>
            </a:r>
            <a:endParaRPr lang="ko-KR" altLang="en-US" sz="3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0282" y="5726251"/>
            <a:ext cx="31714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</a:rPr>
              <a:t>0 1</a:t>
            </a:r>
            <a:endParaRPr lang="ko-KR" altLang="en-US" sz="3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35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700463" y="1273990"/>
            <a:ext cx="479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10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진수에서 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9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보다 큰 수는</a:t>
            </a:r>
            <a:endParaRPr lang="en-US" altLang="ko-KR" sz="3600" b="1" dirty="0" smtClean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어떻게 표현할까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pic>
        <p:nvPicPr>
          <p:cNvPr id="15" name="Picture 4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562B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46656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857250" y="2713660"/>
            <a:ext cx="10477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0 1 2 3 4 5 6 7 8 9 . . . 10 11 12 </a:t>
            </a:r>
            <a:r>
              <a:rPr lang="en-US" altLang="ko-KR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~~ 98 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99 . . . 100 101 </a:t>
            </a:r>
            <a:r>
              <a:rPr lang="en-US" altLang="ko-KR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~~</a:t>
            </a:r>
            <a:endParaRPr lang="ko-KR" altLang="en-US" sz="30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736321" y="3822868"/>
            <a:ext cx="24961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한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두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9" name="Curved Up Arrow 42"/>
          <p:cNvSpPr/>
          <p:nvPr/>
        </p:nvSpPr>
        <p:spPr>
          <a:xfrm>
            <a:off x="4391661" y="3269285"/>
            <a:ext cx="1185516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1" name="Curved Up Arrow 42"/>
          <p:cNvSpPr/>
          <p:nvPr/>
        </p:nvSpPr>
        <p:spPr>
          <a:xfrm>
            <a:off x="8060736" y="3265242"/>
            <a:ext cx="1185516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7395778" y="3822868"/>
            <a:ext cx="2515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두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세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  <p:extLst>
      <p:ext uri="{BB962C8B-B14F-4D97-AF65-F5344CB8AC3E}">
        <p14:creationId xmlns:p14="http://schemas.microsoft.com/office/powerpoint/2010/main" val="48078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700463" y="1273990"/>
            <a:ext cx="479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10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진수에서 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9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보다 큰 수는</a:t>
            </a:r>
            <a:endParaRPr lang="en-US" altLang="ko-KR" sz="3600" b="1" dirty="0" smtClean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어떻게 표현할까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 (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계속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)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883761" y="2805100"/>
            <a:ext cx="10477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16 </a:t>
            </a: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</a:t>
            </a:r>
            <a:r>
              <a:rPr lang="ko-KR" altLang="en-US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2 3 4 5 6 7 8 9 A B C D E F → 10 11 12 . . . 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095216" y="3945057"/>
            <a:ext cx="10477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8 </a:t>
            </a: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</a:t>
            </a:r>
            <a:r>
              <a:rPr lang="ko-KR" altLang="en-US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2 3 4 5 6 7 8 → 10 11 12 . . . 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883761" y="5085014"/>
            <a:ext cx="10477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 </a:t>
            </a: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</a:t>
            </a:r>
            <a:r>
              <a:rPr lang="ko-KR" altLang="en-US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→ 10 11 → 100 101 . . . 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605536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642112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11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678688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12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715264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13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51840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14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788416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15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874776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16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21004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17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967232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18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7597458" y="4475116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8059738" y="4475116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8522018" y="4475116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11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553148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598868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3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700468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4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769556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5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  <p:extLst>
      <p:ext uri="{BB962C8B-B14F-4D97-AF65-F5344CB8AC3E}">
        <p14:creationId xmlns:p14="http://schemas.microsoft.com/office/powerpoint/2010/main" val="386389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1" name="그래픽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795338"/>
            <a:ext cx="9239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래픽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5137150"/>
            <a:ext cx="9239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래픽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78300"/>
            <a:ext cx="1257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6877050" y="3182938"/>
            <a:ext cx="49612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컴퓨터의 수 표현 </a:t>
            </a:r>
            <a:r>
              <a:rPr lang="en-US" altLang="ko-KR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</a:t>
            </a:r>
            <a:endParaRPr lang="en-US" altLang="ko-KR" sz="3600" b="1" dirty="0">
              <a:solidFill>
                <a:srgbClr val="56304B"/>
              </a:solidFill>
              <a:latin typeface="210 꽃길 R" panose="02020603020101020101" pitchFamily="18" charset="-127"/>
              <a:ea typeface="210 꽃길 R" panose="02020603020101020101" pitchFamily="18" charset="-127"/>
              <a:cs typeface="나눔스퀘어라운드OTF ExtraBold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6877050" y="3924300"/>
            <a:ext cx="23163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 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2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진수에 대해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pic>
        <p:nvPicPr>
          <p:cNvPr id="12296" name="그래픽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422400"/>
            <a:ext cx="1257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그래픽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16150"/>
            <a:ext cx="24257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9" name="그래픽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0" name="그룹 3"/>
          <p:cNvGrpSpPr>
            <a:grpSpLocks/>
          </p:cNvGrpSpPr>
          <p:nvPr/>
        </p:nvGrpSpPr>
        <p:grpSpPr bwMode="auto"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2302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2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3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3315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178197" y="3184525"/>
            <a:ext cx="28725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컴퓨터의 수 표현</a:t>
            </a:r>
          </a:p>
        </p:txBody>
      </p:sp>
      <p:grpSp>
        <p:nvGrpSpPr>
          <p:cNvPr id="13317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3325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 dirty="0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3</a:t>
              </a:r>
            </a:p>
          </p:txBody>
        </p:sp>
      </p:grpSp>
      <p:pic>
        <p:nvPicPr>
          <p:cNvPr id="13320" name="Picture 9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9" y="4668974"/>
            <a:ext cx="1577576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06" y="4472747"/>
            <a:ext cx="21605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5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98" y="2778601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6" name="TextBox 59"/>
          <p:cNvSpPr txBox="1">
            <a:spLocks noChangeArrowheads="1"/>
          </p:cNvSpPr>
          <p:nvPr/>
        </p:nvSpPr>
        <p:spPr bwMode="auto">
          <a:xfrm>
            <a:off x="4008798" y="867350"/>
            <a:ext cx="589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이진수</a:t>
            </a:r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 2</a:t>
            </a:r>
            <a:r>
              <a:rPr lang="ko-KR" altLang="en-US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!</a:t>
            </a:r>
            <a:endParaRPr lang="en-US" altLang="ko-KR" sz="4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7" name="TextBox 83"/>
          <p:cNvSpPr txBox="1">
            <a:spLocks noChangeArrowheads="1"/>
          </p:cNvSpPr>
          <p:nvPr/>
        </p:nvSpPr>
        <p:spPr bwMode="auto">
          <a:xfrm>
            <a:off x="4294208" y="1810683"/>
            <a:ext cx="6956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과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1,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단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개의 숫자를 이용하여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!</a:t>
            </a:r>
            <a:endParaRPr lang="en-US" altLang="ko-KR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8" name="TextBox 86"/>
          <p:cNvSpPr txBox="1">
            <a:spLocks noChangeArrowheads="1"/>
          </p:cNvSpPr>
          <p:nvPr/>
        </p:nvSpPr>
        <p:spPr bwMode="auto">
          <a:xfrm>
            <a:off x="4960975" y="3304103"/>
            <a:ext cx="61623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어떻게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개의 숫자로 큰 수를 나타낼까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</a:t>
            </a:r>
            <a:endParaRPr lang="en-US" altLang="ko-KR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133432" y="4688385"/>
            <a:ext cx="174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562B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</a:rPr>
              <a:t>생각해봅시다</a:t>
            </a:r>
            <a:r>
              <a:rPr lang="en-US" altLang="ko-KR" sz="2400" dirty="0" smtClean="0">
                <a:solidFill>
                  <a:srgbClr val="562B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403" y="4178099"/>
            <a:ext cx="2198771" cy="19439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4340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857250" y="2932322"/>
            <a:ext cx="10477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</a:t>
            </a:r>
            <a:r>
              <a:rPr lang="en-US" altLang="ko-KR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 . . . 10 11 . . . 100 101 110 111 . . . 1000 1001 ~~</a:t>
            </a:r>
            <a:endParaRPr lang="ko-KR" altLang="en-US" sz="30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156675" y="4041530"/>
            <a:ext cx="37273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한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두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세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4" name="Curved Up Arrow 42"/>
          <p:cNvSpPr/>
          <p:nvPr/>
        </p:nvSpPr>
        <p:spPr>
          <a:xfrm>
            <a:off x="3815192" y="3487947"/>
            <a:ext cx="1134494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5" name="Curved Up Arrow 42"/>
          <p:cNvSpPr/>
          <p:nvPr/>
        </p:nvSpPr>
        <p:spPr>
          <a:xfrm>
            <a:off x="6947549" y="3483904"/>
            <a:ext cx="1185516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7395778" y="4041530"/>
            <a:ext cx="2515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세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네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30" name="Curved Up Arrow 42"/>
          <p:cNvSpPr/>
          <p:nvPr/>
        </p:nvSpPr>
        <p:spPr>
          <a:xfrm>
            <a:off x="2367390" y="3478768"/>
            <a:ext cx="1111304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3076523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533723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3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4678930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4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5369810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5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6021023" y="2715763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6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6642330" y="2715763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7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7964237" y="270939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8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8923474" y="270939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20" name="TextBox 83"/>
          <p:cNvSpPr txBox="1">
            <a:spLocks noChangeArrowheads="1"/>
          </p:cNvSpPr>
          <p:nvPr/>
        </p:nvSpPr>
        <p:spPr bwMode="auto">
          <a:xfrm>
            <a:off x="888127" y="2245956"/>
            <a:ext cx="10415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숫자로만 수를 표현할 수 있나요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 NO!</a:t>
            </a:r>
          </a:p>
          <a:p>
            <a:pPr algn="ctr"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여러가지의 상태를 나타낼 수 있다면 수를 표현하는데 사용될 수 있다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!!</a:t>
            </a:r>
          </a:p>
        </p:txBody>
      </p:sp>
      <p:sp>
        <p:nvSpPr>
          <p:cNvPr id="21" name="TextBox 83"/>
          <p:cNvSpPr txBox="1">
            <a:spLocks noChangeArrowheads="1"/>
          </p:cNvSpPr>
          <p:nvPr/>
        </p:nvSpPr>
        <p:spPr bwMode="auto">
          <a:xfrm>
            <a:off x="911146" y="4033947"/>
            <a:ext cx="10415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진수를 표현하기 위해서는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</a:t>
            </a:r>
          </a:p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가지 상태로 나타낼 수 있는 사물이 필요</a:t>
            </a:r>
            <a:endParaRPr lang="en-US" altLang="ko-KR" sz="3000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882351" y="3363234"/>
            <a:ext cx="427298" cy="569098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83"/>
          <p:cNvSpPr txBox="1">
            <a:spLocks noChangeArrowheads="1"/>
          </p:cNvSpPr>
          <p:nvPr/>
        </p:nvSpPr>
        <p:spPr bwMode="auto">
          <a:xfrm>
            <a:off x="911146" y="5238451"/>
            <a:ext cx="104157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어떤 것이 있을까요</a:t>
            </a:r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3471518" y="1273990"/>
            <a:ext cx="52489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숫자가 아닌 것으로</a:t>
            </a:r>
            <a:endParaRPr lang="en-US" altLang="ko-KR" sz="3600" b="1" dirty="0" smtClean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 나타내기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12880" y="4032642"/>
            <a:ext cx="4100414" cy="1483416"/>
            <a:chOff x="1212880" y="4112154"/>
            <a:chExt cx="4100414" cy="148341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2521379" y="4112154"/>
              <a:ext cx="1483415" cy="115241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212880" y="4112154"/>
              <a:ext cx="1483415" cy="1483416"/>
              <a:chOff x="2296245" y="4373741"/>
              <a:chExt cx="1483415" cy="1483416"/>
            </a:xfrm>
          </p:grpSpPr>
          <p:sp>
            <p:nvSpPr>
              <p:cNvPr id="6" name="이등변 삼각형 5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3829879" y="4112154"/>
              <a:ext cx="1483415" cy="1152417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888127" y="2871473"/>
            <a:ext cx="10415746" cy="553998"/>
            <a:chOff x="664538" y="2921168"/>
            <a:chExt cx="10415746" cy="553998"/>
          </a:xfrm>
        </p:grpSpPr>
        <p:sp>
          <p:nvSpPr>
            <p:cNvPr id="20" name="TextBox 83"/>
            <p:cNvSpPr txBox="1">
              <a:spLocks noChangeArrowheads="1"/>
            </p:cNvSpPr>
            <p:nvPr/>
          </p:nvSpPr>
          <p:spPr bwMode="auto">
            <a:xfrm>
              <a:off x="664538" y="2921168"/>
              <a:ext cx="1041574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예</a:t>
              </a:r>
              <a:r>
                <a:rPr lang="en-US" altLang="ko-KR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) </a:t>
              </a:r>
              <a:r>
                <a:rPr lang="ko-KR" altLang="en-US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전등 → 켜진 상태    </a:t>
              </a:r>
              <a:r>
                <a:rPr lang="en-US" altLang="ko-KR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(1), </a:t>
              </a:r>
              <a:r>
                <a:rPr lang="ko-KR" altLang="en-US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꺼진 상태    </a:t>
              </a:r>
              <a:r>
                <a:rPr lang="en-US" altLang="ko-KR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(0)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733474" y="2950670"/>
              <a:ext cx="478693" cy="478693"/>
              <a:chOff x="2296245" y="4373741"/>
              <a:chExt cx="1483415" cy="1483416"/>
            </a:xfrm>
          </p:grpSpPr>
          <p:sp>
            <p:nvSpPr>
              <p:cNvPr id="25" name="이등변 삼각형 24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8184242" y="2950671"/>
              <a:ext cx="469509" cy="364746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116188" y="4032641"/>
            <a:ext cx="5382559" cy="1483417"/>
            <a:chOff x="6116188" y="4029530"/>
            <a:chExt cx="5382559" cy="148341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7415903" y="4029531"/>
              <a:ext cx="1483415" cy="1152417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6116188" y="4029531"/>
              <a:ext cx="1483415" cy="1483416"/>
              <a:chOff x="2296245" y="4373741"/>
              <a:chExt cx="1483415" cy="1483416"/>
            </a:xfrm>
          </p:grpSpPr>
          <p:sp>
            <p:nvSpPr>
              <p:cNvPr id="30" name="이등변 삼각형 29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10015332" y="4029531"/>
              <a:ext cx="1483415" cy="1152417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8715618" y="4029530"/>
              <a:ext cx="1483415" cy="1483416"/>
              <a:chOff x="2296245" y="4373741"/>
              <a:chExt cx="1483415" cy="1483416"/>
            </a:xfrm>
          </p:grpSpPr>
          <p:sp>
            <p:nvSpPr>
              <p:cNvPr id="36" name="이등변 삼각형 35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</p:grpSp>
      <p:sp>
        <p:nvSpPr>
          <p:cNvPr id="49" name="TextBox 83"/>
          <p:cNvSpPr txBox="1">
            <a:spLocks noChangeArrowheads="1"/>
          </p:cNvSpPr>
          <p:nvPr/>
        </p:nvSpPr>
        <p:spPr bwMode="auto">
          <a:xfrm>
            <a:off x="2298014" y="5680976"/>
            <a:ext cx="19301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100(4)</a:t>
            </a:r>
          </a:p>
        </p:txBody>
      </p:sp>
      <p:sp>
        <p:nvSpPr>
          <p:cNvPr id="50" name="TextBox 83"/>
          <p:cNvSpPr txBox="1">
            <a:spLocks noChangeArrowheads="1"/>
          </p:cNvSpPr>
          <p:nvPr/>
        </p:nvSpPr>
        <p:spPr bwMode="auto">
          <a:xfrm>
            <a:off x="7842394" y="5680976"/>
            <a:ext cx="19301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1010(12)</a:t>
            </a:r>
          </a:p>
        </p:txBody>
      </p:sp>
    </p:spTree>
    <p:extLst>
      <p:ext uri="{BB962C8B-B14F-4D97-AF65-F5344CB8AC3E}">
        <p14:creationId xmlns:p14="http://schemas.microsoft.com/office/powerpoint/2010/main" val="349900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9" name="그래픽 1">
            <a:extLst>
              <a:ext uri="{FF2B5EF4-FFF2-40B4-BE49-F238E27FC236}">
                <a16:creationId xmlns:a16="http://schemas.microsoft.com/office/drawing/2014/main" id="{ECF5D554-4F21-4606-B78D-0576D1C8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85118" y="5135566"/>
            <a:ext cx="925510" cy="925510"/>
          </a:xfrm>
          <a:prstGeom prst="rect">
            <a:avLst/>
          </a:prstGeom>
        </p:spPr>
      </p:pic>
      <p:pic>
        <p:nvPicPr>
          <p:cNvPr id="30" name="그래픽 11">
            <a:extLst>
              <a:ext uri="{FF2B5EF4-FFF2-40B4-BE49-F238E27FC236}">
                <a16:creationId xmlns:a16="http://schemas.microsoft.com/office/drawing/2014/main" id="{51FFDE86-1DCC-4C42-A0E6-CE4A8FC2C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585911" y="788829"/>
            <a:ext cx="923924" cy="923924"/>
          </a:xfrm>
          <a:prstGeom prst="rect">
            <a:avLst/>
          </a:prstGeom>
        </p:spPr>
      </p:pic>
      <p:pic>
        <p:nvPicPr>
          <p:cNvPr id="27" name="그래픽 2">
            <a:extLst>
              <a:ext uri="{FF2B5EF4-FFF2-40B4-BE49-F238E27FC236}">
                <a16:creationId xmlns:a16="http://schemas.microsoft.com/office/drawing/2014/main" id="{1CEBBDA7-762F-47B9-847D-D2D5F1FE06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422114" y="1432239"/>
            <a:ext cx="1251519" cy="1251519"/>
          </a:xfrm>
          <a:prstGeom prst="rect">
            <a:avLst/>
          </a:prstGeom>
        </p:spPr>
      </p:pic>
      <p:pic>
        <p:nvPicPr>
          <p:cNvPr id="28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19096" y="4171254"/>
            <a:ext cx="1257554" cy="1257554"/>
          </a:xfrm>
          <a:prstGeom prst="rect">
            <a:avLst/>
          </a:prstGeom>
        </p:spPr>
      </p:pic>
      <p:pic>
        <p:nvPicPr>
          <p:cNvPr id="26" name="그래픽 13">
            <a:extLst>
              <a:ext uri="{FF2B5EF4-FFF2-40B4-BE49-F238E27FC236}">
                <a16:creationId xmlns:a16="http://schemas.microsoft.com/office/drawing/2014/main" id="{D01F974C-8DD7-47A2-8C2F-2C54B98BD2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834896" y="2214880"/>
            <a:ext cx="2425954" cy="2425954"/>
          </a:xfrm>
          <a:prstGeom prst="rect">
            <a:avLst/>
          </a:prstGeom>
        </p:spPr>
      </p:pic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6877050" y="3182938"/>
            <a:ext cx="20774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 </a:t>
            </a:r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활용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6877050" y="3924300"/>
            <a:ext cx="341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 배운 내용을 토대로 문제를 풀어봅시다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그룹 3"/>
          <p:cNvGrpSpPr>
            <a:grpSpLocks/>
          </p:cNvGrpSpPr>
          <p:nvPr/>
        </p:nvGrpSpPr>
        <p:grpSpPr bwMode="auto"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6398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41431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2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4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7411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707048" y="3184525"/>
            <a:ext cx="18434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2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 </a:t>
            </a:r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활용</a:t>
            </a:r>
          </a:p>
        </p:txBody>
      </p:sp>
      <p:grpSp>
        <p:nvGrpSpPr>
          <p:cNvPr id="17413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7420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27773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4</a:t>
              </a:r>
            </a:p>
          </p:txBody>
        </p:sp>
      </p:grpSp>
      <p:pic>
        <p:nvPicPr>
          <p:cNvPr id="17416" name="Picture 9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781828"/>
            <a:ext cx="1854199" cy="185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512553"/>
            <a:ext cx="25209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511759"/>
            <a:ext cx="25193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5" name="TextBox 59"/>
          <p:cNvSpPr txBox="1">
            <a:spLocks noChangeArrowheads="1"/>
          </p:cNvSpPr>
          <p:nvPr/>
        </p:nvSpPr>
        <p:spPr bwMode="auto">
          <a:xfrm>
            <a:off x="4008798" y="867350"/>
            <a:ext cx="589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40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진수를 활용해보자</a:t>
            </a:r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!</a:t>
            </a:r>
            <a:endParaRPr lang="en-US" altLang="ko-KR" sz="4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6" name="TextBox 83"/>
          <p:cNvSpPr txBox="1">
            <a:spLocks noChangeArrowheads="1"/>
          </p:cNvSpPr>
          <p:nvPr/>
        </p:nvSpPr>
        <p:spPr bwMode="auto">
          <a:xfrm>
            <a:off x="4294208" y="1810683"/>
            <a:ext cx="6956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학습지에 있는 암호를 해독해보세요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!</a:t>
            </a:r>
            <a:endParaRPr lang="en-US" altLang="ko-KR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1063" y="2128838"/>
            <a:ext cx="2271712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4" name="직사각형 43"/>
          <p:cNvSpPr/>
          <p:nvPr/>
        </p:nvSpPr>
        <p:spPr>
          <a:xfrm>
            <a:off x="2692400" y="2128838"/>
            <a:ext cx="2271713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3" name="직사각형 42"/>
          <p:cNvSpPr/>
          <p:nvPr/>
        </p:nvSpPr>
        <p:spPr>
          <a:xfrm>
            <a:off x="949960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964113" y="2128838"/>
            <a:ext cx="2270125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pic>
        <p:nvPicPr>
          <p:cNvPr id="3079" name="그래픽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-7938"/>
            <a:ext cx="828675" cy="127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그래픽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5105400"/>
            <a:ext cx="28765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82" name="TextBox 25"/>
          <p:cNvSpPr txBox="1">
            <a:spLocks noChangeArrowheads="1"/>
          </p:cNvSpPr>
          <p:nvPr/>
        </p:nvSpPr>
        <p:spPr bwMode="auto">
          <a:xfrm>
            <a:off x="869950" y="3682452"/>
            <a:ext cx="13858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데이터의 표현</a:t>
            </a:r>
          </a:p>
        </p:txBody>
      </p:sp>
      <p:sp>
        <p:nvSpPr>
          <p:cNvPr id="3083" name="TextBox 36"/>
          <p:cNvSpPr txBox="1">
            <a:spLocks noChangeArrowheads="1"/>
          </p:cNvSpPr>
          <p:nvPr/>
        </p:nvSpPr>
        <p:spPr bwMode="auto">
          <a:xfrm>
            <a:off x="3203786" y="3682452"/>
            <a:ext cx="12695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일상적인 수 표현</a:t>
            </a:r>
          </a:p>
          <a:p>
            <a:pPr algn="ctr" eaLnBrk="1" hangingPunct="1"/>
            <a:r>
              <a:rPr lang="en-US" altLang="ko-KR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10</a:t>
            </a:r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진수 </a:t>
            </a:r>
            <a:r>
              <a:rPr lang="en-US" altLang="ko-KR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</a:p>
        </p:txBody>
      </p:sp>
      <p:sp>
        <p:nvSpPr>
          <p:cNvPr id="3084" name="TextBox 38"/>
          <p:cNvSpPr txBox="1">
            <a:spLocks noChangeArrowheads="1"/>
          </p:cNvSpPr>
          <p:nvPr/>
        </p:nvSpPr>
        <p:spPr bwMode="auto">
          <a:xfrm>
            <a:off x="5516851" y="3682452"/>
            <a:ext cx="12535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컴퓨터의 수 표현</a:t>
            </a:r>
          </a:p>
          <a:p>
            <a:pPr algn="ctr" eaLnBrk="1" hangingPunct="1"/>
            <a:r>
              <a:rPr lang="en-US" altLang="ko-KR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진수 </a:t>
            </a:r>
            <a:r>
              <a:rPr lang="en-US" altLang="ko-KR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</a:p>
        </p:txBody>
      </p:sp>
      <p:grpSp>
        <p:nvGrpSpPr>
          <p:cNvPr id="3085" name="그룹 21"/>
          <p:cNvGrpSpPr>
            <a:grpSpLocks/>
          </p:cNvGrpSpPr>
          <p:nvPr/>
        </p:nvGrpSpPr>
        <p:grpSpPr bwMode="auto">
          <a:xfrm>
            <a:off x="2689225" y="2276475"/>
            <a:ext cx="6813550" cy="2228850"/>
            <a:chOff x="2689724" y="2440316"/>
            <a:chExt cx="6812553" cy="190195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2689724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961105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3089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950227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TextBox 49"/>
          <p:cNvSpPr txBox="1">
            <a:spLocks noChangeArrowheads="1"/>
          </p:cNvSpPr>
          <p:nvPr/>
        </p:nvSpPr>
        <p:spPr bwMode="auto">
          <a:xfrm>
            <a:off x="7791450" y="3682451"/>
            <a:ext cx="1146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16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진수 </a:t>
            </a:r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활용</a:t>
            </a:r>
          </a:p>
        </p:txBody>
      </p:sp>
      <p:sp>
        <p:nvSpPr>
          <p:cNvPr id="3087" name="TextBox 51"/>
          <p:cNvSpPr txBox="1">
            <a:spLocks noChangeArrowheads="1"/>
          </p:cNvSpPr>
          <p:nvPr/>
        </p:nvSpPr>
        <p:spPr bwMode="auto">
          <a:xfrm>
            <a:off x="10510859" y="3682452"/>
            <a:ext cx="323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질문</a:t>
            </a:r>
          </a:p>
        </p:txBody>
      </p:sp>
      <p:sp>
        <p:nvSpPr>
          <p:cNvPr id="3088" name="TextBox 6"/>
          <p:cNvSpPr txBox="1">
            <a:spLocks noChangeArrowheads="1"/>
          </p:cNvSpPr>
          <p:nvPr/>
        </p:nvSpPr>
        <p:spPr bwMode="auto">
          <a:xfrm>
            <a:off x="4683125" y="960438"/>
            <a:ext cx="28273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000" b="1" dirty="0">
                <a:solidFill>
                  <a:srgbClr val="56304B"/>
                </a:solidFill>
                <a:latin typeface="HU신세계 140" panose="02020603020101020101" pitchFamily="18" charset="-127"/>
                <a:ea typeface="HU신세계 140" panose="02020603020101020101" pitchFamily="18" charset="-127"/>
                <a:cs typeface="나눔스퀘어라운드OTF ExtraBold"/>
              </a:rPr>
              <a:t>CONTENTS</a:t>
            </a:r>
            <a:endParaRPr lang="ko-KR" altLang="en-US" sz="4000" b="1" dirty="0">
              <a:solidFill>
                <a:srgbClr val="56304B"/>
              </a:solidFill>
              <a:latin typeface="HU신세계 140" panose="02020603020101020101" pitchFamily="18" charset="-127"/>
              <a:ea typeface="HU신세계 140" panose="02020603020101020101" pitchFamily="18" charset="-127"/>
              <a:cs typeface="나눔스퀘어라운드OTF ExtraBold"/>
            </a:endParaRPr>
          </a:p>
        </p:txBody>
      </p:sp>
      <p:pic>
        <p:nvPicPr>
          <p:cNvPr id="3089" name="그래픽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62653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그래픽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617010"/>
            <a:ext cx="4683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그래픽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515410"/>
            <a:ext cx="48736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그래픽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612247"/>
            <a:ext cx="6000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그래픽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75" y="2536047"/>
            <a:ext cx="617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4" name="그룹 2"/>
          <p:cNvGrpSpPr>
            <a:grpSpLocks/>
          </p:cNvGrpSpPr>
          <p:nvPr/>
        </p:nvGrpSpPr>
        <p:grpSpPr bwMode="auto">
          <a:xfrm>
            <a:off x="1395413" y="1958973"/>
            <a:ext cx="314325" cy="338554"/>
            <a:chOff x="1395326" y="1549351"/>
            <a:chExt cx="314810" cy="338971"/>
          </a:xfrm>
        </p:grpSpPr>
        <p:sp>
          <p:nvSpPr>
            <p:cNvPr id="2" name="타원 1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8" name="TextBox 45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05961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 dirty="0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5" name="그룹 46"/>
          <p:cNvGrpSpPr>
            <a:grpSpLocks/>
          </p:cNvGrpSpPr>
          <p:nvPr/>
        </p:nvGrpSpPr>
        <p:grpSpPr bwMode="auto">
          <a:xfrm>
            <a:off x="3665538" y="1958973"/>
            <a:ext cx="315912" cy="338554"/>
            <a:chOff x="1395326" y="1549351"/>
            <a:chExt cx="314810" cy="338971"/>
          </a:xfrm>
        </p:grpSpPr>
        <p:sp>
          <p:nvSpPr>
            <p:cNvPr id="48" name="타원 4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6" name="TextBox 48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48560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2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6" name="그룹 53"/>
          <p:cNvGrpSpPr>
            <a:grpSpLocks/>
          </p:cNvGrpSpPr>
          <p:nvPr/>
        </p:nvGrpSpPr>
        <p:grpSpPr bwMode="auto">
          <a:xfrm>
            <a:off x="5937250" y="1958973"/>
            <a:ext cx="314325" cy="338554"/>
            <a:chOff x="1395326" y="1549351"/>
            <a:chExt cx="314810" cy="338971"/>
          </a:xfrm>
        </p:grpSpPr>
        <p:sp>
          <p:nvSpPr>
            <p:cNvPr id="55" name="타원 54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4" name="TextBox 55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55732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3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7" name="그룹 56"/>
          <p:cNvGrpSpPr>
            <a:grpSpLocks/>
          </p:cNvGrpSpPr>
          <p:nvPr/>
        </p:nvGrpSpPr>
        <p:grpSpPr bwMode="auto">
          <a:xfrm>
            <a:off x="8207375" y="1958973"/>
            <a:ext cx="315913" cy="338554"/>
            <a:chOff x="1395326" y="1549351"/>
            <a:chExt cx="314810" cy="338971"/>
          </a:xfrm>
        </p:grpSpPr>
        <p:sp>
          <p:nvSpPr>
            <p:cNvPr id="58" name="타원 5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2" name="TextBox 58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58144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4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8" name="그룹 59"/>
          <p:cNvGrpSpPr>
            <a:grpSpLocks/>
          </p:cNvGrpSpPr>
          <p:nvPr/>
        </p:nvGrpSpPr>
        <p:grpSpPr bwMode="auto">
          <a:xfrm>
            <a:off x="10479088" y="1958973"/>
            <a:ext cx="314325" cy="338554"/>
            <a:chOff x="1395326" y="1549351"/>
            <a:chExt cx="314810" cy="338971"/>
          </a:xfrm>
        </p:grpSpPr>
        <p:sp>
          <p:nvSpPr>
            <p:cNvPr id="61" name="타원 60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0" name="TextBox 61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52521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5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0"/>
            <a:ext cx="12182051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pic>
        <p:nvPicPr>
          <p:cNvPr id="19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52391" y="1585391"/>
            <a:ext cx="3687219" cy="3687219"/>
          </a:xfrm>
          <a:prstGeom prst="rect">
            <a:avLst/>
          </a:prstGeom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180975" y="5405279"/>
            <a:ext cx="11830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6000" dirty="0">
                <a:solidFill>
                  <a:srgbClr val="5630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  <a:cs typeface="나눔스퀘어라운드OTF ExtraBold"/>
              </a:rPr>
              <a:t>질문이 있나요</a:t>
            </a:r>
            <a:r>
              <a:rPr lang="en-US" altLang="ko-KR" sz="6000" dirty="0">
                <a:solidFill>
                  <a:srgbClr val="5630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  <a:cs typeface="나눔스퀘어라운드OTF Extra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468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63BA2-E471-4B59-A3C4-85FAE927A700}"/>
              </a:ext>
            </a:extLst>
          </p:cNvPr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F4D5F-2EB4-44C5-B412-75725B0B8498}"/>
              </a:ext>
            </a:extLst>
          </p:cNvPr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9460" name="그래픽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29150"/>
            <a:ext cx="29622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180975" y="2290463"/>
            <a:ext cx="1183005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6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이번 시간은 끝</a:t>
            </a:r>
            <a:r>
              <a:rPr lang="en-US" altLang="ko-KR" sz="6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!</a:t>
            </a:r>
          </a:p>
          <a:p>
            <a:pPr algn="ctr" eaLnBrk="1" hangingPunct="1"/>
            <a:endParaRPr lang="en-US" altLang="ko-KR" sz="1050" dirty="0" smtClean="0">
              <a:solidFill>
                <a:srgbClr val="56304B"/>
              </a:solidFill>
              <a:latin typeface="210 국민체조 R" panose="02020603020101020101" pitchFamily="18" charset="-127"/>
              <a:ea typeface="210 국민체조 R" panose="02020603020101020101" pitchFamily="18" charset="-127"/>
              <a:cs typeface="나눔스퀘어라운드OTF ExtraBold"/>
            </a:endParaRPr>
          </a:p>
          <a:p>
            <a:pPr algn="ctr" eaLnBrk="1" hangingPunct="1"/>
            <a:r>
              <a:rPr lang="ko-KR" altLang="en-US" sz="4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고생하셨습니다</a:t>
            </a:r>
            <a:r>
              <a:rPr lang="en-US" altLang="ko-KR" sz="4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~</a:t>
            </a:r>
            <a:endParaRPr lang="ko-KR" altLang="en-US" sz="4000" dirty="0">
              <a:solidFill>
                <a:srgbClr val="56304B"/>
              </a:solidFill>
              <a:latin typeface="210 국민체조 R" panose="02020603020101020101" pitchFamily="18" charset="-127"/>
              <a:ea typeface="210 국민체조 R" panose="02020603020101020101" pitchFamily="18" charset="-127"/>
              <a:cs typeface="나눔스퀘어라운드OTF ExtraBold"/>
            </a:endParaRPr>
          </a:p>
        </p:txBody>
      </p:sp>
      <p:pic>
        <p:nvPicPr>
          <p:cNvPr id="19462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3">
            <a:extLst>
              <a:ext uri="{FF2B5EF4-FFF2-40B4-BE49-F238E27FC236}">
                <a16:creationId xmlns:a16="http://schemas.microsoft.com/office/drawing/2014/main" id="{D01F974C-8DD7-47A2-8C2F-2C54B98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86562" y="793750"/>
            <a:ext cx="927303" cy="927303"/>
          </a:xfrm>
          <a:prstGeom prst="rect">
            <a:avLst/>
          </a:prstGeom>
        </p:spPr>
      </p:pic>
      <p:pic>
        <p:nvPicPr>
          <p:cNvPr id="27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21717" y="1422455"/>
            <a:ext cx="1256992" cy="1256992"/>
          </a:xfrm>
          <a:prstGeom prst="rect">
            <a:avLst/>
          </a:prstGeom>
        </p:spPr>
      </p:pic>
      <p:pic>
        <p:nvPicPr>
          <p:cNvPr id="26" name="그래픽 2">
            <a:extLst>
              <a:ext uri="{FF2B5EF4-FFF2-40B4-BE49-F238E27FC236}">
                <a16:creationId xmlns:a16="http://schemas.microsoft.com/office/drawing/2014/main" id="{1CEBBDA7-762F-47B9-847D-D2D5F1FE0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589185" y="5134952"/>
            <a:ext cx="922056" cy="922056"/>
          </a:xfrm>
          <a:prstGeom prst="rect">
            <a:avLst/>
          </a:prstGeom>
        </p:spPr>
      </p:pic>
      <p:pic>
        <p:nvPicPr>
          <p:cNvPr id="25" name="그래픽 11">
            <a:extLst>
              <a:ext uri="{FF2B5EF4-FFF2-40B4-BE49-F238E27FC236}">
                <a16:creationId xmlns:a16="http://schemas.microsoft.com/office/drawing/2014/main" id="{51FFDE86-1DCC-4C42-A0E6-CE4A8FC2C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421563" y="4175474"/>
            <a:ext cx="1257300" cy="1257300"/>
          </a:xfrm>
          <a:prstGeom prst="rect">
            <a:avLst/>
          </a:prstGeom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6872990" y="3182938"/>
            <a:ext cx="26850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데이터의 표현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6872990" y="3924300"/>
            <a:ext cx="423673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eaLnBrk="1" hangingPunct="1">
              <a:buFontTx/>
              <a:buChar char="-"/>
            </a:pPr>
            <a:r>
              <a:rPr lang="ko-KR" altLang="en-US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데이터란 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무엇인지 알아봅시다</a:t>
            </a:r>
            <a:r>
              <a:rPr lang="en-US" altLang="ko-KR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  <a:p>
            <a:pPr marL="285750" indent="-285750" eaLnBrk="1" hangingPunct="1">
              <a:buFontTx/>
              <a:buChar char="-"/>
            </a:pPr>
            <a:endParaRPr lang="en-US" altLang="ko-KR" sz="700" b="1" dirty="0" smtClean="0">
              <a:solidFill>
                <a:srgbClr val="56304B"/>
              </a:solidFill>
              <a:latin typeface="카페24 고운밤" pitchFamily="2" charset="-127"/>
              <a:ea typeface="카페24 고운밤" pitchFamily="2" charset="-127"/>
              <a:cs typeface="나눔스퀘어라운드OTF Regular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인간과 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컴퓨터의 표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현 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방식에 대해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107" name="그래픽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8" name="그룹 3"/>
          <p:cNvGrpSpPr>
            <a:grpSpLocks/>
          </p:cNvGrpSpPr>
          <p:nvPr/>
        </p:nvGrpSpPr>
        <p:grpSpPr bwMode="auto">
          <a:xfrm>
            <a:off x="6872990" y="2319338"/>
            <a:ext cx="493713" cy="501592"/>
            <a:chOff x="7068195" y="1691107"/>
            <a:chExt cx="492443" cy="501529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4110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163085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 dirty="0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1</a:t>
              </a:r>
              <a:endParaRPr lang="ko-KR" altLang="en-US" sz="3000" b="1" dirty="0">
                <a:solidFill>
                  <a:schemeClr val="bg1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pic>
        <p:nvPicPr>
          <p:cNvPr id="24" name="그래픽 1">
            <a:extLst>
              <a:ext uri="{FF2B5EF4-FFF2-40B4-BE49-F238E27FC236}">
                <a16:creationId xmlns:a16="http://schemas.microsoft.com/office/drawing/2014/main" id="{ECF5D554-4F21-4606-B78D-0576D1C819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38252" y="2215940"/>
            <a:ext cx="2423922" cy="24239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123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413931" y="3184525"/>
            <a:ext cx="23820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데이터의 표현</a:t>
            </a:r>
          </a:p>
        </p:txBody>
      </p:sp>
      <p:grpSp>
        <p:nvGrpSpPr>
          <p:cNvPr id="5125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5137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163612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 dirty="0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1</a:t>
              </a:r>
              <a:endParaRPr lang="ko-KR" altLang="en-US" sz="3000" b="1" dirty="0">
                <a:solidFill>
                  <a:schemeClr val="bg1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endParaRPr>
            </a:p>
          </p:txBody>
        </p:sp>
      </p:grpSp>
      <p:pic>
        <p:nvPicPr>
          <p:cNvPr id="5126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5050"/>
            <a:ext cx="3240088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366835" y="5388769"/>
            <a:ext cx="6760855" cy="707886"/>
            <a:chOff x="4525457" y="5584714"/>
            <a:chExt cx="6760855" cy="707886"/>
          </a:xfrm>
        </p:grpSpPr>
        <p:sp>
          <p:nvSpPr>
            <p:cNvPr id="5127" name="TextBox 59"/>
            <p:cNvSpPr txBox="1">
              <a:spLocks noChangeArrowheads="1"/>
            </p:cNvSpPr>
            <p:nvPr/>
          </p:nvSpPr>
          <p:spPr bwMode="auto">
            <a:xfrm>
              <a:off x="4525457" y="5584714"/>
              <a:ext cx="187778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4000" b="1" dirty="0">
                  <a:solidFill>
                    <a:srgbClr val="562B4B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한컴 윤체 L"/>
                </a:rPr>
                <a:t>데이터</a:t>
              </a:r>
              <a:r>
                <a:rPr lang="en-US" altLang="ko-KR" sz="4000" b="1" dirty="0">
                  <a:solidFill>
                    <a:srgbClr val="562B4B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한컴 윤체 L"/>
                </a:rPr>
                <a:t>?</a:t>
              </a:r>
            </a:p>
          </p:txBody>
        </p:sp>
        <p:sp>
          <p:nvSpPr>
            <p:cNvPr id="5128" name="TextBox 61"/>
            <p:cNvSpPr txBox="1">
              <a:spLocks noChangeArrowheads="1"/>
            </p:cNvSpPr>
            <p:nvPr/>
          </p:nvSpPr>
          <p:spPr bwMode="auto">
            <a:xfrm>
              <a:off x="6313433" y="5703629"/>
              <a:ext cx="49728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2800" dirty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전달하고자 하는 의미를 가진 자료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80312" y="1504977"/>
            <a:ext cx="4533900" cy="3305175"/>
            <a:chOff x="5437188" y="2340169"/>
            <a:chExt cx="4533900" cy="3305175"/>
          </a:xfrm>
        </p:grpSpPr>
        <p:pic>
          <p:nvPicPr>
            <p:cNvPr id="5129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538" y="2340169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0" y="2340169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ight Arrow 70"/>
            <p:cNvSpPr/>
            <p:nvPr/>
          </p:nvSpPr>
          <p:spPr>
            <a:xfrm>
              <a:off x="6940550" y="2660844"/>
              <a:ext cx="1619250" cy="4349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6940550" y="4889694"/>
              <a:ext cx="1619250" cy="4349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5133" name="Picture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88" y="4565844"/>
              <a:ext cx="1081087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0" y="4562669"/>
              <a:ext cx="1081088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538" y="3419669"/>
              <a:ext cx="1081087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148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318207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2318207"/>
            <a:ext cx="143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5165725" y="2819857"/>
            <a:ext cx="1881188" cy="4349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857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152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538017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4531667"/>
            <a:ext cx="108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538017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TextBox 21"/>
          <p:cNvSpPr txBox="1">
            <a:spLocks noChangeArrowheads="1"/>
          </p:cNvSpPr>
          <p:nvPr/>
        </p:nvSpPr>
        <p:spPr bwMode="auto">
          <a:xfrm>
            <a:off x="3074988" y="5661967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말하기</a:t>
            </a:r>
          </a:p>
        </p:txBody>
      </p:sp>
      <p:sp>
        <p:nvSpPr>
          <p:cNvPr id="6156" name="TextBox 22"/>
          <p:cNvSpPr txBox="1">
            <a:spLocks noChangeArrowheads="1"/>
          </p:cNvSpPr>
          <p:nvPr/>
        </p:nvSpPr>
        <p:spPr bwMode="auto">
          <a:xfrm>
            <a:off x="5675313" y="5671492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글</a:t>
            </a:r>
          </a:p>
        </p:txBody>
      </p:sp>
      <p:sp>
        <p:nvSpPr>
          <p:cNvPr id="6157" name="TextBox 23"/>
          <p:cNvSpPr txBox="1">
            <a:spLocks noChangeArrowheads="1"/>
          </p:cNvSpPr>
          <p:nvPr/>
        </p:nvSpPr>
        <p:spPr bwMode="auto">
          <a:xfrm>
            <a:off x="8067675" y="5655617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물건</a:t>
            </a:r>
          </a:p>
        </p:txBody>
      </p:sp>
      <p:sp>
        <p:nvSpPr>
          <p:cNvPr id="6158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인간의 표현 방식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5165725" y="2570067"/>
            <a:ext cx="1881188" cy="4349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857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435380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429030"/>
            <a:ext cx="108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435380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Box 21"/>
          <p:cNvSpPr txBox="1">
            <a:spLocks noChangeArrowheads="1"/>
          </p:cNvSpPr>
          <p:nvPr/>
        </p:nvSpPr>
        <p:spPr bwMode="auto">
          <a:xfrm>
            <a:off x="693738" y="5559330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말하기</a:t>
            </a:r>
          </a:p>
        </p:txBody>
      </p:sp>
      <p:sp>
        <p:nvSpPr>
          <p:cNvPr id="7178" name="TextBox 22"/>
          <p:cNvSpPr txBox="1">
            <a:spLocks noChangeArrowheads="1"/>
          </p:cNvSpPr>
          <p:nvPr/>
        </p:nvSpPr>
        <p:spPr bwMode="auto">
          <a:xfrm>
            <a:off x="2303463" y="5568855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글</a:t>
            </a:r>
          </a:p>
        </p:txBody>
      </p:sp>
      <p:sp>
        <p:nvSpPr>
          <p:cNvPr id="7179" name="TextBox 23"/>
          <p:cNvSpPr txBox="1">
            <a:spLocks noChangeArrowheads="1"/>
          </p:cNvSpPr>
          <p:nvPr/>
        </p:nvSpPr>
        <p:spPr bwMode="auto">
          <a:xfrm>
            <a:off x="3819525" y="5552980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물건</a:t>
            </a:r>
          </a:p>
        </p:txBody>
      </p:sp>
      <p:pic>
        <p:nvPicPr>
          <p:cNvPr id="7181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070005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079530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Multiply 30"/>
          <p:cNvSpPr/>
          <p:nvPr/>
        </p:nvSpPr>
        <p:spPr>
          <a:xfrm>
            <a:off x="660400" y="3767042"/>
            <a:ext cx="4162425" cy="2422525"/>
          </a:xfrm>
          <a:prstGeom prst="mathMultiply">
            <a:avLst>
              <a:gd name="adj1" fmla="val 17670"/>
            </a:avLst>
          </a:prstGeom>
          <a:solidFill>
            <a:srgbClr val="FF0000"/>
          </a:solidFill>
          <a:ln w="38100" cap="rnd"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2" name="Right Arrow 31"/>
          <p:cNvSpPr/>
          <p:nvPr/>
        </p:nvSpPr>
        <p:spPr>
          <a:xfrm>
            <a:off x="5156200" y="4760817"/>
            <a:ext cx="1881188" cy="4349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857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85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80" y="4086130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TextBox 34"/>
          <p:cNvSpPr txBox="1">
            <a:spLocks noChangeArrowheads="1"/>
          </p:cNvSpPr>
          <p:nvPr/>
        </p:nvSpPr>
        <p:spPr bwMode="auto">
          <a:xfrm>
            <a:off x="9580563" y="4719542"/>
            <a:ext cx="19129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수로 표현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컴퓨터의 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표현 방식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85245" y="794026"/>
            <a:ext cx="925510" cy="925510"/>
          </a:xfrm>
          <a:prstGeom prst="rect">
            <a:avLst/>
          </a:prstGeom>
        </p:spPr>
      </p:pic>
      <p:pic>
        <p:nvPicPr>
          <p:cNvPr id="29" name="그래픽 1">
            <a:extLst>
              <a:ext uri="{FF2B5EF4-FFF2-40B4-BE49-F238E27FC236}">
                <a16:creationId xmlns:a16="http://schemas.microsoft.com/office/drawing/2014/main" id="{ECF5D554-4F21-4606-B78D-0576D1C81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21563" y="1426529"/>
            <a:ext cx="1252875" cy="1252875"/>
          </a:xfrm>
          <a:prstGeom prst="rect">
            <a:avLst/>
          </a:prstGeom>
        </p:spPr>
      </p:pic>
      <p:pic>
        <p:nvPicPr>
          <p:cNvPr id="27" name="그래픽 13">
            <a:extLst>
              <a:ext uri="{FF2B5EF4-FFF2-40B4-BE49-F238E27FC236}">
                <a16:creationId xmlns:a16="http://schemas.microsoft.com/office/drawing/2014/main" id="{D01F974C-8DD7-47A2-8C2F-2C54B98BD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588295" y="5135879"/>
            <a:ext cx="919411" cy="919411"/>
          </a:xfrm>
          <a:prstGeom prst="rect">
            <a:avLst/>
          </a:prstGeom>
        </p:spPr>
      </p:pic>
      <p:pic>
        <p:nvPicPr>
          <p:cNvPr id="26" name="그래픽 2">
            <a:extLst>
              <a:ext uri="{FF2B5EF4-FFF2-40B4-BE49-F238E27FC236}">
                <a16:creationId xmlns:a16="http://schemas.microsoft.com/office/drawing/2014/main" id="{1CEBBDA7-762F-47B9-847D-D2D5F1FE0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419351" y="4175899"/>
            <a:ext cx="1257299" cy="1257299"/>
          </a:xfrm>
          <a:prstGeom prst="rect">
            <a:avLst/>
          </a:prstGeom>
        </p:spPr>
      </p:pic>
      <p:pic>
        <p:nvPicPr>
          <p:cNvPr id="25" name="그래픽 11">
            <a:extLst>
              <a:ext uri="{FF2B5EF4-FFF2-40B4-BE49-F238E27FC236}">
                <a16:creationId xmlns:a16="http://schemas.microsoft.com/office/drawing/2014/main" id="{51FFDE86-1DCC-4C42-A0E6-CE4A8FC2C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35150" y="2225082"/>
            <a:ext cx="2425700" cy="2425700"/>
          </a:xfrm>
          <a:prstGeom prst="rect">
            <a:avLst/>
          </a:prstGeom>
        </p:spPr>
      </p:pic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6872990" y="3182938"/>
            <a:ext cx="50430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일상적인 수 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표현 </a:t>
            </a:r>
            <a:r>
              <a:rPr lang="en-US" altLang="ko-KR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10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</a:t>
            </a:r>
            <a:endParaRPr lang="en-US" altLang="ko-KR" sz="3600" b="1" dirty="0">
              <a:solidFill>
                <a:srgbClr val="56304B"/>
              </a:solidFill>
              <a:latin typeface="210 꽃길 R" panose="02020603020101020101" pitchFamily="18" charset="-127"/>
              <a:ea typeface="210 꽃길 R" panose="02020603020101020101" pitchFamily="18" charset="-127"/>
              <a:cs typeface="나눔스퀘어라운드OTF ExtraBold"/>
            </a:endParaRP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6872990" y="3924300"/>
            <a:ext cx="2404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 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10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진수에 대해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8203" name="그래픽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4" name="그룹 3"/>
          <p:cNvGrpSpPr>
            <a:grpSpLocks/>
          </p:cNvGrpSpPr>
          <p:nvPr/>
        </p:nvGrpSpPr>
        <p:grpSpPr bwMode="auto">
          <a:xfrm>
            <a:off x="687299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8206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2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2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19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187722" y="3184525"/>
            <a:ext cx="28725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일상적인 수 표현</a:t>
            </a:r>
          </a:p>
        </p:txBody>
      </p:sp>
      <p:grpSp>
        <p:nvGrpSpPr>
          <p:cNvPr id="9221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9231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2</a:t>
              </a:r>
            </a:p>
          </p:txBody>
        </p:sp>
      </p:grpSp>
      <p:sp>
        <p:nvSpPr>
          <p:cNvPr id="9222" name="TextBox 59"/>
          <p:cNvSpPr txBox="1">
            <a:spLocks noChangeArrowheads="1"/>
          </p:cNvSpPr>
          <p:nvPr/>
        </p:nvSpPr>
        <p:spPr bwMode="auto">
          <a:xfrm>
            <a:off x="4008798" y="867350"/>
            <a:ext cx="589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40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수를 어떻게 표현하나요</a:t>
            </a:r>
            <a:r>
              <a:rPr lang="en-US" altLang="ko-KR" sz="40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</a:t>
            </a:r>
          </a:p>
        </p:txBody>
      </p:sp>
      <p:pic>
        <p:nvPicPr>
          <p:cNvPr id="9223" name="Picture 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" y="4598304"/>
            <a:ext cx="2249487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0494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Box 83"/>
          <p:cNvSpPr txBox="1">
            <a:spLocks noChangeArrowheads="1"/>
          </p:cNvSpPr>
          <p:nvPr/>
        </p:nvSpPr>
        <p:spPr bwMode="auto">
          <a:xfrm>
            <a:off x="8618538" y="2686050"/>
            <a:ext cx="1995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계란 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“1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”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7059613" y="2824163"/>
            <a:ext cx="1282700" cy="4048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27" name="Pictur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18" y="4488975"/>
            <a:ext cx="1459865" cy="145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86"/>
          <p:cNvSpPr txBox="1">
            <a:spLocks noChangeArrowheads="1"/>
          </p:cNvSpPr>
          <p:nvPr/>
        </p:nvSpPr>
        <p:spPr bwMode="auto">
          <a:xfrm>
            <a:off x="8618538" y="4941908"/>
            <a:ext cx="1995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3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+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4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=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7</a:t>
            </a:r>
          </a:p>
        </p:txBody>
      </p:sp>
      <p:sp>
        <p:nvSpPr>
          <p:cNvPr id="88" name="Right Arrow 87"/>
          <p:cNvSpPr/>
          <p:nvPr/>
        </p:nvSpPr>
        <p:spPr>
          <a:xfrm>
            <a:off x="7059613" y="5016501"/>
            <a:ext cx="1282700" cy="4048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28"/>
          <p:cNvSpPr txBox="1">
            <a:spLocks noChangeArrowheads="1"/>
          </p:cNvSpPr>
          <p:nvPr/>
        </p:nvSpPr>
        <p:spPr bwMode="auto">
          <a:xfrm>
            <a:off x="2398711" y="2086110"/>
            <a:ext cx="73945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</a:t>
            </a:r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부터 </a:t>
            </a:r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</a:t>
            </a:r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까지 </a:t>
            </a:r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</a:t>
            </a:r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개의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숫자로 수를 표현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10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4" name="TextBox 28"/>
          <p:cNvSpPr txBox="1">
            <a:spLocks noChangeArrowheads="1"/>
          </p:cNvSpPr>
          <p:nvPr/>
        </p:nvSpPr>
        <p:spPr bwMode="auto">
          <a:xfrm>
            <a:off x="2421731" y="2908318"/>
            <a:ext cx="73945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0  1  2  3  4</a:t>
            </a:r>
          </a:p>
          <a:p>
            <a:pPr algn="ctr" eaLnBrk="1" hangingPunct="1"/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5  6  7  8  9</a:t>
            </a:r>
            <a:endParaRPr lang="ko-KR" altLang="en-US" sz="4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5" name="TextBox 28"/>
          <p:cNvSpPr txBox="1">
            <a:spLocks noChangeArrowheads="1"/>
          </p:cNvSpPr>
          <p:nvPr/>
        </p:nvSpPr>
        <p:spPr bwMode="auto">
          <a:xfrm>
            <a:off x="2398713" y="4665944"/>
            <a:ext cx="73945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000" dirty="0" smtClean="0">
                <a:solidFill>
                  <a:srgbClr val="562B4B"/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한컴 윤체 L"/>
              </a:rPr>
              <a:t>Q.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더 많은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,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또는 더 적은 개수의 숫자로</a:t>
            </a:r>
            <a:endParaRPr lang="en-US" altLang="ko-KR" sz="3000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수를 표현하는 것은 가능할까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6" name="TextBox 28"/>
          <p:cNvSpPr txBox="1">
            <a:spLocks noChangeArrowheads="1"/>
          </p:cNvSpPr>
          <p:nvPr/>
        </p:nvSpPr>
        <p:spPr bwMode="auto">
          <a:xfrm>
            <a:off x="9060951" y="4972833"/>
            <a:ext cx="21686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400" b="1" dirty="0" smtClean="0">
                <a:solidFill>
                  <a:srgbClr val="562B4B"/>
                </a:solidFill>
                <a:latin typeface="210 국민가요 R" panose="02020603020101020101" pitchFamily="18" charset="-127"/>
                <a:ea typeface="210 국민가요 R" panose="02020603020101020101" pitchFamily="18" charset="-127"/>
                <a:cs typeface="한컴 윤체 L"/>
              </a:rPr>
              <a:t>Yes!</a:t>
            </a:r>
            <a:endParaRPr lang="ko-KR" altLang="en-US" sz="4400" b="1" dirty="0">
              <a:solidFill>
                <a:srgbClr val="562B4B"/>
              </a:solidFill>
              <a:latin typeface="210 국민가요 R" panose="02020603020101020101" pitchFamily="18" charset="-127"/>
              <a:ea typeface="210 국민가요 R" panose="02020603020101020101" pitchFamily="18" charset="-127"/>
              <a:cs typeface="한컴 윤체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630</Words>
  <Application>Microsoft Office PowerPoint</Application>
  <PresentationFormat>와이드스크린</PresentationFormat>
  <Paragraphs>156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8" baseType="lpstr">
      <vt:lpstr>HU신세계 140</vt:lpstr>
      <vt:lpstr>210 공중전화 R</vt:lpstr>
      <vt:lpstr>Arial</vt:lpstr>
      <vt:lpstr>210 꽃길 R</vt:lpstr>
      <vt:lpstr>210 국민체조 R</vt:lpstr>
      <vt:lpstr>나눔스퀘어라운드OTF Bold</vt:lpstr>
      <vt:lpstr>210 그림수첩 R</vt:lpstr>
      <vt:lpstr>나눔스퀘어라운드OTF Regular</vt:lpstr>
      <vt:lpstr>카페24 고운밤</vt:lpstr>
      <vt:lpstr>1훈떡볶이 R</vt:lpstr>
      <vt:lpstr>나눔스퀘어라운드OTF ExtraBold</vt:lpstr>
      <vt:lpstr>한컴 윤체 L</vt:lpstr>
      <vt:lpstr>HU구수한보리차 120</vt:lpstr>
      <vt:lpstr>210 국민가요 R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zer544</dc:creator>
  <cp:lastModifiedBy>유진경</cp:lastModifiedBy>
  <cp:revision>140</cp:revision>
  <dcterms:created xsi:type="dcterms:W3CDTF">2019-11-15T01:34:19Z</dcterms:created>
  <dcterms:modified xsi:type="dcterms:W3CDTF">2022-07-22T03:22:47Z</dcterms:modified>
  <cp:version/>
</cp:coreProperties>
</file>