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3"/>
  </p:notesMasterIdLst>
  <p:sldIdLst>
    <p:sldId id="260" r:id="rId2"/>
    <p:sldId id="256" r:id="rId3"/>
    <p:sldId id="257" r:id="rId4"/>
    <p:sldId id="258" r:id="rId5"/>
    <p:sldId id="262" r:id="rId6"/>
    <p:sldId id="263" r:id="rId7"/>
    <p:sldId id="264" r:id="rId8"/>
    <p:sldId id="265" r:id="rId9"/>
    <p:sldId id="266" r:id="rId10"/>
    <p:sldId id="275" r:id="rId11"/>
    <p:sldId id="277" r:id="rId12"/>
    <p:sldId id="276" r:id="rId13"/>
    <p:sldId id="268" r:id="rId14"/>
    <p:sldId id="269" r:id="rId15"/>
    <p:sldId id="270" r:id="rId16"/>
    <p:sldId id="271" r:id="rId17"/>
    <p:sldId id="279" r:id="rId18"/>
    <p:sldId id="272" r:id="rId19"/>
    <p:sldId id="273" r:id="rId20"/>
    <p:sldId id="278" r:id="rId21"/>
    <p:sldId id="259" r:id="rId22"/>
  </p:sldIdLst>
  <p:sldSz cx="12192000" cy="6858000"/>
  <p:notesSz cx="6858000" cy="9144000"/>
  <p:embeddedFontLst>
    <p:embeddedFont>
      <p:font typeface="210 그림수첩 R" panose="02020603020101020101" pitchFamily="18" charset="-127"/>
      <p:regular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210 공중전화 R" panose="02020603020101020101" pitchFamily="18" charset="-127"/>
      <p:regular r:id="rId27"/>
    </p:embeddedFont>
    <p:embeddedFont>
      <p:font typeface="210 국민가요 R" panose="02020603020101020101" pitchFamily="18" charset="-127"/>
      <p:regular r:id="rId28"/>
    </p:embeddedFont>
    <p:embeddedFont>
      <p:font typeface="210 국민체조 R" panose="02020603020101020101" pitchFamily="18" charset="-127"/>
      <p:regular r:id="rId29"/>
    </p:embeddedFont>
    <p:embeddedFont>
      <p:font typeface="카페24 고운밤" pitchFamily="2" charset="-127"/>
      <p:regular r:id="rId30"/>
    </p:embeddedFont>
    <p:embeddedFont>
      <p:font typeface="HU신세계 140" panose="02020603020101020101" pitchFamily="18" charset="-127"/>
      <p:regular r:id="rId31"/>
    </p:embeddedFont>
    <p:embeddedFont>
      <p:font typeface="210 꽃길 R" panose="02020603020101020101" pitchFamily="18" charset="-127"/>
      <p:regular r:id="rId32"/>
    </p:embeddedFont>
    <p:embeddedFont>
      <p:font typeface="1훈떡볶이 R" panose="02020603020101020101" pitchFamily="18" charset="-127"/>
      <p:regular r:id="rId33"/>
    </p:embeddedFont>
    <p:embeddedFont>
      <p:font typeface="HU구수한보리차 120" panose="02020603020101020101" pitchFamily="18" charset="-127"/>
      <p:regular r:id="rId34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2B4B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91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DB197-86D1-47A9-8461-1B022480C555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F02F4-A813-45BA-B3B8-289B9B759C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474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F02F4-A813-45BA-B3B8-289B9B759C9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919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F02F4-A813-45BA-B3B8-289B9B759C9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25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B1BCD-1556-4A86-B67C-536F639E1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5E9297-1F9E-458A-89E6-130D69B06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96F3BD-D150-41D6-8989-2CA292E7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DD9C9-BEA8-4A79-92DF-EBFBBA0DC1F7}" type="datetimeFigureOut">
              <a:rPr lang="ko-KR" altLang="en-US"/>
              <a:pPr>
                <a:defRPr/>
              </a:pPr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7802B8-B1AD-46C1-B816-ED81CD4D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29D92D-C718-4939-BAB0-85549A50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BC3155-3922-4399-82E1-1EB8CDB6FB3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28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2B889-34DE-42C0-9CBF-F77C2DBBD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F957C5-9844-4C27-ABD2-47F88D701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96F3BD-D150-41D6-8989-2CA292E7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B8DC0-F536-4C4A-B159-3714BE880339}" type="datetimeFigureOut">
              <a:rPr lang="ko-KR" altLang="en-US"/>
              <a:pPr>
                <a:defRPr/>
              </a:pPr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7802B8-B1AD-46C1-B816-ED81CD4D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29D92D-C718-4939-BAB0-85549A50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8ABF2-DD77-479A-A769-471D3D18729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27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A828BC-4B24-46CB-94F3-28254D778B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14109E-2A89-47C8-AE08-2B3A958BB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96F3BD-D150-41D6-8989-2CA292E7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D02CE-91DF-47FC-98B0-08E87C9D8819}" type="datetimeFigureOut">
              <a:rPr lang="ko-KR" altLang="en-US"/>
              <a:pPr>
                <a:defRPr/>
              </a:pPr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7802B8-B1AD-46C1-B816-ED81CD4D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29D92D-C718-4939-BAB0-85549A50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AB039-C95A-44D5-9498-D28DC060843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126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D5C89-2A2A-4636-94A9-6878607CE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301AF-5E39-4952-91BB-4F2F2042B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96F3BD-D150-41D6-8989-2CA292E7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F5F277-9CAA-4110-81AB-E39442E3117B}" type="datetimeFigureOut">
              <a:rPr lang="ko-KR" altLang="en-US"/>
              <a:pPr>
                <a:defRPr/>
              </a:pPr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7802B8-B1AD-46C1-B816-ED81CD4D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29D92D-C718-4939-BAB0-85549A50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B525A-AA1F-4A61-A5D7-5DA843754A2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10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14B3F-957D-4ADB-98C7-583F9658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8727E0-30B1-467B-A5B6-59B88AAA6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96F3BD-D150-41D6-8989-2CA292E7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3673E-4E9D-4E2F-A5EB-C1807C8E764D}" type="datetimeFigureOut">
              <a:rPr lang="ko-KR" altLang="en-US"/>
              <a:pPr>
                <a:defRPr/>
              </a:pPr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7802B8-B1AD-46C1-B816-ED81CD4D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29D92D-C718-4939-BAB0-85549A50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3B158-B7AD-42EB-8B79-EE9F2D6237F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85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9EB43-7187-4C66-8319-FBA0DD3F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3139D2-932F-44EC-B3EE-97B317249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8E3B92-CA82-4267-AD7C-780FB5152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FF96F3BD-D150-41D6-8989-2CA292E7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9B2E47-C283-432E-8004-1DAE0E84E08D}" type="datetimeFigureOut">
              <a:rPr lang="ko-KR" altLang="en-US"/>
              <a:pPr>
                <a:defRPr/>
              </a:pPr>
              <a:t>2022-07-22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5B7802B8-B1AD-46C1-B816-ED81CD4D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7D29D92D-C718-4939-BAB0-85549A50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B3FFD-449E-4EE7-A6DF-1FDC45020BA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31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14FA8-7469-4F14-9E02-04835B441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48279C-D631-49F4-A366-70252BFDB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4149D8-BF9B-4D3B-A4AF-CDA8D0FCB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9F159-ECC5-4202-B0B7-4664EEF69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7C5B76-4E91-4C40-8AF5-C3A8617357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FF96F3BD-D150-41D6-8989-2CA292E7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810DB-370A-4215-A1F2-0ECF25434040}" type="datetimeFigureOut">
              <a:rPr lang="ko-KR" altLang="en-US"/>
              <a:pPr>
                <a:defRPr/>
              </a:pPr>
              <a:t>2022-07-22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5B7802B8-B1AD-46C1-B816-ED81CD4D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7D29D92D-C718-4939-BAB0-85549A50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226134-D8FA-41D0-8A07-66748B6E968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248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9E2D3-8895-436A-B21B-861F5F4D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>
            <a:extLst>
              <a:ext uri="{FF2B5EF4-FFF2-40B4-BE49-F238E27FC236}">
                <a16:creationId xmlns:a16="http://schemas.microsoft.com/office/drawing/2014/main" id="{FF96F3BD-D150-41D6-8989-2CA292E7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4011C-04FE-41CB-8C10-D82C31689ABF}" type="datetimeFigureOut">
              <a:rPr lang="ko-KR" altLang="en-US"/>
              <a:pPr>
                <a:defRPr/>
              </a:pPr>
              <a:t>2022-07-22</a:t>
            </a:fld>
            <a:endParaRPr lang="ko-KR" altLang="en-US"/>
          </a:p>
        </p:txBody>
      </p:sp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5B7802B8-B1AD-46C1-B816-ED81CD4D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7D29D92D-C718-4939-BAB0-85549A50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29593-388B-4AC4-9AF8-9552BD37E69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34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>
                <a16:creationId xmlns:a16="http://schemas.microsoft.com/office/drawing/2014/main" id="{FF96F3BD-D150-41D6-8989-2CA292E7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C3708-2C4B-4949-9F95-2BB5043A3CF9}" type="datetimeFigureOut">
              <a:rPr lang="ko-KR" altLang="en-US"/>
              <a:pPr>
                <a:defRPr/>
              </a:pPr>
              <a:t>2022-07-22</a:t>
            </a:fld>
            <a:endParaRPr lang="ko-KR" altLang="en-US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id="{5B7802B8-B1AD-46C1-B816-ED81CD4D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7D29D92D-C718-4939-BAB0-85549A50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DE876-167D-4E37-9A96-5AF81202FA0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39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440ED-979E-4CC3-9566-DD4B15FB5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F88B87-06BB-45FA-BDD3-E12C4AF98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850403-E66A-4907-A7D5-D12E6AFC1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FF96F3BD-D150-41D6-8989-2CA292E7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769AD-3927-43B7-9AB8-F56C4548806A}" type="datetimeFigureOut">
              <a:rPr lang="ko-KR" altLang="en-US"/>
              <a:pPr>
                <a:defRPr/>
              </a:pPr>
              <a:t>2022-07-22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5B7802B8-B1AD-46C1-B816-ED81CD4D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7D29D92D-C718-4939-BAB0-85549A50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245E5-DC97-4220-A767-4CE46B22BEE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1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A8ED8-E3C0-46B6-9ACF-A2A38BEF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239D20-DF7B-427C-A2C6-BA0A2C01F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6218EC-BE4D-4E91-A388-D24F7C726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FF96F3BD-D150-41D6-8989-2CA292E7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CD899-CBD7-475B-995F-07D123FC7CFD}" type="datetimeFigureOut">
              <a:rPr lang="ko-KR" altLang="en-US"/>
              <a:pPr>
                <a:defRPr/>
              </a:pPr>
              <a:t>2022-07-22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5B7802B8-B1AD-46C1-B816-ED81CD4D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7D29D92D-C718-4939-BAB0-85549A50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970DF-0826-4EC9-ABC2-68989C76BB1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58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96F3BD-D150-41D6-8989-2CA292E7D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4540006-3ED6-4461-873D-5CE80D0BFE7C}" type="datetimeFigureOut">
              <a:rPr lang="ko-KR" altLang="en-US"/>
              <a:pPr>
                <a:defRPr/>
              </a:pPr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7802B8-B1AD-46C1-B816-ED81CD4DA3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29D92D-C718-4939-BAB0-85549A509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7DE112E-2083-46D7-9CAA-BD15F875FB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fontAlgn="base" latinLnBrk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 latinLnBrk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35.png"/><Relationship Id="rId7" Type="http://schemas.openxmlformats.org/officeDocument/2006/relationships/image" Target="../media/image1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3" Type="http://schemas.openxmlformats.org/officeDocument/2006/relationships/image" Target="../media/image20.svg"/><Relationship Id="rId12" Type="http://schemas.openxmlformats.org/officeDocument/2006/relationships/image" Target="../media/image12.pn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14.png"/><Relationship Id="rId9" Type="http://schemas.openxmlformats.org/officeDocument/2006/relationships/image" Target="../media/image26.svg"/><Relationship Id="rId1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6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14.png"/><Relationship Id="rId2" Type="http://schemas.openxmlformats.org/officeDocument/2006/relationships/image" Target="../media/image11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.png"/><Relationship Id="rId9" Type="http://schemas.openxmlformats.org/officeDocument/2006/relationships/image" Target="../media/image13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5.jpeg"/><Relationship Id="rId7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6.svg"/><Relationship Id="rId3" Type="http://schemas.openxmlformats.org/officeDocument/2006/relationships/image" Target="../media/image20.sv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.png"/><Relationship Id="rId9" Type="http://schemas.openxmlformats.org/officeDocument/2006/relationships/image" Target="../media/image13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 flipV="1">
            <a:off x="0" y="374650"/>
            <a:ext cx="12192000" cy="610870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2051" name="그래픽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25" y="5153025"/>
            <a:ext cx="28765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그래픽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TextBox 6"/>
          <p:cNvSpPr txBox="1">
            <a:spLocks noChangeArrowheads="1"/>
          </p:cNvSpPr>
          <p:nvPr/>
        </p:nvSpPr>
        <p:spPr bwMode="auto">
          <a:xfrm>
            <a:off x="180975" y="2362200"/>
            <a:ext cx="1183005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5400" b="1" dirty="0">
                <a:solidFill>
                  <a:srgbClr val="56304B"/>
                </a:solidFill>
                <a:latin typeface="210 국민체조 R" panose="02020603020101020101" pitchFamily="18" charset="-127"/>
                <a:ea typeface="210 국민체조 R" panose="02020603020101020101" pitchFamily="18" charset="-127"/>
                <a:cs typeface="나눔스퀘어라운드OTF ExtraBold"/>
              </a:rPr>
              <a:t>데이터의 표현</a:t>
            </a:r>
          </a:p>
          <a:p>
            <a:pPr algn="ctr" eaLnBrk="1" hangingPunct="1"/>
            <a:r>
              <a:rPr lang="en-US" altLang="ko-KR" sz="3600" b="1" dirty="0">
                <a:solidFill>
                  <a:srgbClr val="56304B"/>
                </a:solidFill>
                <a:latin typeface="210 국민체조 R" panose="02020603020101020101" pitchFamily="18" charset="-127"/>
                <a:ea typeface="210 국민체조 R" panose="02020603020101020101" pitchFamily="18" charset="-127"/>
                <a:cs typeface="나눔스퀘어라운드OTF ExtraBold"/>
              </a:rPr>
              <a:t>-</a:t>
            </a:r>
            <a:r>
              <a:rPr lang="ko-KR" altLang="en-US" sz="3600" b="1" dirty="0">
                <a:solidFill>
                  <a:srgbClr val="56304B"/>
                </a:solidFill>
                <a:latin typeface="210 국민체조 R" panose="02020603020101020101" pitchFamily="18" charset="-127"/>
                <a:ea typeface="210 국민체조 R" panose="02020603020101020101" pitchFamily="18" charset="-127"/>
                <a:cs typeface="나눔스퀘어라운드OTF ExtraBold"/>
              </a:rPr>
              <a:t> </a:t>
            </a:r>
            <a:r>
              <a:rPr lang="en-US" altLang="ko-KR" sz="3600" b="1" dirty="0">
                <a:solidFill>
                  <a:srgbClr val="56304B"/>
                </a:solidFill>
                <a:latin typeface="210 국민체조 R" panose="02020603020101020101" pitchFamily="18" charset="-127"/>
                <a:ea typeface="210 국민체조 R" panose="02020603020101020101" pitchFamily="18" charset="-127"/>
                <a:cs typeface="나눔스퀘어라운드OTF ExtraBold"/>
              </a:rPr>
              <a:t>2</a:t>
            </a:r>
            <a:r>
              <a:rPr lang="ko-KR" altLang="en-US" sz="3600" b="1" dirty="0">
                <a:solidFill>
                  <a:srgbClr val="56304B"/>
                </a:solidFill>
                <a:latin typeface="210 국민체조 R" panose="02020603020101020101" pitchFamily="18" charset="-127"/>
                <a:ea typeface="210 국민체조 R" panose="02020603020101020101" pitchFamily="18" charset="-127"/>
                <a:cs typeface="나눔스퀘어라운드OTF ExtraBold"/>
              </a:rPr>
              <a:t>진수 </a:t>
            </a:r>
            <a:r>
              <a:rPr lang="en-US" altLang="ko-KR" sz="3600" b="1" dirty="0">
                <a:solidFill>
                  <a:srgbClr val="56304B"/>
                </a:solidFill>
                <a:latin typeface="210 국민체조 R" panose="02020603020101020101" pitchFamily="18" charset="-127"/>
                <a:ea typeface="210 국민체조 R" panose="02020603020101020101" pitchFamily="18" charset="-127"/>
                <a:cs typeface="나눔스퀘어라운드OTF ExtraBold"/>
              </a:rPr>
              <a:t>-</a:t>
            </a:r>
          </a:p>
        </p:txBody>
      </p:sp>
      <p:sp>
        <p:nvSpPr>
          <p:cNvPr id="2054" name="TextBox 8"/>
          <p:cNvSpPr txBox="1">
            <a:spLocks noChangeArrowheads="1"/>
          </p:cNvSpPr>
          <p:nvPr/>
        </p:nvSpPr>
        <p:spPr bwMode="auto">
          <a:xfrm>
            <a:off x="5001951" y="4141388"/>
            <a:ext cx="21881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2400" b="1" dirty="0" smtClean="0">
                <a:solidFill>
                  <a:srgbClr val="5630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나눔스퀘어라운드OTF Regular"/>
              </a:rPr>
              <a:t>봉평초등학교 </a:t>
            </a:r>
            <a:r>
              <a:rPr lang="en-US" altLang="ko-KR" sz="2400" b="1" dirty="0" smtClean="0">
                <a:solidFill>
                  <a:srgbClr val="5630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나눔스퀘어라운드OTF Regular"/>
              </a:rPr>
              <a:t>4</a:t>
            </a:r>
            <a:r>
              <a:rPr lang="ko-KR" altLang="en-US" sz="2400" b="1" dirty="0" smtClean="0">
                <a:solidFill>
                  <a:srgbClr val="5630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나눔스퀘어라운드OTF Regular"/>
              </a:rPr>
              <a:t>학년</a:t>
            </a:r>
            <a:endParaRPr lang="ko-KR" altLang="en-US" sz="2400" b="1" dirty="0">
              <a:solidFill>
                <a:srgbClr val="56304B"/>
              </a:solidFill>
              <a:latin typeface="210 공중전화 R" panose="02020603020101020101" pitchFamily="18" charset="-127"/>
              <a:ea typeface="210 공중전화 R" panose="02020603020101020101" pitchFamily="18" charset="-127"/>
              <a:cs typeface="나눔스퀘어라운드OTF Regular"/>
            </a:endParaRPr>
          </a:p>
        </p:txBody>
      </p:sp>
      <p:sp>
        <p:nvSpPr>
          <p:cNvPr id="2055" name="TextBox 8"/>
          <p:cNvSpPr txBox="1">
            <a:spLocks noChangeArrowheads="1"/>
          </p:cNvSpPr>
          <p:nvPr/>
        </p:nvSpPr>
        <p:spPr bwMode="auto">
          <a:xfrm>
            <a:off x="9451903" y="5060569"/>
            <a:ext cx="223043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b="1" dirty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이정훈</a:t>
            </a:r>
          </a:p>
          <a:p>
            <a:pPr algn="ctr" eaLnBrk="1" hangingPunct="1"/>
            <a:r>
              <a:rPr lang="ko-KR" altLang="en-US" b="1" dirty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유진경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22" y="-103619"/>
            <a:ext cx="513162" cy="610305"/>
          </a:xfrm>
          <a:prstGeom prst="rect">
            <a:avLst/>
          </a:prstGeom>
        </p:spPr>
      </p:pic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9291531" y="123825"/>
            <a:ext cx="28905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연세대학교 미래        </a:t>
            </a:r>
            <a:r>
              <a:rPr lang="en-US" altLang="ko-KR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SW </a:t>
            </a:r>
            <a:r>
              <a:rPr lang="ko-KR" altLang="en-US" sz="1600" b="1" dirty="0" err="1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가치확산</a:t>
            </a:r>
            <a:endParaRPr lang="ko-KR" altLang="en-US" sz="1600" b="1" dirty="0">
              <a:solidFill>
                <a:srgbClr val="5630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나눔스퀘어라운드OTF Regular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10244" name="그래픽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1893651" y="2179619"/>
            <a:ext cx="15378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200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</a:rPr>
              <a:t>더 많이</a:t>
            </a:r>
            <a:r>
              <a:rPr lang="en-US" altLang="ko-KR" sz="3200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</a:rPr>
              <a:t>?</a:t>
            </a:r>
            <a:r>
              <a:rPr lang="en-US" altLang="ko-KR" sz="32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</a:rPr>
              <a:t> </a:t>
            </a:r>
            <a:endParaRPr lang="ko-KR" altLang="en-US" sz="3200" b="1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22" y="-103619"/>
            <a:ext cx="513162" cy="610305"/>
          </a:xfrm>
          <a:prstGeom prst="rect">
            <a:avLst/>
          </a:prstGeom>
        </p:spPr>
      </p:pic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9291531" y="123825"/>
            <a:ext cx="28905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연세대학교 미래        </a:t>
            </a:r>
            <a:r>
              <a:rPr lang="en-US" altLang="ko-KR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SW </a:t>
            </a:r>
            <a:r>
              <a:rPr lang="ko-KR" altLang="en-US" sz="1600" b="1" dirty="0" err="1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가치확산</a:t>
            </a:r>
            <a:endParaRPr lang="ko-KR" altLang="en-US" sz="1600" b="1" dirty="0">
              <a:solidFill>
                <a:srgbClr val="5630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나눔스퀘어라운드OTF Regular"/>
            </a:endParaRPr>
          </a:p>
        </p:txBody>
      </p:sp>
      <p:sp>
        <p:nvSpPr>
          <p:cNvPr id="12" name="TextBox 27"/>
          <p:cNvSpPr txBox="1">
            <a:spLocks noChangeArrowheads="1"/>
          </p:cNvSpPr>
          <p:nvPr/>
        </p:nvSpPr>
        <p:spPr bwMode="auto">
          <a:xfrm>
            <a:off x="3409119" y="1273990"/>
            <a:ext cx="53737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3600" b="1" dirty="0" smtClean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여러가지 수 표현 방식</a:t>
            </a:r>
            <a:endParaRPr lang="ko-KR" altLang="en-US" sz="3600" b="1" dirty="0">
              <a:solidFill>
                <a:srgbClr val="562B4B"/>
              </a:solidFill>
              <a:latin typeface="210 공중전화 R" panose="02020603020101020101" pitchFamily="18" charset="-127"/>
              <a:ea typeface="210 공중전화 R" panose="02020603020101020101" pitchFamily="18" charset="-127"/>
              <a:cs typeface="한컴 윤체 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31534" y="2210396"/>
            <a:ext cx="65791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</a:rPr>
              <a:t>16</a:t>
            </a:r>
            <a:r>
              <a:rPr lang="ko-KR" altLang="en-US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</a:rPr>
              <a:t>개의 숫자와 기호로 수를 표현</a:t>
            </a:r>
            <a:r>
              <a:rPr lang="en-US" altLang="ko-KR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</a:rPr>
              <a:t>! </a:t>
            </a:r>
            <a:r>
              <a:rPr lang="en-US" altLang="ko-KR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sym typeface="Wingdings" panose="05000000000000000000" pitchFamily="2" charset="2"/>
              </a:rPr>
              <a:t> 16</a:t>
            </a:r>
            <a:r>
              <a:rPr lang="ko-KR" altLang="en-US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sym typeface="Wingdings" panose="05000000000000000000" pitchFamily="2" charset="2"/>
              </a:rPr>
              <a:t>진수</a:t>
            </a:r>
            <a:endParaRPr lang="ko-KR" altLang="en-US" sz="3000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16810" y="3716599"/>
            <a:ext cx="527472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000" dirty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</a:rPr>
              <a:t>8</a:t>
            </a:r>
            <a:r>
              <a:rPr lang="ko-KR" altLang="en-US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</a:rPr>
              <a:t>개의 숫자로 수를 표현</a:t>
            </a:r>
            <a:r>
              <a:rPr lang="en-US" altLang="ko-KR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</a:rPr>
              <a:t>! </a:t>
            </a:r>
            <a:r>
              <a:rPr lang="en-US" altLang="ko-KR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sym typeface="Wingdings" panose="05000000000000000000" pitchFamily="2" charset="2"/>
              </a:rPr>
              <a:t> 8</a:t>
            </a:r>
            <a:r>
              <a:rPr lang="ko-KR" altLang="en-US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sym typeface="Wingdings" panose="05000000000000000000" pitchFamily="2" charset="2"/>
              </a:rPr>
              <a:t>진수</a:t>
            </a:r>
            <a:endParaRPr lang="ko-KR" altLang="en-US" sz="3000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16810" y="5055835"/>
            <a:ext cx="527472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</a:rPr>
              <a:t>2</a:t>
            </a:r>
            <a:r>
              <a:rPr lang="ko-KR" altLang="en-US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</a:rPr>
              <a:t>개의 숫자로 수를 표현</a:t>
            </a:r>
            <a:r>
              <a:rPr lang="en-US" altLang="ko-KR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</a:rPr>
              <a:t>! </a:t>
            </a:r>
            <a:r>
              <a:rPr lang="en-US" altLang="ko-KR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sym typeface="Wingdings" panose="05000000000000000000" pitchFamily="2" charset="2"/>
              </a:rPr>
              <a:t> 2</a:t>
            </a:r>
            <a:r>
              <a:rPr lang="ko-KR" altLang="en-US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sym typeface="Wingdings" panose="05000000000000000000" pitchFamily="2" charset="2"/>
              </a:rPr>
              <a:t>진수</a:t>
            </a:r>
            <a:endParaRPr lang="ko-KR" altLang="en-US" sz="3000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78927" y="3685822"/>
            <a:ext cx="15378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200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</a:rPr>
              <a:t>더 적게</a:t>
            </a:r>
            <a:r>
              <a:rPr lang="en-US" altLang="ko-KR" sz="3200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</a:rPr>
              <a:t>? </a:t>
            </a:r>
            <a:endParaRPr lang="ko-KR" altLang="en-US" sz="3200" b="1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88303" y="2850034"/>
            <a:ext cx="68153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000" b="1" dirty="0" smtClean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</a:rPr>
              <a:t>0 1 2 3 4 5 6 7 8 9 A B C D E F</a:t>
            </a:r>
            <a:endParaRPr lang="ko-KR" altLang="en-US" sz="3000" b="1" dirty="0">
              <a:solidFill>
                <a:srgbClr val="562B4B"/>
              </a:solidFill>
              <a:latin typeface="210 공중전화 R" panose="02020603020101020101" pitchFamily="18" charset="-127"/>
              <a:ea typeface="210 공중전화 R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10282" y="4356237"/>
            <a:ext cx="317143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000" b="1" dirty="0" smtClean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</a:rPr>
              <a:t>0 1 2 3 4 5 6 7</a:t>
            </a:r>
            <a:endParaRPr lang="ko-KR" altLang="en-US" sz="3000" b="1" dirty="0">
              <a:solidFill>
                <a:srgbClr val="562B4B"/>
              </a:solidFill>
              <a:latin typeface="210 공중전화 R" panose="02020603020101020101" pitchFamily="18" charset="-127"/>
              <a:ea typeface="210 공중전화 R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10282" y="5726251"/>
            <a:ext cx="317143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000" b="1" dirty="0" smtClean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</a:rPr>
              <a:t>0 1</a:t>
            </a:r>
            <a:endParaRPr lang="ko-KR" altLang="en-US" sz="3000" b="1" dirty="0">
              <a:solidFill>
                <a:srgbClr val="562B4B"/>
              </a:solidFill>
              <a:latin typeface="210 공중전화 R" panose="02020603020101020101" pitchFamily="18" charset="-127"/>
              <a:ea typeface="210 공중전화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8355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10244" name="그래픽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22" y="-103619"/>
            <a:ext cx="513162" cy="610305"/>
          </a:xfrm>
          <a:prstGeom prst="rect">
            <a:avLst/>
          </a:prstGeom>
        </p:spPr>
      </p:pic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9291531" y="123825"/>
            <a:ext cx="28905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연세대학교 미래        </a:t>
            </a:r>
            <a:r>
              <a:rPr lang="en-US" altLang="ko-KR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SW </a:t>
            </a:r>
            <a:r>
              <a:rPr lang="ko-KR" altLang="en-US" sz="1600" b="1" dirty="0" err="1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가치확산</a:t>
            </a:r>
            <a:endParaRPr lang="ko-KR" altLang="en-US" sz="1600" b="1" dirty="0">
              <a:solidFill>
                <a:srgbClr val="5630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나눔스퀘어라운드OTF Regular"/>
            </a:endParaRPr>
          </a:p>
        </p:txBody>
      </p:sp>
      <p:sp>
        <p:nvSpPr>
          <p:cNvPr id="12" name="TextBox 27"/>
          <p:cNvSpPr txBox="1">
            <a:spLocks noChangeArrowheads="1"/>
          </p:cNvSpPr>
          <p:nvPr/>
        </p:nvSpPr>
        <p:spPr bwMode="auto">
          <a:xfrm>
            <a:off x="3700463" y="1273990"/>
            <a:ext cx="47910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3600" b="1" dirty="0" smtClean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10</a:t>
            </a:r>
            <a:r>
              <a:rPr lang="ko-KR" altLang="en-US" sz="3600" b="1" dirty="0" smtClean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진수에서 </a:t>
            </a:r>
            <a:r>
              <a:rPr lang="en-US" altLang="ko-KR" sz="3600" b="1" dirty="0" smtClean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9</a:t>
            </a:r>
            <a:r>
              <a:rPr lang="ko-KR" altLang="en-US" sz="3600" b="1" dirty="0" smtClean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보다 큰 수는</a:t>
            </a:r>
            <a:endParaRPr lang="en-US" altLang="ko-KR" sz="3600" b="1" dirty="0" smtClean="0">
              <a:solidFill>
                <a:srgbClr val="562B4B"/>
              </a:solidFill>
              <a:latin typeface="210 공중전화 R" panose="02020603020101020101" pitchFamily="18" charset="-127"/>
              <a:ea typeface="210 공중전화 R" panose="02020603020101020101" pitchFamily="18" charset="-127"/>
              <a:cs typeface="한컴 윤체 L"/>
            </a:endParaRPr>
          </a:p>
          <a:p>
            <a:pPr algn="ctr" eaLnBrk="1" hangingPunct="1"/>
            <a:r>
              <a:rPr lang="ko-KR" altLang="en-US" sz="3600" b="1" dirty="0" smtClean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어떻게 표현할까</a:t>
            </a:r>
            <a:r>
              <a:rPr lang="en-US" altLang="ko-KR" sz="3600" b="1" dirty="0" smtClean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?</a:t>
            </a:r>
            <a:endParaRPr lang="ko-KR" altLang="en-US" sz="3600" b="1" dirty="0">
              <a:solidFill>
                <a:srgbClr val="562B4B"/>
              </a:solidFill>
              <a:latin typeface="210 공중전화 R" panose="02020603020101020101" pitchFamily="18" charset="-127"/>
              <a:ea typeface="210 공중전화 R" panose="02020603020101020101" pitchFamily="18" charset="-127"/>
              <a:cs typeface="한컴 윤체 L"/>
            </a:endParaRPr>
          </a:p>
        </p:txBody>
      </p:sp>
      <p:pic>
        <p:nvPicPr>
          <p:cNvPr id="15" name="Picture 44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562B4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888" y="4665663"/>
            <a:ext cx="18002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857250" y="2713660"/>
            <a:ext cx="104775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3000" b="1" dirty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0 1 2 3 4 5 6 7 8 9 . . . 10 11 12 </a:t>
            </a:r>
            <a:r>
              <a:rPr lang="en-US" altLang="ko-KR" sz="3000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~~ 98 </a:t>
            </a:r>
            <a:r>
              <a:rPr lang="en-US" altLang="ko-KR" sz="3000" b="1" dirty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99 . . . 100 101 </a:t>
            </a:r>
            <a:r>
              <a:rPr lang="en-US" altLang="ko-KR" sz="3000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~~</a:t>
            </a:r>
            <a:endParaRPr lang="ko-KR" altLang="en-US" sz="3000" b="1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3736321" y="3822868"/>
            <a:ext cx="249619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2400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자릿수 늘어남</a:t>
            </a:r>
            <a:endParaRPr lang="en-US" altLang="ko-KR" sz="2400" b="1" dirty="0" smtClean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  <a:p>
            <a:pPr algn="ctr" eaLnBrk="1" hangingPunct="1"/>
            <a:r>
              <a:rPr lang="en-US" altLang="ko-KR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(</a:t>
            </a:r>
            <a:r>
              <a:rPr lang="ko-KR" altLang="en-US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한 자리 수 </a:t>
            </a:r>
            <a:r>
              <a:rPr lang="en-US" altLang="ko-KR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  <a:sym typeface="Wingdings" panose="05000000000000000000" pitchFamily="2" charset="2"/>
              </a:rPr>
              <a:t>→ </a:t>
            </a:r>
            <a:r>
              <a:rPr lang="ko-KR" altLang="en-US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  <a:sym typeface="Wingdings" panose="05000000000000000000" pitchFamily="2" charset="2"/>
              </a:rPr>
              <a:t>두 자리 수</a:t>
            </a:r>
            <a:r>
              <a:rPr lang="en-US" altLang="ko-KR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)</a:t>
            </a:r>
            <a:endParaRPr lang="ko-KR" altLang="en-US" sz="2400" b="1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  <p:sp>
        <p:nvSpPr>
          <p:cNvPr id="19" name="Curved Up Arrow 42"/>
          <p:cNvSpPr/>
          <p:nvPr/>
        </p:nvSpPr>
        <p:spPr>
          <a:xfrm>
            <a:off x="4391661" y="3269285"/>
            <a:ext cx="1185516" cy="536121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4"/>
          </a:solidFill>
          <a:ln w="28575">
            <a:solidFill>
              <a:srgbClr val="562B4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rgbClr val="562B4B"/>
              </a:solidFill>
              <a:latin typeface="210 공중전화 R" panose="02020603020101020101" pitchFamily="18" charset="-127"/>
              <a:ea typeface="210 공중전화 R" panose="02020603020101020101" pitchFamily="18" charset="-127"/>
            </a:endParaRPr>
          </a:p>
        </p:txBody>
      </p:sp>
      <p:sp>
        <p:nvSpPr>
          <p:cNvPr id="21" name="Curved Up Arrow 42"/>
          <p:cNvSpPr/>
          <p:nvPr/>
        </p:nvSpPr>
        <p:spPr>
          <a:xfrm>
            <a:off x="8060736" y="3265242"/>
            <a:ext cx="1185516" cy="536121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4"/>
          </a:solidFill>
          <a:ln w="28575">
            <a:solidFill>
              <a:srgbClr val="562B4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rgbClr val="562B4B"/>
              </a:solidFill>
              <a:latin typeface="210 공중전화 R" panose="02020603020101020101" pitchFamily="18" charset="-127"/>
              <a:ea typeface="210 공중전화 R" panose="02020603020101020101" pitchFamily="18" charset="-127"/>
            </a:endParaRP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7395778" y="3822868"/>
            <a:ext cx="251543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2400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자릿수 늘어남</a:t>
            </a:r>
            <a:endParaRPr lang="en-US" altLang="ko-KR" sz="2400" b="1" dirty="0" smtClean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  <a:p>
            <a:pPr algn="ctr" eaLnBrk="1" hangingPunct="1"/>
            <a:r>
              <a:rPr lang="en-US" altLang="ko-KR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(</a:t>
            </a:r>
            <a:r>
              <a:rPr lang="ko-KR" altLang="en-US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두 자리 수 </a:t>
            </a:r>
            <a:r>
              <a:rPr lang="en-US" altLang="ko-KR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  <a:sym typeface="Wingdings" panose="05000000000000000000" pitchFamily="2" charset="2"/>
              </a:rPr>
              <a:t>→ </a:t>
            </a:r>
            <a:r>
              <a:rPr lang="ko-KR" altLang="en-US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  <a:sym typeface="Wingdings" panose="05000000000000000000" pitchFamily="2" charset="2"/>
              </a:rPr>
              <a:t>세 자리 수</a:t>
            </a:r>
            <a:r>
              <a:rPr lang="en-US" altLang="ko-KR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)</a:t>
            </a:r>
            <a:endParaRPr lang="ko-KR" altLang="en-US" sz="2400" b="1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</p:spTree>
    <p:extLst>
      <p:ext uri="{BB962C8B-B14F-4D97-AF65-F5344CB8AC3E}">
        <p14:creationId xmlns:p14="http://schemas.microsoft.com/office/powerpoint/2010/main" val="480786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10244" name="그래픽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22" y="-103619"/>
            <a:ext cx="513162" cy="610305"/>
          </a:xfrm>
          <a:prstGeom prst="rect">
            <a:avLst/>
          </a:prstGeom>
        </p:spPr>
      </p:pic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9291531" y="123825"/>
            <a:ext cx="28905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연세대학교 미래        </a:t>
            </a:r>
            <a:r>
              <a:rPr lang="en-US" altLang="ko-KR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SW </a:t>
            </a:r>
            <a:r>
              <a:rPr lang="ko-KR" altLang="en-US" sz="1600" b="1" dirty="0" err="1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가치확산</a:t>
            </a:r>
            <a:endParaRPr lang="ko-KR" altLang="en-US" sz="1600" b="1" dirty="0">
              <a:solidFill>
                <a:srgbClr val="5630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나눔스퀘어라운드OTF Regular"/>
            </a:endParaRPr>
          </a:p>
        </p:txBody>
      </p:sp>
      <p:sp>
        <p:nvSpPr>
          <p:cNvPr id="12" name="TextBox 27"/>
          <p:cNvSpPr txBox="1">
            <a:spLocks noChangeArrowheads="1"/>
          </p:cNvSpPr>
          <p:nvPr/>
        </p:nvSpPr>
        <p:spPr bwMode="auto">
          <a:xfrm>
            <a:off x="3700463" y="1273990"/>
            <a:ext cx="47910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3600" b="1" dirty="0" smtClean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10</a:t>
            </a:r>
            <a:r>
              <a:rPr lang="ko-KR" altLang="en-US" sz="3600" b="1" dirty="0" smtClean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진수에서 </a:t>
            </a:r>
            <a:r>
              <a:rPr lang="en-US" altLang="ko-KR" sz="3600" b="1" dirty="0" smtClean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9</a:t>
            </a:r>
            <a:r>
              <a:rPr lang="ko-KR" altLang="en-US" sz="3600" b="1" dirty="0" smtClean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보다 큰 수는</a:t>
            </a:r>
            <a:endParaRPr lang="en-US" altLang="ko-KR" sz="3600" b="1" dirty="0" smtClean="0">
              <a:solidFill>
                <a:srgbClr val="562B4B"/>
              </a:solidFill>
              <a:latin typeface="210 공중전화 R" panose="02020603020101020101" pitchFamily="18" charset="-127"/>
              <a:ea typeface="210 공중전화 R" panose="02020603020101020101" pitchFamily="18" charset="-127"/>
              <a:cs typeface="한컴 윤체 L"/>
            </a:endParaRPr>
          </a:p>
          <a:p>
            <a:pPr algn="ctr" eaLnBrk="1" hangingPunct="1"/>
            <a:r>
              <a:rPr lang="ko-KR" altLang="en-US" sz="3600" b="1" dirty="0" smtClean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어떻게 표현할까</a:t>
            </a:r>
            <a:r>
              <a:rPr lang="en-US" altLang="ko-KR" sz="3600" b="1" dirty="0" smtClean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? (</a:t>
            </a:r>
            <a:r>
              <a:rPr lang="ko-KR" altLang="en-US" sz="3600" b="1" dirty="0" smtClean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계속</a:t>
            </a:r>
            <a:r>
              <a:rPr lang="en-US" altLang="ko-KR" sz="3600" b="1" dirty="0" smtClean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)</a:t>
            </a:r>
            <a:endParaRPr lang="ko-KR" altLang="en-US" sz="3600" b="1" dirty="0">
              <a:solidFill>
                <a:srgbClr val="562B4B"/>
              </a:solidFill>
              <a:latin typeface="210 공중전화 R" panose="02020603020101020101" pitchFamily="18" charset="-127"/>
              <a:ea typeface="210 공중전화 R" panose="02020603020101020101" pitchFamily="18" charset="-127"/>
              <a:cs typeface="한컴 윤체 L"/>
            </a:endParaRPr>
          </a:p>
        </p:txBody>
      </p:sp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883761" y="2805100"/>
            <a:ext cx="104775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3200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16 </a:t>
            </a:r>
            <a:r>
              <a:rPr lang="ko-KR" altLang="en-US" sz="3200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진수</a:t>
            </a:r>
            <a:r>
              <a:rPr lang="ko-KR" altLang="en-US" sz="3000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 </a:t>
            </a:r>
            <a:r>
              <a:rPr lang="en-US" altLang="ko-KR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0 1 2 3 4 5 6 7 8 9 A B C D E F → 10 11 12 . . . </a:t>
            </a:r>
            <a:endParaRPr lang="ko-KR" altLang="en-US" sz="3000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  <p:sp>
        <p:nvSpPr>
          <p:cNvPr id="24" name="TextBox 5"/>
          <p:cNvSpPr txBox="1">
            <a:spLocks noChangeArrowheads="1"/>
          </p:cNvSpPr>
          <p:nvPr/>
        </p:nvSpPr>
        <p:spPr bwMode="auto">
          <a:xfrm>
            <a:off x="1095216" y="3945057"/>
            <a:ext cx="104775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3200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8 </a:t>
            </a:r>
            <a:r>
              <a:rPr lang="ko-KR" altLang="en-US" sz="3200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진수</a:t>
            </a:r>
            <a:r>
              <a:rPr lang="ko-KR" altLang="en-US" sz="3000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 </a:t>
            </a:r>
            <a:r>
              <a:rPr lang="en-US" altLang="ko-KR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0 1 2 3 4 5 </a:t>
            </a:r>
            <a:r>
              <a:rPr lang="en-US" altLang="ko-KR" sz="300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6 </a:t>
            </a:r>
            <a:r>
              <a:rPr lang="en-US" altLang="ko-KR" sz="300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7 </a:t>
            </a:r>
            <a:r>
              <a:rPr lang="en-US" altLang="ko-KR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→ 10 11 12 . . . </a:t>
            </a:r>
            <a:endParaRPr lang="ko-KR" altLang="en-US" sz="3000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  <p:sp>
        <p:nvSpPr>
          <p:cNvPr id="25" name="TextBox 5"/>
          <p:cNvSpPr txBox="1">
            <a:spLocks noChangeArrowheads="1"/>
          </p:cNvSpPr>
          <p:nvPr/>
        </p:nvSpPr>
        <p:spPr bwMode="auto">
          <a:xfrm>
            <a:off x="883761" y="5085014"/>
            <a:ext cx="104775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3200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2 </a:t>
            </a:r>
            <a:r>
              <a:rPr lang="ko-KR" altLang="en-US" sz="3200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진수</a:t>
            </a:r>
            <a:r>
              <a:rPr lang="ko-KR" altLang="en-US" sz="3000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 </a:t>
            </a:r>
            <a:r>
              <a:rPr lang="en-US" altLang="ko-KR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0 1 → 10 11 → 100 101 . . . </a:t>
            </a:r>
            <a:endParaRPr lang="ko-KR" altLang="en-US" sz="3000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  <p:sp>
        <p:nvSpPr>
          <p:cNvPr id="26" name="TextBox 5"/>
          <p:cNvSpPr txBox="1">
            <a:spLocks noChangeArrowheads="1"/>
          </p:cNvSpPr>
          <p:nvPr/>
        </p:nvSpPr>
        <p:spPr bwMode="auto">
          <a:xfrm>
            <a:off x="6055360" y="3298138"/>
            <a:ext cx="5572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14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10</a:t>
            </a:r>
            <a:endParaRPr lang="ko-KR" altLang="en-US" sz="1400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  <p:sp>
        <p:nvSpPr>
          <p:cNvPr id="27" name="TextBox 5"/>
          <p:cNvSpPr txBox="1">
            <a:spLocks noChangeArrowheads="1"/>
          </p:cNvSpPr>
          <p:nvPr/>
        </p:nvSpPr>
        <p:spPr bwMode="auto">
          <a:xfrm>
            <a:off x="6421120" y="3298138"/>
            <a:ext cx="5572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14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11</a:t>
            </a:r>
            <a:endParaRPr lang="ko-KR" altLang="en-US" sz="1400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  <p:sp>
        <p:nvSpPr>
          <p:cNvPr id="28" name="TextBox 5"/>
          <p:cNvSpPr txBox="1">
            <a:spLocks noChangeArrowheads="1"/>
          </p:cNvSpPr>
          <p:nvPr/>
        </p:nvSpPr>
        <p:spPr bwMode="auto">
          <a:xfrm>
            <a:off x="6786880" y="3298138"/>
            <a:ext cx="5572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14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12</a:t>
            </a:r>
            <a:endParaRPr lang="ko-KR" altLang="en-US" sz="1400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  <p:sp>
        <p:nvSpPr>
          <p:cNvPr id="29" name="TextBox 5"/>
          <p:cNvSpPr txBox="1">
            <a:spLocks noChangeArrowheads="1"/>
          </p:cNvSpPr>
          <p:nvPr/>
        </p:nvSpPr>
        <p:spPr bwMode="auto">
          <a:xfrm>
            <a:off x="7152640" y="3298138"/>
            <a:ext cx="5572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14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13</a:t>
            </a:r>
            <a:endParaRPr lang="ko-KR" altLang="en-US" sz="1400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  <p:sp>
        <p:nvSpPr>
          <p:cNvPr id="30" name="TextBox 5"/>
          <p:cNvSpPr txBox="1">
            <a:spLocks noChangeArrowheads="1"/>
          </p:cNvSpPr>
          <p:nvPr/>
        </p:nvSpPr>
        <p:spPr bwMode="auto">
          <a:xfrm>
            <a:off x="7518400" y="3298138"/>
            <a:ext cx="5572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14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14</a:t>
            </a:r>
            <a:endParaRPr lang="ko-KR" altLang="en-US" sz="1400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  <p:sp>
        <p:nvSpPr>
          <p:cNvPr id="31" name="TextBox 5"/>
          <p:cNvSpPr txBox="1">
            <a:spLocks noChangeArrowheads="1"/>
          </p:cNvSpPr>
          <p:nvPr/>
        </p:nvSpPr>
        <p:spPr bwMode="auto">
          <a:xfrm>
            <a:off x="7884160" y="3298138"/>
            <a:ext cx="5572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14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15</a:t>
            </a:r>
            <a:endParaRPr lang="ko-KR" altLang="en-US" sz="1400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  <p:sp>
        <p:nvSpPr>
          <p:cNvPr id="32" name="TextBox 5"/>
          <p:cNvSpPr txBox="1">
            <a:spLocks noChangeArrowheads="1"/>
          </p:cNvSpPr>
          <p:nvPr/>
        </p:nvSpPr>
        <p:spPr bwMode="auto">
          <a:xfrm>
            <a:off x="8747760" y="3298138"/>
            <a:ext cx="5572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14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16</a:t>
            </a:r>
            <a:endParaRPr lang="ko-KR" altLang="en-US" sz="1400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  <p:sp>
        <p:nvSpPr>
          <p:cNvPr id="33" name="TextBox 5"/>
          <p:cNvSpPr txBox="1">
            <a:spLocks noChangeArrowheads="1"/>
          </p:cNvSpPr>
          <p:nvPr/>
        </p:nvSpPr>
        <p:spPr bwMode="auto">
          <a:xfrm>
            <a:off x="9210040" y="3298138"/>
            <a:ext cx="5572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14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17</a:t>
            </a:r>
            <a:endParaRPr lang="ko-KR" altLang="en-US" sz="1400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  <p:sp>
        <p:nvSpPr>
          <p:cNvPr id="34" name="TextBox 5"/>
          <p:cNvSpPr txBox="1">
            <a:spLocks noChangeArrowheads="1"/>
          </p:cNvSpPr>
          <p:nvPr/>
        </p:nvSpPr>
        <p:spPr bwMode="auto">
          <a:xfrm>
            <a:off x="9672320" y="3298138"/>
            <a:ext cx="5572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14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18</a:t>
            </a:r>
            <a:endParaRPr lang="ko-KR" altLang="en-US" sz="1400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  <p:sp>
        <p:nvSpPr>
          <p:cNvPr id="36" name="TextBox 5"/>
          <p:cNvSpPr txBox="1">
            <a:spLocks noChangeArrowheads="1"/>
          </p:cNvSpPr>
          <p:nvPr/>
        </p:nvSpPr>
        <p:spPr bwMode="auto">
          <a:xfrm>
            <a:off x="7597458" y="4475116"/>
            <a:ext cx="5572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14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9</a:t>
            </a:r>
            <a:endParaRPr lang="ko-KR" altLang="en-US" sz="1400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  <p:sp>
        <p:nvSpPr>
          <p:cNvPr id="37" name="TextBox 5"/>
          <p:cNvSpPr txBox="1">
            <a:spLocks noChangeArrowheads="1"/>
          </p:cNvSpPr>
          <p:nvPr/>
        </p:nvSpPr>
        <p:spPr bwMode="auto">
          <a:xfrm>
            <a:off x="8059738" y="4475116"/>
            <a:ext cx="5572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14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10</a:t>
            </a:r>
            <a:endParaRPr lang="ko-KR" altLang="en-US" sz="1400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  <p:sp>
        <p:nvSpPr>
          <p:cNvPr id="38" name="TextBox 5"/>
          <p:cNvSpPr txBox="1">
            <a:spLocks noChangeArrowheads="1"/>
          </p:cNvSpPr>
          <p:nvPr/>
        </p:nvSpPr>
        <p:spPr bwMode="auto">
          <a:xfrm>
            <a:off x="8522018" y="4475116"/>
            <a:ext cx="5572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14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11</a:t>
            </a:r>
            <a:endParaRPr lang="ko-KR" altLang="en-US" sz="1400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  <p:sp>
        <p:nvSpPr>
          <p:cNvPr id="42" name="TextBox 5"/>
          <p:cNvSpPr txBox="1">
            <a:spLocks noChangeArrowheads="1"/>
          </p:cNvSpPr>
          <p:nvPr/>
        </p:nvSpPr>
        <p:spPr bwMode="auto">
          <a:xfrm>
            <a:off x="5531486" y="5614904"/>
            <a:ext cx="5572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14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2</a:t>
            </a:r>
            <a:endParaRPr lang="ko-KR" altLang="en-US" sz="1400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  <p:sp>
        <p:nvSpPr>
          <p:cNvPr id="43" name="TextBox 5"/>
          <p:cNvSpPr txBox="1">
            <a:spLocks noChangeArrowheads="1"/>
          </p:cNvSpPr>
          <p:nvPr/>
        </p:nvSpPr>
        <p:spPr bwMode="auto">
          <a:xfrm>
            <a:off x="5988686" y="5614904"/>
            <a:ext cx="5572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14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3</a:t>
            </a:r>
            <a:endParaRPr lang="ko-KR" altLang="en-US" sz="1400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  <p:sp>
        <p:nvSpPr>
          <p:cNvPr id="45" name="TextBox 5"/>
          <p:cNvSpPr txBox="1">
            <a:spLocks noChangeArrowheads="1"/>
          </p:cNvSpPr>
          <p:nvPr/>
        </p:nvSpPr>
        <p:spPr bwMode="auto">
          <a:xfrm>
            <a:off x="7004686" y="5614904"/>
            <a:ext cx="5572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14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4</a:t>
            </a:r>
            <a:endParaRPr lang="ko-KR" altLang="en-US" sz="1400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  <p:sp>
        <p:nvSpPr>
          <p:cNvPr id="46" name="TextBox 5"/>
          <p:cNvSpPr txBox="1">
            <a:spLocks noChangeArrowheads="1"/>
          </p:cNvSpPr>
          <p:nvPr/>
        </p:nvSpPr>
        <p:spPr bwMode="auto">
          <a:xfrm>
            <a:off x="7695566" y="5614904"/>
            <a:ext cx="5572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14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5</a:t>
            </a:r>
            <a:endParaRPr lang="ko-KR" altLang="en-US" sz="1400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</p:spTree>
    <p:extLst>
      <p:ext uri="{BB962C8B-B14F-4D97-AF65-F5344CB8AC3E}">
        <p14:creationId xmlns:p14="http://schemas.microsoft.com/office/powerpoint/2010/main" val="3863898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12291" name="그래픽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38" y="795338"/>
            <a:ext cx="92392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그래픽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38" y="5137150"/>
            <a:ext cx="92392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그래픽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4178300"/>
            <a:ext cx="12573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TextBox 7"/>
          <p:cNvSpPr txBox="1">
            <a:spLocks noChangeArrowheads="1"/>
          </p:cNvSpPr>
          <p:nvPr/>
        </p:nvSpPr>
        <p:spPr bwMode="auto">
          <a:xfrm>
            <a:off x="6877050" y="3182938"/>
            <a:ext cx="496129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3600" b="1" dirty="0">
                <a:solidFill>
                  <a:srgbClr val="56304B"/>
                </a:solidFill>
                <a:latin typeface="210 꽃길 R" panose="02020603020101020101" pitchFamily="18" charset="-127"/>
                <a:ea typeface="210 꽃길 R" panose="02020603020101020101" pitchFamily="18" charset="-127"/>
                <a:cs typeface="나눔스퀘어라운드OTF ExtraBold"/>
              </a:rPr>
              <a:t>컴퓨터의 수 표현 </a:t>
            </a:r>
            <a:r>
              <a:rPr lang="en-US" altLang="ko-KR" sz="3600" b="1" dirty="0">
                <a:solidFill>
                  <a:srgbClr val="56304B"/>
                </a:solidFill>
                <a:latin typeface="210 꽃길 R" panose="02020603020101020101" pitchFamily="18" charset="-127"/>
                <a:ea typeface="210 꽃길 R" panose="02020603020101020101" pitchFamily="18" charset="-127"/>
                <a:cs typeface="나눔스퀘어라운드OTF ExtraBold"/>
              </a:rPr>
              <a:t>-</a:t>
            </a:r>
            <a:r>
              <a:rPr lang="ko-KR" altLang="en-US" sz="3600" b="1" dirty="0">
                <a:solidFill>
                  <a:srgbClr val="56304B"/>
                </a:solidFill>
                <a:latin typeface="210 꽃길 R" panose="02020603020101020101" pitchFamily="18" charset="-127"/>
                <a:ea typeface="210 꽃길 R" panose="02020603020101020101" pitchFamily="18" charset="-127"/>
                <a:cs typeface="나눔스퀘어라운드OTF ExtraBold"/>
              </a:rPr>
              <a:t> </a:t>
            </a:r>
            <a:r>
              <a:rPr lang="en-US" altLang="ko-KR" sz="3600" b="1" dirty="0">
                <a:solidFill>
                  <a:srgbClr val="56304B"/>
                </a:solidFill>
                <a:latin typeface="210 꽃길 R" panose="02020603020101020101" pitchFamily="18" charset="-127"/>
                <a:ea typeface="210 꽃길 R" panose="02020603020101020101" pitchFamily="18" charset="-127"/>
                <a:cs typeface="나눔스퀘어라운드OTF ExtraBold"/>
              </a:rPr>
              <a:t>2</a:t>
            </a:r>
            <a:r>
              <a:rPr lang="ko-KR" altLang="en-US" sz="3600" b="1" dirty="0" smtClean="0">
                <a:solidFill>
                  <a:srgbClr val="56304B"/>
                </a:solidFill>
                <a:latin typeface="210 꽃길 R" panose="02020603020101020101" pitchFamily="18" charset="-127"/>
                <a:ea typeface="210 꽃길 R" panose="02020603020101020101" pitchFamily="18" charset="-127"/>
                <a:cs typeface="나눔스퀘어라운드OTF ExtraBold"/>
              </a:rPr>
              <a:t>진수</a:t>
            </a:r>
            <a:endParaRPr lang="en-US" altLang="ko-KR" sz="3600" b="1" dirty="0">
              <a:solidFill>
                <a:srgbClr val="56304B"/>
              </a:solidFill>
              <a:latin typeface="210 꽃길 R" panose="02020603020101020101" pitchFamily="18" charset="-127"/>
              <a:ea typeface="210 꽃길 R" panose="02020603020101020101" pitchFamily="18" charset="-127"/>
              <a:cs typeface="나눔스퀘어라운드OTF ExtraBold"/>
            </a:endParaRPr>
          </a:p>
        </p:txBody>
      </p:sp>
      <p:sp>
        <p:nvSpPr>
          <p:cNvPr id="12295" name="TextBox 8"/>
          <p:cNvSpPr txBox="1">
            <a:spLocks noChangeArrowheads="1"/>
          </p:cNvSpPr>
          <p:nvPr/>
        </p:nvSpPr>
        <p:spPr bwMode="auto">
          <a:xfrm>
            <a:off x="6877050" y="3924300"/>
            <a:ext cx="23163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b="1" dirty="0">
                <a:solidFill>
                  <a:srgbClr val="56304B"/>
                </a:solidFill>
                <a:latin typeface="카페24 고운밤" pitchFamily="2" charset="-127"/>
                <a:ea typeface="카페24 고운밤" pitchFamily="2" charset="-127"/>
                <a:cs typeface="나눔스퀘어라운드OTF Regular"/>
              </a:rPr>
              <a:t>-</a:t>
            </a:r>
            <a:r>
              <a:rPr lang="ko-KR" altLang="en-US" b="1" dirty="0">
                <a:solidFill>
                  <a:srgbClr val="56304B"/>
                </a:solidFill>
                <a:latin typeface="카페24 고운밤" pitchFamily="2" charset="-127"/>
                <a:ea typeface="카페24 고운밤" pitchFamily="2" charset="-127"/>
                <a:cs typeface="나눔스퀘어라운드OTF Regular"/>
              </a:rPr>
              <a:t> </a:t>
            </a:r>
            <a:r>
              <a:rPr lang="en-US" altLang="ko-KR" b="1" dirty="0">
                <a:solidFill>
                  <a:srgbClr val="56304B"/>
                </a:solidFill>
                <a:latin typeface="카페24 고운밤" pitchFamily="2" charset="-127"/>
                <a:ea typeface="카페24 고운밤" pitchFamily="2" charset="-127"/>
                <a:cs typeface="나눔스퀘어라운드OTF Regular"/>
              </a:rPr>
              <a:t>2</a:t>
            </a:r>
            <a:r>
              <a:rPr lang="ko-KR" altLang="en-US" b="1" dirty="0">
                <a:solidFill>
                  <a:srgbClr val="56304B"/>
                </a:solidFill>
                <a:latin typeface="카페24 고운밤" pitchFamily="2" charset="-127"/>
                <a:ea typeface="카페24 고운밤" pitchFamily="2" charset="-127"/>
                <a:cs typeface="나눔스퀘어라운드OTF Regular"/>
              </a:rPr>
              <a:t>진수에 대해 알아봅시다</a:t>
            </a:r>
            <a:r>
              <a:rPr lang="en-US" altLang="ko-KR" b="1" dirty="0">
                <a:solidFill>
                  <a:srgbClr val="56304B"/>
                </a:solidFill>
                <a:latin typeface="카페24 고운밤" pitchFamily="2" charset="-127"/>
                <a:ea typeface="카페24 고운밤" pitchFamily="2" charset="-127"/>
                <a:cs typeface="나눔스퀘어라운드OTF Regular"/>
              </a:rPr>
              <a:t>.</a:t>
            </a:r>
          </a:p>
        </p:txBody>
      </p:sp>
      <p:pic>
        <p:nvPicPr>
          <p:cNvPr id="12296" name="그래픽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1422400"/>
            <a:ext cx="12573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그래픽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216150"/>
            <a:ext cx="2425700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이등변 삼각형 19"/>
          <p:cNvSpPr/>
          <p:nvPr/>
        </p:nvSpPr>
        <p:spPr>
          <a:xfrm rot="16200000">
            <a:off x="5499100" y="3232150"/>
            <a:ext cx="819150" cy="3937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12299" name="그래픽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688" y="-7938"/>
            <a:ext cx="428625" cy="87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300" name="그룹 3"/>
          <p:cNvGrpSpPr>
            <a:grpSpLocks/>
          </p:cNvGrpSpPr>
          <p:nvPr/>
        </p:nvGrpSpPr>
        <p:grpSpPr bwMode="auto">
          <a:xfrm>
            <a:off x="6877050" y="2319338"/>
            <a:ext cx="493713" cy="532339"/>
            <a:chOff x="7068195" y="1691107"/>
            <a:chExt cx="492443" cy="532683"/>
          </a:xfrm>
        </p:grpSpPr>
        <p:sp>
          <p:nvSpPr>
            <p:cNvPr id="17" name="타원 16"/>
            <p:cNvSpPr/>
            <p:nvPr/>
          </p:nvSpPr>
          <p:spPr>
            <a:xfrm>
              <a:off x="7068195" y="1691107"/>
              <a:ext cx="492443" cy="492443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000" b="1">
                <a:latin typeface="210 꽃길 R" panose="02020603020101020101" pitchFamily="18" charset="-127"/>
                <a:ea typeface="210 꽃길 R" panose="02020603020101020101" pitchFamily="18" charset="-127"/>
              </a:endParaRPr>
            </a:p>
          </p:txBody>
        </p:sp>
        <p:sp>
          <p:nvSpPr>
            <p:cNvPr id="12302" name="TextBox 17"/>
            <p:cNvSpPr txBox="1">
              <a:spLocks noChangeArrowheads="1"/>
            </p:cNvSpPr>
            <p:nvPr/>
          </p:nvSpPr>
          <p:spPr bwMode="auto">
            <a:xfrm>
              <a:off x="7188253" y="1731029"/>
              <a:ext cx="217447" cy="492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/>
              <a:r>
                <a:rPr lang="en-US" altLang="ko-KR" sz="3200" b="1">
                  <a:solidFill>
                    <a:schemeClr val="bg1"/>
                  </a:solidFill>
                  <a:latin typeface="210 꽃길 R" panose="02020603020101020101" pitchFamily="18" charset="-127"/>
                  <a:ea typeface="210 꽃길 R" panose="02020603020101020101" pitchFamily="18" charset="-127"/>
                  <a:cs typeface="나눔스퀘어라운드OTF ExtraBold"/>
                </a:rPr>
                <a:t>3</a:t>
              </a:r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22" y="-103619"/>
            <a:ext cx="513162" cy="610305"/>
          </a:xfrm>
          <a:prstGeom prst="rect">
            <a:avLst/>
          </a:prstGeom>
        </p:spPr>
      </p:pic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9291531" y="123825"/>
            <a:ext cx="28905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연세대학교 미래        </a:t>
            </a:r>
            <a:r>
              <a:rPr lang="en-US" altLang="ko-KR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SW </a:t>
            </a:r>
            <a:r>
              <a:rPr lang="ko-KR" altLang="en-US" sz="1600" b="1" dirty="0" err="1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가치확산</a:t>
            </a:r>
            <a:endParaRPr lang="ko-KR" altLang="en-US" sz="1600" b="1" dirty="0">
              <a:solidFill>
                <a:srgbClr val="5630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나눔스퀘어라운드OTF Regular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3248025" cy="685800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13315" name="그래픽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525" y="-7938"/>
            <a:ext cx="428625" cy="1895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TextBox 7"/>
          <p:cNvSpPr txBox="1">
            <a:spLocks noChangeArrowheads="1"/>
          </p:cNvSpPr>
          <p:nvPr/>
        </p:nvSpPr>
        <p:spPr bwMode="auto">
          <a:xfrm>
            <a:off x="178197" y="3184525"/>
            <a:ext cx="287258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3200" b="1" dirty="0">
                <a:solidFill>
                  <a:srgbClr val="56304B"/>
                </a:solidFill>
                <a:latin typeface="210 꽃길 R" panose="02020603020101020101" pitchFamily="18" charset="-127"/>
                <a:ea typeface="210 꽃길 R" panose="02020603020101020101" pitchFamily="18" charset="-127"/>
                <a:cs typeface="나눔스퀘어라운드OTF ExtraBold"/>
              </a:rPr>
              <a:t>컴퓨터의 수 표현</a:t>
            </a:r>
          </a:p>
        </p:txBody>
      </p:sp>
      <p:grpSp>
        <p:nvGrpSpPr>
          <p:cNvPr id="13317" name="그룹 37"/>
          <p:cNvGrpSpPr>
            <a:grpSpLocks/>
          </p:cNvGrpSpPr>
          <p:nvPr/>
        </p:nvGrpSpPr>
        <p:grpSpPr bwMode="auto">
          <a:xfrm>
            <a:off x="1377950" y="2179638"/>
            <a:ext cx="492125" cy="501592"/>
            <a:chOff x="7068195" y="1691107"/>
            <a:chExt cx="492443" cy="501529"/>
          </a:xfrm>
        </p:grpSpPr>
        <p:sp>
          <p:nvSpPr>
            <p:cNvPr id="39" name="타원 38"/>
            <p:cNvSpPr/>
            <p:nvPr/>
          </p:nvSpPr>
          <p:spPr>
            <a:xfrm>
              <a:off x="7068195" y="1691107"/>
              <a:ext cx="492443" cy="492063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b="1">
                <a:latin typeface="210 꽃길 R" panose="02020603020101020101" pitchFamily="18" charset="-127"/>
                <a:ea typeface="210 꽃길 R" panose="02020603020101020101" pitchFamily="18" charset="-127"/>
              </a:endParaRPr>
            </a:p>
          </p:txBody>
        </p:sp>
        <p:sp>
          <p:nvSpPr>
            <p:cNvPr id="13325" name="TextBox 40"/>
            <p:cNvSpPr txBox="1">
              <a:spLocks noChangeArrowheads="1"/>
            </p:cNvSpPr>
            <p:nvPr/>
          </p:nvSpPr>
          <p:spPr bwMode="auto">
            <a:xfrm>
              <a:off x="7188253" y="1731029"/>
              <a:ext cx="203714" cy="461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/>
              <a:r>
                <a:rPr lang="en-US" altLang="ko-KR" sz="3000" b="1" dirty="0">
                  <a:solidFill>
                    <a:schemeClr val="bg1"/>
                  </a:solidFill>
                  <a:latin typeface="210 꽃길 R" panose="02020603020101020101" pitchFamily="18" charset="-127"/>
                  <a:ea typeface="210 꽃길 R" panose="02020603020101020101" pitchFamily="18" charset="-127"/>
                  <a:cs typeface="나눔스퀘어라운드OTF ExtraBold"/>
                </a:rPr>
                <a:t>3</a:t>
              </a:r>
            </a:p>
          </p:txBody>
        </p:sp>
      </p:grpSp>
      <p:pic>
        <p:nvPicPr>
          <p:cNvPr id="13320" name="Picture 92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9" y="4668974"/>
            <a:ext cx="1577576" cy="19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9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806" y="4472747"/>
            <a:ext cx="2160587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Picture 95"/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798" y="2778601"/>
            <a:ext cx="10795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22" y="-103619"/>
            <a:ext cx="513162" cy="610305"/>
          </a:xfrm>
          <a:prstGeom prst="rect">
            <a:avLst/>
          </a:prstGeom>
        </p:spPr>
      </p:pic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9291531" y="123825"/>
            <a:ext cx="28905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연세대학교 미래        </a:t>
            </a:r>
            <a:r>
              <a:rPr lang="en-US" altLang="ko-KR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SW </a:t>
            </a:r>
            <a:r>
              <a:rPr lang="ko-KR" altLang="en-US" sz="1600" b="1" dirty="0" err="1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가치확산</a:t>
            </a:r>
            <a:endParaRPr lang="ko-KR" altLang="en-US" sz="1600" b="1" dirty="0">
              <a:solidFill>
                <a:srgbClr val="5630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나눔스퀘어라운드OTF Regular"/>
            </a:endParaRPr>
          </a:p>
        </p:txBody>
      </p:sp>
      <p:sp>
        <p:nvSpPr>
          <p:cNvPr id="16" name="TextBox 59"/>
          <p:cNvSpPr txBox="1">
            <a:spLocks noChangeArrowheads="1"/>
          </p:cNvSpPr>
          <p:nvPr/>
        </p:nvSpPr>
        <p:spPr bwMode="auto">
          <a:xfrm>
            <a:off x="4008798" y="867350"/>
            <a:ext cx="5892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4000" b="1" dirty="0" smtClean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이진수</a:t>
            </a:r>
            <a:r>
              <a:rPr lang="en-US" altLang="ko-KR" sz="4000" b="1" dirty="0" smtClean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? 2</a:t>
            </a:r>
            <a:r>
              <a:rPr lang="ko-KR" altLang="en-US" sz="4000" b="1" dirty="0" smtClean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진수</a:t>
            </a:r>
            <a:r>
              <a:rPr lang="en-US" altLang="ko-KR" sz="4000" b="1" dirty="0" smtClean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!</a:t>
            </a:r>
            <a:endParaRPr lang="en-US" altLang="ko-KR" sz="4000" b="1" dirty="0">
              <a:solidFill>
                <a:srgbClr val="562B4B"/>
              </a:solidFill>
              <a:latin typeface="210 공중전화 R" panose="02020603020101020101" pitchFamily="18" charset="-127"/>
              <a:ea typeface="210 공중전화 R" panose="02020603020101020101" pitchFamily="18" charset="-127"/>
              <a:cs typeface="한컴 윤체 L"/>
            </a:endParaRPr>
          </a:p>
        </p:txBody>
      </p:sp>
      <p:sp>
        <p:nvSpPr>
          <p:cNvPr id="17" name="TextBox 83"/>
          <p:cNvSpPr txBox="1">
            <a:spLocks noChangeArrowheads="1"/>
          </p:cNvSpPr>
          <p:nvPr/>
        </p:nvSpPr>
        <p:spPr bwMode="auto">
          <a:xfrm>
            <a:off x="4294208" y="1810683"/>
            <a:ext cx="695642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0</a:t>
            </a:r>
            <a:r>
              <a:rPr lang="ko-KR" altLang="en-US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과 </a:t>
            </a:r>
            <a:r>
              <a:rPr lang="en-US" altLang="ko-KR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1, </a:t>
            </a:r>
            <a:r>
              <a:rPr lang="ko-KR" altLang="en-US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단 </a:t>
            </a:r>
            <a:r>
              <a:rPr lang="en-US" altLang="ko-KR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2</a:t>
            </a:r>
            <a:r>
              <a:rPr lang="ko-KR" altLang="en-US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개의 숫자를 이용하여 수를 표현</a:t>
            </a:r>
            <a:r>
              <a:rPr lang="en-US" altLang="ko-KR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!</a:t>
            </a:r>
            <a:endParaRPr lang="en-US" altLang="ko-KR" sz="3000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  <p:sp>
        <p:nvSpPr>
          <p:cNvPr id="18" name="TextBox 86"/>
          <p:cNvSpPr txBox="1">
            <a:spLocks noChangeArrowheads="1"/>
          </p:cNvSpPr>
          <p:nvPr/>
        </p:nvSpPr>
        <p:spPr bwMode="auto">
          <a:xfrm>
            <a:off x="4960975" y="3304103"/>
            <a:ext cx="616233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어떻게 </a:t>
            </a:r>
            <a:r>
              <a:rPr lang="en-US" altLang="ko-KR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2</a:t>
            </a:r>
            <a:r>
              <a:rPr lang="ko-KR" altLang="en-US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개의 숫자로 큰 수를 나타낼까</a:t>
            </a:r>
            <a:r>
              <a:rPr lang="en-US" altLang="ko-KR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?</a:t>
            </a:r>
            <a:endParaRPr lang="en-US" altLang="ko-KR" sz="3000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8133432" y="4688385"/>
            <a:ext cx="1748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562B4B"/>
                </a:solidFill>
                <a:latin typeface="210 그림수첩 R" panose="02020603020101020101" pitchFamily="18" charset="-127"/>
                <a:ea typeface="210 그림수첩 R" panose="02020603020101020101" pitchFamily="18" charset="-127"/>
              </a:rPr>
              <a:t>생각해봅시다</a:t>
            </a:r>
            <a:r>
              <a:rPr lang="en-US" altLang="ko-KR" sz="2400" dirty="0" smtClean="0">
                <a:solidFill>
                  <a:srgbClr val="562B4B"/>
                </a:solidFill>
                <a:latin typeface="210 그림수첩 R" panose="02020603020101020101" pitchFamily="18" charset="-127"/>
                <a:ea typeface="210 그림수첩 R" panose="02020603020101020101" pitchFamily="18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403" y="4178099"/>
            <a:ext cx="2198771" cy="194390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14340" name="그래픽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22" y="-103619"/>
            <a:ext cx="513162" cy="610305"/>
          </a:xfrm>
          <a:prstGeom prst="rect">
            <a:avLst/>
          </a:prstGeom>
        </p:spPr>
      </p:pic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9291531" y="123825"/>
            <a:ext cx="28905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연세대학교 미래        </a:t>
            </a:r>
            <a:r>
              <a:rPr lang="en-US" altLang="ko-KR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SW </a:t>
            </a:r>
            <a:r>
              <a:rPr lang="ko-KR" altLang="en-US" sz="1600" b="1" dirty="0" err="1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가치확산</a:t>
            </a:r>
            <a:endParaRPr lang="ko-KR" altLang="en-US" sz="1600" b="1" dirty="0">
              <a:solidFill>
                <a:srgbClr val="5630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나눔스퀘어라운드OTF Regular"/>
            </a:endParaRPr>
          </a:p>
        </p:txBody>
      </p:sp>
      <p:sp>
        <p:nvSpPr>
          <p:cNvPr id="22" name="TextBox 5"/>
          <p:cNvSpPr txBox="1">
            <a:spLocks noChangeArrowheads="1"/>
          </p:cNvSpPr>
          <p:nvPr/>
        </p:nvSpPr>
        <p:spPr bwMode="auto">
          <a:xfrm>
            <a:off x="857250" y="2932322"/>
            <a:ext cx="104775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3000" b="1" dirty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0 </a:t>
            </a:r>
            <a:r>
              <a:rPr lang="en-US" altLang="ko-KR" sz="3000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1 . . . 10 11 . . . 100 101 110 111 . . . 1000 1001 ~~</a:t>
            </a:r>
            <a:endParaRPr lang="ko-KR" altLang="en-US" sz="3000" b="1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156675" y="4041530"/>
            <a:ext cx="372730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2400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자릿수 늘어남</a:t>
            </a:r>
            <a:endParaRPr lang="en-US" altLang="ko-KR" sz="2400" b="1" dirty="0" smtClean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  <a:p>
            <a:pPr algn="ctr" eaLnBrk="1" hangingPunct="1"/>
            <a:r>
              <a:rPr lang="en-US" altLang="ko-KR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(</a:t>
            </a:r>
            <a:r>
              <a:rPr lang="ko-KR" altLang="en-US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한 자리 수 </a:t>
            </a:r>
            <a:r>
              <a:rPr lang="en-US" altLang="ko-KR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  <a:sym typeface="Wingdings" panose="05000000000000000000" pitchFamily="2" charset="2"/>
              </a:rPr>
              <a:t>→ </a:t>
            </a:r>
            <a:r>
              <a:rPr lang="ko-KR" altLang="en-US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  <a:sym typeface="Wingdings" panose="05000000000000000000" pitchFamily="2" charset="2"/>
              </a:rPr>
              <a:t>두 자리 수 </a:t>
            </a:r>
            <a:r>
              <a:rPr lang="en-US" altLang="ko-KR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  <a:sym typeface="Wingdings" panose="05000000000000000000" pitchFamily="2" charset="2"/>
              </a:rPr>
              <a:t>→ </a:t>
            </a:r>
            <a:r>
              <a:rPr lang="ko-KR" altLang="en-US" b="1" dirty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  <a:sym typeface="Wingdings" panose="05000000000000000000" pitchFamily="2" charset="2"/>
              </a:rPr>
              <a:t>세</a:t>
            </a:r>
            <a:r>
              <a:rPr lang="ko-KR" altLang="en-US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  <a:sym typeface="Wingdings" panose="05000000000000000000" pitchFamily="2" charset="2"/>
              </a:rPr>
              <a:t> 자리 수</a:t>
            </a:r>
            <a:r>
              <a:rPr lang="en-US" altLang="ko-KR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)</a:t>
            </a:r>
            <a:endParaRPr lang="ko-KR" altLang="en-US" sz="2400" b="1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  <p:sp>
        <p:nvSpPr>
          <p:cNvPr id="24" name="Curved Up Arrow 42"/>
          <p:cNvSpPr/>
          <p:nvPr/>
        </p:nvSpPr>
        <p:spPr>
          <a:xfrm>
            <a:off x="3815192" y="3487947"/>
            <a:ext cx="1134494" cy="536121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4"/>
          </a:solidFill>
          <a:ln w="28575">
            <a:solidFill>
              <a:srgbClr val="562B4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rgbClr val="562B4B"/>
              </a:solidFill>
              <a:latin typeface="210 공중전화 R" panose="02020603020101020101" pitchFamily="18" charset="-127"/>
              <a:ea typeface="210 공중전화 R" panose="02020603020101020101" pitchFamily="18" charset="-127"/>
            </a:endParaRPr>
          </a:p>
        </p:txBody>
      </p:sp>
      <p:sp>
        <p:nvSpPr>
          <p:cNvPr id="25" name="Curved Up Arrow 42"/>
          <p:cNvSpPr/>
          <p:nvPr/>
        </p:nvSpPr>
        <p:spPr>
          <a:xfrm>
            <a:off x="6947549" y="3483904"/>
            <a:ext cx="1185516" cy="536121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4"/>
          </a:solidFill>
          <a:ln w="28575">
            <a:solidFill>
              <a:srgbClr val="562B4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rgbClr val="562B4B"/>
              </a:solidFill>
              <a:latin typeface="210 공중전화 R" panose="02020603020101020101" pitchFamily="18" charset="-127"/>
              <a:ea typeface="210 공중전화 R" panose="02020603020101020101" pitchFamily="18" charset="-127"/>
            </a:endParaRP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7395778" y="4041530"/>
            <a:ext cx="251543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2400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자릿수 늘어남</a:t>
            </a:r>
            <a:endParaRPr lang="en-US" altLang="ko-KR" sz="2400" b="1" dirty="0" smtClean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  <a:p>
            <a:pPr algn="ctr" eaLnBrk="1" hangingPunct="1"/>
            <a:r>
              <a:rPr lang="en-US" altLang="ko-KR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(</a:t>
            </a:r>
            <a:r>
              <a:rPr lang="ko-KR" altLang="en-US" b="1" dirty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세</a:t>
            </a:r>
            <a:r>
              <a:rPr lang="ko-KR" altLang="en-US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 자리 수 </a:t>
            </a:r>
            <a:r>
              <a:rPr lang="en-US" altLang="ko-KR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  <a:sym typeface="Wingdings" panose="05000000000000000000" pitchFamily="2" charset="2"/>
              </a:rPr>
              <a:t>→ </a:t>
            </a:r>
            <a:r>
              <a:rPr lang="ko-KR" altLang="en-US" b="1" dirty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  <a:sym typeface="Wingdings" panose="05000000000000000000" pitchFamily="2" charset="2"/>
              </a:rPr>
              <a:t>네</a:t>
            </a:r>
            <a:r>
              <a:rPr lang="ko-KR" altLang="en-US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  <a:sym typeface="Wingdings" panose="05000000000000000000" pitchFamily="2" charset="2"/>
              </a:rPr>
              <a:t> 자리 수</a:t>
            </a:r>
            <a:r>
              <a:rPr lang="en-US" altLang="ko-KR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)</a:t>
            </a:r>
            <a:endParaRPr lang="ko-KR" altLang="en-US" sz="2400" b="1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  <p:sp>
        <p:nvSpPr>
          <p:cNvPr id="27" name="TextBox 27"/>
          <p:cNvSpPr txBox="1">
            <a:spLocks noChangeArrowheads="1"/>
          </p:cNvSpPr>
          <p:nvPr/>
        </p:nvSpPr>
        <p:spPr bwMode="auto">
          <a:xfrm>
            <a:off x="4521200" y="1273990"/>
            <a:ext cx="31956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3600" b="1" dirty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2</a:t>
            </a:r>
            <a:r>
              <a:rPr lang="ko-KR" altLang="en-US" sz="3600" b="1" dirty="0" smtClean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진수</a:t>
            </a:r>
            <a:endParaRPr lang="ko-KR" altLang="en-US" sz="3600" b="1" dirty="0">
              <a:solidFill>
                <a:srgbClr val="562B4B"/>
              </a:solidFill>
              <a:latin typeface="210 공중전화 R" panose="02020603020101020101" pitchFamily="18" charset="-127"/>
              <a:ea typeface="210 공중전화 R" panose="02020603020101020101" pitchFamily="18" charset="-127"/>
              <a:cs typeface="한컴 윤체 L"/>
            </a:endParaRPr>
          </a:p>
        </p:txBody>
      </p:sp>
      <p:sp>
        <p:nvSpPr>
          <p:cNvPr id="30" name="Curved Up Arrow 42"/>
          <p:cNvSpPr/>
          <p:nvPr/>
        </p:nvSpPr>
        <p:spPr>
          <a:xfrm>
            <a:off x="2367390" y="3478768"/>
            <a:ext cx="1111304" cy="536121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4"/>
          </a:solidFill>
          <a:ln w="28575">
            <a:solidFill>
              <a:srgbClr val="562B4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rgbClr val="562B4B"/>
              </a:solidFill>
              <a:latin typeface="210 공중전화 R" panose="02020603020101020101" pitchFamily="18" charset="-127"/>
              <a:ea typeface="210 공중전화 R" panose="02020603020101020101" pitchFamily="18" charset="-127"/>
            </a:endParaRPr>
          </a:p>
        </p:txBody>
      </p:sp>
      <p:sp>
        <p:nvSpPr>
          <p:cNvPr id="44" name="TextBox 5"/>
          <p:cNvSpPr txBox="1">
            <a:spLocks noChangeArrowheads="1"/>
          </p:cNvSpPr>
          <p:nvPr/>
        </p:nvSpPr>
        <p:spPr bwMode="auto">
          <a:xfrm>
            <a:off x="3076523" y="2713182"/>
            <a:ext cx="5572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14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2</a:t>
            </a:r>
            <a:endParaRPr lang="ko-KR" altLang="en-US" sz="1400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  <p:sp>
        <p:nvSpPr>
          <p:cNvPr id="45" name="TextBox 5"/>
          <p:cNvSpPr txBox="1">
            <a:spLocks noChangeArrowheads="1"/>
          </p:cNvSpPr>
          <p:nvPr/>
        </p:nvSpPr>
        <p:spPr bwMode="auto">
          <a:xfrm>
            <a:off x="3533723" y="2713182"/>
            <a:ext cx="5572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14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3</a:t>
            </a:r>
            <a:endParaRPr lang="ko-KR" altLang="en-US" sz="1400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  <p:sp>
        <p:nvSpPr>
          <p:cNvPr id="47" name="TextBox 5"/>
          <p:cNvSpPr txBox="1">
            <a:spLocks noChangeArrowheads="1"/>
          </p:cNvSpPr>
          <p:nvPr/>
        </p:nvSpPr>
        <p:spPr bwMode="auto">
          <a:xfrm>
            <a:off x="4678930" y="2713182"/>
            <a:ext cx="5572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14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4</a:t>
            </a:r>
            <a:endParaRPr lang="ko-KR" altLang="en-US" sz="1400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  <p:sp>
        <p:nvSpPr>
          <p:cNvPr id="49" name="TextBox 5"/>
          <p:cNvSpPr txBox="1">
            <a:spLocks noChangeArrowheads="1"/>
          </p:cNvSpPr>
          <p:nvPr/>
        </p:nvSpPr>
        <p:spPr bwMode="auto">
          <a:xfrm>
            <a:off x="5369810" y="2713182"/>
            <a:ext cx="5572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14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5</a:t>
            </a:r>
            <a:endParaRPr lang="ko-KR" altLang="en-US" sz="1400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  <p:sp>
        <p:nvSpPr>
          <p:cNvPr id="50" name="TextBox 5"/>
          <p:cNvSpPr txBox="1">
            <a:spLocks noChangeArrowheads="1"/>
          </p:cNvSpPr>
          <p:nvPr/>
        </p:nvSpPr>
        <p:spPr bwMode="auto">
          <a:xfrm>
            <a:off x="6021023" y="2715763"/>
            <a:ext cx="5572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14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6</a:t>
            </a:r>
            <a:endParaRPr lang="ko-KR" altLang="en-US" sz="1400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  <p:sp>
        <p:nvSpPr>
          <p:cNvPr id="51" name="TextBox 5"/>
          <p:cNvSpPr txBox="1">
            <a:spLocks noChangeArrowheads="1"/>
          </p:cNvSpPr>
          <p:nvPr/>
        </p:nvSpPr>
        <p:spPr bwMode="auto">
          <a:xfrm>
            <a:off x="6642330" y="2715763"/>
            <a:ext cx="5572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14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7</a:t>
            </a:r>
            <a:endParaRPr lang="ko-KR" altLang="en-US" sz="1400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  <p:sp>
        <p:nvSpPr>
          <p:cNvPr id="52" name="TextBox 5"/>
          <p:cNvSpPr txBox="1">
            <a:spLocks noChangeArrowheads="1"/>
          </p:cNvSpPr>
          <p:nvPr/>
        </p:nvSpPr>
        <p:spPr bwMode="auto">
          <a:xfrm>
            <a:off x="7964237" y="2709392"/>
            <a:ext cx="5572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14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8</a:t>
            </a:r>
            <a:endParaRPr lang="ko-KR" altLang="en-US" sz="1400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  <p:sp>
        <p:nvSpPr>
          <p:cNvPr id="53" name="TextBox 5"/>
          <p:cNvSpPr txBox="1">
            <a:spLocks noChangeArrowheads="1"/>
          </p:cNvSpPr>
          <p:nvPr/>
        </p:nvSpPr>
        <p:spPr bwMode="auto">
          <a:xfrm>
            <a:off x="8923474" y="2709392"/>
            <a:ext cx="5572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14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9</a:t>
            </a:r>
            <a:endParaRPr lang="ko-KR" altLang="en-US" sz="1400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15364" name="그래픽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22" y="-103619"/>
            <a:ext cx="513162" cy="610305"/>
          </a:xfrm>
          <a:prstGeom prst="rect">
            <a:avLst/>
          </a:prstGeom>
        </p:spPr>
      </p:pic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9291531" y="123825"/>
            <a:ext cx="28905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연세대학교 미래        </a:t>
            </a:r>
            <a:r>
              <a:rPr lang="en-US" altLang="ko-KR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SW </a:t>
            </a:r>
            <a:r>
              <a:rPr lang="ko-KR" altLang="en-US" sz="1600" b="1" dirty="0" err="1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가치확산</a:t>
            </a:r>
            <a:endParaRPr lang="ko-KR" altLang="en-US" sz="1600" b="1" dirty="0">
              <a:solidFill>
                <a:srgbClr val="5630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나눔스퀘어라운드OTF Regular"/>
            </a:endParaRPr>
          </a:p>
        </p:txBody>
      </p:sp>
      <p:sp>
        <p:nvSpPr>
          <p:cNvPr id="19" name="TextBox 27"/>
          <p:cNvSpPr txBox="1">
            <a:spLocks noChangeArrowheads="1"/>
          </p:cNvSpPr>
          <p:nvPr/>
        </p:nvSpPr>
        <p:spPr bwMode="auto">
          <a:xfrm>
            <a:off x="4521200" y="1273990"/>
            <a:ext cx="31956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3600" b="1" dirty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2</a:t>
            </a:r>
            <a:r>
              <a:rPr lang="ko-KR" altLang="en-US" sz="3600" b="1" dirty="0" smtClean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진수</a:t>
            </a:r>
            <a:endParaRPr lang="ko-KR" altLang="en-US" sz="3600" b="1" dirty="0">
              <a:solidFill>
                <a:srgbClr val="562B4B"/>
              </a:solidFill>
              <a:latin typeface="210 공중전화 R" panose="02020603020101020101" pitchFamily="18" charset="-127"/>
              <a:ea typeface="210 공중전화 R" panose="02020603020101020101" pitchFamily="18" charset="-127"/>
              <a:cs typeface="한컴 윤체 L"/>
            </a:endParaRPr>
          </a:p>
        </p:txBody>
      </p:sp>
      <p:sp>
        <p:nvSpPr>
          <p:cNvPr id="20" name="TextBox 83"/>
          <p:cNvSpPr txBox="1">
            <a:spLocks noChangeArrowheads="1"/>
          </p:cNvSpPr>
          <p:nvPr/>
        </p:nvSpPr>
        <p:spPr bwMode="auto">
          <a:xfrm>
            <a:off x="888127" y="2245956"/>
            <a:ext cx="1041574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숫자로만 수를 표현할 수 있나요</a:t>
            </a:r>
            <a:r>
              <a:rPr lang="en-US" altLang="ko-KR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? NO!</a:t>
            </a:r>
          </a:p>
          <a:p>
            <a:pPr algn="ctr" eaLnBrk="1" hangingPunct="1"/>
            <a:r>
              <a:rPr lang="ko-KR" altLang="en-US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여러가지의 상태를 나타낼 수 있다면 수를 표현하는데 사용될 수 있다</a:t>
            </a:r>
            <a:r>
              <a:rPr lang="en-US" altLang="ko-KR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!!</a:t>
            </a:r>
          </a:p>
        </p:txBody>
      </p:sp>
      <p:sp>
        <p:nvSpPr>
          <p:cNvPr id="21" name="TextBox 83"/>
          <p:cNvSpPr txBox="1">
            <a:spLocks noChangeArrowheads="1"/>
          </p:cNvSpPr>
          <p:nvPr/>
        </p:nvSpPr>
        <p:spPr bwMode="auto">
          <a:xfrm>
            <a:off x="911146" y="4033947"/>
            <a:ext cx="1041574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2</a:t>
            </a:r>
            <a:r>
              <a:rPr lang="ko-KR" altLang="en-US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진수를 표현하기 위해서는</a:t>
            </a:r>
            <a:r>
              <a:rPr lang="en-US" altLang="ko-KR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?</a:t>
            </a:r>
          </a:p>
          <a:p>
            <a:pPr algn="ctr" eaLnBrk="1" hangingPunct="1"/>
            <a:r>
              <a:rPr lang="en-US" altLang="ko-KR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2</a:t>
            </a:r>
            <a:r>
              <a:rPr lang="ko-KR" altLang="en-US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가지 상태로 나타낼 수 있는 사물이 필요</a:t>
            </a:r>
            <a:endParaRPr lang="en-US" altLang="ko-KR" sz="3000" dirty="0" smtClean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  <p:sp>
        <p:nvSpPr>
          <p:cNvPr id="2" name="아래쪽 화살표 1"/>
          <p:cNvSpPr/>
          <p:nvPr/>
        </p:nvSpPr>
        <p:spPr>
          <a:xfrm>
            <a:off x="5882351" y="3363234"/>
            <a:ext cx="427298" cy="569098"/>
          </a:xfrm>
          <a:prstGeom prst="downArrow">
            <a:avLst/>
          </a:prstGeom>
          <a:solidFill>
            <a:srgbClr val="FFC000"/>
          </a:solidFill>
          <a:ln w="19050">
            <a:solidFill>
              <a:srgbClr val="562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83"/>
          <p:cNvSpPr txBox="1">
            <a:spLocks noChangeArrowheads="1"/>
          </p:cNvSpPr>
          <p:nvPr/>
        </p:nvSpPr>
        <p:spPr bwMode="auto">
          <a:xfrm>
            <a:off x="911146" y="5238451"/>
            <a:ext cx="104157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3200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어떤 것이 있을까요</a:t>
            </a:r>
            <a:r>
              <a:rPr lang="en-US" altLang="ko-KR" sz="3200" b="1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??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15364" name="그래픽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22" y="-103619"/>
            <a:ext cx="513162" cy="610305"/>
          </a:xfrm>
          <a:prstGeom prst="rect">
            <a:avLst/>
          </a:prstGeom>
        </p:spPr>
      </p:pic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9291531" y="123825"/>
            <a:ext cx="28905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연세대학교 미래        </a:t>
            </a:r>
            <a:r>
              <a:rPr lang="en-US" altLang="ko-KR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SW </a:t>
            </a:r>
            <a:r>
              <a:rPr lang="ko-KR" altLang="en-US" sz="1600" b="1" dirty="0" err="1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가치확산</a:t>
            </a:r>
            <a:endParaRPr lang="ko-KR" altLang="en-US" sz="1600" b="1" dirty="0">
              <a:solidFill>
                <a:srgbClr val="5630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나눔스퀘어라운드OTF Regular"/>
            </a:endParaRPr>
          </a:p>
        </p:txBody>
      </p:sp>
      <p:sp>
        <p:nvSpPr>
          <p:cNvPr id="19" name="TextBox 27"/>
          <p:cNvSpPr txBox="1">
            <a:spLocks noChangeArrowheads="1"/>
          </p:cNvSpPr>
          <p:nvPr/>
        </p:nvSpPr>
        <p:spPr bwMode="auto">
          <a:xfrm>
            <a:off x="3471518" y="1273990"/>
            <a:ext cx="524896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3600" b="1" dirty="0" smtClean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숫자가 아닌 것으로</a:t>
            </a:r>
            <a:endParaRPr lang="en-US" altLang="ko-KR" sz="3600" b="1" dirty="0" smtClean="0">
              <a:solidFill>
                <a:srgbClr val="562B4B"/>
              </a:solidFill>
              <a:latin typeface="210 공중전화 R" panose="02020603020101020101" pitchFamily="18" charset="-127"/>
              <a:ea typeface="210 공중전화 R" panose="02020603020101020101" pitchFamily="18" charset="-127"/>
              <a:cs typeface="한컴 윤체 L"/>
            </a:endParaRPr>
          </a:p>
          <a:p>
            <a:pPr algn="ctr" eaLnBrk="1" hangingPunct="1"/>
            <a:r>
              <a:rPr lang="en-US" altLang="ko-KR" sz="3600" b="1" dirty="0" smtClean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2</a:t>
            </a:r>
            <a:r>
              <a:rPr lang="ko-KR" altLang="en-US" sz="3600" b="1" dirty="0" smtClean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진수 나타내기</a:t>
            </a:r>
            <a:endParaRPr lang="ko-KR" altLang="en-US" sz="3600" b="1" dirty="0">
              <a:solidFill>
                <a:srgbClr val="562B4B"/>
              </a:solidFill>
              <a:latin typeface="210 공중전화 R" panose="02020603020101020101" pitchFamily="18" charset="-127"/>
              <a:ea typeface="210 공중전화 R" panose="02020603020101020101" pitchFamily="18" charset="-127"/>
              <a:cs typeface="한컴 윤체 L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212880" y="4032642"/>
            <a:ext cx="4100414" cy="1483416"/>
            <a:chOff x="1212880" y="4112154"/>
            <a:chExt cx="4100414" cy="1483416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313"/>
            <a:stretch/>
          </p:blipFill>
          <p:spPr>
            <a:xfrm>
              <a:off x="2521379" y="4112154"/>
              <a:ext cx="1483415" cy="1152417"/>
            </a:xfrm>
            <a:prstGeom prst="rect">
              <a:avLst/>
            </a:prstGeom>
          </p:spPr>
        </p:pic>
        <p:grpSp>
          <p:nvGrpSpPr>
            <p:cNvPr id="7" name="그룹 6"/>
            <p:cNvGrpSpPr/>
            <p:nvPr/>
          </p:nvGrpSpPr>
          <p:grpSpPr>
            <a:xfrm>
              <a:off x="1212880" y="4112154"/>
              <a:ext cx="1483415" cy="1483416"/>
              <a:chOff x="2296245" y="4373741"/>
              <a:chExt cx="1483415" cy="1483416"/>
            </a:xfrm>
          </p:grpSpPr>
          <p:sp>
            <p:nvSpPr>
              <p:cNvPr id="6" name="이등변 삼각형 5"/>
              <p:cNvSpPr/>
              <p:nvPr/>
            </p:nvSpPr>
            <p:spPr>
              <a:xfrm>
                <a:off x="2544417" y="4784227"/>
                <a:ext cx="1003853" cy="1072930"/>
              </a:xfrm>
              <a:prstGeom prst="triangle">
                <a:avLst/>
              </a:prstGeom>
              <a:solidFill>
                <a:schemeClr val="accent4">
                  <a:lumMod val="40000"/>
                  <a:lumOff val="60000"/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6245" y="4373741"/>
                <a:ext cx="1483415" cy="1483415"/>
              </a:xfrm>
              <a:prstGeom prst="rect">
                <a:avLst/>
              </a:prstGeom>
            </p:spPr>
          </p:pic>
        </p:grpSp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313"/>
            <a:stretch/>
          </p:blipFill>
          <p:spPr>
            <a:xfrm>
              <a:off x="3829879" y="4112154"/>
              <a:ext cx="1483415" cy="1152417"/>
            </a:xfrm>
            <a:prstGeom prst="rect">
              <a:avLst/>
            </a:prstGeom>
          </p:spPr>
        </p:pic>
      </p:grpSp>
      <p:grpSp>
        <p:nvGrpSpPr>
          <p:cNvPr id="8" name="그룹 7"/>
          <p:cNvGrpSpPr/>
          <p:nvPr/>
        </p:nvGrpSpPr>
        <p:grpSpPr>
          <a:xfrm>
            <a:off x="888127" y="2871473"/>
            <a:ext cx="10415746" cy="553998"/>
            <a:chOff x="664538" y="2921168"/>
            <a:chExt cx="10415746" cy="553998"/>
          </a:xfrm>
        </p:grpSpPr>
        <p:sp>
          <p:nvSpPr>
            <p:cNvPr id="20" name="TextBox 83"/>
            <p:cNvSpPr txBox="1">
              <a:spLocks noChangeArrowheads="1"/>
            </p:cNvSpPr>
            <p:nvPr/>
          </p:nvSpPr>
          <p:spPr bwMode="auto">
            <a:xfrm>
              <a:off x="664538" y="2921168"/>
              <a:ext cx="10415746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/>
              <a:r>
                <a:rPr lang="ko-KR" altLang="en-US" sz="3000" dirty="0" smtClean="0">
                  <a:solidFill>
                    <a:srgbClr val="562B4B"/>
                  </a:solidFill>
                  <a:latin typeface="HU구수한보리차 120" panose="02020603020101020101" pitchFamily="18" charset="-127"/>
                  <a:ea typeface="HU구수한보리차 120" panose="02020603020101020101" pitchFamily="18" charset="-127"/>
                  <a:cs typeface="한컴 윤체 L"/>
                </a:rPr>
                <a:t>예</a:t>
              </a:r>
              <a:r>
                <a:rPr lang="en-US" altLang="ko-KR" sz="3000" dirty="0" smtClean="0">
                  <a:solidFill>
                    <a:srgbClr val="562B4B"/>
                  </a:solidFill>
                  <a:latin typeface="HU구수한보리차 120" panose="02020603020101020101" pitchFamily="18" charset="-127"/>
                  <a:ea typeface="HU구수한보리차 120" panose="02020603020101020101" pitchFamily="18" charset="-127"/>
                  <a:cs typeface="한컴 윤체 L"/>
                </a:rPr>
                <a:t>) </a:t>
              </a:r>
              <a:r>
                <a:rPr lang="ko-KR" altLang="en-US" sz="3000" dirty="0" smtClean="0">
                  <a:solidFill>
                    <a:srgbClr val="562B4B"/>
                  </a:solidFill>
                  <a:latin typeface="HU구수한보리차 120" panose="02020603020101020101" pitchFamily="18" charset="-127"/>
                  <a:ea typeface="HU구수한보리차 120" panose="02020603020101020101" pitchFamily="18" charset="-127"/>
                  <a:cs typeface="한컴 윤체 L"/>
                </a:rPr>
                <a:t>전등 → 켜진 상태    </a:t>
              </a:r>
              <a:r>
                <a:rPr lang="en-US" altLang="ko-KR" sz="3000" dirty="0" smtClean="0">
                  <a:solidFill>
                    <a:srgbClr val="562B4B"/>
                  </a:solidFill>
                  <a:latin typeface="HU구수한보리차 120" panose="02020603020101020101" pitchFamily="18" charset="-127"/>
                  <a:ea typeface="HU구수한보리차 120" panose="02020603020101020101" pitchFamily="18" charset="-127"/>
                  <a:cs typeface="한컴 윤체 L"/>
                </a:rPr>
                <a:t>(1), </a:t>
              </a:r>
              <a:r>
                <a:rPr lang="ko-KR" altLang="en-US" sz="3000" dirty="0" smtClean="0">
                  <a:solidFill>
                    <a:srgbClr val="562B4B"/>
                  </a:solidFill>
                  <a:latin typeface="HU구수한보리차 120" panose="02020603020101020101" pitchFamily="18" charset="-127"/>
                  <a:ea typeface="HU구수한보리차 120" panose="02020603020101020101" pitchFamily="18" charset="-127"/>
                  <a:cs typeface="한컴 윤체 L"/>
                </a:rPr>
                <a:t>꺼진 상태    </a:t>
              </a:r>
              <a:r>
                <a:rPr lang="en-US" altLang="ko-KR" sz="3000" dirty="0" smtClean="0">
                  <a:solidFill>
                    <a:srgbClr val="562B4B"/>
                  </a:solidFill>
                  <a:latin typeface="HU구수한보리차 120" panose="02020603020101020101" pitchFamily="18" charset="-127"/>
                  <a:ea typeface="HU구수한보리차 120" panose="02020603020101020101" pitchFamily="18" charset="-127"/>
                  <a:cs typeface="한컴 윤체 L"/>
                </a:rPr>
                <a:t>(0)</a:t>
              </a: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5733474" y="2950670"/>
              <a:ext cx="478693" cy="478693"/>
              <a:chOff x="2296245" y="4373741"/>
              <a:chExt cx="1483415" cy="1483416"/>
            </a:xfrm>
          </p:grpSpPr>
          <p:sp>
            <p:nvSpPr>
              <p:cNvPr id="25" name="이등변 삼각형 24"/>
              <p:cNvSpPr/>
              <p:nvPr/>
            </p:nvSpPr>
            <p:spPr>
              <a:xfrm>
                <a:off x="2544417" y="4784227"/>
                <a:ext cx="1003853" cy="1072930"/>
              </a:xfrm>
              <a:prstGeom prst="triangle">
                <a:avLst/>
              </a:prstGeom>
              <a:solidFill>
                <a:schemeClr val="accent4">
                  <a:lumMod val="40000"/>
                  <a:lumOff val="60000"/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6245" y="4373741"/>
                <a:ext cx="1483415" cy="1483415"/>
              </a:xfrm>
              <a:prstGeom prst="rect">
                <a:avLst/>
              </a:prstGeom>
            </p:spPr>
          </p:pic>
        </p:grpSp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313"/>
            <a:stretch/>
          </p:blipFill>
          <p:spPr>
            <a:xfrm>
              <a:off x="8184242" y="2950671"/>
              <a:ext cx="469509" cy="364746"/>
            </a:xfrm>
            <a:prstGeom prst="rect">
              <a:avLst/>
            </a:prstGeom>
          </p:spPr>
        </p:pic>
      </p:grpSp>
      <p:grpSp>
        <p:nvGrpSpPr>
          <p:cNvPr id="14" name="그룹 13"/>
          <p:cNvGrpSpPr/>
          <p:nvPr/>
        </p:nvGrpSpPr>
        <p:grpSpPr>
          <a:xfrm>
            <a:off x="6116188" y="4032641"/>
            <a:ext cx="5382559" cy="1483417"/>
            <a:chOff x="6116188" y="4029530"/>
            <a:chExt cx="5382559" cy="1483417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313"/>
            <a:stretch/>
          </p:blipFill>
          <p:spPr>
            <a:xfrm>
              <a:off x="7415903" y="4029531"/>
              <a:ext cx="1483415" cy="1152417"/>
            </a:xfrm>
            <a:prstGeom prst="rect">
              <a:avLst/>
            </a:prstGeom>
          </p:spPr>
        </p:pic>
        <p:grpSp>
          <p:nvGrpSpPr>
            <p:cNvPr id="29" name="그룹 28"/>
            <p:cNvGrpSpPr/>
            <p:nvPr/>
          </p:nvGrpSpPr>
          <p:grpSpPr>
            <a:xfrm>
              <a:off x="6116188" y="4029531"/>
              <a:ext cx="1483415" cy="1483416"/>
              <a:chOff x="2296245" y="4373741"/>
              <a:chExt cx="1483415" cy="1483416"/>
            </a:xfrm>
          </p:grpSpPr>
          <p:sp>
            <p:nvSpPr>
              <p:cNvPr id="30" name="이등변 삼각형 29"/>
              <p:cNvSpPr/>
              <p:nvPr/>
            </p:nvSpPr>
            <p:spPr>
              <a:xfrm>
                <a:off x="2544417" y="4784227"/>
                <a:ext cx="1003853" cy="1072930"/>
              </a:xfrm>
              <a:prstGeom prst="triangle">
                <a:avLst/>
              </a:prstGeom>
              <a:solidFill>
                <a:schemeClr val="accent4">
                  <a:lumMod val="40000"/>
                  <a:lumOff val="60000"/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1" name="그림 3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6245" y="4373741"/>
                <a:ext cx="1483415" cy="1483415"/>
              </a:xfrm>
              <a:prstGeom prst="rect">
                <a:avLst/>
              </a:prstGeom>
            </p:spPr>
          </p:pic>
        </p:grpSp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313"/>
            <a:stretch/>
          </p:blipFill>
          <p:spPr>
            <a:xfrm>
              <a:off x="10015332" y="4029531"/>
              <a:ext cx="1483415" cy="1152417"/>
            </a:xfrm>
            <a:prstGeom prst="rect">
              <a:avLst/>
            </a:prstGeom>
          </p:spPr>
        </p:pic>
        <p:grpSp>
          <p:nvGrpSpPr>
            <p:cNvPr id="35" name="그룹 34"/>
            <p:cNvGrpSpPr/>
            <p:nvPr/>
          </p:nvGrpSpPr>
          <p:grpSpPr>
            <a:xfrm>
              <a:off x="8715618" y="4029530"/>
              <a:ext cx="1483415" cy="1483416"/>
              <a:chOff x="2296245" y="4373741"/>
              <a:chExt cx="1483415" cy="1483416"/>
            </a:xfrm>
          </p:grpSpPr>
          <p:sp>
            <p:nvSpPr>
              <p:cNvPr id="36" name="이등변 삼각형 35"/>
              <p:cNvSpPr/>
              <p:nvPr/>
            </p:nvSpPr>
            <p:spPr>
              <a:xfrm>
                <a:off x="2544417" y="4784227"/>
                <a:ext cx="1003853" cy="1072930"/>
              </a:xfrm>
              <a:prstGeom prst="triangle">
                <a:avLst/>
              </a:prstGeom>
              <a:solidFill>
                <a:schemeClr val="accent4">
                  <a:lumMod val="40000"/>
                  <a:lumOff val="60000"/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6245" y="4373741"/>
                <a:ext cx="1483415" cy="1483415"/>
              </a:xfrm>
              <a:prstGeom prst="rect">
                <a:avLst/>
              </a:prstGeom>
            </p:spPr>
          </p:pic>
        </p:grpSp>
      </p:grpSp>
      <p:sp>
        <p:nvSpPr>
          <p:cNvPr id="49" name="TextBox 83"/>
          <p:cNvSpPr txBox="1">
            <a:spLocks noChangeArrowheads="1"/>
          </p:cNvSpPr>
          <p:nvPr/>
        </p:nvSpPr>
        <p:spPr bwMode="auto">
          <a:xfrm>
            <a:off x="2298014" y="5680976"/>
            <a:ext cx="193014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100(4)</a:t>
            </a:r>
          </a:p>
        </p:txBody>
      </p:sp>
      <p:sp>
        <p:nvSpPr>
          <p:cNvPr id="50" name="TextBox 83"/>
          <p:cNvSpPr txBox="1">
            <a:spLocks noChangeArrowheads="1"/>
          </p:cNvSpPr>
          <p:nvPr/>
        </p:nvSpPr>
        <p:spPr bwMode="auto">
          <a:xfrm>
            <a:off x="7842394" y="5680976"/>
            <a:ext cx="193014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1010(12)</a:t>
            </a:r>
          </a:p>
        </p:txBody>
      </p:sp>
    </p:spTree>
    <p:extLst>
      <p:ext uri="{BB962C8B-B14F-4D97-AF65-F5344CB8AC3E}">
        <p14:creationId xmlns:p14="http://schemas.microsoft.com/office/powerpoint/2010/main" val="3499008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29" name="그래픽 1">
            <a:extLst>
              <a:ext uri="{FF2B5EF4-FFF2-40B4-BE49-F238E27FC236}">
                <a16:creationId xmlns:a16="http://schemas.microsoft.com/office/drawing/2014/main" id="{ECF5D554-4F21-4606-B78D-0576D1C81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585118" y="5135566"/>
            <a:ext cx="925510" cy="925510"/>
          </a:xfrm>
          <a:prstGeom prst="rect">
            <a:avLst/>
          </a:prstGeom>
        </p:spPr>
      </p:pic>
      <p:pic>
        <p:nvPicPr>
          <p:cNvPr id="30" name="그래픽 11">
            <a:extLst>
              <a:ext uri="{FF2B5EF4-FFF2-40B4-BE49-F238E27FC236}">
                <a16:creationId xmlns:a16="http://schemas.microsoft.com/office/drawing/2014/main" id="{51FFDE86-1DCC-4C42-A0E6-CE4A8FC2CA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585911" y="788829"/>
            <a:ext cx="923924" cy="923924"/>
          </a:xfrm>
          <a:prstGeom prst="rect">
            <a:avLst/>
          </a:prstGeom>
        </p:spPr>
      </p:pic>
      <p:pic>
        <p:nvPicPr>
          <p:cNvPr id="27" name="그래픽 2">
            <a:extLst>
              <a:ext uri="{FF2B5EF4-FFF2-40B4-BE49-F238E27FC236}">
                <a16:creationId xmlns:a16="http://schemas.microsoft.com/office/drawing/2014/main" id="{1CEBBDA7-762F-47B9-847D-D2D5F1FE06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2422114" y="1432239"/>
            <a:ext cx="1251519" cy="1251519"/>
          </a:xfrm>
          <a:prstGeom prst="rect">
            <a:avLst/>
          </a:prstGeom>
        </p:spPr>
      </p:pic>
      <p:pic>
        <p:nvPicPr>
          <p:cNvPr id="28" name="그래픽 12">
            <a:extLst>
              <a:ext uri="{FF2B5EF4-FFF2-40B4-BE49-F238E27FC236}">
                <a16:creationId xmlns:a16="http://schemas.microsoft.com/office/drawing/2014/main" id="{9F42C25E-D96B-42A9-92C6-A0374A67E67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419096" y="4171254"/>
            <a:ext cx="1257554" cy="1257554"/>
          </a:xfrm>
          <a:prstGeom prst="rect">
            <a:avLst/>
          </a:prstGeom>
        </p:spPr>
      </p:pic>
      <p:pic>
        <p:nvPicPr>
          <p:cNvPr id="26" name="그래픽 13">
            <a:extLst>
              <a:ext uri="{FF2B5EF4-FFF2-40B4-BE49-F238E27FC236}">
                <a16:creationId xmlns:a16="http://schemas.microsoft.com/office/drawing/2014/main" id="{D01F974C-8DD7-47A2-8C2F-2C54B98BD2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834896" y="2214880"/>
            <a:ext cx="2425954" cy="2425954"/>
          </a:xfrm>
          <a:prstGeom prst="rect">
            <a:avLst/>
          </a:prstGeom>
        </p:spPr>
      </p:pic>
      <p:sp>
        <p:nvSpPr>
          <p:cNvPr id="16390" name="TextBox 7"/>
          <p:cNvSpPr txBox="1">
            <a:spLocks noChangeArrowheads="1"/>
          </p:cNvSpPr>
          <p:nvPr/>
        </p:nvSpPr>
        <p:spPr bwMode="auto">
          <a:xfrm>
            <a:off x="6877050" y="3182938"/>
            <a:ext cx="207749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3600" b="1" dirty="0" smtClean="0">
                <a:solidFill>
                  <a:srgbClr val="56304B"/>
                </a:solidFill>
                <a:latin typeface="210 꽃길 R" panose="02020603020101020101" pitchFamily="18" charset="-127"/>
                <a:ea typeface="210 꽃길 R" panose="02020603020101020101" pitchFamily="18" charset="-127"/>
                <a:cs typeface="나눔스퀘어라운드OTF ExtraBold"/>
              </a:rPr>
              <a:t>2</a:t>
            </a:r>
            <a:r>
              <a:rPr lang="ko-KR" altLang="en-US" sz="3600" b="1" dirty="0" smtClean="0">
                <a:solidFill>
                  <a:srgbClr val="56304B"/>
                </a:solidFill>
                <a:latin typeface="210 꽃길 R" panose="02020603020101020101" pitchFamily="18" charset="-127"/>
                <a:ea typeface="210 꽃길 R" panose="02020603020101020101" pitchFamily="18" charset="-127"/>
                <a:cs typeface="나눔스퀘어라운드OTF ExtraBold"/>
              </a:rPr>
              <a:t>진수 </a:t>
            </a:r>
            <a:r>
              <a:rPr lang="ko-KR" altLang="en-US" sz="3600" b="1" dirty="0">
                <a:solidFill>
                  <a:srgbClr val="56304B"/>
                </a:solidFill>
                <a:latin typeface="210 꽃길 R" panose="02020603020101020101" pitchFamily="18" charset="-127"/>
                <a:ea typeface="210 꽃길 R" panose="02020603020101020101" pitchFamily="18" charset="-127"/>
                <a:cs typeface="나눔스퀘어라운드OTF ExtraBold"/>
              </a:rPr>
              <a:t>활용</a:t>
            </a:r>
          </a:p>
        </p:txBody>
      </p:sp>
      <p:sp>
        <p:nvSpPr>
          <p:cNvPr id="16391" name="TextBox 8"/>
          <p:cNvSpPr txBox="1">
            <a:spLocks noChangeArrowheads="1"/>
          </p:cNvSpPr>
          <p:nvPr/>
        </p:nvSpPr>
        <p:spPr bwMode="auto">
          <a:xfrm>
            <a:off x="6877050" y="3924300"/>
            <a:ext cx="34192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b="1" dirty="0">
                <a:solidFill>
                  <a:srgbClr val="56304B"/>
                </a:solidFill>
                <a:latin typeface="카페24 고운밤" pitchFamily="2" charset="-127"/>
                <a:ea typeface="카페24 고운밤" pitchFamily="2" charset="-127"/>
                <a:cs typeface="나눔스퀘어라운드OTF Regular"/>
              </a:rPr>
              <a:t>-</a:t>
            </a:r>
            <a:r>
              <a:rPr lang="ko-KR" altLang="en-US" b="1" dirty="0">
                <a:solidFill>
                  <a:srgbClr val="56304B"/>
                </a:solidFill>
                <a:latin typeface="카페24 고운밤" pitchFamily="2" charset="-127"/>
                <a:ea typeface="카페24 고운밤" pitchFamily="2" charset="-127"/>
                <a:cs typeface="나눔스퀘어라운드OTF Regular"/>
              </a:rPr>
              <a:t> 배운 내용을 토대로 문제를 풀어봅시다</a:t>
            </a:r>
            <a:r>
              <a:rPr lang="en-US" altLang="ko-KR" b="1" dirty="0">
                <a:solidFill>
                  <a:srgbClr val="56304B"/>
                </a:solidFill>
                <a:latin typeface="카페24 고운밤" pitchFamily="2" charset="-127"/>
                <a:ea typeface="카페24 고운밤" pitchFamily="2" charset="-127"/>
                <a:cs typeface="나눔스퀘어라운드OTF Regular"/>
              </a:rPr>
              <a:t>.</a:t>
            </a:r>
          </a:p>
        </p:txBody>
      </p:sp>
      <p:sp>
        <p:nvSpPr>
          <p:cNvPr id="20" name="이등변 삼각형 19"/>
          <p:cNvSpPr/>
          <p:nvPr/>
        </p:nvSpPr>
        <p:spPr>
          <a:xfrm rot="16200000">
            <a:off x="5499100" y="3232150"/>
            <a:ext cx="819150" cy="3937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16395" name="그래픽 2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688" y="-7938"/>
            <a:ext cx="428625" cy="87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96" name="그룹 3"/>
          <p:cNvGrpSpPr>
            <a:grpSpLocks/>
          </p:cNvGrpSpPr>
          <p:nvPr/>
        </p:nvGrpSpPr>
        <p:grpSpPr bwMode="auto">
          <a:xfrm>
            <a:off x="6877050" y="2319338"/>
            <a:ext cx="493713" cy="532339"/>
            <a:chOff x="7068195" y="1691107"/>
            <a:chExt cx="492443" cy="532683"/>
          </a:xfrm>
        </p:grpSpPr>
        <p:sp>
          <p:nvSpPr>
            <p:cNvPr id="17" name="타원 16"/>
            <p:cNvSpPr/>
            <p:nvPr/>
          </p:nvSpPr>
          <p:spPr>
            <a:xfrm>
              <a:off x="7068195" y="1691107"/>
              <a:ext cx="492443" cy="492443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000" b="1">
                <a:latin typeface="210 꽃길 R" panose="02020603020101020101" pitchFamily="18" charset="-127"/>
                <a:ea typeface="210 꽃길 R" panose="02020603020101020101" pitchFamily="18" charset="-127"/>
              </a:endParaRPr>
            </a:p>
          </p:txBody>
        </p:sp>
        <p:sp>
          <p:nvSpPr>
            <p:cNvPr id="16398" name="TextBox 17"/>
            <p:cNvSpPr txBox="1">
              <a:spLocks noChangeArrowheads="1"/>
            </p:cNvSpPr>
            <p:nvPr/>
          </p:nvSpPr>
          <p:spPr bwMode="auto">
            <a:xfrm>
              <a:off x="7188253" y="1731029"/>
              <a:ext cx="241431" cy="492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/>
              <a:r>
                <a:rPr lang="en-US" altLang="ko-KR" sz="3200" b="1">
                  <a:solidFill>
                    <a:schemeClr val="bg1"/>
                  </a:solidFill>
                  <a:latin typeface="210 꽃길 R" panose="02020603020101020101" pitchFamily="18" charset="-127"/>
                  <a:ea typeface="210 꽃길 R" panose="02020603020101020101" pitchFamily="18" charset="-127"/>
                  <a:cs typeface="나눔스퀘어라운드OTF ExtraBold"/>
                </a:rPr>
                <a:t>4</a:t>
              </a:r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22" y="-103619"/>
            <a:ext cx="513162" cy="610305"/>
          </a:xfrm>
          <a:prstGeom prst="rect">
            <a:avLst/>
          </a:prstGeom>
        </p:spPr>
      </p:pic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9291531" y="123825"/>
            <a:ext cx="28905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연세대학교 미래        </a:t>
            </a:r>
            <a:r>
              <a:rPr lang="en-US" altLang="ko-KR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SW </a:t>
            </a:r>
            <a:r>
              <a:rPr lang="ko-KR" altLang="en-US" sz="1600" b="1" dirty="0" err="1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가치확산</a:t>
            </a:r>
            <a:endParaRPr lang="ko-KR" altLang="en-US" sz="1600" b="1" dirty="0">
              <a:solidFill>
                <a:srgbClr val="5630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나눔스퀘어라운드OTF Regular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3248025" cy="685800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17411" name="그래픽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525" y="-7938"/>
            <a:ext cx="428625" cy="1895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Box 7"/>
          <p:cNvSpPr txBox="1">
            <a:spLocks noChangeArrowheads="1"/>
          </p:cNvSpPr>
          <p:nvPr/>
        </p:nvSpPr>
        <p:spPr bwMode="auto">
          <a:xfrm>
            <a:off x="707048" y="3184525"/>
            <a:ext cx="184345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3200" b="1" dirty="0" smtClean="0">
                <a:solidFill>
                  <a:srgbClr val="56304B"/>
                </a:solidFill>
                <a:latin typeface="210 꽃길 R" panose="02020603020101020101" pitchFamily="18" charset="-127"/>
                <a:ea typeface="210 꽃길 R" panose="02020603020101020101" pitchFamily="18" charset="-127"/>
                <a:cs typeface="나눔스퀘어라운드OTF ExtraBold"/>
              </a:rPr>
              <a:t>2</a:t>
            </a:r>
            <a:r>
              <a:rPr lang="ko-KR" altLang="en-US" sz="3200" b="1" dirty="0" smtClean="0">
                <a:solidFill>
                  <a:srgbClr val="56304B"/>
                </a:solidFill>
                <a:latin typeface="210 꽃길 R" panose="02020603020101020101" pitchFamily="18" charset="-127"/>
                <a:ea typeface="210 꽃길 R" panose="02020603020101020101" pitchFamily="18" charset="-127"/>
                <a:cs typeface="나눔스퀘어라운드OTF ExtraBold"/>
              </a:rPr>
              <a:t>진수 </a:t>
            </a:r>
            <a:r>
              <a:rPr lang="ko-KR" altLang="en-US" sz="3200" b="1" dirty="0">
                <a:solidFill>
                  <a:srgbClr val="56304B"/>
                </a:solidFill>
                <a:latin typeface="210 꽃길 R" panose="02020603020101020101" pitchFamily="18" charset="-127"/>
                <a:ea typeface="210 꽃길 R" panose="02020603020101020101" pitchFamily="18" charset="-127"/>
                <a:cs typeface="나눔스퀘어라운드OTF ExtraBold"/>
              </a:rPr>
              <a:t>활용</a:t>
            </a:r>
          </a:p>
        </p:txBody>
      </p:sp>
      <p:grpSp>
        <p:nvGrpSpPr>
          <p:cNvPr id="17413" name="그룹 37"/>
          <p:cNvGrpSpPr>
            <a:grpSpLocks/>
          </p:cNvGrpSpPr>
          <p:nvPr/>
        </p:nvGrpSpPr>
        <p:grpSpPr bwMode="auto">
          <a:xfrm>
            <a:off x="1377950" y="2179638"/>
            <a:ext cx="492125" cy="501592"/>
            <a:chOff x="7068195" y="1691107"/>
            <a:chExt cx="492443" cy="501529"/>
          </a:xfrm>
        </p:grpSpPr>
        <p:sp>
          <p:nvSpPr>
            <p:cNvPr id="39" name="타원 38"/>
            <p:cNvSpPr/>
            <p:nvPr/>
          </p:nvSpPr>
          <p:spPr>
            <a:xfrm>
              <a:off x="7068195" y="1691107"/>
              <a:ext cx="492443" cy="492063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b="1">
                <a:latin typeface="210 꽃길 R" panose="02020603020101020101" pitchFamily="18" charset="-127"/>
                <a:ea typeface="210 꽃길 R" panose="02020603020101020101" pitchFamily="18" charset="-127"/>
              </a:endParaRPr>
            </a:p>
          </p:txBody>
        </p:sp>
        <p:sp>
          <p:nvSpPr>
            <p:cNvPr id="17420" name="TextBox 40"/>
            <p:cNvSpPr txBox="1">
              <a:spLocks noChangeArrowheads="1"/>
            </p:cNvSpPr>
            <p:nvPr/>
          </p:nvSpPr>
          <p:spPr bwMode="auto">
            <a:xfrm>
              <a:off x="7188253" y="1731029"/>
              <a:ext cx="227773" cy="461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/>
              <a:r>
                <a:rPr lang="en-US" altLang="ko-KR" sz="3000" b="1">
                  <a:solidFill>
                    <a:schemeClr val="bg1"/>
                  </a:solidFill>
                  <a:latin typeface="210 꽃길 R" panose="02020603020101020101" pitchFamily="18" charset="-127"/>
                  <a:ea typeface="210 꽃길 R" panose="02020603020101020101" pitchFamily="18" charset="-127"/>
                  <a:cs typeface="나눔스퀘어라운드OTF ExtraBold"/>
                </a:rPr>
                <a:t>4</a:t>
              </a:r>
            </a:p>
          </p:txBody>
        </p:sp>
      </p:grpSp>
      <p:pic>
        <p:nvPicPr>
          <p:cNvPr id="17416" name="Picture 98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4781828"/>
            <a:ext cx="1854199" cy="1854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9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388" y="3512553"/>
            <a:ext cx="2520950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10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938" y="3511759"/>
            <a:ext cx="2519362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22" y="-103619"/>
            <a:ext cx="513162" cy="610305"/>
          </a:xfrm>
          <a:prstGeom prst="rect">
            <a:avLst/>
          </a:prstGeom>
        </p:spPr>
      </p:pic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9291531" y="123825"/>
            <a:ext cx="28905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연세대학교 미래        </a:t>
            </a:r>
            <a:r>
              <a:rPr lang="en-US" altLang="ko-KR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SW </a:t>
            </a:r>
            <a:r>
              <a:rPr lang="ko-KR" altLang="en-US" sz="1600" b="1" dirty="0" err="1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가치확산</a:t>
            </a:r>
            <a:endParaRPr lang="ko-KR" altLang="en-US" sz="1600" b="1" dirty="0">
              <a:solidFill>
                <a:srgbClr val="5630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나눔스퀘어라운드OTF Regular"/>
            </a:endParaRPr>
          </a:p>
        </p:txBody>
      </p:sp>
      <p:sp>
        <p:nvSpPr>
          <p:cNvPr id="15" name="TextBox 59"/>
          <p:cNvSpPr txBox="1">
            <a:spLocks noChangeArrowheads="1"/>
          </p:cNvSpPr>
          <p:nvPr/>
        </p:nvSpPr>
        <p:spPr bwMode="auto">
          <a:xfrm>
            <a:off x="4008798" y="867350"/>
            <a:ext cx="5892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4000" b="1" dirty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2</a:t>
            </a:r>
            <a:r>
              <a:rPr lang="ko-KR" altLang="en-US" sz="4000" b="1" dirty="0" smtClean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진수를 활용해보자</a:t>
            </a:r>
            <a:r>
              <a:rPr lang="en-US" altLang="ko-KR" sz="4000" b="1" dirty="0" smtClean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!</a:t>
            </a:r>
            <a:endParaRPr lang="en-US" altLang="ko-KR" sz="4000" b="1" dirty="0">
              <a:solidFill>
                <a:srgbClr val="562B4B"/>
              </a:solidFill>
              <a:latin typeface="210 공중전화 R" panose="02020603020101020101" pitchFamily="18" charset="-127"/>
              <a:ea typeface="210 공중전화 R" panose="02020603020101020101" pitchFamily="18" charset="-127"/>
              <a:cs typeface="한컴 윤체 L"/>
            </a:endParaRPr>
          </a:p>
        </p:txBody>
      </p:sp>
      <p:sp>
        <p:nvSpPr>
          <p:cNvPr id="16" name="TextBox 83"/>
          <p:cNvSpPr txBox="1">
            <a:spLocks noChangeArrowheads="1"/>
          </p:cNvSpPr>
          <p:nvPr/>
        </p:nvSpPr>
        <p:spPr bwMode="auto">
          <a:xfrm>
            <a:off x="4294208" y="1810683"/>
            <a:ext cx="695642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학습지에 있는 암호를 해독해보세요</a:t>
            </a:r>
            <a:r>
              <a:rPr lang="en-US" altLang="ko-KR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!</a:t>
            </a:r>
            <a:endParaRPr lang="en-US" altLang="ko-KR" sz="3000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7231063" y="2128838"/>
            <a:ext cx="2271712" cy="2525712"/>
          </a:xfrm>
          <a:prstGeom prst="rect">
            <a:avLst/>
          </a:prstGeom>
          <a:solidFill>
            <a:srgbClr val="FFF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/>
          </a:p>
        </p:txBody>
      </p:sp>
      <p:sp>
        <p:nvSpPr>
          <p:cNvPr id="44" name="직사각형 43"/>
          <p:cNvSpPr/>
          <p:nvPr/>
        </p:nvSpPr>
        <p:spPr>
          <a:xfrm>
            <a:off x="2692400" y="2128838"/>
            <a:ext cx="2271713" cy="2525712"/>
          </a:xfrm>
          <a:prstGeom prst="rect">
            <a:avLst/>
          </a:prstGeom>
          <a:solidFill>
            <a:srgbClr val="FFF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/>
          </a:p>
        </p:txBody>
      </p:sp>
      <p:sp>
        <p:nvSpPr>
          <p:cNvPr id="43" name="직사각형 42"/>
          <p:cNvSpPr/>
          <p:nvPr/>
        </p:nvSpPr>
        <p:spPr>
          <a:xfrm>
            <a:off x="9499600" y="2128838"/>
            <a:ext cx="2692400" cy="252571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964113" y="2128838"/>
            <a:ext cx="2270125" cy="252571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/>
          </a:p>
        </p:txBody>
      </p:sp>
      <p:pic>
        <p:nvPicPr>
          <p:cNvPr id="3079" name="그래픽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663" y="-7938"/>
            <a:ext cx="828675" cy="1276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그래픽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25" y="5105400"/>
            <a:ext cx="28765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0" y="2128838"/>
            <a:ext cx="2692400" cy="252571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3082" name="TextBox 25"/>
          <p:cNvSpPr txBox="1">
            <a:spLocks noChangeArrowheads="1"/>
          </p:cNvSpPr>
          <p:nvPr/>
        </p:nvSpPr>
        <p:spPr bwMode="auto">
          <a:xfrm>
            <a:off x="869950" y="3682452"/>
            <a:ext cx="13858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1600" b="1" dirty="0">
                <a:solidFill>
                  <a:srgbClr val="5630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나눔스퀘어라운드OTF ExtraBold"/>
              </a:rPr>
              <a:t>데이터의 표현</a:t>
            </a:r>
          </a:p>
        </p:txBody>
      </p:sp>
      <p:sp>
        <p:nvSpPr>
          <p:cNvPr id="3083" name="TextBox 36"/>
          <p:cNvSpPr txBox="1">
            <a:spLocks noChangeArrowheads="1"/>
          </p:cNvSpPr>
          <p:nvPr/>
        </p:nvSpPr>
        <p:spPr bwMode="auto">
          <a:xfrm>
            <a:off x="3203786" y="3682452"/>
            <a:ext cx="126957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1600" b="1" dirty="0">
                <a:solidFill>
                  <a:srgbClr val="5630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나눔스퀘어라운드OTF ExtraBold"/>
              </a:rPr>
              <a:t>일상적인 수 표현</a:t>
            </a:r>
          </a:p>
          <a:p>
            <a:pPr algn="ctr" eaLnBrk="1" hangingPunct="1"/>
            <a:r>
              <a:rPr lang="en-US" altLang="ko-KR" sz="1600" b="1" dirty="0">
                <a:solidFill>
                  <a:srgbClr val="5630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나눔스퀘어라운드OTF ExtraBold"/>
              </a:rPr>
              <a:t>-</a:t>
            </a:r>
            <a:r>
              <a:rPr lang="ko-KR" altLang="en-US" sz="1600" b="1" dirty="0">
                <a:solidFill>
                  <a:srgbClr val="5630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나눔스퀘어라운드OTF ExtraBold"/>
              </a:rPr>
              <a:t> </a:t>
            </a:r>
            <a:r>
              <a:rPr lang="en-US" altLang="ko-KR" sz="1600" b="1" dirty="0">
                <a:solidFill>
                  <a:srgbClr val="5630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나눔스퀘어라운드OTF ExtraBold"/>
              </a:rPr>
              <a:t>10</a:t>
            </a:r>
            <a:r>
              <a:rPr lang="ko-KR" altLang="en-US" sz="1600" b="1" dirty="0">
                <a:solidFill>
                  <a:srgbClr val="5630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나눔스퀘어라운드OTF ExtraBold"/>
              </a:rPr>
              <a:t>진수 </a:t>
            </a:r>
            <a:r>
              <a:rPr lang="en-US" altLang="ko-KR" sz="1600" b="1" dirty="0">
                <a:solidFill>
                  <a:srgbClr val="5630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나눔스퀘어라운드OTF ExtraBold"/>
              </a:rPr>
              <a:t>-</a:t>
            </a:r>
          </a:p>
        </p:txBody>
      </p:sp>
      <p:sp>
        <p:nvSpPr>
          <p:cNvPr id="3084" name="TextBox 38"/>
          <p:cNvSpPr txBox="1">
            <a:spLocks noChangeArrowheads="1"/>
          </p:cNvSpPr>
          <p:nvPr/>
        </p:nvSpPr>
        <p:spPr bwMode="auto">
          <a:xfrm>
            <a:off x="5516851" y="3682452"/>
            <a:ext cx="125354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1600" b="1">
                <a:solidFill>
                  <a:srgbClr val="5630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나눔스퀘어라운드OTF ExtraBold"/>
              </a:rPr>
              <a:t>컴퓨터의 수 표현</a:t>
            </a:r>
          </a:p>
          <a:p>
            <a:pPr algn="ctr" eaLnBrk="1" hangingPunct="1"/>
            <a:r>
              <a:rPr lang="en-US" altLang="ko-KR" sz="1600" b="1">
                <a:solidFill>
                  <a:srgbClr val="5630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나눔스퀘어라운드OTF ExtraBold"/>
              </a:rPr>
              <a:t>-</a:t>
            </a:r>
            <a:r>
              <a:rPr lang="ko-KR" altLang="en-US" sz="1600" b="1">
                <a:solidFill>
                  <a:srgbClr val="5630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나눔스퀘어라운드OTF ExtraBold"/>
              </a:rPr>
              <a:t> </a:t>
            </a:r>
            <a:r>
              <a:rPr lang="en-US" altLang="ko-KR" sz="1600" b="1">
                <a:solidFill>
                  <a:srgbClr val="5630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나눔스퀘어라운드OTF ExtraBold"/>
              </a:rPr>
              <a:t>2</a:t>
            </a:r>
            <a:r>
              <a:rPr lang="ko-KR" altLang="en-US" sz="1600" b="1">
                <a:solidFill>
                  <a:srgbClr val="5630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나눔스퀘어라운드OTF ExtraBold"/>
              </a:rPr>
              <a:t>진수 </a:t>
            </a:r>
            <a:r>
              <a:rPr lang="en-US" altLang="ko-KR" sz="1600" b="1">
                <a:solidFill>
                  <a:srgbClr val="5630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나눔스퀘어라운드OTF ExtraBold"/>
              </a:rPr>
              <a:t>-</a:t>
            </a:r>
          </a:p>
        </p:txBody>
      </p:sp>
      <p:grpSp>
        <p:nvGrpSpPr>
          <p:cNvPr id="3085" name="그룹 21"/>
          <p:cNvGrpSpPr>
            <a:grpSpLocks/>
          </p:cNvGrpSpPr>
          <p:nvPr/>
        </p:nvGrpSpPr>
        <p:grpSpPr bwMode="auto">
          <a:xfrm>
            <a:off x="2689225" y="2276475"/>
            <a:ext cx="6813550" cy="2228850"/>
            <a:chOff x="2689724" y="2440316"/>
            <a:chExt cx="6812553" cy="1901952"/>
          </a:xfrm>
        </p:grpSpPr>
        <p:cxnSp>
          <p:nvCxnSpPr>
            <p:cNvPr id="32" name="직선 연결선 31"/>
            <p:cNvCxnSpPr/>
            <p:nvPr/>
          </p:nvCxnSpPr>
          <p:spPr>
            <a:xfrm>
              <a:off x="2689724" y="2440316"/>
              <a:ext cx="0" cy="1901952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4961105" y="2440316"/>
              <a:ext cx="0" cy="1901952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7230897" y="2440316"/>
              <a:ext cx="0" cy="1901952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9502277" y="2440316"/>
              <a:ext cx="0" cy="1901952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86" name="TextBox 49"/>
          <p:cNvSpPr txBox="1">
            <a:spLocks noChangeArrowheads="1"/>
          </p:cNvSpPr>
          <p:nvPr/>
        </p:nvSpPr>
        <p:spPr bwMode="auto">
          <a:xfrm>
            <a:off x="7791450" y="3682451"/>
            <a:ext cx="114680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1600" b="1" dirty="0" smtClean="0">
                <a:solidFill>
                  <a:srgbClr val="5630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나눔스퀘어라운드OTF ExtraBold"/>
              </a:rPr>
              <a:t>2</a:t>
            </a:r>
            <a:r>
              <a:rPr lang="ko-KR" altLang="en-US" sz="1600" b="1" dirty="0" smtClean="0">
                <a:solidFill>
                  <a:srgbClr val="5630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나눔스퀘어라운드OTF ExtraBold"/>
              </a:rPr>
              <a:t>진수 </a:t>
            </a:r>
            <a:r>
              <a:rPr lang="ko-KR" altLang="en-US" sz="1600" b="1" dirty="0">
                <a:solidFill>
                  <a:srgbClr val="5630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나눔스퀘어라운드OTF ExtraBold"/>
              </a:rPr>
              <a:t>활용</a:t>
            </a:r>
          </a:p>
        </p:txBody>
      </p:sp>
      <p:sp>
        <p:nvSpPr>
          <p:cNvPr id="3087" name="TextBox 51"/>
          <p:cNvSpPr txBox="1">
            <a:spLocks noChangeArrowheads="1"/>
          </p:cNvSpPr>
          <p:nvPr/>
        </p:nvSpPr>
        <p:spPr bwMode="auto">
          <a:xfrm>
            <a:off x="10510859" y="3682452"/>
            <a:ext cx="32380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1600" b="1">
                <a:solidFill>
                  <a:srgbClr val="5630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나눔스퀘어라운드OTF ExtraBold"/>
              </a:rPr>
              <a:t>질문</a:t>
            </a:r>
          </a:p>
        </p:txBody>
      </p:sp>
      <p:sp>
        <p:nvSpPr>
          <p:cNvPr id="3088" name="TextBox 6"/>
          <p:cNvSpPr txBox="1">
            <a:spLocks noChangeArrowheads="1"/>
          </p:cNvSpPr>
          <p:nvPr/>
        </p:nvSpPr>
        <p:spPr bwMode="auto">
          <a:xfrm>
            <a:off x="4683125" y="960438"/>
            <a:ext cx="282733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4000" b="1" dirty="0">
                <a:solidFill>
                  <a:srgbClr val="56304B"/>
                </a:solidFill>
                <a:latin typeface="HU신세계 140" panose="02020603020101020101" pitchFamily="18" charset="-127"/>
                <a:ea typeface="HU신세계 140" panose="02020603020101020101" pitchFamily="18" charset="-127"/>
                <a:cs typeface="나눔스퀘어라운드OTF ExtraBold"/>
              </a:rPr>
              <a:t>CONTENTS</a:t>
            </a:r>
            <a:endParaRPr lang="ko-KR" altLang="en-US" sz="4000" b="1" dirty="0">
              <a:solidFill>
                <a:srgbClr val="56304B"/>
              </a:solidFill>
              <a:latin typeface="HU신세계 140" panose="02020603020101020101" pitchFamily="18" charset="-127"/>
              <a:ea typeface="HU신세계 140" panose="02020603020101020101" pitchFamily="18" charset="-127"/>
              <a:cs typeface="나눔스퀘어라운드OTF ExtraBold"/>
            </a:endParaRPr>
          </a:p>
        </p:txBody>
      </p:sp>
      <p:pic>
        <p:nvPicPr>
          <p:cNvPr id="3089" name="그래픽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2626535"/>
            <a:ext cx="5492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0" name="그래픽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25" y="2617010"/>
            <a:ext cx="46831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1" name="그래픽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5" y="2515410"/>
            <a:ext cx="487363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2" name="그래픽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13" y="2612247"/>
            <a:ext cx="600075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3" name="그래픽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8275" y="2536047"/>
            <a:ext cx="6175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94" name="그룹 2"/>
          <p:cNvGrpSpPr>
            <a:grpSpLocks/>
          </p:cNvGrpSpPr>
          <p:nvPr/>
        </p:nvGrpSpPr>
        <p:grpSpPr bwMode="auto">
          <a:xfrm>
            <a:off x="1395413" y="1958973"/>
            <a:ext cx="314325" cy="338554"/>
            <a:chOff x="1395326" y="1549351"/>
            <a:chExt cx="314810" cy="338971"/>
          </a:xfrm>
        </p:grpSpPr>
        <p:sp>
          <p:nvSpPr>
            <p:cNvPr id="2" name="타원 1"/>
            <p:cNvSpPr/>
            <p:nvPr/>
          </p:nvSpPr>
          <p:spPr>
            <a:xfrm>
              <a:off x="1395326" y="1549351"/>
              <a:ext cx="314810" cy="314712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b="1">
                <a:latin typeface="210 공중전화 R" panose="02020603020101020101" pitchFamily="18" charset="-127"/>
                <a:ea typeface="210 공중전화 R" panose="02020603020101020101" pitchFamily="18" charset="-127"/>
              </a:endParaRPr>
            </a:p>
          </p:txBody>
        </p:sp>
        <p:sp>
          <p:nvSpPr>
            <p:cNvPr id="3108" name="TextBox 45"/>
            <p:cNvSpPr txBox="1">
              <a:spLocks noChangeArrowheads="1"/>
            </p:cNvSpPr>
            <p:nvPr/>
          </p:nvSpPr>
          <p:spPr bwMode="auto">
            <a:xfrm>
              <a:off x="1465367" y="1549351"/>
              <a:ext cx="105961" cy="338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/>
              <a:r>
                <a:rPr lang="en-US" altLang="ko-KR" sz="2200" b="1" dirty="0">
                  <a:solidFill>
                    <a:schemeClr val="bg1"/>
                  </a:solidFill>
                  <a:latin typeface="210 공중전화 R" panose="02020603020101020101" pitchFamily="18" charset="-127"/>
                  <a:ea typeface="210 공중전화 R" panose="02020603020101020101" pitchFamily="18" charset="-127"/>
                  <a:cs typeface="나눔스퀘어라운드OTF Bold"/>
                </a:rPr>
                <a:t>1</a:t>
              </a:r>
              <a:endParaRPr lang="ko-KR" altLang="en-US" sz="2200" b="1" dirty="0">
                <a:solidFill>
                  <a:schemeClr val="bg1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나눔스퀘어라운드OTF Bold"/>
              </a:endParaRPr>
            </a:p>
          </p:txBody>
        </p:sp>
      </p:grpSp>
      <p:grpSp>
        <p:nvGrpSpPr>
          <p:cNvPr id="3095" name="그룹 46"/>
          <p:cNvGrpSpPr>
            <a:grpSpLocks/>
          </p:cNvGrpSpPr>
          <p:nvPr/>
        </p:nvGrpSpPr>
        <p:grpSpPr bwMode="auto">
          <a:xfrm>
            <a:off x="3665538" y="1958973"/>
            <a:ext cx="315912" cy="338554"/>
            <a:chOff x="1395326" y="1549351"/>
            <a:chExt cx="314810" cy="338971"/>
          </a:xfrm>
        </p:grpSpPr>
        <p:sp>
          <p:nvSpPr>
            <p:cNvPr id="48" name="타원 47"/>
            <p:cNvSpPr/>
            <p:nvPr/>
          </p:nvSpPr>
          <p:spPr>
            <a:xfrm>
              <a:off x="1395326" y="1549351"/>
              <a:ext cx="314810" cy="314712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b="1">
                <a:latin typeface="210 공중전화 R" panose="02020603020101020101" pitchFamily="18" charset="-127"/>
                <a:ea typeface="210 공중전화 R" panose="02020603020101020101" pitchFamily="18" charset="-127"/>
              </a:endParaRPr>
            </a:p>
          </p:txBody>
        </p:sp>
        <p:sp>
          <p:nvSpPr>
            <p:cNvPr id="3106" name="TextBox 48"/>
            <p:cNvSpPr txBox="1">
              <a:spLocks noChangeArrowheads="1"/>
            </p:cNvSpPr>
            <p:nvPr/>
          </p:nvSpPr>
          <p:spPr bwMode="auto">
            <a:xfrm>
              <a:off x="1465367" y="1549351"/>
              <a:ext cx="148560" cy="338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/>
              <a:r>
                <a:rPr lang="en-US" altLang="ko-KR" sz="2200" b="1">
                  <a:solidFill>
                    <a:schemeClr val="bg1"/>
                  </a:solidFill>
                  <a:latin typeface="210 공중전화 R" panose="02020603020101020101" pitchFamily="18" charset="-127"/>
                  <a:ea typeface="210 공중전화 R" panose="02020603020101020101" pitchFamily="18" charset="-127"/>
                  <a:cs typeface="나눔스퀘어라운드OTF Bold"/>
                </a:rPr>
                <a:t>2</a:t>
              </a:r>
              <a:endParaRPr lang="ko-KR" altLang="en-US" sz="2200" b="1">
                <a:solidFill>
                  <a:schemeClr val="bg1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나눔스퀘어라운드OTF Bold"/>
              </a:endParaRPr>
            </a:p>
          </p:txBody>
        </p:sp>
      </p:grpSp>
      <p:grpSp>
        <p:nvGrpSpPr>
          <p:cNvPr id="3096" name="그룹 53"/>
          <p:cNvGrpSpPr>
            <a:grpSpLocks/>
          </p:cNvGrpSpPr>
          <p:nvPr/>
        </p:nvGrpSpPr>
        <p:grpSpPr bwMode="auto">
          <a:xfrm>
            <a:off x="5937250" y="1958973"/>
            <a:ext cx="314325" cy="338554"/>
            <a:chOff x="1395326" y="1549351"/>
            <a:chExt cx="314810" cy="338971"/>
          </a:xfrm>
        </p:grpSpPr>
        <p:sp>
          <p:nvSpPr>
            <p:cNvPr id="55" name="타원 54"/>
            <p:cNvSpPr/>
            <p:nvPr/>
          </p:nvSpPr>
          <p:spPr>
            <a:xfrm>
              <a:off x="1395326" y="1549351"/>
              <a:ext cx="314810" cy="314712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b="1">
                <a:latin typeface="210 공중전화 R" panose="02020603020101020101" pitchFamily="18" charset="-127"/>
                <a:ea typeface="210 공중전화 R" panose="02020603020101020101" pitchFamily="18" charset="-127"/>
              </a:endParaRPr>
            </a:p>
          </p:txBody>
        </p:sp>
        <p:sp>
          <p:nvSpPr>
            <p:cNvPr id="3104" name="TextBox 55"/>
            <p:cNvSpPr txBox="1">
              <a:spLocks noChangeArrowheads="1"/>
            </p:cNvSpPr>
            <p:nvPr/>
          </p:nvSpPr>
          <p:spPr bwMode="auto">
            <a:xfrm>
              <a:off x="1465367" y="1549351"/>
              <a:ext cx="155732" cy="338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/>
              <a:r>
                <a:rPr lang="en-US" altLang="ko-KR" sz="2200" b="1">
                  <a:solidFill>
                    <a:schemeClr val="bg1"/>
                  </a:solidFill>
                  <a:latin typeface="210 공중전화 R" panose="02020603020101020101" pitchFamily="18" charset="-127"/>
                  <a:ea typeface="210 공중전화 R" panose="02020603020101020101" pitchFamily="18" charset="-127"/>
                  <a:cs typeface="나눔스퀘어라운드OTF Bold"/>
                </a:rPr>
                <a:t>3</a:t>
              </a:r>
              <a:endParaRPr lang="ko-KR" altLang="en-US" sz="2200" b="1">
                <a:solidFill>
                  <a:schemeClr val="bg1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나눔스퀘어라운드OTF Bold"/>
              </a:endParaRPr>
            </a:p>
          </p:txBody>
        </p:sp>
      </p:grpSp>
      <p:grpSp>
        <p:nvGrpSpPr>
          <p:cNvPr id="3097" name="그룹 56"/>
          <p:cNvGrpSpPr>
            <a:grpSpLocks/>
          </p:cNvGrpSpPr>
          <p:nvPr/>
        </p:nvGrpSpPr>
        <p:grpSpPr bwMode="auto">
          <a:xfrm>
            <a:off x="8207375" y="1958973"/>
            <a:ext cx="315913" cy="338554"/>
            <a:chOff x="1395326" y="1549351"/>
            <a:chExt cx="314810" cy="338971"/>
          </a:xfrm>
        </p:grpSpPr>
        <p:sp>
          <p:nvSpPr>
            <p:cNvPr id="58" name="타원 57"/>
            <p:cNvSpPr/>
            <p:nvPr/>
          </p:nvSpPr>
          <p:spPr>
            <a:xfrm>
              <a:off x="1395326" y="1549351"/>
              <a:ext cx="314810" cy="314712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b="1">
                <a:latin typeface="210 공중전화 R" panose="02020603020101020101" pitchFamily="18" charset="-127"/>
                <a:ea typeface="210 공중전화 R" panose="02020603020101020101" pitchFamily="18" charset="-127"/>
              </a:endParaRPr>
            </a:p>
          </p:txBody>
        </p:sp>
        <p:sp>
          <p:nvSpPr>
            <p:cNvPr id="3102" name="TextBox 58"/>
            <p:cNvSpPr txBox="1">
              <a:spLocks noChangeArrowheads="1"/>
            </p:cNvSpPr>
            <p:nvPr/>
          </p:nvSpPr>
          <p:spPr bwMode="auto">
            <a:xfrm>
              <a:off x="1465367" y="1549351"/>
              <a:ext cx="158144" cy="338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/>
              <a:r>
                <a:rPr lang="en-US" altLang="ko-KR" sz="2200" b="1">
                  <a:solidFill>
                    <a:schemeClr val="bg1"/>
                  </a:solidFill>
                  <a:latin typeface="210 공중전화 R" panose="02020603020101020101" pitchFamily="18" charset="-127"/>
                  <a:ea typeface="210 공중전화 R" panose="02020603020101020101" pitchFamily="18" charset="-127"/>
                  <a:cs typeface="나눔스퀘어라운드OTF Bold"/>
                </a:rPr>
                <a:t>4</a:t>
              </a:r>
              <a:endParaRPr lang="ko-KR" altLang="en-US" sz="2200" b="1">
                <a:solidFill>
                  <a:schemeClr val="bg1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나눔스퀘어라운드OTF Bold"/>
              </a:endParaRPr>
            </a:p>
          </p:txBody>
        </p:sp>
      </p:grpSp>
      <p:grpSp>
        <p:nvGrpSpPr>
          <p:cNvPr id="3098" name="그룹 59"/>
          <p:cNvGrpSpPr>
            <a:grpSpLocks/>
          </p:cNvGrpSpPr>
          <p:nvPr/>
        </p:nvGrpSpPr>
        <p:grpSpPr bwMode="auto">
          <a:xfrm>
            <a:off x="10479088" y="1958973"/>
            <a:ext cx="314325" cy="338554"/>
            <a:chOff x="1395326" y="1549351"/>
            <a:chExt cx="314810" cy="338971"/>
          </a:xfrm>
        </p:grpSpPr>
        <p:sp>
          <p:nvSpPr>
            <p:cNvPr id="61" name="타원 60"/>
            <p:cNvSpPr/>
            <p:nvPr/>
          </p:nvSpPr>
          <p:spPr>
            <a:xfrm>
              <a:off x="1395326" y="1549351"/>
              <a:ext cx="314810" cy="314712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b="1">
                <a:latin typeface="210 공중전화 R" panose="02020603020101020101" pitchFamily="18" charset="-127"/>
                <a:ea typeface="210 공중전화 R" panose="02020603020101020101" pitchFamily="18" charset="-127"/>
              </a:endParaRPr>
            </a:p>
          </p:txBody>
        </p:sp>
        <p:sp>
          <p:nvSpPr>
            <p:cNvPr id="3100" name="TextBox 61"/>
            <p:cNvSpPr txBox="1">
              <a:spLocks noChangeArrowheads="1"/>
            </p:cNvSpPr>
            <p:nvPr/>
          </p:nvSpPr>
          <p:spPr bwMode="auto">
            <a:xfrm>
              <a:off x="1465367" y="1549351"/>
              <a:ext cx="152521" cy="338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/>
              <a:r>
                <a:rPr lang="en-US" altLang="ko-KR" sz="2200" b="1">
                  <a:solidFill>
                    <a:schemeClr val="bg1"/>
                  </a:solidFill>
                  <a:latin typeface="210 공중전화 R" panose="02020603020101020101" pitchFamily="18" charset="-127"/>
                  <a:ea typeface="210 공중전화 R" panose="02020603020101020101" pitchFamily="18" charset="-127"/>
                  <a:cs typeface="나눔스퀘어라운드OTF Bold"/>
                </a:rPr>
                <a:t>5</a:t>
              </a:r>
              <a:endParaRPr lang="ko-KR" altLang="en-US" sz="2200" b="1">
                <a:solidFill>
                  <a:schemeClr val="bg1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나눔스퀘어라운드OTF Bold"/>
              </a:endParaRPr>
            </a:p>
          </p:txBody>
        </p:sp>
      </p:grpSp>
      <p:pic>
        <p:nvPicPr>
          <p:cNvPr id="49" name="그림 4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22" y="-103619"/>
            <a:ext cx="513162" cy="610305"/>
          </a:xfrm>
          <a:prstGeom prst="rect">
            <a:avLst/>
          </a:prstGeom>
        </p:spPr>
      </p:pic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9291531" y="123825"/>
            <a:ext cx="28905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연세대학교 미래        </a:t>
            </a:r>
            <a:r>
              <a:rPr lang="en-US" altLang="ko-KR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SW </a:t>
            </a:r>
            <a:r>
              <a:rPr lang="ko-KR" altLang="en-US" sz="1600" b="1" dirty="0" err="1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가치확산</a:t>
            </a:r>
            <a:endParaRPr lang="ko-KR" altLang="en-US" sz="1600" b="1" dirty="0">
              <a:solidFill>
                <a:srgbClr val="5630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나눔스퀘어라운드OTF Regular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1" y="0"/>
            <a:ext cx="12182051" cy="685800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pic>
        <p:nvPicPr>
          <p:cNvPr id="16395" name="그래픽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688" y="-7938"/>
            <a:ext cx="428625" cy="87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22" y="-103619"/>
            <a:ext cx="513162" cy="610305"/>
          </a:xfrm>
          <a:prstGeom prst="rect">
            <a:avLst/>
          </a:prstGeom>
        </p:spPr>
      </p:pic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9291531" y="123825"/>
            <a:ext cx="28905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연세대학교 미래        </a:t>
            </a:r>
            <a:r>
              <a:rPr lang="en-US" altLang="ko-KR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SW </a:t>
            </a:r>
            <a:r>
              <a:rPr lang="ko-KR" altLang="en-US" sz="1600" b="1" dirty="0" err="1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가치확산</a:t>
            </a:r>
            <a:endParaRPr lang="ko-KR" altLang="en-US" sz="1600" b="1" dirty="0">
              <a:solidFill>
                <a:srgbClr val="5630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나눔스퀘어라운드OTF Regular"/>
            </a:endParaRPr>
          </a:p>
        </p:txBody>
      </p:sp>
      <p:pic>
        <p:nvPicPr>
          <p:cNvPr id="19" name="그래픽 12">
            <a:extLst>
              <a:ext uri="{FF2B5EF4-FFF2-40B4-BE49-F238E27FC236}">
                <a16:creationId xmlns:a16="http://schemas.microsoft.com/office/drawing/2014/main" id="{9F42C25E-D96B-42A9-92C6-A0374A67E6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252391" y="1585391"/>
            <a:ext cx="3687219" cy="3687219"/>
          </a:xfrm>
          <a:prstGeom prst="rect">
            <a:avLst/>
          </a:prstGeom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180975" y="5405279"/>
            <a:ext cx="118300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6000" dirty="0">
                <a:solidFill>
                  <a:srgbClr val="56304B"/>
                </a:solidFill>
                <a:latin typeface="210 그림수첩 R" panose="02020603020101020101" pitchFamily="18" charset="-127"/>
                <a:ea typeface="210 그림수첩 R" panose="02020603020101020101" pitchFamily="18" charset="-127"/>
                <a:cs typeface="나눔스퀘어라운드OTF ExtraBold"/>
              </a:rPr>
              <a:t>질문이 있나요</a:t>
            </a:r>
            <a:r>
              <a:rPr lang="en-US" altLang="ko-KR" sz="6000" dirty="0">
                <a:solidFill>
                  <a:srgbClr val="56304B"/>
                </a:solidFill>
                <a:latin typeface="210 그림수첩 R" panose="02020603020101020101" pitchFamily="18" charset="-127"/>
                <a:ea typeface="210 그림수첩 R" panose="02020603020101020101" pitchFamily="18" charset="-127"/>
                <a:cs typeface="나눔스퀘어라운드OTF ExtraBold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446853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963BA2-E471-4B59-A3C4-85FAE927A700}"/>
              </a:ext>
            </a:extLst>
          </p:cNvPr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0F4D5F-2EB4-44C5-B412-75725B0B8498}"/>
              </a:ext>
            </a:extLst>
          </p:cNvPr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pic>
        <p:nvPicPr>
          <p:cNvPr id="19460" name="그래픽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629150"/>
            <a:ext cx="296227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TextBox 7"/>
          <p:cNvSpPr txBox="1">
            <a:spLocks noChangeArrowheads="1"/>
          </p:cNvSpPr>
          <p:nvPr/>
        </p:nvSpPr>
        <p:spPr bwMode="auto">
          <a:xfrm>
            <a:off x="180975" y="2290463"/>
            <a:ext cx="11830050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6000" dirty="0" smtClean="0">
                <a:solidFill>
                  <a:srgbClr val="56304B"/>
                </a:solidFill>
                <a:latin typeface="210 국민체조 R" panose="02020603020101020101" pitchFamily="18" charset="-127"/>
                <a:ea typeface="210 국민체조 R" panose="02020603020101020101" pitchFamily="18" charset="-127"/>
                <a:cs typeface="나눔스퀘어라운드OTF ExtraBold"/>
              </a:rPr>
              <a:t>이번 시간은 끝</a:t>
            </a:r>
            <a:r>
              <a:rPr lang="en-US" altLang="ko-KR" sz="6000" dirty="0" smtClean="0">
                <a:solidFill>
                  <a:srgbClr val="56304B"/>
                </a:solidFill>
                <a:latin typeface="210 국민체조 R" panose="02020603020101020101" pitchFamily="18" charset="-127"/>
                <a:ea typeface="210 국민체조 R" panose="02020603020101020101" pitchFamily="18" charset="-127"/>
                <a:cs typeface="나눔스퀘어라운드OTF ExtraBold"/>
              </a:rPr>
              <a:t>!</a:t>
            </a:r>
          </a:p>
          <a:p>
            <a:pPr algn="ctr" eaLnBrk="1" hangingPunct="1"/>
            <a:endParaRPr lang="en-US" altLang="ko-KR" sz="1050" dirty="0" smtClean="0">
              <a:solidFill>
                <a:srgbClr val="56304B"/>
              </a:solidFill>
              <a:latin typeface="210 국민체조 R" panose="02020603020101020101" pitchFamily="18" charset="-127"/>
              <a:ea typeface="210 국민체조 R" panose="02020603020101020101" pitchFamily="18" charset="-127"/>
              <a:cs typeface="나눔스퀘어라운드OTF ExtraBold"/>
            </a:endParaRPr>
          </a:p>
          <a:p>
            <a:pPr algn="ctr" eaLnBrk="1" hangingPunct="1"/>
            <a:r>
              <a:rPr lang="ko-KR" altLang="en-US" sz="4000" dirty="0" smtClean="0">
                <a:solidFill>
                  <a:srgbClr val="56304B"/>
                </a:solidFill>
                <a:latin typeface="210 국민체조 R" panose="02020603020101020101" pitchFamily="18" charset="-127"/>
                <a:ea typeface="210 국민체조 R" panose="02020603020101020101" pitchFamily="18" charset="-127"/>
                <a:cs typeface="나눔스퀘어라운드OTF ExtraBold"/>
              </a:rPr>
              <a:t>고생하셨습니다</a:t>
            </a:r>
            <a:r>
              <a:rPr lang="en-US" altLang="ko-KR" sz="4000" dirty="0" smtClean="0">
                <a:solidFill>
                  <a:srgbClr val="56304B"/>
                </a:solidFill>
                <a:latin typeface="210 국민체조 R" panose="02020603020101020101" pitchFamily="18" charset="-127"/>
                <a:ea typeface="210 국민체조 R" panose="02020603020101020101" pitchFamily="18" charset="-127"/>
                <a:cs typeface="나눔스퀘어라운드OTF ExtraBold"/>
              </a:rPr>
              <a:t>~</a:t>
            </a:r>
            <a:endParaRPr lang="ko-KR" altLang="en-US" sz="4000" dirty="0">
              <a:solidFill>
                <a:srgbClr val="56304B"/>
              </a:solidFill>
              <a:latin typeface="210 국민체조 R" panose="02020603020101020101" pitchFamily="18" charset="-127"/>
              <a:ea typeface="210 국민체조 R" panose="02020603020101020101" pitchFamily="18" charset="-127"/>
              <a:cs typeface="나눔스퀘어라운드OTF ExtraBold"/>
            </a:endParaRPr>
          </a:p>
        </p:txBody>
      </p:sp>
      <p:pic>
        <p:nvPicPr>
          <p:cNvPr id="19462" name="그래픽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22" y="-103619"/>
            <a:ext cx="513162" cy="610305"/>
          </a:xfrm>
          <a:prstGeom prst="rect">
            <a:avLst/>
          </a:prstGeom>
        </p:spPr>
      </p:pic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9291531" y="123825"/>
            <a:ext cx="28905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연세대학교 미래        </a:t>
            </a:r>
            <a:r>
              <a:rPr lang="en-US" altLang="ko-KR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SW </a:t>
            </a:r>
            <a:r>
              <a:rPr lang="ko-KR" altLang="en-US" sz="1600" b="1" dirty="0" err="1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가치확산</a:t>
            </a:r>
            <a:endParaRPr lang="ko-KR" altLang="en-US" sz="1600" b="1" dirty="0">
              <a:solidFill>
                <a:srgbClr val="5630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나눔스퀘어라운드OTF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28" name="그래픽 13">
            <a:extLst>
              <a:ext uri="{FF2B5EF4-FFF2-40B4-BE49-F238E27FC236}">
                <a16:creationId xmlns:a16="http://schemas.microsoft.com/office/drawing/2014/main" id="{D01F974C-8DD7-47A2-8C2F-2C54B98BD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586562" y="793750"/>
            <a:ext cx="927303" cy="927303"/>
          </a:xfrm>
          <a:prstGeom prst="rect">
            <a:avLst/>
          </a:prstGeom>
        </p:spPr>
      </p:pic>
      <p:pic>
        <p:nvPicPr>
          <p:cNvPr id="27" name="그래픽 12">
            <a:extLst>
              <a:ext uri="{FF2B5EF4-FFF2-40B4-BE49-F238E27FC236}">
                <a16:creationId xmlns:a16="http://schemas.microsoft.com/office/drawing/2014/main" id="{9F42C25E-D96B-42A9-92C6-A0374A67E6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421717" y="1422455"/>
            <a:ext cx="1256992" cy="1256992"/>
          </a:xfrm>
          <a:prstGeom prst="rect">
            <a:avLst/>
          </a:prstGeom>
        </p:spPr>
      </p:pic>
      <p:pic>
        <p:nvPicPr>
          <p:cNvPr id="26" name="그래픽 2">
            <a:extLst>
              <a:ext uri="{FF2B5EF4-FFF2-40B4-BE49-F238E27FC236}">
                <a16:creationId xmlns:a16="http://schemas.microsoft.com/office/drawing/2014/main" id="{1CEBBDA7-762F-47B9-847D-D2D5F1FE06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2589185" y="5134952"/>
            <a:ext cx="922056" cy="922056"/>
          </a:xfrm>
          <a:prstGeom prst="rect">
            <a:avLst/>
          </a:prstGeom>
        </p:spPr>
      </p:pic>
      <p:pic>
        <p:nvPicPr>
          <p:cNvPr id="25" name="그래픽 11">
            <a:extLst>
              <a:ext uri="{FF2B5EF4-FFF2-40B4-BE49-F238E27FC236}">
                <a16:creationId xmlns:a16="http://schemas.microsoft.com/office/drawing/2014/main" id="{51FFDE86-1DCC-4C42-A0E6-CE4A8FC2CA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2421563" y="4175474"/>
            <a:ext cx="1257300" cy="1257300"/>
          </a:xfrm>
          <a:prstGeom prst="rect">
            <a:avLst/>
          </a:prstGeom>
        </p:spPr>
      </p:pic>
      <p:sp>
        <p:nvSpPr>
          <p:cNvPr id="4102" name="TextBox 7"/>
          <p:cNvSpPr txBox="1">
            <a:spLocks noChangeArrowheads="1"/>
          </p:cNvSpPr>
          <p:nvPr/>
        </p:nvSpPr>
        <p:spPr bwMode="auto">
          <a:xfrm>
            <a:off x="6872990" y="3182938"/>
            <a:ext cx="268503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3600" b="1" dirty="0">
                <a:solidFill>
                  <a:srgbClr val="56304B"/>
                </a:solidFill>
                <a:latin typeface="210 꽃길 R" panose="02020603020101020101" pitchFamily="18" charset="-127"/>
                <a:ea typeface="210 꽃길 R" panose="02020603020101020101" pitchFamily="18" charset="-127"/>
                <a:cs typeface="나눔스퀘어라운드OTF ExtraBold"/>
              </a:rPr>
              <a:t>데이터의 표현</a:t>
            </a:r>
          </a:p>
        </p:txBody>
      </p:sp>
      <p:sp>
        <p:nvSpPr>
          <p:cNvPr id="4103" name="TextBox 8"/>
          <p:cNvSpPr txBox="1">
            <a:spLocks noChangeArrowheads="1"/>
          </p:cNvSpPr>
          <p:nvPr/>
        </p:nvSpPr>
        <p:spPr bwMode="auto">
          <a:xfrm>
            <a:off x="6872990" y="3924300"/>
            <a:ext cx="4236737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85750" indent="-285750" eaLnBrk="1" hangingPunct="1">
              <a:buFontTx/>
              <a:buChar char="-"/>
            </a:pPr>
            <a:r>
              <a:rPr lang="ko-KR" altLang="en-US" b="1" dirty="0" smtClean="0">
                <a:solidFill>
                  <a:srgbClr val="56304B"/>
                </a:solidFill>
                <a:latin typeface="카페24 고운밤" pitchFamily="2" charset="-127"/>
                <a:ea typeface="카페24 고운밤" pitchFamily="2" charset="-127"/>
                <a:cs typeface="나눔스퀘어라운드OTF Regular"/>
              </a:rPr>
              <a:t>데이터란 </a:t>
            </a:r>
            <a:r>
              <a:rPr lang="ko-KR" altLang="en-US" b="1" dirty="0">
                <a:solidFill>
                  <a:srgbClr val="56304B"/>
                </a:solidFill>
                <a:latin typeface="카페24 고운밤" pitchFamily="2" charset="-127"/>
                <a:ea typeface="카페24 고운밤" pitchFamily="2" charset="-127"/>
                <a:cs typeface="나눔스퀘어라운드OTF Regular"/>
              </a:rPr>
              <a:t>무엇인지 알아봅시다</a:t>
            </a:r>
            <a:r>
              <a:rPr lang="en-US" altLang="ko-KR" b="1" dirty="0" smtClean="0">
                <a:solidFill>
                  <a:srgbClr val="56304B"/>
                </a:solidFill>
                <a:latin typeface="카페24 고운밤" pitchFamily="2" charset="-127"/>
                <a:ea typeface="카페24 고운밤" pitchFamily="2" charset="-127"/>
                <a:cs typeface="나눔스퀘어라운드OTF Regular"/>
              </a:rPr>
              <a:t>.</a:t>
            </a:r>
          </a:p>
          <a:p>
            <a:pPr marL="285750" indent="-285750" eaLnBrk="1" hangingPunct="1">
              <a:buFontTx/>
              <a:buChar char="-"/>
            </a:pPr>
            <a:endParaRPr lang="en-US" altLang="ko-KR" sz="700" b="1" dirty="0" smtClean="0">
              <a:solidFill>
                <a:srgbClr val="56304B"/>
              </a:solidFill>
              <a:latin typeface="카페24 고운밤" pitchFamily="2" charset="-127"/>
              <a:ea typeface="카페24 고운밤" pitchFamily="2" charset="-127"/>
              <a:cs typeface="나눔스퀘어라운드OTF Regular"/>
            </a:endParaRPr>
          </a:p>
          <a:p>
            <a:pPr marL="285750" indent="-285750" eaLnBrk="1" hangingPunct="1">
              <a:buFontTx/>
              <a:buChar char="-"/>
            </a:pPr>
            <a:r>
              <a:rPr lang="ko-KR" altLang="en-US" b="1" dirty="0" smtClean="0">
                <a:solidFill>
                  <a:srgbClr val="56304B"/>
                </a:solidFill>
                <a:latin typeface="카페24 고운밤" pitchFamily="2" charset="-127"/>
                <a:ea typeface="카페24 고운밤" pitchFamily="2" charset="-127"/>
                <a:cs typeface="나눔스퀘어라운드OTF Regular"/>
              </a:rPr>
              <a:t>인간과 </a:t>
            </a:r>
            <a:r>
              <a:rPr lang="ko-KR" altLang="en-US" b="1" dirty="0">
                <a:solidFill>
                  <a:srgbClr val="56304B"/>
                </a:solidFill>
                <a:latin typeface="카페24 고운밤" pitchFamily="2" charset="-127"/>
                <a:ea typeface="카페24 고운밤" pitchFamily="2" charset="-127"/>
                <a:cs typeface="나눔스퀘어라운드OTF Regular"/>
              </a:rPr>
              <a:t>컴퓨터의 표</a:t>
            </a:r>
            <a:r>
              <a:rPr lang="ko-KR" altLang="en-US" b="1" dirty="0" smtClean="0">
                <a:solidFill>
                  <a:srgbClr val="56304B"/>
                </a:solidFill>
                <a:latin typeface="카페24 고운밤" pitchFamily="2" charset="-127"/>
                <a:ea typeface="카페24 고운밤" pitchFamily="2" charset="-127"/>
                <a:cs typeface="나눔스퀘어라운드OTF Regular"/>
              </a:rPr>
              <a:t>현 </a:t>
            </a:r>
            <a:r>
              <a:rPr lang="ko-KR" altLang="en-US" b="1" dirty="0">
                <a:solidFill>
                  <a:srgbClr val="56304B"/>
                </a:solidFill>
                <a:latin typeface="카페24 고운밤" pitchFamily="2" charset="-127"/>
                <a:ea typeface="카페24 고운밤" pitchFamily="2" charset="-127"/>
                <a:cs typeface="나눔스퀘어라운드OTF Regular"/>
              </a:rPr>
              <a:t>방식에 대해 알아봅시다</a:t>
            </a:r>
            <a:r>
              <a:rPr lang="en-US" altLang="ko-KR" b="1" dirty="0">
                <a:solidFill>
                  <a:srgbClr val="56304B"/>
                </a:solidFill>
                <a:latin typeface="카페24 고운밤" pitchFamily="2" charset="-127"/>
                <a:ea typeface="카페24 고운밤" pitchFamily="2" charset="-127"/>
                <a:cs typeface="나눔스퀘어라운드OTF Regular"/>
              </a:rPr>
              <a:t>.</a:t>
            </a:r>
          </a:p>
        </p:txBody>
      </p:sp>
      <p:sp>
        <p:nvSpPr>
          <p:cNvPr id="20" name="이등변 삼각형 19"/>
          <p:cNvSpPr/>
          <p:nvPr/>
        </p:nvSpPr>
        <p:spPr>
          <a:xfrm rot="16200000">
            <a:off x="5499100" y="3232150"/>
            <a:ext cx="819150" cy="3937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4107" name="그래픽 2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688" y="-7938"/>
            <a:ext cx="428625" cy="87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08" name="그룹 3"/>
          <p:cNvGrpSpPr>
            <a:grpSpLocks/>
          </p:cNvGrpSpPr>
          <p:nvPr/>
        </p:nvGrpSpPr>
        <p:grpSpPr bwMode="auto">
          <a:xfrm>
            <a:off x="6872990" y="2319338"/>
            <a:ext cx="493713" cy="501592"/>
            <a:chOff x="7068195" y="1691107"/>
            <a:chExt cx="492443" cy="501529"/>
          </a:xfrm>
        </p:grpSpPr>
        <p:sp>
          <p:nvSpPr>
            <p:cNvPr id="17" name="타원 16"/>
            <p:cNvSpPr/>
            <p:nvPr/>
          </p:nvSpPr>
          <p:spPr>
            <a:xfrm>
              <a:off x="7068195" y="1691107"/>
              <a:ext cx="492443" cy="492063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b="1">
                <a:latin typeface="210 꽃길 R" panose="02020603020101020101" pitchFamily="18" charset="-127"/>
                <a:ea typeface="210 꽃길 R" panose="02020603020101020101" pitchFamily="18" charset="-127"/>
              </a:endParaRPr>
            </a:p>
          </p:txBody>
        </p:sp>
        <p:sp>
          <p:nvSpPr>
            <p:cNvPr id="4110" name="TextBox 17"/>
            <p:cNvSpPr txBox="1">
              <a:spLocks noChangeArrowheads="1"/>
            </p:cNvSpPr>
            <p:nvPr/>
          </p:nvSpPr>
          <p:spPr bwMode="auto">
            <a:xfrm>
              <a:off x="7188253" y="1731029"/>
              <a:ext cx="163085" cy="461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/>
              <a:r>
                <a:rPr lang="en-US" altLang="ko-KR" sz="3000" b="1" dirty="0">
                  <a:solidFill>
                    <a:schemeClr val="bg1"/>
                  </a:solidFill>
                  <a:latin typeface="210 꽃길 R" panose="02020603020101020101" pitchFamily="18" charset="-127"/>
                  <a:ea typeface="210 꽃길 R" panose="02020603020101020101" pitchFamily="18" charset="-127"/>
                  <a:cs typeface="나눔스퀘어라운드OTF ExtraBold"/>
                </a:rPr>
                <a:t>1</a:t>
              </a:r>
              <a:endParaRPr lang="ko-KR" altLang="en-US" sz="3000" b="1" dirty="0">
                <a:solidFill>
                  <a:schemeClr val="bg1"/>
                </a:solidFill>
                <a:latin typeface="210 꽃길 R" panose="02020603020101020101" pitchFamily="18" charset="-127"/>
                <a:ea typeface="210 꽃길 R" panose="02020603020101020101" pitchFamily="18" charset="-127"/>
                <a:cs typeface="나눔스퀘어라운드OTF ExtraBold"/>
              </a:endParaRPr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22" y="-103619"/>
            <a:ext cx="513162" cy="610305"/>
          </a:xfrm>
          <a:prstGeom prst="rect">
            <a:avLst/>
          </a:prstGeom>
        </p:spPr>
      </p:pic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9291531" y="123825"/>
            <a:ext cx="28905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연세대학교 미래        </a:t>
            </a:r>
            <a:r>
              <a:rPr lang="en-US" altLang="ko-KR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SW </a:t>
            </a:r>
            <a:r>
              <a:rPr lang="ko-KR" altLang="en-US" sz="1600" b="1" dirty="0" err="1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가치확산</a:t>
            </a:r>
            <a:endParaRPr lang="ko-KR" altLang="en-US" sz="1600" b="1" dirty="0">
              <a:solidFill>
                <a:srgbClr val="5630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나눔스퀘어라운드OTF Regular"/>
            </a:endParaRPr>
          </a:p>
        </p:txBody>
      </p:sp>
      <p:pic>
        <p:nvPicPr>
          <p:cNvPr id="24" name="그래픽 1">
            <a:extLst>
              <a:ext uri="{FF2B5EF4-FFF2-40B4-BE49-F238E27FC236}">
                <a16:creationId xmlns:a16="http://schemas.microsoft.com/office/drawing/2014/main" id="{ECF5D554-4F21-4606-B78D-0576D1C819E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838252" y="2215940"/>
            <a:ext cx="2423922" cy="242392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3248025" cy="685800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5123" name="그래픽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525" y="-7938"/>
            <a:ext cx="428625" cy="1895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7"/>
          <p:cNvSpPr txBox="1">
            <a:spLocks noChangeArrowheads="1"/>
          </p:cNvSpPr>
          <p:nvPr/>
        </p:nvSpPr>
        <p:spPr bwMode="auto">
          <a:xfrm>
            <a:off x="413931" y="3184525"/>
            <a:ext cx="238206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3200" b="1" dirty="0">
                <a:solidFill>
                  <a:srgbClr val="56304B"/>
                </a:solidFill>
                <a:latin typeface="210 꽃길 R" panose="02020603020101020101" pitchFamily="18" charset="-127"/>
                <a:ea typeface="210 꽃길 R" panose="02020603020101020101" pitchFamily="18" charset="-127"/>
                <a:cs typeface="나눔스퀘어라운드OTF ExtraBold"/>
              </a:rPr>
              <a:t>데이터의 표현</a:t>
            </a:r>
          </a:p>
        </p:txBody>
      </p:sp>
      <p:grpSp>
        <p:nvGrpSpPr>
          <p:cNvPr id="5125" name="그룹 37"/>
          <p:cNvGrpSpPr>
            <a:grpSpLocks/>
          </p:cNvGrpSpPr>
          <p:nvPr/>
        </p:nvGrpSpPr>
        <p:grpSpPr bwMode="auto">
          <a:xfrm>
            <a:off x="1377950" y="2179638"/>
            <a:ext cx="492125" cy="501592"/>
            <a:chOff x="7068195" y="1691107"/>
            <a:chExt cx="492443" cy="501529"/>
          </a:xfrm>
        </p:grpSpPr>
        <p:sp>
          <p:nvSpPr>
            <p:cNvPr id="39" name="타원 38"/>
            <p:cNvSpPr/>
            <p:nvPr/>
          </p:nvSpPr>
          <p:spPr>
            <a:xfrm>
              <a:off x="7068195" y="1691107"/>
              <a:ext cx="492443" cy="492063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b="1">
                <a:latin typeface="210 꽃길 R" panose="02020603020101020101" pitchFamily="18" charset="-127"/>
                <a:ea typeface="210 꽃길 R" panose="02020603020101020101" pitchFamily="18" charset="-127"/>
              </a:endParaRPr>
            </a:p>
          </p:txBody>
        </p:sp>
        <p:sp>
          <p:nvSpPr>
            <p:cNvPr id="5137" name="TextBox 40"/>
            <p:cNvSpPr txBox="1">
              <a:spLocks noChangeArrowheads="1"/>
            </p:cNvSpPr>
            <p:nvPr/>
          </p:nvSpPr>
          <p:spPr bwMode="auto">
            <a:xfrm>
              <a:off x="7188253" y="1731029"/>
              <a:ext cx="163612" cy="461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/>
              <a:r>
                <a:rPr lang="en-US" altLang="ko-KR" sz="3000" b="1" dirty="0">
                  <a:solidFill>
                    <a:schemeClr val="bg1"/>
                  </a:solidFill>
                  <a:latin typeface="210 꽃길 R" panose="02020603020101020101" pitchFamily="18" charset="-127"/>
                  <a:ea typeface="210 꽃길 R" panose="02020603020101020101" pitchFamily="18" charset="-127"/>
                  <a:cs typeface="나눔스퀘어라운드OTF ExtraBold"/>
                </a:rPr>
                <a:t>1</a:t>
              </a:r>
              <a:endParaRPr lang="ko-KR" altLang="en-US" sz="3000" b="1" dirty="0">
                <a:solidFill>
                  <a:schemeClr val="bg1"/>
                </a:solidFill>
                <a:latin typeface="210 꽃길 R" panose="02020603020101020101" pitchFamily="18" charset="-127"/>
                <a:ea typeface="210 꽃길 R" panose="02020603020101020101" pitchFamily="18" charset="-127"/>
                <a:cs typeface="나눔스퀘어라운드OTF ExtraBold"/>
              </a:endParaRPr>
            </a:p>
          </p:txBody>
        </p:sp>
      </p:grpSp>
      <p:pic>
        <p:nvPicPr>
          <p:cNvPr id="5126" name="Picture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45050"/>
            <a:ext cx="3240088" cy="200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366835" y="5388769"/>
            <a:ext cx="6760855" cy="707886"/>
            <a:chOff x="4525457" y="5584714"/>
            <a:chExt cx="6760855" cy="707886"/>
          </a:xfrm>
        </p:grpSpPr>
        <p:sp>
          <p:nvSpPr>
            <p:cNvPr id="5127" name="TextBox 59"/>
            <p:cNvSpPr txBox="1">
              <a:spLocks noChangeArrowheads="1"/>
            </p:cNvSpPr>
            <p:nvPr/>
          </p:nvSpPr>
          <p:spPr bwMode="auto">
            <a:xfrm>
              <a:off x="4525457" y="5584714"/>
              <a:ext cx="187778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/>
              <a:r>
                <a:rPr lang="ko-KR" altLang="en-US" sz="4000" b="1" dirty="0">
                  <a:solidFill>
                    <a:srgbClr val="562B4B"/>
                  </a:solidFill>
                  <a:latin typeface="210 공중전화 R" panose="02020603020101020101" pitchFamily="18" charset="-127"/>
                  <a:ea typeface="210 공중전화 R" panose="02020603020101020101" pitchFamily="18" charset="-127"/>
                  <a:cs typeface="한컴 윤체 L"/>
                </a:rPr>
                <a:t>데이터</a:t>
              </a:r>
              <a:r>
                <a:rPr lang="en-US" altLang="ko-KR" sz="4000" b="1" dirty="0">
                  <a:solidFill>
                    <a:srgbClr val="562B4B"/>
                  </a:solidFill>
                  <a:latin typeface="210 공중전화 R" panose="02020603020101020101" pitchFamily="18" charset="-127"/>
                  <a:ea typeface="210 공중전화 R" panose="02020603020101020101" pitchFamily="18" charset="-127"/>
                  <a:cs typeface="한컴 윤체 L"/>
                </a:rPr>
                <a:t>?</a:t>
              </a:r>
            </a:p>
          </p:txBody>
        </p:sp>
        <p:sp>
          <p:nvSpPr>
            <p:cNvPr id="5128" name="TextBox 61"/>
            <p:cNvSpPr txBox="1">
              <a:spLocks noChangeArrowheads="1"/>
            </p:cNvSpPr>
            <p:nvPr/>
          </p:nvSpPr>
          <p:spPr bwMode="auto">
            <a:xfrm>
              <a:off x="6313433" y="5703629"/>
              <a:ext cx="497287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/>
              <a:r>
                <a:rPr lang="ko-KR" altLang="en-US" sz="2800" dirty="0">
                  <a:solidFill>
                    <a:srgbClr val="562B4B"/>
                  </a:solidFill>
                  <a:latin typeface="HU구수한보리차 120" panose="02020603020101020101" pitchFamily="18" charset="-127"/>
                  <a:ea typeface="HU구수한보리차 120" panose="02020603020101020101" pitchFamily="18" charset="-127"/>
                  <a:cs typeface="한컴 윤체 L"/>
                </a:rPr>
                <a:t>전달하고자 하는 의미를 가진 자료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480312" y="1504977"/>
            <a:ext cx="4533900" cy="3305175"/>
            <a:chOff x="5437188" y="2340169"/>
            <a:chExt cx="4533900" cy="3305175"/>
          </a:xfrm>
        </p:grpSpPr>
        <p:pic>
          <p:nvPicPr>
            <p:cNvPr id="5129" name="Picture 6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3538" y="2340169"/>
              <a:ext cx="10795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0" name="Picture 6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0000" y="2340169"/>
              <a:ext cx="10795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Right Arrow 70"/>
            <p:cNvSpPr/>
            <p:nvPr/>
          </p:nvSpPr>
          <p:spPr>
            <a:xfrm>
              <a:off x="6940550" y="2660844"/>
              <a:ext cx="1619250" cy="43497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4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w="med" len="med"/>
              <a:tailEnd w="med" len="med"/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74" name="Right Arrow 73"/>
            <p:cNvSpPr/>
            <p:nvPr/>
          </p:nvSpPr>
          <p:spPr>
            <a:xfrm>
              <a:off x="6940550" y="4889694"/>
              <a:ext cx="1619250" cy="43497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4"/>
            </a:solidFill>
            <a:ln w="28575" cap="flat" cmpd="sng" algn="ctr">
              <a:solidFill>
                <a:schemeClr val="dk1"/>
              </a:solidFill>
              <a:prstDash val="solid"/>
              <a:round/>
              <a:headEnd w="med" len="med"/>
              <a:tailEnd w="med" len="med"/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pic>
          <p:nvPicPr>
            <p:cNvPr id="5133" name="Picture 7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7188" y="4565844"/>
              <a:ext cx="1081087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4" name="Picture 7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0000" y="4562669"/>
              <a:ext cx="1081088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5" name="Picture 7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1538" y="3419669"/>
              <a:ext cx="1081087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22" y="-103619"/>
            <a:ext cx="513162" cy="610305"/>
          </a:xfrm>
          <a:prstGeom prst="rect">
            <a:avLst/>
          </a:prstGeom>
        </p:spPr>
      </p:pic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9291531" y="123825"/>
            <a:ext cx="28905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연세대학교 미래        </a:t>
            </a:r>
            <a:r>
              <a:rPr lang="en-US" altLang="ko-KR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SW </a:t>
            </a:r>
            <a:r>
              <a:rPr lang="ko-KR" altLang="en-US" sz="1600" b="1" dirty="0" err="1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가치확산</a:t>
            </a:r>
            <a:endParaRPr lang="ko-KR" altLang="en-US" sz="1600" b="1" dirty="0">
              <a:solidFill>
                <a:srgbClr val="5630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나눔스퀘어라운드OTF Regular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6148" name="그래픽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2318207"/>
            <a:ext cx="1439862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525" y="2318207"/>
            <a:ext cx="1439863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ight Arrow 15"/>
          <p:cNvSpPr/>
          <p:nvPr/>
        </p:nvSpPr>
        <p:spPr>
          <a:xfrm>
            <a:off x="5165725" y="2819857"/>
            <a:ext cx="1881188" cy="4349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28575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6152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4538017"/>
            <a:ext cx="1081088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488" y="4531667"/>
            <a:ext cx="108108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475" y="4538017"/>
            <a:ext cx="1081088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5" name="TextBox 21"/>
          <p:cNvSpPr txBox="1">
            <a:spLocks noChangeArrowheads="1"/>
          </p:cNvSpPr>
          <p:nvPr/>
        </p:nvSpPr>
        <p:spPr bwMode="auto">
          <a:xfrm>
            <a:off x="3074988" y="5661967"/>
            <a:ext cx="892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b="1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</a:rPr>
              <a:t>말하기</a:t>
            </a:r>
          </a:p>
        </p:txBody>
      </p:sp>
      <p:sp>
        <p:nvSpPr>
          <p:cNvPr id="6156" name="TextBox 22"/>
          <p:cNvSpPr txBox="1">
            <a:spLocks noChangeArrowheads="1"/>
          </p:cNvSpPr>
          <p:nvPr/>
        </p:nvSpPr>
        <p:spPr bwMode="auto">
          <a:xfrm>
            <a:off x="5675313" y="5671492"/>
            <a:ext cx="892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b="1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</a:rPr>
              <a:t>글</a:t>
            </a:r>
          </a:p>
        </p:txBody>
      </p:sp>
      <p:sp>
        <p:nvSpPr>
          <p:cNvPr id="6157" name="TextBox 23"/>
          <p:cNvSpPr txBox="1">
            <a:spLocks noChangeArrowheads="1"/>
          </p:cNvSpPr>
          <p:nvPr/>
        </p:nvSpPr>
        <p:spPr bwMode="auto">
          <a:xfrm>
            <a:off x="8067675" y="5655617"/>
            <a:ext cx="892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b="1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</a:rPr>
              <a:t>물건</a:t>
            </a:r>
          </a:p>
        </p:txBody>
      </p:sp>
      <p:sp>
        <p:nvSpPr>
          <p:cNvPr id="6158" name="TextBox 27"/>
          <p:cNvSpPr txBox="1">
            <a:spLocks noChangeArrowheads="1"/>
          </p:cNvSpPr>
          <p:nvPr/>
        </p:nvSpPr>
        <p:spPr bwMode="auto">
          <a:xfrm>
            <a:off x="4521200" y="1273990"/>
            <a:ext cx="31956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3600" b="1" dirty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인간의 표현 방식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22" y="-103619"/>
            <a:ext cx="513162" cy="610305"/>
          </a:xfrm>
          <a:prstGeom prst="rect">
            <a:avLst/>
          </a:prstGeom>
        </p:spPr>
      </p:pic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9291531" y="123825"/>
            <a:ext cx="28905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연세대학교 미래        </a:t>
            </a:r>
            <a:r>
              <a:rPr lang="en-US" altLang="ko-KR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SW </a:t>
            </a:r>
            <a:r>
              <a:rPr lang="ko-KR" altLang="en-US" sz="1600" b="1" dirty="0" err="1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가치확산</a:t>
            </a:r>
            <a:endParaRPr lang="ko-KR" altLang="en-US" sz="1600" b="1" dirty="0">
              <a:solidFill>
                <a:srgbClr val="5630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나눔스퀘어라운드OTF Regular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7172" name="그래픽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ight Arrow 15"/>
          <p:cNvSpPr/>
          <p:nvPr/>
        </p:nvSpPr>
        <p:spPr>
          <a:xfrm>
            <a:off x="5165725" y="2570067"/>
            <a:ext cx="1881188" cy="4349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28575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7174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4435380"/>
            <a:ext cx="1081088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338" y="4429030"/>
            <a:ext cx="108108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4435380"/>
            <a:ext cx="1081088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TextBox 21"/>
          <p:cNvSpPr txBox="1">
            <a:spLocks noChangeArrowheads="1"/>
          </p:cNvSpPr>
          <p:nvPr/>
        </p:nvSpPr>
        <p:spPr bwMode="auto">
          <a:xfrm>
            <a:off x="693738" y="5559330"/>
            <a:ext cx="892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b="1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</a:rPr>
              <a:t>말하기</a:t>
            </a:r>
          </a:p>
        </p:txBody>
      </p:sp>
      <p:sp>
        <p:nvSpPr>
          <p:cNvPr id="7178" name="TextBox 22"/>
          <p:cNvSpPr txBox="1">
            <a:spLocks noChangeArrowheads="1"/>
          </p:cNvSpPr>
          <p:nvPr/>
        </p:nvSpPr>
        <p:spPr bwMode="auto">
          <a:xfrm>
            <a:off x="2303463" y="5568855"/>
            <a:ext cx="892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b="1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</a:rPr>
              <a:t>글</a:t>
            </a:r>
          </a:p>
        </p:txBody>
      </p:sp>
      <p:sp>
        <p:nvSpPr>
          <p:cNvPr id="7179" name="TextBox 23"/>
          <p:cNvSpPr txBox="1">
            <a:spLocks noChangeArrowheads="1"/>
          </p:cNvSpPr>
          <p:nvPr/>
        </p:nvSpPr>
        <p:spPr bwMode="auto">
          <a:xfrm>
            <a:off x="3819525" y="5552980"/>
            <a:ext cx="892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b="1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</a:rPr>
              <a:t>물건</a:t>
            </a:r>
          </a:p>
        </p:txBody>
      </p:sp>
      <p:pic>
        <p:nvPicPr>
          <p:cNvPr id="7181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3" y="2070005"/>
            <a:ext cx="143986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2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2079530"/>
            <a:ext cx="143986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Multiply 30"/>
          <p:cNvSpPr/>
          <p:nvPr/>
        </p:nvSpPr>
        <p:spPr>
          <a:xfrm>
            <a:off x="660400" y="3767042"/>
            <a:ext cx="4162425" cy="2422525"/>
          </a:xfrm>
          <a:prstGeom prst="mathMultiply">
            <a:avLst>
              <a:gd name="adj1" fmla="val 17670"/>
            </a:avLst>
          </a:prstGeom>
          <a:solidFill>
            <a:srgbClr val="FF0000"/>
          </a:solidFill>
          <a:ln w="38100" cap="rnd">
            <a:solidFill>
              <a:schemeClr val="accent1">
                <a:shade val="20000"/>
              </a:schemeClr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32" name="Right Arrow 31"/>
          <p:cNvSpPr/>
          <p:nvPr/>
        </p:nvSpPr>
        <p:spPr>
          <a:xfrm>
            <a:off x="5156200" y="4760817"/>
            <a:ext cx="1881188" cy="4349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28575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7185" name="Pictur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880" y="4086130"/>
            <a:ext cx="18002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6" name="TextBox 34"/>
          <p:cNvSpPr txBox="1">
            <a:spLocks noChangeArrowheads="1"/>
          </p:cNvSpPr>
          <p:nvPr/>
        </p:nvSpPr>
        <p:spPr bwMode="auto">
          <a:xfrm>
            <a:off x="9580563" y="4719542"/>
            <a:ext cx="191293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3000" dirty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수로 표현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22" y="-103619"/>
            <a:ext cx="513162" cy="610305"/>
          </a:xfrm>
          <a:prstGeom prst="rect">
            <a:avLst/>
          </a:prstGeom>
        </p:spPr>
      </p:pic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9291531" y="123825"/>
            <a:ext cx="28905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연세대학교 미래        </a:t>
            </a:r>
            <a:r>
              <a:rPr lang="en-US" altLang="ko-KR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SW </a:t>
            </a:r>
            <a:r>
              <a:rPr lang="ko-KR" altLang="en-US" sz="1600" b="1" dirty="0" err="1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가치확산</a:t>
            </a:r>
            <a:endParaRPr lang="ko-KR" altLang="en-US" sz="1600" b="1" dirty="0">
              <a:solidFill>
                <a:srgbClr val="5630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나눔스퀘어라운드OTF Regular"/>
            </a:endParaRPr>
          </a:p>
        </p:txBody>
      </p:sp>
      <p:sp>
        <p:nvSpPr>
          <p:cNvPr id="21" name="TextBox 27"/>
          <p:cNvSpPr txBox="1">
            <a:spLocks noChangeArrowheads="1"/>
          </p:cNvSpPr>
          <p:nvPr/>
        </p:nvSpPr>
        <p:spPr bwMode="auto">
          <a:xfrm>
            <a:off x="3954414" y="1273990"/>
            <a:ext cx="42831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3600" b="1" dirty="0" smtClean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컴퓨터의 </a:t>
            </a:r>
            <a:r>
              <a:rPr lang="ko-KR" altLang="en-US" sz="3600" b="1" dirty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표현 방식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28" name="그래픽 12">
            <a:extLst>
              <a:ext uri="{FF2B5EF4-FFF2-40B4-BE49-F238E27FC236}">
                <a16:creationId xmlns:a16="http://schemas.microsoft.com/office/drawing/2014/main" id="{9F42C25E-D96B-42A9-92C6-A0374A67E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585245" y="794026"/>
            <a:ext cx="925510" cy="925510"/>
          </a:xfrm>
          <a:prstGeom prst="rect">
            <a:avLst/>
          </a:prstGeom>
        </p:spPr>
      </p:pic>
      <p:pic>
        <p:nvPicPr>
          <p:cNvPr id="29" name="그래픽 1">
            <a:extLst>
              <a:ext uri="{FF2B5EF4-FFF2-40B4-BE49-F238E27FC236}">
                <a16:creationId xmlns:a16="http://schemas.microsoft.com/office/drawing/2014/main" id="{ECF5D554-4F21-4606-B78D-0576D1C819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421563" y="1426529"/>
            <a:ext cx="1252875" cy="1252875"/>
          </a:xfrm>
          <a:prstGeom prst="rect">
            <a:avLst/>
          </a:prstGeom>
        </p:spPr>
      </p:pic>
      <p:pic>
        <p:nvPicPr>
          <p:cNvPr id="27" name="그래픽 13">
            <a:extLst>
              <a:ext uri="{FF2B5EF4-FFF2-40B4-BE49-F238E27FC236}">
                <a16:creationId xmlns:a16="http://schemas.microsoft.com/office/drawing/2014/main" id="{D01F974C-8DD7-47A2-8C2F-2C54B98BD2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2588295" y="5135879"/>
            <a:ext cx="919411" cy="919411"/>
          </a:xfrm>
          <a:prstGeom prst="rect">
            <a:avLst/>
          </a:prstGeom>
        </p:spPr>
      </p:pic>
      <p:pic>
        <p:nvPicPr>
          <p:cNvPr id="26" name="그래픽 2">
            <a:extLst>
              <a:ext uri="{FF2B5EF4-FFF2-40B4-BE49-F238E27FC236}">
                <a16:creationId xmlns:a16="http://schemas.microsoft.com/office/drawing/2014/main" id="{1CEBBDA7-762F-47B9-847D-D2D5F1FE06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2419351" y="4175899"/>
            <a:ext cx="1257299" cy="1257299"/>
          </a:xfrm>
          <a:prstGeom prst="rect">
            <a:avLst/>
          </a:prstGeom>
        </p:spPr>
      </p:pic>
      <p:pic>
        <p:nvPicPr>
          <p:cNvPr id="25" name="그래픽 11">
            <a:extLst>
              <a:ext uri="{FF2B5EF4-FFF2-40B4-BE49-F238E27FC236}">
                <a16:creationId xmlns:a16="http://schemas.microsoft.com/office/drawing/2014/main" id="{51FFDE86-1DCC-4C42-A0E6-CE4A8FC2CA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835150" y="2225082"/>
            <a:ext cx="2425700" cy="2425700"/>
          </a:xfrm>
          <a:prstGeom prst="rect">
            <a:avLst/>
          </a:prstGeom>
        </p:spPr>
      </p:pic>
      <p:sp>
        <p:nvSpPr>
          <p:cNvPr id="8198" name="TextBox 7"/>
          <p:cNvSpPr txBox="1">
            <a:spLocks noChangeArrowheads="1"/>
          </p:cNvSpPr>
          <p:nvPr/>
        </p:nvSpPr>
        <p:spPr bwMode="auto">
          <a:xfrm>
            <a:off x="6872990" y="3182938"/>
            <a:ext cx="504304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3600" b="1" dirty="0">
                <a:solidFill>
                  <a:srgbClr val="56304B"/>
                </a:solidFill>
                <a:latin typeface="210 꽃길 R" panose="02020603020101020101" pitchFamily="18" charset="-127"/>
                <a:ea typeface="210 꽃길 R" panose="02020603020101020101" pitchFamily="18" charset="-127"/>
                <a:cs typeface="나눔스퀘어라운드OTF ExtraBold"/>
              </a:rPr>
              <a:t>일상적인 수 </a:t>
            </a:r>
            <a:r>
              <a:rPr lang="ko-KR" altLang="en-US" sz="3600" b="1" dirty="0" smtClean="0">
                <a:solidFill>
                  <a:srgbClr val="56304B"/>
                </a:solidFill>
                <a:latin typeface="210 꽃길 R" panose="02020603020101020101" pitchFamily="18" charset="-127"/>
                <a:ea typeface="210 꽃길 R" panose="02020603020101020101" pitchFamily="18" charset="-127"/>
                <a:cs typeface="나눔스퀘어라운드OTF ExtraBold"/>
              </a:rPr>
              <a:t>표현 </a:t>
            </a:r>
            <a:r>
              <a:rPr lang="en-US" altLang="ko-KR" sz="3600" b="1" dirty="0" smtClean="0">
                <a:solidFill>
                  <a:srgbClr val="56304B"/>
                </a:solidFill>
                <a:latin typeface="210 꽃길 R" panose="02020603020101020101" pitchFamily="18" charset="-127"/>
                <a:ea typeface="210 꽃길 R" panose="02020603020101020101" pitchFamily="18" charset="-127"/>
                <a:cs typeface="나눔스퀘어라운드OTF ExtraBold"/>
              </a:rPr>
              <a:t>-</a:t>
            </a:r>
            <a:r>
              <a:rPr lang="ko-KR" altLang="en-US" sz="3600" b="1" dirty="0" smtClean="0">
                <a:solidFill>
                  <a:srgbClr val="56304B"/>
                </a:solidFill>
                <a:latin typeface="210 꽃길 R" panose="02020603020101020101" pitchFamily="18" charset="-127"/>
                <a:ea typeface="210 꽃길 R" panose="02020603020101020101" pitchFamily="18" charset="-127"/>
                <a:cs typeface="나눔스퀘어라운드OTF ExtraBold"/>
              </a:rPr>
              <a:t> </a:t>
            </a:r>
            <a:r>
              <a:rPr lang="en-US" altLang="ko-KR" sz="3600" b="1" dirty="0">
                <a:solidFill>
                  <a:srgbClr val="56304B"/>
                </a:solidFill>
                <a:latin typeface="210 꽃길 R" panose="02020603020101020101" pitchFamily="18" charset="-127"/>
                <a:ea typeface="210 꽃길 R" panose="02020603020101020101" pitchFamily="18" charset="-127"/>
                <a:cs typeface="나눔스퀘어라운드OTF ExtraBold"/>
              </a:rPr>
              <a:t>10</a:t>
            </a:r>
            <a:r>
              <a:rPr lang="ko-KR" altLang="en-US" sz="3600" b="1" dirty="0" smtClean="0">
                <a:solidFill>
                  <a:srgbClr val="56304B"/>
                </a:solidFill>
                <a:latin typeface="210 꽃길 R" panose="02020603020101020101" pitchFamily="18" charset="-127"/>
                <a:ea typeface="210 꽃길 R" panose="02020603020101020101" pitchFamily="18" charset="-127"/>
                <a:cs typeface="나눔스퀘어라운드OTF ExtraBold"/>
              </a:rPr>
              <a:t>진수</a:t>
            </a:r>
            <a:endParaRPr lang="en-US" altLang="ko-KR" sz="3600" b="1" dirty="0">
              <a:solidFill>
                <a:srgbClr val="56304B"/>
              </a:solidFill>
              <a:latin typeface="210 꽃길 R" panose="02020603020101020101" pitchFamily="18" charset="-127"/>
              <a:ea typeface="210 꽃길 R" panose="02020603020101020101" pitchFamily="18" charset="-127"/>
              <a:cs typeface="나눔스퀘어라운드OTF ExtraBold"/>
            </a:endParaRPr>
          </a:p>
        </p:txBody>
      </p:sp>
      <p:sp>
        <p:nvSpPr>
          <p:cNvPr id="8199" name="TextBox 8"/>
          <p:cNvSpPr txBox="1">
            <a:spLocks noChangeArrowheads="1"/>
          </p:cNvSpPr>
          <p:nvPr/>
        </p:nvSpPr>
        <p:spPr bwMode="auto">
          <a:xfrm>
            <a:off x="6872990" y="3924300"/>
            <a:ext cx="24045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b="1" dirty="0">
                <a:solidFill>
                  <a:srgbClr val="56304B"/>
                </a:solidFill>
                <a:latin typeface="카페24 고운밤" pitchFamily="2" charset="-127"/>
                <a:ea typeface="카페24 고운밤" pitchFamily="2" charset="-127"/>
                <a:cs typeface="나눔스퀘어라운드OTF Regular"/>
              </a:rPr>
              <a:t>-</a:t>
            </a:r>
            <a:r>
              <a:rPr lang="ko-KR" altLang="en-US" b="1" dirty="0">
                <a:solidFill>
                  <a:srgbClr val="56304B"/>
                </a:solidFill>
                <a:latin typeface="카페24 고운밤" pitchFamily="2" charset="-127"/>
                <a:ea typeface="카페24 고운밤" pitchFamily="2" charset="-127"/>
                <a:cs typeface="나눔스퀘어라운드OTF Regular"/>
              </a:rPr>
              <a:t> </a:t>
            </a:r>
            <a:r>
              <a:rPr lang="en-US" altLang="ko-KR" b="1" dirty="0">
                <a:solidFill>
                  <a:srgbClr val="56304B"/>
                </a:solidFill>
                <a:latin typeface="카페24 고운밤" pitchFamily="2" charset="-127"/>
                <a:ea typeface="카페24 고운밤" pitchFamily="2" charset="-127"/>
                <a:cs typeface="나눔스퀘어라운드OTF Regular"/>
              </a:rPr>
              <a:t>10</a:t>
            </a:r>
            <a:r>
              <a:rPr lang="ko-KR" altLang="en-US" b="1" dirty="0">
                <a:solidFill>
                  <a:srgbClr val="56304B"/>
                </a:solidFill>
                <a:latin typeface="카페24 고운밤" pitchFamily="2" charset="-127"/>
                <a:ea typeface="카페24 고운밤" pitchFamily="2" charset="-127"/>
                <a:cs typeface="나눔스퀘어라운드OTF Regular"/>
              </a:rPr>
              <a:t>진수에 대해 알아봅시다</a:t>
            </a:r>
            <a:r>
              <a:rPr lang="en-US" altLang="ko-KR" b="1" dirty="0">
                <a:solidFill>
                  <a:srgbClr val="56304B"/>
                </a:solidFill>
                <a:latin typeface="카페24 고운밤" pitchFamily="2" charset="-127"/>
                <a:ea typeface="카페24 고운밤" pitchFamily="2" charset="-127"/>
                <a:cs typeface="나눔스퀘어라운드OTF Regular"/>
              </a:rPr>
              <a:t>.</a:t>
            </a:r>
          </a:p>
        </p:txBody>
      </p:sp>
      <p:sp>
        <p:nvSpPr>
          <p:cNvPr id="20" name="이등변 삼각형 19"/>
          <p:cNvSpPr/>
          <p:nvPr/>
        </p:nvSpPr>
        <p:spPr>
          <a:xfrm rot="16200000">
            <a:off x="5499100" y="3232150"/>
            <a:ext cx="819150" cy="3937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8203" name="그래픽 2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688" y="-7938"/>
            <a:ext cx="428625" cy="87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204" name="그룹 3"/>
          <p:cNvGrpSpPr>
            <a:grpSpLocks/>
          </p:cNvGrpSpPr>
          <p:nvPr/>
        </p:nvGrpSpPr>
        <p:grpSpPr bwMode="auto">
          <a:xfrm>
            <a:off x="6872990" y="2319338"/>
            <a:ext cx="493713" cy="532339"/>
            <a:chOff x="7068195" y="1691107"/>
            <a:chExt cx="492443" cy="532683"/>
          </a:xfrm>
        </p:grpSpPr>
        <p:sp>
          <p:nvSpPr>
            <p:cNvPr id="17" name="타원 16"/>
            <p:cNvSpPr/>
            <p:nvPr/>
          </p:nvSpPr>
          <p:spPr>
            <a:xfrm>
              <a:off x="7068195" y="1691107"/>
              <a:ext cx="492443" cy="492443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000" b="1">
                <a:latin typeface="210 꽃길 R" panose="02020603020101020101" pitchFamily="18" charset="-127"/>
                <a:ea typeface="210 꽃길 R" panose="02020603020101020101" pitchFamily="18" charset="-127"/>
              </a:endParaRPr>
            </a:p>
          </p:txBody>
        </p:sp>
        <p:sp>
          <p:nvSpPr>
            <p:cNvPr id="8206" name="TextBox 17"/>
            <p:cNvSpPr txBox="1">
              <a:spLocks noChangeArrowheads="1"/>
            </p:cNvSpPr>
            <p:nvPr/>
          </p:nvSpPr>
          <p:spPr bwMode="auto">
            <a:xfrm>
              <a:off x="7188253" y="1731029"/>
              <a:ext cx="217447" cy="492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/>
              <a:r>
                <a:rPr lang="en-US" altLang="ko-KR" sz="3200" b="1">
                  <a:solidFill>
                    <a:schemeClr val="bg1"/>
                  </a:solidFill>
                  <a:latin typeface="210 꽃길 R" panose="02020603020101020101" pitchFamily="18" charset="-127"/>
                  <a:ea typeface="210 꽃길 R" panose="02020603020101020101" pitchFamily="18" charset="-127"/>
                  <a:cs typeface="나눔스퀘어라운드OTF ExtraBold"/>
                </a:rPr>
                <a:t>2</a:t>
              </a:r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22" y="-103619"/>
            <a:ext cx="513162" cy="610305"/>
          </a:xfrm>
          <a:prstGeom prst="rect">
            <a:avLst/>
          </a:prstGeom>
        </p:spPr>
      </p:pic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9291531" y="123825"/>
            <a:ext cx="28905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연세대학교 미래        </a:t>
            </a:r>
            <a:r>
              <a:rPr lang="en-US" altLang="ko-KR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SW </a:t>
            </a:r>
            <a:r>
              <a:rPr lang="ko-KR" altLang="en-US" sz="1600" b="1" dirty="0" err="1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가치확산</a:t>
            </a:r>
            <a:endParaRPr lang="ko-KR" altLang="en-US" sz="1600" b="1" dirty="0">
              <a:solidFill>
                <a:srgbClr val="5630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나눔스퀘어라운드OTF Regular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3248025" cy="685800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9219" name="그래픽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525" y="-7938"/>
            <a:ext cx="428625" cy="1895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Box 7"/>
          <p:cNvSpPr txBox="1">
            <a:spLocks noChangeArrowheads="1"/>
          </p:cNvSpPr>
          <p:nvPr/>
        </p:nvSpPr>
        <p:spPr bwMode="auto">
          <a:xfrm>
            <a:off x="187722" y="3184525"/>
            <a:ext cx="287258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3200" b="1" dirty="0">
                <a:solidFill>
                  <a:srgbClr val="56304B"/>
                </a:solidFill>
                <a:latin typeface="210 꽃길 R" panose="02020603020101020101" pitchFamily="18" charset="-127"/>
                <a:ea typeface="210 꽃길 R" panose="02020603020101020101" pitchFamily="18" charset="-127"/>
                <a:cs typeface="나눔스퀘어라운드OTF ExtraBold"/>
              </a:rPr>
              <a:t>일상적인 수 표현</a:t>
            </a:r>
          </a:p>
        </p:txBody>
      </p:sp>
      <p:grpSp>
        <p:nvGrpSpPr>
          <p:cNvPr id="9221" name="그룹 37"/>
          <p:cNvGrpSpPr>
            <a:grpSpLocks/>
          </p:cNvGrpSpPr>
          <p:nvPr/>
        </p:nvGrpSpPr>
        <p:grpSpPr bwMode="auto">
          <a:xfrm>
            <a:off x="1377950" y="2179638"/>
            <a:ext cx="492125" cy="501592"/>
            <a:chOff x="7068195" y="1691107"/>
            <a:chExt cx="492443" cy="501529"/>
          </a:xfrm>
        </p:grpSpPr>
        <p:sp>
          <p:nvSpPr>
            <p:cNvPr id="39" name="타원 38"/>
            <p:cNvSpPr/>
            <p:nvPr/>
          </p:nvSpPr>
          <p:spPr>
            <a:xfrm>
              <a:off x="7068195" y="1691107"/>
              <a:ext cx="492443" cy="492063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b="1">
                <a:latin typeface="210 꽃길 R" panose="02020603020101020101" pitchFamily="18" charset="-127"/>
                <a:ea typeface="210 꽃길 R" panose="02020603020101020101" pitchFamily="18" charset="-127"/>
              </a:endParaRPr>
            </a:p>
          </p:txBody>
        </p:sp>
        <p:sp>
          <p:nvSpPr>
            <p:cNvPr id="9231" name="TextBox 40"/>
            <p:cNvSpPr txBox="1">
              <a:spLocks noChangeArrowheads="1"/>
            </p:cNvSpPr>
            <p:nvPr/>
          </p:nvSpPr>
          <p:spPr bwMode="auto">
            <a:xfrm>
              <a:off x="7188253" y="1731029"/>
              <a:ext cx="203714" cy="461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/>
              <a:r>
                <a:rPr lang="en-US" altLang="ko-KR" sz="3000" b="1">
                  <a:solidFill>
                    <a:schemeClr val="bg1"/>
                  </a:solidFill>
                  <a:latin typeface="210 꽃길 R" panose="02020603020101020101" pitchFamily="18" charset="-127"/>
                  <a:ea typeface="210 꽃길 R" panose="02020603020101020101" pitchFamily="18" charset="-127"/>
                  <a:cs typeface="나눔스퀘어라운드OTF ExtraBold"/>
                </a:rPr>
                <a:t>2</a:t>
              </a:r>
            </a:p>
          </p:txBody>
        </p:sp>
      </p:grpSp>
      <p:sp>
        <p:nvSpPr>
          <p:cNvPr id="9222" name="TextBox 59"/>
          <p:cNvSpPr txBox="1">
            <a:spLocks noChangeArrowheads="1"/>
          </p:cNvSpPr>
          <p:nvPr/>
        </p:nvSpPr>
        <p:spPr bwMode="auto">
          <a:xfrm>
            <a:off x="4008798" y="867350"/>
            <a:ext cx="5892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4000" b="1" dirty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수를 어떻게 표현하나요</a:t>
            </a:r>
            <a:r>
              <a:rPr lang="en-US" altLang="ko-KR" sz="4000" b="1" dirty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?</a:t>
            </a:r>
          </a:p>
        </p:txBody>
      </p:sp>
      <p:pic>
        <p:nvPicPr>
          <p:cNvPr id="9223" name="Picture 7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93" y="4598304"/>
            <a:ext cx="2249487" cy="224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8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538" y="2049463"/>
            <a:ext cx="18002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5" name="TextBox 83"/>
          <p:cNvSpPr txBox="1">
            <a:spLocks noChangeArrowheads="1"/>
          </p:cNvSpPr>
          <p:nvPr/>
        </p:nvSpPr>
        <p:spPr bwMode="auto">
          <a:xfrm>
            <a:off x="8618538" y="2686050"/>
            <a:ext cx="19954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3000" b="1" dirty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계란 </a:t>
            </a:r>
            <a:r>
              <a:rPr lang="en-US" altLang="ko-KR" sz="3000" b="1" dirty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“1</a:t>
            </a:r>
            <a:r>
              <a:rPr lang="ko-KR" altLang="en-US" sz="3000" b="1" dirty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개</a:t>
            </a:r>
            <a:r>
              <a:rPr lang="en-US" altLang="ko-KR" sz="3000" b="1" dirty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”</a:t>
            </a:r>
          </a:p>
        </p:txBody>
      </p:sp>
      <p:sp>
        <p:nvSpPr>
          <p:cNvPr id="85" name="Right Arrow 84"/>
          <p:cNvSpPr/>
          <p:nvPr/>
        </p:nvSpPr>
        <p:spPr>
          <a:xfrm>
            <a:off x="7059613" y="2824163"/>
            <a:ext cx="1282700" cy="40481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38100">
            <a:solidFill>
              <a:srgbClr val="562B4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9227" name="Picture 8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718" y="4488975"/>
            <a:ext cx="1459865" cy="1459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8" name="TextBox 86"/>
          <p:cNvSpPr txBox="1">
            <a:spLocks noChangeArrowheads="1"/>
          </p:cNvSpPr>
          <p:nvPr/>
        </p:nvSpPr>
        <p:spPr bwMode="auto">
          <a:xfrm>
            <a:off x="8618538" y="4941908"/>
            <a:ext cx="19954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3000" b="1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3</a:t>
            </a:r>
            <a:r>
              <a:rPr lang="ko-KR" altLang="en-US" sz="3000" b="1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 </a:t>
            </a:r>
            <a:r>
              <a:rPr lang="en-US" altLang="ko-KR" sz="3000" b="1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+</a:t>
            </a:r>
            <a:r>
              <a:rPr lang="ko-KR" altLang="en-US" sz="3000" b="1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 </a:t>
            </a:r>
            <a:r>
              <a:rPr lang="en-US" altLang="ko-KR" sz="3000" b="1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4</a:t>
            </a:r>
            <a:r>
              <a:rPr lang="ko-KR" altLang="en-US" sz="3000" b="1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 </a:t>
            </a:r>
            <a:r>
              <a:rPr lang="en-US" altLang="ko-KR" sz="3000" b="1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=</a:t>
            </a:r>
            <a:r>
              <a:rPr lang="ko-KR" altLang="en-US" sz="3000" b="1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 </a:t>
            </a:r>
            <a:r>
              <a:rPr lang="en-US" altLang="ko-KR" sz="3000" b="1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7</a:t>
            </a:r>
          </a:p>
        </p:txBody>
      </p:sp>
      <p:sp>
        <p:nvSpPr>
          <p:cNvPr id="88" name="Right Arrow 87"/>
          <p:cNvSpPr/>
          <p:nvPr/>
        </p:nvSpPr>
        <p:spPr>
          <a:xfrm>
            <a:off x="7059613" y="5016501"/>
            <a:ext cx="1282700" cy="40481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38100">
            <a:solidFill>
              <a:srgbClr val="562B4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22" y="-103619"/>
            <a:ext cx="513162" cy="610305"/>
          </a:xfrm>
          <a:prstGeom prst="rect">
            <a:avLst/>
          </a:prstGeom>
        </p:spPr>
      </p:pic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9291531" y="123825"/>
            <a:ext cx="28905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연세대학교 미래        </a:t>
            </a:r>
            <a:r>
              <a:rPr lang="en-US" altLang="ko-KR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SW </a:t>
            </a:r>
            <a:r>
              <a:rPr lang="ko-KR" altLang="en-US" sz="1600" b="1" dirty="0" err="1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가치확산</a:t>
            </a:r>
            <a:endParaRPr lang="ko-KR" altLang="en-US" sz="1600" b="1" dirty="0">
              <a:solidFill>
                <a:srgbClr val="5630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나눔스퀘어라운드OTF Regular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10244" name="그래픽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Box 28"/>
          <p:cNvSpPr txBox="1">
            <a:spLocks noChangeArrowheads="1"/>
          </p:cNvSpPr>
          <p:nvPr/>
        </p:nvSpPr>
        <p:spPr bwMode="auto">
          <a:xfrm>
            <a:off x="2398711" y="2086110"/>
            <a:ext cx="739457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3000" dirty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0</a:t>
            </a:r>
            <a:r>
              <a:rPr lang="ko-KR" altLang="en-US" sz="3000" dirty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부터 </a:t>
            </a:r>
            <a:r>
              <a:rPr lang="en-US" altLang="ko-KR" sz="3000" dirty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9</a:t>
            </a:r>
            <a:r>
              <a:rPr lang="ko-KR" altLang="en-US" sz="3000" dirty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까지 </a:t>
            </a:r>
            <a:r>
              <a:rPr lang="en-US" altLang="ko-KR" sz="3000" dirty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10</a:t>
            </a:r>
            <a:r>
              <a:rPr lang="ko-KR" altLang="en-US" sz="3000" dirty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개의 </a:t>
            </a:r>
            <a:r>
              <a:rPr lang="ko-KR" altLang="en-US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숫자로 수를 표현</a:t>
            </a:r>
            <a:endParaRPr lang="ko-KR" altLang="en-US" sz="3000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22" y="-103619"/>
            <a:ext cx="513162" cy="610305"/>
          </a:xfrm>
          <a:prstGeom prst="rect">
            <a:avLst/>
          </a:prstGeom>
        </p:spPr>
      </p:pic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9291531" y="123825"/>
            <a:ext cx="28905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연세대학교 미래        </a:t>
            </a:r>
            <a:r>
              <a:rPr lang="en-US" altLang="ko-KR" sz="1600" b="1" dirty="0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SW </a:t>
            </a:r>
            <a:r>
              <a:rPr lang="ko-KR" altLang="en-US" sz="1600" b="1" dirty="0" err="1" smtClean="0">
                <a:solidFill>
                  <a:srgbClr val="5630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나눔스퀘어라운드OTF Regular"/>
              </a:rPr>
              <a:t>가치확산</a:t>
            </a:r>
            <a:endParaRPr lang="ko-KR" altLang="en-US" sz="1600" b="1" dirty="0">
              <a:solidFill>
                <a:srgbClr val="5630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나눔스퀘어라운드OTF Regular"/>
            </a:endParaRPr>
          </a:p>
        </p:txBody>
      </p:sp>
      <p:sp>
        <p:nvSpPr>
          <p:cNvPr id="12" name="TextBox 27"/>
          <p:cNvSpPr txBox="1">
            <a:spLocks noChangeArrowheads="1"/>
          </p:cNvSpPr>
          <p:nvPr/>
        </p:nvSpPr>
        <p:spPr bwMode="auto">
          <a:xfrm>
            <a:off x="4521200" y="1273990"/>
            <a:ext cx="31956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3600" b="1" dirty="0" smtClean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10</a:t>
            </a:r>
            <a:r>
              <a:rPr lang="ko-KR" altLang="en-US" sz="3600" b="1" dirty="0" smtClean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진수</a:t>
            </a:r>
            <a:endParaRPr lang="ko-KR" altLang="en-US" sz="3600" b="1" dirty="0">
              <a:solidFill>
                <a:srgbClr val="562B4B"/>
              </a:solidFill>
              <a:latin typeface="210 공중전화 R" panose="02020603020101020101" pitchFamily="18" charset="-127"/>
              <a:ea typeface="210 공중전화 R" panose="02020603020101020101" pitchFamily="18" charset="-127"/>
              <a:cs typeface="한컴 윤체 L"/>
            </a:endParaRPr>
          </a:p>
        </p:txBody>
      </p:sp>
      <p:sp>
        <p:nvSpPr>
          <p:cNvPr id="14" name="TextBox 28"/>
          <p:cNvSpPr txBox="1">
            <a:spLocks noChangeArrowheads="1"/>
          </p:cNvSpPr>
          <p:nvPr/>
        </p:nvSpPr>
        <p:spPr bwMode="auto">
          <a:xfrm>
            <a:off x="2421731" y="2908318"/>
            <a:ext cx="739457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4000" b="1" dirty="0" smtClean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0  1  2  3  4</a:t>
            </a:r>
          </a:p>
          <a:p>
            <a:pPr algn="ctr" eaLnBrk="1" hangingPunct="1"/>
            <a:r>
              <a:rPr lang="en-US" altLang="ko-KR" sz="4000" b="1" dirty="0" smtClean="0">
                <a:solidFill>
                  <a:srgbClr val="562B4B"/>
                </a:solidFill>
                <a:latin typeface="210 공중전화 R" panose="02020603020101020101" pitchFamily="18" charset="-127"/>
                <a:ea typeface="210 공중전화 R" panose="02020603020101020101" pitchFamily="18" charset="-127"/>
                <a:cs typeface="한컴 윤체 L"/>
              </a:rPr>
              <a:t>5  6  7  8  9</a:t>
            </a:r>
            <a:endParaRPr lang="ko-KR" altLang="en-US" sz="4000" b="1" dirty="0">
              <a:solidFill>
                <a:srgbClr val="562B4B"/>
              </a:solidFill>
              <a:latin typeface="210 공중전화 R" panose="02020603020101020101" pitchFamily="18" charset="-127"/>
              <a:ea typeface="210 공중전화 R" panose="02020603020101020101" pitchFamily="18" charset="-127"/>
              <a:cs typeface="한컴 윤체 L"/>
            </a:endParaRPr>
          </a:p>
        </p:txBody>
      </p:sp>
      <p:sp>
        <p:nvSpPr>
          <p:cNvPr id="15" name="TextBox 28"/>
          <p:cNvSpPr txBox="1">
            <a:spLocks noChangeArrowheads="1"/>
          </p:cNvSpPr>
          <p:nvPr/>
        </p:nvSpPr>
        <p:spPr bwMode="auto">
          <a:xfrm>
            <a:off x="2398713" y="4665944"/>
            <a:ext cx="739457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4000" dirty="0" smtClean="0">
                <a:solidFill>
                  <a:srgbClr val="562B4B"/>
                </a:solidFill>
                <a:latin typeface="1훈떡볶이 R" panose="02020603020101020101" pitchFamily="18" charset="-127"/>
                <a:ea typeface="1훈떡볶이 R" panose="02020603020101020101" pitchFamily="18" charset="-127"/>
                <a:cs typeface="한컴 윤체 L"/>
              </a:rPr>
              <a:t>Q.</a:t>
            </a:r>
            <a:r>
              <a:rPr lang="en-US" altLang="ko-KR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 </a:t>
            </a:r>
            <a:r>
              <a:rPr lang="ko-KR" altLang="en-US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더 많은</a:t>
            </a:r>
            <a:r>
              <a:rPr lang="en-US" altLang="ko-KR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, </a:t>
            </a:r>
            <a:r>
              <a:rPr lang="ko-KR" altLang="en-US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또는 더 적은 개수의 숫자로</a:t>
            </a:r>
            <a:endParaRPr lang="en-US" altLang="ko-KR" sz="3000" dirty="0" smtClean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  <a:p>
            <a:pPr algn="ctr" eaLnBrk="1" hangingPunct="1"/>
            <a:r>
              <a:rPr lang="ko-KR" altLang="en-US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수를 표현하는 것은 가능할까</a:t>
            </a:r>
            <a:r>
              <a:rPr lang="en-US" altLang="ko-KR" sz="3000" dirty="0" smtClean="0">
                <a:solidFill>
                  <a:srgbClr val="562B4B"/>
                </a:solidFill>
                <a:latin typeface="HU구수한보리차 120" panose="02020603020101020101" pitchFamily="18" charset="-127"/>
                <a:ea typeface="HU구수한보리차 120" panose="02020603020101020101" pitchFamily="18" charset="-127"/>
                <a:cs typeface="한컴 윤체 L"/>
              </a:rPr>
              <a:t>?</a:t>
            </a:r>
            <a:endParaRPr lang="ko-KR" altLang="en-US" sz="3000" dirty="0">
              <a:solidFill>
                <a:srgbClr val="562B4B"/>
              </a:solidFill>
              <a:latin typeface="HU구수한보리차 120" panose="02020603020101020101" pitchFamily="18" charset="-127"/>
              <a:ea typeface="HU구수한보리차 120" panose="02020603020101020101" pitchFamily="18" charset="-127"/>
              <a:cs typeface="한컴 윤체 L"/>
            </a:endParaRPr>
          </a:p>
        </p:txBody>
      </p:sp>
      <p:sp>
        <p:nvSpPr>
          <p:cNvPr id="16" name="TextBox 28"/>
          <p:cNvSpPr txBox="1">
            <a:spLocks noChangeArrowheads="1"/>
          </p:cNvSpPr>
          <p:nvPr/>
        </p:nvSpPr>
        <p:spPr bwMode="auto">
          <a:xfrm>
            <a:off x="9060951" y="4972833"/>
            <a:ext cx="216862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4400" b="1" dirty="0" smtClean="0">
                <a:solidFill>
                  <a:srgbClr val="562B4B"/>
                </a:solidFill>
                <a:latin typeface="210 국민가요 R" panose="02020603020101020101" pitchFamily="18" charset="-127"/>
                <a:ea typeface="210 국민가요 R" panose="02020603020101020101" pitchFamily="18" charset="-127"/>
                <a:cs typeface="한컴 윤체 L"/>
              </a:rPr>
              <a:t>Yes!</a:t>
            </a:r>
            <a:endParaRPr lang="ko-KR" altLang="en-US" sz="4400" b="1" dirty="0">
              <a:solidFill>
                <a:srgbClr val="562B4B"/>
              </a:solidFill>
              <a:latin typeface="210 국민가요 R" panose="02020603020101020101" pitchFamily="18" charset="-127"/>
              <a:ea typeface="210 국민가요 R" panose="02020603020101020101" pitchFamily="18" charset="-127"/>
              <a:cs typeface="한컴 윤체 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628</Words>
  <Application>Microsoft Office PowerPoint</Application>
  <PresentationFormat>와이드스크린</PresentationFormat>
  <Paragraphs>156</Paragraphs>
  <Slides>21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8" baseType="lpstr">
      <vt:lpstr>210 그림수첩 R</vt:lpstr>
      <vt:lpstr>맑은 고딕</vt:lpstr>
      <vt:lpstr>Wingdings</vt:lpstr>
      <vt:lpstr>210 공중전화 R</vt:lpstr>
      <vt:lpstr>210 국민가요 R</vt:lpstr>
      <vt:lpstr>Arial</vt:lpstr>
      <vt:lpstr>한컴 윤체 L</vt:lpstr>
      <vt:lpstr>나눔스퀘어라운드OTF Bold</vt:lpstr>
      <vt:lpstr>210 국민체조 R</vt:lpstr>
      <vt:lpstr>나눔스퀘어라운드OTF ExtraBold</vt:lpstr>
      <vt:lpstr>카페24 고운밤</vt:lpstr>
      <vt:lpstr>HU신세계 140</vt:lpstr>
      <vt:lpstr>210 꽃길 R</vt:lpstr>
      <vt:lpstr>1훈떡볶이 R</vt:lpstr>
      <vt:lpstr>나눔스퀘어라운드OTF Regular</vt:lpstr>
      <vt:lpstr>HU구수한보리차 120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zer544</dc:creator>
  <cp:lastModifiedBy>유진경</cp:lastModifiedBy>
  <cp:revision>144</cp:revision>
  <dcterms:created xsi:type="dcterms:W3CDTF">2019-11-15T01:34:19Z</dcterms:created>
  <dcterms:modified xsi:type="dcterms:W3CDTF">2022-07-22T12:47:43Z</dcterms:modified>
  <cp:contentStatus>최종본</cp:contentStatus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