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2"/>
  </p:notesMasterIdLst>
  <p:sldIdLst>
    <p:sldId id="260" r:id="rId2"/>
    <p:sldId id="256" r:id="rId3"/>
    <p:sldId id="257" r:id="rId4"/>
    <p:sldId id="258" r:id="rId5"/>
    <p:sldId id="262" r:id="rId6"/>
    <p:sldId id="263" r:id="rId7"/>
    <p:sldId id="280" r:id="rId8"/>
    <p:sldId id="281" r:id="rId9"/>
    <p:sldId id="282" r:id="rId10"/>
    <p:sldId id="264" r:id="rId11"/>
    <p:sldId id="265" r:id="rId12"/>
    <p:sldId id="266" r:id="rId13"/>
    <p:sldId id="283" r:id="rId14"/>
    <p:sldId id="284" r:id="rId15"/>
    <p:sldId id="275" r:id="rId16"/>
    <p:sldId id="285" r:id="rId17"/>
    <p:sldId id="286" r:id="rId18"/>
    <p:sldId id="277" r:id="rId19"/>
    <p:sldId id="268" r:id="rId20"/>
    <p:sldId id="269" r:id="rId21"/>
    <p:sldId id="270" r:id="rId22"/>
    <p:sldId id="271" r:id="rId23"/>
    <p:sldId id="279" r:id="rId24"/>
    <p:sldId id="287" r:id="rId25"/>
    <p:sldId id="288" r:id="rId26"/>
    <p:sldId id="289" r:id="rId27"/>
    <p:sldId id="272" r:id="rId28"/>
    <p:sldId id="273" r:id="rId29"/>
    <p:sldId id="278" r:id="rId30"/>
    <p:sldId id="259" r:id="rId31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91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FDB197-86D1-47A9-8461-1B022480C555}" type="datetime1">
              <a:rPr lang="ko-KR" altLang="en-US"/>
              <a:pPr lvl="0"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23F02F4-A813-45BA-B3B8-289B9B759C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BCD-1556-4A86-B67C-536F639E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9297-1F9E-458A-89E6-130D69B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D9C9-BEA8-4A79-92DF-EBFBBA0DC1F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3155-3922-4399-82E1-1EB8CDB6FB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B889-34DE-42C0-9CBF-F77C2DB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957C5-9844-4C27-ABD2-47F88D7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8DC0-F536-4C4A-B159-3714BE88033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ABF2-DD77-479A-A769-471D3D1872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828BC-4B24-46CB-94F3-28254D7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4109E-2A89-47C8-AE08-2B3A958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2CE-91DF-47FC-98B0-08E87C9D881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039-C95A-44D5-9498-D28DC06084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5C89-2A2A-4636-94A9-687860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301AF-5E39-4952-91BB-4F2F2042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F277-9CAA-4110-81AB-E39442E3117B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25A-AA1F-4A61-A5D7-5DA843754A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B3F-957D-4ADB-98C7-583F9658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727E0-30B1-467B-A5B6-59B88AAA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73E-4E9D-4E2F-A5EB-C1807C8E764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B158-B7AD-42EB-8B79-EE9F2D6237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EB43-7187-4C66-8319-FBA0DD3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39D2-932F-44EC-B3EE-97B31724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E3B92-CA82-4267-AD7C-780FB515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B2E47-C283-432E-8004-1DAE0E84E08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B3FFD-449E-4EE7-A6DF-1FDC45020B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FA8-7469-4F14-9E02-04835B4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279C-D631-49F4-A366-70252BFD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49D8-BF9B-4D3B-A4AF-CDA8D0FC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9F159-ECC5-4202-B0B7-4664EEF6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C5B76-4E91-4C40-8AF5-C3A861735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10DB-370A-4215-A1F2-0ECF25434040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6134-D8FA-41D0-8A07-66748B6E96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E2D3-8895-436A-B21B-861F5F4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011C-04FE-41CB-8C10-D82C31689AB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29593-388B-4AC4-9AF8-9552BD37E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708-2C4B-4949-9F95-2BB5043A3CF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E876-167D-4E37-9A96-5AF81202F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40ED-979E-4CC3-9566-DD4B15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8B87-06BB-45FA-BDD3-E12C4AF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0403-E66A-4907-A7D5-D12E6AFC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69AD-3927-43B7-9AB8-F56C4548806A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45E5-DC97-4220-A767-4CE46B22B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8ED8-E3C0-46B6-9ACF-A2A38BE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39D20-DF7B-427C-A2C6-BA0A2C01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18EC-BE4D-4E91-A388-D24F7C72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D899-CBD7-475B-995F-07D123FC7CF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70DF-0826-4EC9-ABC2-68989C76B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540006-3ED6-4461-873D-5CE80D0BFE7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DE112E-2083-46D7-9CAA-BD15F875FB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8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flipV="1">
            <a:off x="0" y="374650"/>
            <a:ext cx="12192000" cy="61087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51" name="그래픽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7725" y="5153025"/>
            <a:ext cx="28765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그래픽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TextBox 6"/>
          <p:cNvSpPr txBox="1">
            <a:spLocks noChangeArrowheads="1"/>
          </p:cNvSpPr>
          <p:nvPr/>
        </p:nvSpPr>
        <p:spPr>
          <a:xfrm>
            <a:off x="180975" y="2305050"/>
            <a:ext cx="11830050" cy="152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5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레고 </a:t>
            </a:r>
            <a:r>
              <a:rPr lang="ko-KR" altLang="en-US" sz="5500" b="1" dirty="0" err="1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위두</a:t>
            </a:r>
            <a:endParaRPr lang="ko-KR" altLang="en-US" sz="5500" b="1" dirty="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r>
              <a:rPr lang="en-US" altLang="ko-KR" sz="4500" b="1" dirty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(</a:t>
            </a:r>
            <a:r>
              <a:rPr lang="en-US" altLang="ko-KR" sz="4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LEGO </a:t>
            </a:r>
            <a:r>
              <a:rPr lang="en-US" altLang="ko-KR" sz="4500" b="1" dirty="0" err="1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WeDo</a:t>
            </a:r>
            <a:r>
              <a:rPr lang="en-US" altLang="ko-KR" sz="4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)</a:t>
            </a:r>
            <a:endParaRPr lang="en-US" altLang="ko-KR" sz="4500" b="1" dirty="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>
          <a:xfrm>
            <a:off x="5001951" y="4141388"/>
            <a:ext cx="218810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봉평초등학교 </a:t>
            </a:r>
            <a:r>
              <a:rPr lang="en-US" altLang="ko-KR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4</a:t>
            </a:r>
            <a:r>
              <a:rPr lang="ko-KR" altLang="en-US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학년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>
          <a:xfrm>
            <a:off x="9451903" y="5060569"/>
            <a:ext cx="2230437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b="1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rPr>
              <a:t>이정훈</a:t>
            </a:r>
          </a:p>
          <a:p>
            <a:pPr algn="ctr" eaLnBrk="1" hangingPunct="1">
              <a:defRPr/>
            </a:pPr>
            <a:r>
              <a:rPr lang="ko-KR" altLang="en-US" b="1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rPr>
              <a:t>유진경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3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5245" y="794026"/>
            <a:ext cx="925510" cy="925510"/>
          </a:xfrm>
          <a:prstGeom prst="rect">
            <a:avLst/>
          </a:prstGeom>
        </p:spPr>
      </p:pic>
      <p:pic>
        <p:nvPicPr>
          <p:cNvPr id="29" name="그래픽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1563" y="1426529"/>
            <a:ext cx="1252875" cy="1252875"/>
          </a:xfrm>
          <a:prstGeom prst="rect">
            <a:avLst/>
          </a:prstGeom>
        </p:spPr>
      </p:pic>
      <p:pic>
        <p:nvPicPr>
          <p:cNvPr id="27" name="그래픽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88295" y="5135879"/>
            <a:ext cx="919411" cy="919411"/>
          </a:xfrm>
          <a:prstGeom prst="rect">
            <a:avLst/>
          </a:prstGeom>
        </p:spPr>
      </p:pic>
      <p:pic>
        <p:nvPicPr>
          <p:cNvPr id="26" name="그래픽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9351" y="4175899"/>
            <a:ext cx="1257299" cy="1257299"/>
          </a:xfrm>
          <a:prstGeom prst="rect">
            <a:avLst/>
          </a:prstGeom>
        </p:spPr>
      </p:pic>
      <p:pic>
        <p:nvPicPr>
          <p:cNvPr id="25" name="그래픽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35150" y="2225082"/>
            <a:ext cx="2425700" cy="2425700"/>
          </a:xfrm>
          <a:prstGeom prst="rect">
            <a:avLst/>
          </a:prstGeom>
        </p:spPr>
      </p:pic>
      <p:sp>
        <p:nvSpPr>
          <p:cNvPr id="8198" name="TextBox 7"/>
          <p:cNvSpPr txBox="1">
            <a:spLocks noChangeArrowheads="1"/>
          </p:cNvSpPr>
          <p:nvPr/>
        </p:nvSpPr>
        <p:spPr>
          <a:xfrm>
            <a:off x="6872989" y="3182938"/>
            <a:ext cx="326161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>
          <a:xfrm>
            <a:off x="6872989" y="3924300"/>
            <a:ext cx="3252086" cy="5524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프로그래밍에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블록 코딩에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8203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4" name="그룹 3"/>
          <p:cNvGrpSpPr/>
          <p:nvPr/>
        </p:nvGrpSpPr>
        <p:grpSpPr>
          <a:xfrm>
            <a:off x="687299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8206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20" name="TextBox 7"/>
          <p:cNvSpPr txBox="1">
            <a:spLocks noChangeArrowheads="1"/>
          </p:cNvSpPr>
          <p:nvPr/>
        </p:nvSpPr>
        <p:spPr>
          <a:xfrm>
            <a:off x="171450" y="3184525"/>
            <a:ext cx="2905125" cy="48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</p:txBody>
      </p:sp>
      <p:grpSp>
        <p:nvGrpSpPr>
          <p:cNvPr id="9221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>
          <a:xfrm>
            <a:off x="4001298" y="672350"/>
            <a:ext cx="7152800" cy="69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컴퓨터와 로봇은 어떤 일을 할까</a:t>
            </a:r>
            <a:r>
              <a:rPr lang="en-US" altLang="ko-KR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pic>
        <p:nvPicPr>
          <p:cNvPr id="9234" name="그림 92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500" y="4538100"/>
            <a:ext cx="2160270" cy="2160270"/>
          </a:xfrm>
          <a:prstGeom prst="rect">
            <a:avLst/>
          </a:prstGeom>
        </p:spPr>
      </p:pic>
      <p:pic>
        <p:nvPicPr>
          <p:cNvPr id="9235" name="그림 92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2602" y="1777875"/>
            <a:ext cx="1440180" cy="1440180"/>
          </a:xfrm>
          <a:prstGeom prst="rect">
            <a:avLst/>
          </a:prstGeom>
        </p:spPr>
      </p:pic>
      <p:pic>
        <p:nvPicPr>
          <p:cNvPr id="9236" name="그림 92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7600" y="1875600"/>
            <a:ext cx="1440180" cy="1440180"/>
          </a:xfrm>
          <a:prstGeom prst="rect">
            <a:avLst/>
          </a:prstGeom>
        </p:spPr>
      </p:pic>
      <p:sp>
        <p:nvSpPr>
          <p:cNvPr id="9242" name="왼쪽 중괄호 9241"/>
          <p:cNvSpPr/>
          <p:nvPr/>
        </p:nvSpPr>
        <p:spPr>
          <a:xfrm rot="16174944">
            <a:off x="7371319" y="2284001"/>
            <a:ext cx="487508" cy="2697766"/>
          </a:xfrm>
          <a:prstGeom prst="leftBrace">
            <a:avLst>
              <a:gd name="adj1" fmla="val 34408"/>
              <a:gd name="adj2" fmla="val 50000"/>
            </a:avLst>
          </a:prstGeom>
          <a:ln w="76200">
            <a:solidFill>
              <a:srgbClr val="56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43" name="그림 92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60700" y="4341576"/>
            <a:ext cx="1440180" cy="1440180"/>
          </a:xfrm>
          <a:prstGeom prst="rect">
            <a:avLst/>
          </a:prstGeom>
        </p:spPr>
      </p:pic>
      <p:pic>
        <p:nvPicPr>
          <p:cNvPr id="9244" name="그림 92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44625" y="4266351"/>
            <a:ext cx="1440180" cy="1440180"/>
          </a:xfrm>
          <a:prstGeom prst="rect">
            <a:avLst/>
          </a:prstGeom>
        </p:spPr>
      </p:pic>
      <p:sp>
        <p:nvSpPr>
          <p:cNvPr id="9246" name="TextBox 28"/>
          <p:cNvSpPr txBox="1">
            <a:spLocks noChangeArrowheads="1"/>
          </p:cNvSpPr>
          <p:nvPr/>
        </p:nvSpPr>
        <p:spPr>
          <a:xfrm>
            <a:off x="4018711" y="5992085"/>
            <a:ext cx="7394575" cy="54306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어렵고 힘든 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반복적인 계산</a:t>
            </a:r>
            <a:r>
              <a:rPr lang="en-US" altLang="ko-KR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 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모서리가 둥근 사각형 설명선 10251"/>
          <p:cNvSpPr/>
          <p:nvPr/>
        </p:nvSpPr>
        <p:spPr>
          <a:xfrm>
            <a:off x="639272" y="2252430"/>
            <a:ext cx="7304190" cy="1473750"/>
          </a:xfrm>
          <a:prstGeom prst="wedgeRoundRectCallout">
            <a:avLst>
              <a:gd name="adj1" fmla="val 95"/>
              <a:gd name="adj2" fmla="val 83747"/>
              <a:gd name="adj3" fmla="val 16667"/>
            </a:avLst>
          </a:prstGeom>
          <a:solidFill>
            <a:schemeClr val="lt1"/>
          </a:solidFill>
          <a:ln w="63500" cap="rnd"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6" name="TextBox 28"/>
          <p:cNvSpPr txBox="1">
            <a:spLocks noChangeArrowheads="1"/>
          </p:cNvSpPr>
          <p:nvPr/>
        </p:nvSpPr>
        <p:spPr>
          <a:xfrm>
            <a:off x="354078" y="2538915"/>
            <a:ext cx="7874578" cy="470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오늘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나갈 때 교실 문을 닫고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불을 끄고 가주세요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4386199" y="1273990"/>
            <a:ext cx="3443139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기초 프로그래밍</a:t>
            </a:r>
          </a:p>
        </p:txBody>
      </p:sp>
      <p:sp>
        <p:nvSpPr>
          <p:cNvPr id="10249" name="TextBox 28"/>
          <p:cNvSpPr txBox="1">
            <a:spLocks noChangeArrowheads="1"/>
          </p:cNvSpPr>
          <p:nvPr/>
        </p:nvSpPr>
        <p:spPr>
          <a:xfrm>
            <a:off x="354078" y="2958015"/>
            <a:ext cx="7874578" cy="470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오늘은 선생님이 남아있으니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그냥 가도 됩니다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pic>
        <p:nvPicPr>
          <p:cNvPr id="10250" name="그림 102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2840" y="3801180"/>
            <a:ext cx="2160270" cy="2160270"/>
          </a:xfrm>
          <a:prstGeom prst="rect">
            <a:avLst/>
          </a:prstGeom>
        </p:spPr>
      </p:pic>
      <p:sp>
        <p:nvSpPr>
          <p:cNvPr id="10253" name="TextBox 28"/>
          <p:cNvSpPr txBox="1">
            <a:spLocks noChangeArrowheads="1"/>
          </p:cNvSpPr>
          <p:nvPr/>
        </p:nvSpPr>
        <p:spPr>
          <a:xfrm>
            <a:off x="8012400" y="4572313"/>
            <a:ext cx="2519578" cy="543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반복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조건</a:t>
            </a:r>
          </a:p>
        </p:txBody>
      </p:sp>
      <p:sp>
        <p:nvSpPr>
          <p:cNvPr id="10254" name="아래쪽 화살표 1"/>
          <p:cNvSpPr/>
          <p:nvPr/>
        </p:nvSpPr>
        <p:spPr>
          <a:xfrm rot="16212997">
            <a:off x="6308809" y="4238905"/>
            <a:ext cx="606871" cy="122264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55" name="곱셈 기호 10254"/>
          <p:cNvSpPr/>
          <p:nvPr/>
        </p:nvSpPr>
        <p:spPr>
          <a:xfrm>
            <a:off x="10209748" y="4311675"/>
            <a:ext cx="1080135" cy="1080135"/>
          </a:xfrm>
          <a:prstGeom prst="mathMultiply">
            <a:avLst>
              <a:gd name="adj1" fmla="val 14700"/>
            </a:avLst>
          </a:prstGeom>
          <a:solidFill>
            <a:srgbClr val="FF0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7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사각형 설명선 13"/>
          <p:cNvSpPr/>
          <p:nvPr/>
        </p:nvSpPr>
        <p:spPr>
          <a:xfrm>
            <a:off x="634157" y="2252430"/>
            <a:ext cx="7304190" cy="1473750"/>
          </a:xfrm>
          <a:prstGeom prst="wedgeRoundRectCallout">
            <a:avLst>
              <a:gd name="adj1" fmla="val 95"/>
              <a:gd name="adj2" fmla="val 83747"/>
              <a:gd name="adj3" fmla="val 16667"/>
            </a:avLst>
          </a:prstGeom>
          <a:solidFill>
            <a:schemeClr val="lt1"/>
          </a:solidFill>
          <a:ln w="63500" cap="rnd"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4386199" y="1273990"/>
            <a:ext cx="3443139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기초 프로그래밍</a:t>
            </a:r>
          </a:p>
        </p:txBody>
      </p:sp>
      <p:sp>
        <p:nvSpPr>
          <p:cNvPr id="10249" name="TextBox 28"/>
          <p:cNvSpPr txBox="1">
            <a:spLocks noChangeArrowheads="1"/>
          </p:cNvSpPr>
          <p:nvPr/>
        </p:nvSpPr>
        <p:spPr>
          <a:xfrm>
            <a:off x="348963" y="2385989"/>
            <a:ext cx="7874578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여러분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 smtClean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앞으로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학교가 끝나서 교실을 나갈 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때는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algn="ctr"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불은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끄고 문은 꼭 닫아주세요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  <a:endParaRPr lang="en-US" altLang="ko-KR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algn="ctr"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그런데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선생님이 교실에 남아있다면 그냥 가도 됩니다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sp>
        <p:nvSpPr>
          <p:cNvPr id="10253" name="TextBox 28"/>
          <p:cNvSpPr txBox="1">
            <a:spLocks noChangeArrowheads="1"/>
          </p:cNvSpPr>
          <p:nvPr/>
        </p:nvSpPr>
        <p:spPr>
          <a:xfrm>
            <a:off x="8012400" y="4572313"/>
            <a:ext cx="2519578" cy="543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반복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조건</a:t>
            </a:r>
          </a:p>
        </p:txBody>
      </p:sp>
      <p:pic>
        <p:nvPicPr>
          <p:cNvPr id="10256" name="그림 102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2599" y="3930600"/>
            <a:ext cx="2160270" cy="2160270"/>
          </a:xfrm>
          <a:prstGeom prst="rect">
            <a:avLst/>
          </a:prstGeom>
        </p:spPr>
      </p:pic>
      <p:sp>
        <p:nvSpPr>
          <p:cNvPr id="10257" name="도넛 10256"/>
          <p:cNvSpPr/>
          <p:nvPr/>
        </p:nvSpPr>
        <p:spPr>
          <a:xfrm>
            <a:off x="10342502" y="4443825"/>
            <a:ext cx="792099" cy="792099"/>
          </a:xfrm>
          <a:prstGeom prst="donut">
            <a:avLst>
              <a:gd name="adj" fmla="val 14062"/>
            </a:avLst>
          </a:prstGeom>
          <a:solidFill>
            <a:srgbClr val="0000FF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"/>
          <p:cNvSpPr/>
          <p:nvPr/>
        </p:nvSpPr>
        <p:spPr>
          <a:xfrm rot="16212997">
            <a:off x="6308809" y="4238905"/>
            <a:ext cx="606871" cy="122264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20" name="TextBox 7"/>
          <p:cNvSpPr txBox="1">
            <a:spLocks noChangeArrowheads="1"/>
          </p:cNvSpPr>
          <p:nvPr/>
        </p:nvSpPr>
        <p:spPr>
          <a:xfrm>
            <a:off x="171450" y="3184525"/>
            <a:ext cx="2905125" cy="968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  <a:p>
            <a:pPr algn="ctr" eaLnBrk="1" hangingPunct="1">
              <a:defRPr/>
            </a:pPr>
            <a:r>
              <a:rPr lang="en-US" altLang="ko-KR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-</a:t>
            </a: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 블록 코딩 </a:t>
            </a:r>
            <a:r>
              <a:rPr lang="en-US" altLang="ko-KR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-</a:t>
            </a:r>
          </a:p>
        </p:txBody>
      </p:sp>
      <p:grpSp>
        <p:nvGrpSpPr>
          <p:cNvPr id="9221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>
          <a:xfrm>
            <a:off x="4001298" y="672350"/>
            <a:ext cx="7152800" cy="69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  <a:r>
              <a:rPr lang="en-US" altLang="ko-KR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9248" name="그룹 9247"/>
          <p:cNvGrpSpPr/>
          <p:nvPr/>
        </p:nvGrpSpPr>
        <p:grpSpPr>
          <a:xfrm>
            <a:off x="3463712" y="2407875"/>
            <a:ext cx="4199576" cy="2823043"/>
            <a:chOff x="4018709" y="1777875"/>
            <a:chExt cx="7394576" cy="5076796"/>
          </a:xfrm>
        </p:grpSpPr>
        <p:pic>
          <p:nvPicPr>
            <p:cNvPr id="9235" name="그림 92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32602" y="1777875"/>
              <a:ext cx="1440180" cy="1440180"/>
            </a:xfrm>
            <a:prstGeom prst="rect">
              <a:avLst/>
            </a:prstGeom>
          </p:spPr>
        </p:pic>
        <p:pic>
          <p:nvPicPr>
            <p:cNvPr id="9236" name="그림 92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37600" y="1875600"/>
              <a:ext cx="1440180" cy="1440180"/>
            </a:xfrm>
            <a:prstGeom prst="rect">
              <a:avLst/>
            </a:prstGeom>
          </p:spPr>
        </p:pic>
        <p:sp>
          <p:nvSpPr>
            <p:cNvPr id="9242" name="왼쪽 중괄호 9241"/>
            <p:cNvSpPr/>
            <p:nvPr/>
          </p:nvSpPr>
          <p:spPr>
            <a:xfrm rot="16174944">
              <a:off x="7371319" y="2333696"/>
              <a:ext cx="487508" cy="2697766"/>
            </a:xfrm>
            <a:prstGeom prst="leftBrace">
              <a:avLst>
                <a:gd name="adj1" fmla="val 34408"/>
                <a:gd name="adj2" fmla="val 50000"/>
              </a:avLst>
            </a:prstGeom>
            <a:ln w="76200">
              <a:solidFill>
                <a:srgbClr val="562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243" name="그림 92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660700" y="4500600"/>
              <a:ext cx="1440180" cy="1440180"/>
            </a:xfrm>
            <a:prstGeom prst="rect">
              <a:avLst/>
            </a:prstGeom>
          </p:spPr>
        </p:pic>
        <p:pic>
          <p:nvPicPr>
            <p:cNvPr id="9244" name="그림 924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144625" y="4425375"/>
              <a:ext cx="1440180" cy="1440180"/>
            </a:xfrm>
            <a:prstGeom prst="rect">
              <a:avLst/>
            </a:prstGeom>
          </p:spPr>
        </p:pic>
        <p:sp>
          <p:nvSpPr>
            <p:cNvPr id="9246" name="TextBox 28"/>
            <p:cNvSpPr txBox="1">
              <a:spLocks noChangeArrowheads="1"/>
            </p:cNvSpPr>
            <p:nvPr/>
          </p:nvSpPr>
          <p:spPr>
            <a:xfrm>
              <a:off x="4018709" y="6151107"/>
              <a:ext cx="7394576" cy="70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ko-KR" altLang="en-US" sz="2000" b="1">
                  <a:solidFill>
                    <a:srgbClr val="562B4B"/>
                  </a:solidFill>
                  <a:latin typeface="HU구수한보리차 120"/>
                  <a:ea typeface="HU구수한보리차 120"/>
                  <a:cs typeface="한컴 윤체 L"/>
                </a:rPr>
                <a:t>어렵고 힘든 </a:t>
              </a:r>
              <a:r>
                <a:rPr lang="ko-KR" altLang="en-US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반복적인 계산</a:t>
              </a:r>
              <a:r>
                <a:rPr lang="en-US" altLang="ko-KR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,</a:t>
              </a:r>
              <a:r>
                <a:rPr lang="ko-KR" altLang="en-US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 일</a:t>
              </a:r>
            </a:p>
          </p:txBody>
        </p:sp>
      </p:grpSp>
      <p:pic>
        <p:nvPicPr>
          <p:cNvPr id="9247" name="그림 92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600" y="4697730"/>
            <a:ext cx="2160270" cy="2160270"/>
          </a:xfrm>
          <a:prstGeom prst="rect">
            <a:avLst/>
          </a:prstGeom>
        </p:spPr>
      </p:pic>
      <p:sp>
        <p:nvSpPr>
          <p:cNvPr id="9250" name="아래쪽 화살표 1"/>
          <p:cNvSpPr/>
          <p:nvPr/>
        </p:nvSpPr>
        <p:spPr>
          <a:xfrm rot="16212997">
            <a:off x="7783623" y="3209403"/>
            <a:ext cx="606871" cy="10500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252" name="그림 92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25503" y="3229500"/>
            <a:ext cx="2160270" cy="2160270"/>
          </a:xfrm>
          <a:prstGeom prst="rect">
            <a:avLst/>
          </a:prstGeom>
        </p:spPr>
      </p:pic>
      <p:pic>
        <p:nvPicPr>
          <p:cNvPr id="9251" name="그림 925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28674" y="1906274"/>
            <a:ext cx="1440180" cy="1440180"/>
          </a:xfrm>
          <a:prstGeom prst="rect">
            <a:avLst/>
          </a:prstGeom>
        </p:spPr>
      </p:pic>
      <p:sp>
        <p:nvSpPr>
          <p:cNvPr id="9254" name="TextBox 28"/>
          <p:cNvSpPr txBox="1">
            <a:spLocks noChangeArrowheads="1"/>
          </p:cNvSpPr>
          <p:nvPr/>
        </p:nvSpPr>
        <p:spPr>
          <a:xfrm>
            <a:off x="8859901" y="5194813"/>
            <a:ext cx="2519578" cy="470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간단</a:t>
            </a:r>
            <a:r>
              <a:rPr lang="en-US" altLang="ko-KR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재미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0255" name="TextBox 14"/>
          <p:cNvSpPr txBox="1"/>
          <p:nvPr/>
        </p:nvSpPr>
        <p:spPr>
          <a:xfrm>
            <a:off x="249279" y="5743623"/>
            <a:ext cx="4051642" cy="36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스마트허브의 불빛색을 정함</a:t>
            </a:r>
          </a:p>
        </p:txBody>
      </p:sp>
      <p:sp>
        <p:nvSpPr>
          <p:cNvPr id="10256" name="TextBox 14"/>
          <p:cNvSpPr txBox="1"/>
          <p:nvPr/>
        </p:nvSpPr>
        <p:spPr>
          <a:xfrm>
            <a:off x="4079703" y="5743623"/>
            <a:ext cx="4051642" cy="64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스마트허브에서 소리가 남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숫자는 소리의 크기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30" y="316982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시작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왼쪽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/>
                <a:ea typeface="HU구수한보리차 120"/>
                <a:sym typeface="Wingdings" panose="05000000000000000000" pitchFamily="2" charset="2"/>
              </a:rPr>
              <a:t>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/>
                <a:ea typeface="HU구수한보리차 120"/>
              </a:rPr>
              <a:t> 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오른쪽 순서로 실행</a:t>
            </a:r>
          </a:p>
        </p:txBody>
      </p:sp>
      <p:sp>
        <p:nvSpPr>
          <p:cNvPr id="10253" name="TextBox 14"/>
          <p:cNvSpPr txBox="1"/>
          <p:nvPr/>
        </p:nvSpPr>
        <p:spPr>
          <a:xfrm>
            <a:off x="4079704" y="316757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반복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안에 들어가는 블록을 반복해서 수행</a:t>
            </a:r>
          </a:p>
        </p:txBody>
      </p:sp>
      <p:sp>
        <p:nvSpPr>
          <p:cNvPr id="10254" name="TextBox 14"/>
          <p:cNvSpPr txBox="1"/>
          <p:nvPr/>
        </p:nvSpPr>
        <p:spPr>
          <a:xfrm>
            <a:off x="8004380" y="317342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대기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어떤 일이 일어날 때까지 대기</a:t>
            </a:r>
          </a:p>
        </p:txBody>
      </p:sp>
      <p:sp>
        <p:nvSpPr>
          <p:cNvPr id="10257" name="TextBox 14"/>
          <p:cNvSpPr txBox="1"/>
          <p:nvPr/>
        </p:nvSpPr>
        <p:spPr>
          <a:xfrm>
            <a:off x="8030555" y="5750072"/>
            <a:ext cx="4051642" cy="64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컴퓨터 화면에 특정 문구를 나타냄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위의 경우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,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 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123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이 문구로 나타남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1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4705" t="44175" r="18936" b="4691"/>
          <a:stretch/>
        </p:blipFill>
        <p:spPr>
          <a:xfrm>
            <a:off x="1634414" y="3939583"/>
            <a:ext cx="1296140" cy="18533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4354" t="48166" r="56933" b="4421"/>
          <a:stretch/>
        </p:blipFill>
        <p:spPr>
          <a:xfrm>
            <a:off x="5018383" y="1949481"/>
            <a:ext cx="2174281" cy="12180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82468" t="8176" r="821" b="39719"/>
          <a:stretch/>
        </p:blipFill>
        <p:spPr>
          <a:xfrm>
            <a:off x="9393614" y="1344276"/>
            <a:ext cx="1307869" cy="18884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46570" t="3235" r="36775" b="44983"/>
          <a:stretch/>
        </p:blipFill>
        <p:spPr>
          <a:xfrm>
            <a:off x="9388895" y="3916125"/>
            <a:ext cx="1319600" cy="18767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13459" t="7227" r="68036" b="56850"/>
          <a:stretch/>
        </p:blipFill>
        <p:spPr>
          <a:xfrm>
            <a:off x="1565992" y="1818555"/>
            <a:ext cx="1466221" cy="1302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27" y="3954806"/>
            <a:ext cx="1262398" cy="1792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1529" y="36035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화살표 방향으로 회전</a:t>
            </a:r>
          </a:p>
        </p:txBody>
      </p:sp>
      <p:sp>
        <p:nvSpPr>
          <p:cNvPr id="10263" name="TextBox 14"/>
          <p:cNvSpPr txBox="1"/>
          <p:nvPr/>
        </p:nvSpPr>
        <p:spPr>
          <a:xfrm>
            <a:off x="6294750" y="35660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모터 회전을 멈춤</a:t>
            </a:r>
          </a:p>
        </p:txBody>
      </p:sp>
      <p:sp>
        <p:nvSpPr>
          <p:cNvPr id="10264" name="TextBox 14"/>
          <p:cNvSpPr txBox="1"/>
          <p:nvPr/>
        </p:nvSpPr>
        <p:spPr>
          <a:xfrm>
            <a:off x="1781529" y="59534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숫자의 세기로 회전</a:t>
            </a:r>
          </a:p>
        </p:txBody>
      </p:sp>
      <p:sp>
        <p:nvSpPr>
          <p:cNvPr id="10265" name="TextBox 14"/>
          <p:cNvSpPr txBox="1"/>
          <p:nvPr/>
        </p:nvSpPr>
        <p:spPr>
          <a:xfrm>
            <a:off x="6294750" y="5949205"/>
            <a:ext cx="4051643" cy="36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숫자의 시간동안 회전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8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9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6384" t="5980" r="2561" b="43618"/>
          <a:stretch/>
        </p:blipFill>
        <p:spPr>
          <a:xfrm>
            <a:off x="3137971" y="4096214"/>
            <a:ext cx="1338758" cy="19089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41162" t="50273" r="38270"/>
          <a:stretch/>
        </p:blipFill>
        <p:spPr>
          <a:xfrm>
            <a:off x="7666687" y="4108730"/>
            <a:ext cx="1307768" cy="188341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2237" t="51856" r="76610" b="12961"/>
          <a:stretch/>
        </p:blipFill>
        <p:spPr>
          <a:xfrm>
            <a:off x="7645991" y="2321076"/>
            <a:ext cx="1349161" cy="133672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225651" y="2310765"/>
            <a:ext cx="3163398" cy="1357351"/>
            <a:chOff x="-739529" y="3982478"/>
            <a:chExt cx="3163398" cy="135735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37880" t="744" r="40578" b="63419"/>
            <a:stretch/>
          </p:blipFill>
          <p:spPr>
            <a:xfrm>
              <a:off x="1054121" y="3982478"/>
              <a:ext cx="1369748" cy="135735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/>
            <a:srcRect l="709" r="77944" b="64946"/>
            <a:stretch/>
          </p:blipFill>
          <p:spPr>
            <a:xfrm>
              <a:off x="-739529" y="3987488"/>
              <a:ext cx="1378462" cy="13483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cxnSp>
        <p:nvCxnSpPr>
          <p:cNvPr id="10267" name="직선 연결선 10266"/>
          <p:cNvCxnSpPr/>
          <p:nvPr/>
        </p:nvCxnSpPr>
        <p:spPr>
          <a:xfrm rot="16200000" flipH="1" flipV="1">
            <a:off x="4202250" y="4366499"/>
            <a:ext cx="3787500" cy="0"/>
          </a:xfrm>
          <a:prstGeom prst="line">
            <a:avLst/>
          </a:prstGeom>
          <a:ln w="38100">
            <a:solidFill>
              <a:srgbClr val="562B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8" name="TextBox 83"/>
          <p:cNvSpPr txBox="1">
            <a:spLocks noChangeArrowheads="1"/>
          </p:cNvSpPr>
          <p:nvPr/>
        </p:nvSpPr>
        <p:spPr>
          <a:xfrm>
            <a:off x="1566507" y="2027739"/>
            <a:ext cx="2962987" cy="4702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기울기 센서 </a:t>
            </a:r>
          </a:p>
        </p:txBody>
      </p:sp>
      <p:sp>
        <p:nvSpPr>
          <p:cNvPr id="10269" name="TextBox 83"/>
          <p:cNvSpPr txBox="1">
            <a:spLocks noChangeArrowheads="1"/>
          </p:cNvSpPr>
          <p:nvPr/>
        </p:nvSpPr>
        <p:spPr>
          <a:xfrm>
            <a:off x="7662506" y="2027739"/>
            <a:ext cx="2962987" cy="4702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 센서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3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69676" y="3159894"/>
            <a:ext cx="4627271" cy="2348440"/>
            <a:chOff x="904072" y="3400424"/>
            <a:chExt cx="4627271" cy="2348440"/>
          </a:xfrm>
        </p:grpSpPr>
        <p:sp>
          <p:nvSpPr>
            <p:cNvPr id="10255" name="TextBox 14"/>
            <p:cNvSpPr txBox="1"/>
            <p:nvPr/>
          </p:nvSpPr>
          <p:spPr>
            <a:xfrm>
              <a:off x="2581186" y="3810716"/>
              <a:ext cx="27613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센서가 위로 기울어짐을 감지</a:t>
              </a:r>
            </a:p>
          </p:txBody>
        </p:sp>
        <p:sp>
          <p:nvSpPr>
            <p:cNvPr id="10263" name="TextBox 14"/>
            <p:cNvSpPr txBox="1"/>
            <p:nvPr/>
          </p:nvSpPr>
          <p:spPr>
            <a:xfrm>
              <a:off x="2581187" y="5037819"/>
              <a:ext cx="29501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센서가 아래로 기울어짐을 감지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l="4507" t="15379" r="73599" b="12496"/>
            <a:stretch/>
          </p:blipFill>
          <p:spPr>
            <a:xfrm>
              <a:off x="904072" y="3400424"/>
              <a:ext cx="1748200" cy="234844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609519" y="2605356"/>
            <a:ext cx="5059018" cy="3457517"/>
            <a:chOff x="6440556" y="2853831"/>
            <a:chExt cx="5059018" cy="3457517"/>
          </a:xfrm>
        </p:grpSpPr>
        <p:sp>
          <p:nvSpPr>
            <p:cNvPr id="10264" name="TextBox 14"/>
            <p:cNvSpPr txBox="1"/>
            <p:nvPr/>
          </p:nvSpPr>
          <p:spPr>
            <a:xfrm>
              <a:off x="8092553" y="3231998"/>
              <a:ext cx="32678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센서에서 더 </a:t>
              </a:r>
              <a:r>
                <a:rPr lang="ko-KR" altLang="en-US" b="1" dirty="0" err="1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멀어짐을</a:t>
              </a: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 감지</a:t>
              </a:r>
            </a:p>
          </p:txBody>
        </p:sp>
        <p:sp>
          <p:nvSpPr>
            <p:cNvPr id="10265" name="TextBox 14"/>
            <p:cNvSpPr txBox="1"/>
            <p:nvPr/>
          </p:nvSpPr>
          <p:spPr>
            <a:xfrm>
              <a:off x="8092553" y="4460929"/>
              <a:ext cx="34070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센서에서 더 가까워짐을 감지</a:t>
              </a:r>
            </a:p>
          </p:txBody>
        </p:sp>
        <p:sp>
          <p:nvSpPr>
            <p:cNvPr id="10266" name="TextBox 14"/>
            <p:cNvSpPr txBox="1"/>
            <p:nvPr/>
          </p:nvSpPr>
          <p:spPr>
            <a:xfrm>
              <a:off x="8092553" y="5676257"/>
              <a:ext cx="2838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이동했음을 감지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l="7895" t="4353" r="11781" b="6865"/>
            <a:stretch/>
          </p:blipFill>
          <p:spPr>
            <a:xfrm>
              <a:off x="6440556" y="2853831"/>
              <a:ext cx="1634950" cy="345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>
          <a:xfrm>
            <a:off x="937800" y="2356180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1)</a:t>
            </a:r>
          </a:p>
        </p:txBody>
      </p:sp>
      <p:sp>
        <p:nvSpPr>
          <p:cNvPr id="10254" name="TextBox 5"/>
          <p:cNvSpPr txBox="1">
            <a:spLocks noChangeArrowheads="1"/>
          </p:cNvSpPr>
          <p:nvPr/>
        </p:nvSpPr>
        <p:spPr>
          <a:xfrm>
            <a:off x="937800" y="3908022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2)</a:t>
            </a:r>
          </a:p>
        </p:txBody>
      </p:sp>
      <p:sp>
        <p:nvSpPr>
          <p:cNvPr id="10255" name="TextBox 5"/>
          <p:cNvSpPr txBox="1">
            <a:spLocks noChangeArrowheads="1"/>
          </p:cNvSpPr>
          <p:nvPr/>
        </p:nvSpPr>
        <p:spPr>
          <a:xfrm>
            <a:off x="937800" y="5421464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3)</a:t>
            </a:r>
          </a:p>
        </p:txBody>
      </p:sp>
      <p:sp>
        <p:nvSpPr>
          <p:cNvPr id="10256" name="TextBox 5"/>
          <p:cNvSpPr txBox="1">
            <a:spLocks noChangeArrowheads="1"/>
          </p:cNvSpPr>
          <p:nvPr/>
        </p:nvSpPr>
        <p:spPr>
          <a:xfrm>
            <a:off x="6054326" y="1937235"/>
            <a:ext cx="5019247" cy="1306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의 세기로 모터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</p:txBody>
      </p:sp>
      <p:sp>
        <p:nvSpPr>
          <p:cNvPr id="10257" name="TextBox 5"/>
          <p:cNvSpPr txBox="1">
            <a:spLocks noChangeArrowheads="1"/>
          </p:cNvSpPr>
          <p:nvPr/>
        </p:nvSpPr>
        <p:spPr>
          <a:xfrm>
            <a:off x="6054326" y="3480765"/>
            <a:ext cx="546285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기울기 센서가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위로 기울어짐을 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느낄 때까지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모터가 </a:t>
            </a:r>
            <a:r>
              <a:rPr lang="ko-KR" altLang="en-US" sz="2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반시계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방향으로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2,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번 반복</a:t>
            </a:r>
          </a:p>
        </p:txBody>
      </p:sp>
      <p:sp>
        <p:nvSpPr>
          <p:cNvPr id="10258" name="TextBox 5"/>
          <p:cNvSpPr txBox="1">
            <a:spLocks noChangeArrowheads="1"/>
          </p:cNvSpPr>
          <p:nvPr/>
        </p:nvSpPr>
        <p:spPr>
          <a:xfrm>
            <a:off x="6054326" y="4994207"/>
            <a:ext cx="597716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 센서에 감지되는 물체가 이동할 때까지 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스마트허브의 색을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빨간색</a:t>
            </a:r>
            <a:r>
              <a:rPr lang="en-US" altLang="ko-KR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(9)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으로 변경</a:t>
            </a:r>
            <a:endParaRPr lang="ko-KR" altLang="en-US" sz="2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59" y="2251021"/>
            <a:ext cx="3666816" cy="4053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  <p:bldP spid="102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1" name="그래픽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86038" y="795338"/>
            <a:ext cx="92392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그래픽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86038" y="5137150"/>
            <a:ext cx="92392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그래픽 1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19350" y="4178300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4" name="TextBox 7"/>
          <p:cNvSpPr txBox="1">
            <a:spLocks noChangeArrowheads="1"/>
          </p:cNvSpPr>
          <p:nvPr/>
        </p:nvSpPr>
        <p:spPr>
          <a:xfrm>
            <a:off x="6877049" y="3182938"/>
            <a:ext cx="325755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탐사로봇 마일로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>
          <a:xfrm>
            <a:off x="6877045" y="3924300"/>
            <a:ext cx="4419605" cy="5524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탐사로봇 마일로에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레고위두를 사용해 마일로를 만들어봅시다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pic>
        <p:nvPicPr>
          <p:cNvPr id="12296" name="그래픽 1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19350" y="1422400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그래픽 2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835150" y="2216150"/>
            <a:ext cx="24257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9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00" name="그룹 3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12302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3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1063" y="2128838"/>
            <a:ext cx="2271712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4" name="직사각형 43"/>
          <p:cNvSpPr/>
          <p:nvPr/>
        </p:nvSpPr>
        <p:spPr>
          <a:xfrm>
            <a:off x="2692400" y="2128838"/>
            <a:ext cx="2271713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3" name="직사각형 42"/>
          <p:cNvSpPr/>
          <p:nvPr/>
        </p:nvSpPr>
        <p:spPr>
          <a:xfrm>
            <a:off x="949960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64113" y="2128838"/>
            <a:ext cx="2270125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pic>
        <p:nvPicPr>
          <p:cNvPr id="3079" name="그래픽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-7938"/>
            <a:ext cx="828675" cy="127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그래픽 1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57725" y="5105400"/>
            <a:ext cx="2876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직사각형 22"/>
          <p:cNvSpPr/>
          <p:nvPr/>
        </p:nvSpPr>
        <p:spPr>
          <a:xfrm>
            <a:off x="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2" name="TextBox 25"/>
          <p:cNvSpPr txBox="1">
            <a:spLocks noChangeArrowheads="1"/>
          </p:cNvSpPr>
          <p:nvPr/>
        </p:nvSpPr>
        <p:spPr>
          <a:xfrm>
            <a:off x="879475" y="3682452"/>
            <a:ext cx="1385888" cy="246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레고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위두</a:t>
            </a:r>
            <a:endParaRPr lang="en-US" altLang="ko-KR" sz="1600" b="1" dirty="0">
              <a:solidFill>
                <a:srgbClr val="56304B"/>
              </a:solidFill>
              <a:latin typeface="210 공중전화 R"/>
              <a:ea typeface="210 공중전화 R"/>
              <a:cs typeface="나눔스퀘어라운드OTF ExtraBold"/>
            </a:endParaRPr>
          </a:p>
        </p:txBody>
      </p:sp>
      <p:sp>
        <p:nvSpPr>
          <p:cNvPr id="3083" name="TextBox 36"/>
          <p:cNvSpPr txBox="1">
            <a:spLocks noChangeArrowheads="1"/>
          </p:cNvSpPr>
          <p:nvPr/>
        </p:nvSpPr>
        <p:spPr>
          <a:xfrm>
            <a:off x="3114675" y="3682452"/>
            <a:ext cx="1466850" cy="2418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기초 프로그래밍</a:t>
            </a:r>
          </a:p>
        </p:txBody>
      </p:sp>
      <p:sp>
        <p:nvSpPr>
          <p:cNvPr id="3084" name="TextBox 38"/>
          <p:cNvSpPr txBox="1">
            <a:spLocks noChangeArrowheads="1"/>
          </p:cNvSpPr>
          <p:nvPr/>
        </p:nvSpPr>
        <p:spPr>
          <a:xfrm>
            <a:off x="5381625" y="3682452"/>
            <a:ext cx="1466850" cy="2418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탐사로봇 마일로</a:t>
            </a:r>
          </a:p>
        </p:txBody>
      </p:sp>
      <p:grpSp>
        <p:nvGrpSpPr>
          <p:cNvPr id="3085" name="그룹 21"/>
          <p:cNvGrpSpPr/>
          <p:nvPr/>
        </p:nvGrpSpPr>
        <p:grpSpPr>
          <a:xfrm>
            <a:off x="2689225" y="2276475"/>
            <a:ext cx="6813550" cy="2228850"/>
            <a:chOff x="2689724" y="2440316"/>
            <a:chExt cx="6812553" cy="190195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689724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961105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3089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950227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TextBox 49"/>
          <p:cNvSpPr txBox="1">
            <a:spLocks noChangeArrowheads="1"/>
          </p:cNvSpPr>
          <p:nvPr/>
        </p:nvSpPr>
        <p:spPr>
          <a:xfrm>
            <a:off x="7660499" y="3682451"/>
            <a:ext cx="146181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도전 과제</a:t>
            </a:r>
            <a:endParaRPr lang="en-US" altLang="ko-KR" sz="1600" b="1" dirty="0">
              <a:solidFill>
                <a:srgbClr val="56304B"/>
              </a:solidFill>
              <a:latin typeface="210 공중전화 R"/>
              <a:ea typeface="210 공중전화 R"/>
              <a:cs typeface="나눔스퀘어라운드OTF ExtraBold"/>
            </a:endParaRPr>
          </a:p>
        </p:txBody>
      </p:sp>
      <p:sp>
        <p:nvSpPr>
          <p:cNvPr id="3087" name="TextBox 51"/>
          <p:cNvSpPr txBox="1">
            <a:spLocks noChangeArrowheads="1"/>
          </p:cNvSpPr>
          <p:nvPr/>
        </p:nvSpPr>
        <p:spPr>
          <a:xfrm>
            <a:off x="10520384" y="3682452"/>
            <a:ext cx="32380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질문</a:t>
            </a:r>
          </a:p>
        </p:txBody>
      </p:sp>
      <p:sp>
        <p:nvSpPr>
          <p:cNvPr id="3088" name="TextBox 6"/>
          <p:cNvSpPr txBox="1">
            <a:spLocks noChangeArrowheads="1"/>
          </p:cNvSpPr>
          <p:nvPr/>
        </p:nvSpPr>
        <p:spPr>
          <a:xfrm>
            <a:off x="4683125" y="960438"/>
            <a:ext cx="2827338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en-US" altLang="ko-KR" sz="4000" b="1">
                <a:solidFill>
                  <a:srgbClr val="56304B"/>
                </a:solidFill>
                <a:latin typeface="HU신세계 140"/>
                <a:ea typeface="HU신세계 140"/>
                <a:cs typeface="나눔스퀘어라운드OTF ExtraBold"/>
              </a:rPr>
              <a:t>CONTENTS</a:t>
            </a:r>
            <a:endParaRPr lang="ko-KR" altLang="en-US" sz="4000" b="1">
              <a:solidFill>
                <a:srgbClr val="56304B"/>
              </a:solidFill>
              <a:latin typeface="HU신세계 140"/>
              <a:ea typeface="HU신세계 140"/>
              <a:cs typeface="나눔스퀘어라운드OTF ExtraBold"/>
            </a:endParaRPr>
          </a:p>
        </p:txBody>
      </p:sp>
      <p:pic>
        <p:nvPicPr>
          <p:cNvPr id="3089" name="그래픽 8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9525" y="2626535"/>
            <a:ext cx="549275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그래픽 9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90925" y="2617010"/>
            <a:ext cx="468313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그래픽 13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57875" y="2515410"/>
            <a:ext cx="487363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그래픽 14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75613" y="2612247"/>
            <a:ext cx="600075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그래픽 17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328275" y="2536047"/>
            <a:ext cx="617538" cy="7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4" name="그룹 2"/>
          <p:cNvGrpSpPr/>
          <p:nvPr/>
        </p:nvGrpSpPr>
        <p:grpSpPr>
          <a:xfrm>
            <a:off x="1395413" y="1958973"/>
            <a:ext cx="314325" cy="338554"/>
            <a:chOff x="1395326" y="1549351"/>
            <a:chExt cx="314810" cy="338971"/>
          </a:xfrm>
        </p:grpSpPr>
        <p:sp>
          <p:nvSpPr>
            <p:cNvPr id="2" name="타원 1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8" name="TextBox 45"/>
            <p:cNvSpPr txBox="1">
              <a:spLocks noChangeArrowheads="1"/>
            </p:cNvSpPr>
            <p:nvPr/>
          </p:nvSpPr>
          <p:spPr>
            <a:xfrm>
              <a:off x="1465367" y="1549351"/>
              <a:ext cx="105961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1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5" name="그룹 46"/>
          <p:cNvGrpSpPr/>
          <p:nvPr/>
        </p:nvGrpSpPr>
        <p:grpSpPr>
          <a:xfrm>
            <a:off x="3665538" y="1958973"/>
            <a:ext cx="315912" cy="338554"/>
            <a:chOff x="1395326" y="1549351"/>
            <a:chExt cx="314810" cy="338971"/>
          </a:xfrm>
        </p:grpSpPr>
        <p:sp>
          <p:nvSpPr>
            <p:cNvPr id="48" name="타원 4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6" name="TextBox 48"/>
            <p:cNvSpPr txBox="1">
              <a:spLocks noChangeArrowheads="1"/>
            </p:cNvSpPr>
            <p:nvPr/>
          </p:nvSpPr>
          <p:spPr>
            <a:xfrm>
              <a:off x="1465367" y="1549351"/>
              <a:ext cx="148560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2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6" name="그룹 53"/>
          <p:cNvGrpSpPr/>
          <p:nvPr/>
        </p:nvGrpSpPr>
        <p:grpSpPr>
          <a:xfrm>
            <a:off x="5937250" y="1958973"/>
            <a:ext cx="314325" cy="338554"/>
            <a:chOff x="1395326" y="1549351"/>
            <a:chExt cx="314810" cy="338971"/>
          </a:xfrm>
        </p:grpSpPr>
        <p:sp>
          <p:nvSpPr>
            <p:cNvPr id="55" name="타원 54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4" name="TextBox 55"/>
            <p:cNvSpPr txBox="1">
              <a:spLocks noChangeArrowheads="1"/>
            </p:cNvSpPr>
            <p:nvPr/>
          </p:nvSpPr>
          <p:spPr>
            <a:xfrm>
              <a:off x="1465367" y="1549351"/>
              <a:ext cx="155732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3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7" name="그룹 56"/>
          <p:cNvGrpSpPr/>
          <p:nvPr/>
        </p:nvGrpSpPr>
        <p:grpSpPr>
          <a:xfrm>
            <a:off x="8207375" y="1958973"/>
            <a:ext cx="315913" cy="338554"/>
            <a:chOff x="1395326" y="1549351"/>
            <a:chExt cx="314810" cy="338971"/>
          </a:xfrm>
        </p:grpSpPr>
        <p:sp>
          <p:nvSpPr>
            <p:cNvPr id="58" name="타원 5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2" name="TextBox 58"/>
            <p:cNvSpPr txBox="1">
              <a:spLocks noChangeArrowheads="1"/>
            </p:cNvSpPr>
            <p:nvPr/>
          </p:nvSpPr>
          <p:spPr>
            <a:xfrm>
              <a:off x="1465367" y="1549351"/>
              <a:ext cx="158144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4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8" name="그룹 59"/>
          <p:cNvGrpSpPr/>
          <p:nvPr/>
        </p:nvGrpSpPr>
        <p:grpSpPr>
          <a:xfrm>
            <a:off x="10479088" y="1958973"/>
            <a:ext cx="314325" cy="338554"/>
            <a:chOff x="1395326" y="1549351"/>
            <a:chExt cx="314810" cy="338971"/>
          </a:xfrm>
        </p:grpSpPr>
        <p:sp>
          <p:nvSpPr>
            <p:cNvPr id="61" name="타원 60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0" name="TextBox 61"/>
            <p:cNvSpPr txBox="1">
              <a:spLocks noChangeArrowheads="1"/>
            </p:cNvSpPr>
            <p:nvPr/>
          </p:nvSpPr>
          <p:spPr>
            <a:xfrm>
              <a:off x="1465367" y="1549351"/>
              <a:ext cx="152521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5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7" name="그림 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49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2" name="그림 133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2200" y="4109017"/>
            <a:ext cx="2962500" cy="21981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3315" name="그래픽 5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16" name="TextBox 7"/>
          <p:cNvSpPr txBox="1">
            <a:spLocks noChangeArrowheads="1"/>
          </p:cNvSpPr>
          <p:nvPr/>
        </p:nvSpPr>
        <p:spPr>
          <a:xfrm>
            <a:off x="161925" y="3184518"/>
            <a:ext cx="2905125" cy="4826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탐사로봇 마일로</a:t>
            </a:r>
          </a:p>
        </p:txBody>
      </p:sp>
      <p:grpSp>
        <p:nvGrpSpPr>
          <p:cNvPr id="13317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13325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3</a:t>
              </a:r>
            </a:p>
          </p:txBody>
        </p:sp>
      </p:grpSp>
      <p:sp>
        <p:nvSpPr>
          <p:cNvPr id="16" name="TextBox 59"/>
          <p:cNvSpPr txBox="1">
            <a:spLocks noChangeArrowheads="1"/>
          </p:cNvSpPr>
          <p:nvPr/>
        </p:nvSpPr>
        <p:spPr>
          <a:xfrm>
            <a:off x="3761298" y="424850"/>
            <a:ext cx="5892800" cy="6928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17" name="TextBox 83"/>
          <p:cNvSpPr txBox="1">
            <a:spLocks noChangeArrowheads="1"/>
          </p:cNvSpPr>
          <p:nvPr/>
        </p:nvSpPr>
        <p:spPr>
          <a:xfrm>
            <a:off x="6987906" y="6267807"/>
            <a:ext cx="1616425" cy="542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</a:t>
            </a:r>
          </a:p>
        </p:txBody>
      </p:sp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6175" y="4583100"/>
            <a:ext cx="2160270" cy="2160270"/>
          </a:xfrm>
          <a:prstGeom prst="rect">
            <a:avLst/>
          </a:prstGeom>
        </p:spPr>
      </p:pic>
      <p:pic>
        <p:nvPicPr>
          <p:cNvPr id="13330" name="그림 133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8249" y="1399570"/>
            <a:ext cx="2890499" cy="2205171"/>
          </a:xfrm>
          <a:prstGeom prst="rect">
            <a:avLst/>
          </a:prstGeom>
        </p:spPr>
      </p:pic>
      <p:pic>
        <p:nvPicPr>
          <p:cNvPr id="13331" name="그림 133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22250" y="1242749"/>
            <a:ext cx="2775000" cy="2775000"/>
          </a:xfrm>
          <a:prstGeom prst="rect">
            <a:avLst/>
          </a:prstGeom>
        </p:spPr>
      </p:pic>
      <p:sp>
        <p:nvSpPr>
          <p:cNvPr id="13329" name="TextBox 59"/>
          <p:cNvSpPr txBox="1">
            <a:spLocks noChangeArrowheads="1"/>
          </p:cNvSpPr>
          <p:nvPr/>
        </p:nvSpPr>
        <p:spPr>
          <a:xfrm>
            <a:off x="7086197" y="3606157"/>
            <a:ext cx="2367799" cy="4718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2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4340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5"/>
          <p:cNvSpPr txBox="1">
            <a:spLocks noChangeArrowheads="1"/>
          </p:cNvSpPr>
          <p:nvPr/>
        </p:nvSpPr>
        <p:spPr>
          <a:xfrm>
            <a:off x="857250" y="2601602"/>
            <a:ext cx="10477500" cy="6928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여러분이 직접 마일로를 만들어 보세요</a:t>
            </a:r>
            <a:r>
              <a:rPr lang="en-US" altLang="ko-KR" sz="4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!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>
          <a:xfrm>
            <a:off x="4378700" y="1273990"/>
            <a:ext cx="3443138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4343" name="그림 143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820" y="3615599"/>
            <a:ext cx="2880360" cy="288036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4307150" y="1273990"/>
            <a:ext cx="3600638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20" name="TextBox 83"/>
          <p:cNvSpPr txBox="1">
            <a:spLocks noChangeArrowheads="1"/>
          </p:cNvSpPr>
          <p:nvPr/>
        </p:nvSpPr>
        <p:spPr>
          <a:xfrm>
            <a:off x="201876" y="2539881"/>
            <a:ext cx="11788246" cy="5429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 완성했다면 이제 마일로를 작동시켜봅시다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!</a:t>
            </a:r>
          </a:p>
        </p:txBody>
      </p:sp>
      <p:sp>
        <p:nvSpPr>
          <p:cNvPr id="21" name="TextBox 83"/>
          <p:cNvSpPr txBox="1">
            <a:spLocks noChangeArrowheads="1"/>
          </p:cNvSpPr>
          <p:nvPr/>
        </p:nvSpPr>
        <p:spPr>
          <a:xfrm>
            <a:off x="911146" y="4518068"/>
            <a:ext cx="10415746" cy="1002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작동시키기 위한 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블록 코딩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을 배웠습니다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</a:p>
          <a:p>
            <a:pPr algn="ctr" eaLnBrk="1" hangingPunct="1">
              <a:defRPr/>
            </a:pP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블록 코딩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을 사용하여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작동시켜봅시다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882351" y="3515908"/>
            <a:ext cx="427298" cy="5690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4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67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1582" y="2618495"/>
            <a:ext cx="5730737" cy="1844200"/>
          </a:xfrm>
          <a:prstGeom prst="rect">
            <a:avLst/>
          </a:prstGeom>
        </p:spPr>
      </p:pic>
      <p:sp>
        <p:nvSpPr>
          <p:cNvPr id="15372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7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1012" y="2503090"/>
            <a:ext cx="6629975" cy="1851820"/>
          </a:xfrm>
          <a:prstGeom prst="rect">
            <a:avLst/>
          </a:prstGeom>
        </p:spPr>
      </p:pic>
      <p:sp>
        <p:nvSpPr>
          <p:cNvPr id="15373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7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7566" y="2420556"/>
            <a:ext cx="7696867" cy="1729890"/>
          </a:xfrm>
          <a:prstGeom prst="rect">
            <a:avLst/>
          </a:prstGeom>
        </p:spPr>
      </p:pic>
      <p:sp>
        <p:nvSpPr>
          <p:cNvPr id="15373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15368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pic>
        <p:nvPicPr>
          <p:cNvPr id="1537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4755" y="2491659"/>
            <a:ext cx="7262489" cy="1874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9" name="그래픽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5118" y="5135566"/>
            <a:ext cx="925510" cy="925510"/>
          </a:xfrm>
          <a:prstGeom prst="rect">
            <a:avLst/>
          </a:prstGeom>
        </p:spPr>
      </p:pic>
      <p:pic>
        <p:nvPicPr>
          <p:cNvPr id="30" name="그래픽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5911" y="788829"/>
            <a:ext cx="923924" cy="923924"/>
          </a:xfrm>
          <a:prstGeom prst="rect">
            <a:avLst/>
          </a:prstGeom>
        </p:spPr>
      </p:pic>
      <p:pic>
        <p:nvPicPr>
          <p:cNvPr id="27" name="그래픽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2114" y="1432239"/>
            <a:ext cx="1251519" cy="1251519"/>
          </a:xfrm>
          <a:prstGeom prst="rect">
            <a:avLst/>
          </a:prstGeom>
        </p:spPr>
      </p:pic>
      <p:pic>
        <p:nvPicPr>
          <p:cNvPr id="28" name="그래픽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9096" y="4171254"/>
            <a:ext cx="1257554" cy="1257554"/>
          </a:xfrm>
          <a:prstGeom prst="rect">
            <a:avLst/>
          </a:prstGeom>
        </p:spPr>
      </p:pic>
      <p:pic>
        <p:nvPicPr>
          <p:cNvPr id="26" name="그래픽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34896" y="2214880"/>
            <a:ext cx="2425954" cy="2425954"/>
          </a:xfrm>
          <a:prstGeom prst="rect">
            <a:avLst/>
          </a:prstGeom>
        </p:spPr>
      </p:pic>
      <p:sp>
        <p:nvSpPr>
          <p:cNvPr id="16390" name="TextBox 7"/>
          <p:cNvSpPr txBox="1">
            <a:spLocks noChangeArrowheads="1"/>
          </p:cNvSpPr>
          <p:nvPr/>
        </p:nvSpPr>
        <p:spPr>
          <a:xfrm>
            <a:off x="6877047" y="3182938"/>
            <a:ext cx="183223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도전 과제</a:t>
            </a:r>
            <a:endParaRPr lang="en-US" altLang="ko-KR" sz="36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>
          <a:xfrm>
            <a:off x="6877028" y="3924300"/>
            <a:ext cx="482503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지금까지 배운 탐사로봇 </a:t>
            </a:r>
            <a:r>
              <a:rPr lang="ko-KR" altLang="en-US" b="1" dirty="0" err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마일로와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블록 코딩을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바탕으로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/>
            </a:r>
            <a:b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</a:b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 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과제를 해결해봅시다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  <a:endParaRPr lang="en-US" altLang="ko-KR" b="1" dirty="0">
              <a:solidFill>
                <a:srgbClr val="56304B"/>
              </a:solidFill>
              <a:latin typeface="카페24 고운밤"/>
              <a:ea typeface="카페24 고운밤"/>
              <a:cs typeface="나눔스퀘어라운드OTF Regular"/>
            </a:endParaRP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96" name="그룹 3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16398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41431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4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7411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12" name="TextBox 7"/>
          <p:cNvSpPr txBox="1">
            <a:spLocks noChangeArrowheads="1"/>
          </p:cNvSpPr>
          <p:nvPr/>
        </p:nvSpPr>
        <p:spPr>
          <a:xfrm>
            <a:off x="820816" y="3184525"/>
            <a:ext cx="1625445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도전 과제</a:t>
            </a:r>
            <a:endParaRPr lang="en-US" altLang="ko-KR" sz="32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grpSp>
        <p:nvGrpSpPr>
          <p:cNvPr id="17413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17420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27773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4</a:t>
              </a:r>
            </a:p>
          </p:txBody>
        </p:sp>
      </p:grpSp>
      <p:sp>
        <p:nvSpPr>
          <p:cNvPr id="15" name="TextBox 59"/>
          <p:cNvSpPr txBox="1">
            <a:spLocks noChangeArrowheads="1"/>
          </p:cNvSpPr>
          <p:nvPr/>
        </p:nvSpPr>
        <p:spPr>
          <a:xfrm>
            <a:off x="4008798" y="867350"/>
            <a:ext cx="6590302" cy="115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친구들과 함께 마일로를 어떻게 활용할 수 있을지 생각해보세요</a:t>
            </a:r>
            <a:r>
              <a:rPr lang="en-US" altLang="ko-KR" sz="3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!</a:t>
            </a:r>
          </a:p>
        </p:txBody>
      </p:sp>
      <p:pic>
        <p:nvPicPr>
          <p:cNvPr id="17423" name="그림 174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976" y="4533402"/>
            <a:ext cx="2160270" cy="2160270"/>
          </a:xfrm>
          <a:prstGeom prst="rect">
            <a:avLst/>
          </a:prstGeom>
        </p:spPr>
      </p:pic>
      <p:pic>
        <p:nvPicPr>
          <p:cNvPr id="17424" name="그림 174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6000" y="2453702"/>
            <a:ext cx="3960495" cy="396049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6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0"/>
            <a:ext cx="12182051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래픽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2391" y="1585391"/>
            <a:ext cx="3687219" cy="3687219"/>
          </a:xfrm>
          <a:prstGeom prst="rect">
            <a:avLst/>
          </a:prstGeom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180975" y="5405279"/>
            <a:ext cx="1183005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6000">
                <a:solidFill>
                  <a:srgbClr val="56304B"/>
                </a:solidFill>
                <a:latin typeface="210 그림수첩 R"/>
                <a:ea typeface="210 그림수첩 R"/>
                <a:cs typeface="나눔스퀘어라운드OTF ExtraBold"/>
              </a:rPr>
              <a:t>질문이 있나요</a:t>
            </a:r>
            <a:r>
              <a:rPr lang="en-US" altLang="ko-KR" sz="6000">
                <a:solidFill>
                  <a:srgbClr val="56304B"/>
                </a:solidFill>
                <a:latin typeface="210 그림수첩 R"/>
                <a:ea typeface="210 그림수첩 R"/>
                <a:cs typeface="나눔스퀘어라운드OTF ExtraBold"/>
              </a:rPr>
              <a:t>?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9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6562" y="793750"/>
            <a:ext cx="927303" cy="927303"/>
          </a:xfrm>
          <a:prstGeom prst="rect">
            <a:avLst/>
          </a:prstGeom>
        </p:spPr>
      </p:pic>
      <p:pic>
        <p:nvPicPr>
          <p:cNvPr id="27" name="그래픽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1717" y="1422455"/>
            <a:ext cx="1256992" cy="1256992"/>
          </a:xfrm>
          <a:prstGeom prst="rect">
            <a:avLst/>
          </a:prstGeom>
        </p:spPr>
      </p:pic>
      <p:pic>
        <p:nvPicPr>
          <p:cNvPr id="26" name="그래픽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89185" y="5134952"/>
            <a:ext cx="922056" cy="922056"/>
          </a:xfrm>
          <a:prstGeom prst="rect">
            <a:avLst/>
          </a:prstGeom>
        </p:spPr>
      </p:pic>
      <p:pic>
        <p:nvPicPr>
          <p:cNvPr id="25" name="그래픽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21563" y="4175474"/>
            <a:ext cx="1257300" cy="1257300"/>
          </a:xfrm>
          <a:prstGeom prst="rect">
            <a:avLst/>
          </a:prstGeom>
        </p:spPr>
      </p:pic>
      <p:sp>
        <p:nvSpPr>
          <p:cNvPr id="4102" name="TextBox 7"/>
          <p:cNvSpPr txBox="1">
            <a:spLocks noChangeArrowheads="1"/>
          </p:cNvSpPr>
          <p:nvPr/>
        </p:nvSpPr>
        <p:spPr>
          <a:xfrm>
            <a:off x="6872990" y="3182938"/>
            <a:ext cx="183223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레고 </a:t>
            </a:r>
            <a:r>
              <a:rPr lang="ko-KR" altLang="en-US" sz="3600" b="1" dirty="0" err="1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위두</a:t>
            </a:r>
            <a:endParaRPr lang="ko-KR" altLang="en-US" sz="36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>
          <a:xfrm>
            <a:off x="6872987" y="3924300"/>
            <a:ext cx="316432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marL="285750" indent="-285750" eaLnBrk="1" hangingPunct="1">
              <a:buFontTx/>
              <a:buChar char="-"/>
              <a:defRPr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레고 </a:t>
            </a:r>
            <a:r>
              <a:rPr lang="ko-KR" altLang="en-US" b="1" dirty="0" err="1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위두란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무엇인지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107" name="그래픽 21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8" name="그룹 3"/>
          <p:cNvGrpSpPr/>
          <p:nvPr/>
        </p:nvGrpSpPr>
        <p:grpSpPr>
          <a:xfrm>
            <a:off x="6872990" y="2319338"/>
            <a:ext cx="493713" cy="501592"/>
            <a:chOff x="7068195" y="1691107"/>
            <a:chExt cx="492443" cy="501529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4110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163085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1</a:t>
              </a:r>
              <a:endParaRPr lang="ko-KR" altLang="en-US" sz="3000" b="1">
                <a:solidFill>
                  <a:schemeClr val="bg1"/>
                </a:solidFill>
                <a:latin typeface="210 꽃길 R"/>
                <a:ea typeface="210 꽃길 R"/>
                <a:cs typeface="나눔스퀘어라운드OTF ExtraBold"/>
              </a:endParaRPr>
            </a:p>
          </p:txBody>
        </p:sp>
      </p:grpSp>
      <p:pic>
        <p:nvPicPr>
          <p:cNvPr id="24" name="그래픽 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8252" y="2215940"/>
            <a:ext cx="2423922" cy="242392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1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9460" name="그래픽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0" y="4629150"/>
            <a:ext cx="29622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1" name="TextBox 7"/>
          <p:cNvSpPr txBox="1">
            <a:spLocks noChangeArrowheads="1"/>
          </p:cNvSpPr>
          <p:nvPr/>
        </p:nvSpPr>
        <p:spPr>
          <a:xfrm>
            <a:off x="180975" y="2290463"/>
            <a:ext cx="11830050" cy="168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6000" b="1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이번 시간은 끝</a:t>
            </a:r>
            <a:r>
              <a:rPr lang="en-US" altLang="ko-KR" sz="6000" b="1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!</a:t>
            </a:r>
            <a:endParaRPr lang="en-US" altLang="ko-KR" sz="600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endParaRPr lang="en-US" altLang="ko-KR" sz="105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r>
              <a:rPr lang="ko-KR" altLang="en-US" sz="400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고생하셨습니다</a:t>
            </a:r>
            <a:r>
              <a:rPr lang="en-US" altLang="ko-KR" sz="400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~</a:t>
            </a:r>
            <a:endParaRPr lang="ko-KR" altLang="en-US" sz="400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</p:txBody>
      </p:sp>
      <p:pic>
        <p:nvPicPr>
          <p:cNvPr id="19462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123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4" name="TextBox 7"/>
          <p:cNvSpPr txBox="1">
            <a:spLocks noChangeArrowheads="1"/>
          </p:cNvSpPr>
          <p:nvPr/>
        </p:nvSpPr>
        <p:spPr>
          <a:xfrm>
            <a:off x="809625" y="3184525"/>
            <a:ext cx="1609725" cy="48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레고위두</a:t>
            </a:r>
          </a:p>
        </p:txBody>
      </p:sp>
      <p:grpSp>
        <p:nvGrpSpPr>
          <p:cNvPr id="5125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5137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163612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1</a:t>
              </a:r>
              <a:endParaRPr lang="ko-KR" altLang="en-US" sz="3000" b="1">
                <a:solidFill>
                  <a:schemeClr val="bg1"/>
                </a:solidFill>
                <a:latin typeface="210 꽃길 R"/>
                <a:ea typeface="210 꽃길 R"/>
                <a:cs typeface="나눔스퀘어라운드OTF ExtraBold"/>
              </a:endParaRPr>
            </a:p>
          </p:txBody>
        </p:sp>
      </p:grpSp>
      <p:pic>
        <p:nvPicPr>
          <p:cNvPr id="5140" name="그림 51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76" y="4943476"/>
            <a:ext cx="2160270" cy="2160270"/>
          </a:xfrm>
          <a:prstGeom prst="rect">
            <a:avLst/>
          </a:prstGeom>
        </p:spPr>
      </p:pic>
      <p:pic>
        <p:nvPicPr>
          <p:cNvPr id="5141" name="그림 51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5101" y="2624789"/>
            <a:ext cx="1260157" cy="1260157"/>
          </a:xfrm>
          <a:prstGeom prst="rect">
            <a:avLst/>
          </a:prstGeom>
        </p:spPr>
      </p:pic>
      <p:pic>
        <p:nvPicPr>
          <p:cNvPr id="5142" name="그림 51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5101" y="3952875"/>
            <a:ext cx="1260157" cy="1260157"/>
          </a:xfrm>
          <a:prstGeom prst="rect">
            <a:avLst/>
          </a:prstGeom>
        </p:spPr>
      </p:pic>
      <p:pic>
        <p:nvPicPr>
          <p:cNvPr id="5143" name="그림 51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1651" y="5275889"/>
            <a:ext cx="1260157" cy="1260157"/>
          </a:xfrm>
          <a:prstGeom prst="rect">
            <a:avLst/>
          </a:prstGeom>
        </p:spPr>
      </p:pic>
      <p:sp>
        <p:nvSpPr>
          <p:cNvPr id="5144" name="TextBox 59"/>
          <p:cNvSpPr txBox="1">
            <a:spLocks noChangeArrowheads="1"/>
          </p:cNvSpPr>
          <p:nvPr/>
        </p:nvSpPr>
        <p:spPr>
          <a:xfrm>
            <a:off x="3971297" y="819724"/>
            <a:ext cx="58928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40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en-US" altLang="ko-KR" sz="40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cxnSp>
        <p:nvCxnSpPr>
          <p:cNvPr id="5145" name="직선 연결선 5144"/>
          <p:cNvCxnSpPr/>
          <p:nvPr/>
        </p:nvCxnSpPr>
        <p:spPr>
          <a:xfrm>
            <a:off x="6238875" y="3249525"/>
            <a:ext cx="1788750" cy="0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직선 연결선 5145"/>
          <p:cNvCxnSpPr/>
          <p:nvPr/>
        </p:nvCxnSpPr>
        <p:spPr>
          <a:xfrm flipV="1">
            <a:off x="6238875" y="4577925"/>
            <a:ext cx="3108375" cy="5474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7" name="직선 연결선 5146"/>
          <p:cNvCxnSpPr/>
          <p:nvPr/>
        </p:nvCxnSpPr>
        <p:spPr>
          <a:xfrm>
            <a:off x="6248400" y="5896949"/>
            <a:ext cx="1788750" cy="0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직선 연결선 5147"/>
          <p:cNvCxnSpPr/>
          <p:nvPr/>
        </p:nvCxnSpPr>
        <p:spPr>
          <a:xfrm rot="16200000" flipH="1">
            <a:off x="6730763" y="4571737"/>
            <a:ext cx="2637975" cy="15001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9" name="직선 화살표 연결선 5148"/>
          <p:cNvCxnSpPr/>
          <p:nvPr/>
        </p:nvCxnSpPr>
        <p:spPr>
          <a:xfrm>
            <a:off x="9242250" y="4577925"/>
            <a:ext cx="225000" cy="0"/>
          </a:xfrm>
          <a:prstGeom prst="straightConnector1">
            <a:avLst/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0" name="그림 514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84500" y="3677700"/>
            <a:ext cx="1800225" cy="1800225"/>
          </a:xfrm>
          <a:prstGeom prst="rect">
            <a:avLst/>
          </a:prstGeom>
        </p:spPr>
      </p:pic>
      <p:sp>
        <p:nvSpPr>
          <p:cNvPr id="5152" name="TextBox 83"/>
          <p:cNvSpPr txBox="1">
            <a:spLocks noChangeArrowheads="1"/>
          </p:cNvSpPr>
          <p:nvPr/>
        </p:nvSpPr>
        <p:spPr>
          <a:xfrm>
            <a:off x="3971986" y="1647000"/>
            <a:ext cx="5190488" cy="546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레고를 통해 프로그래밍 체험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3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4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48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8" name="TextBox 27"/>
          <p:cNvSpPr txBox="1">
            <a:spLocks noChangeArrowheads="1"/>
          </p:cNvSpPr>
          <p:nvPr/>
        </p:nvSpPr>
        <p:spPr>
          <a:xfrm>
            <a:off x="4328618" y="1273990"/>
            <a:ext cx="356149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endParaRPr lang="ko-KR" altLang="en-US" sz="3600" b="1" dirty="0">
              <a:solidFill>
                <a:srgbClr val="562B4B"/>
              </a:solidFill>
              <a:latin typeface="210 공중전화 R"/>
              <a:ea typeface="210 공중전화 R"/>
              <a:cs typeface="한컴 윤체 L"/>
            </a:endParaRPr>
          </a:p>
        </p:txBody>
      </p:sp>
      <p:sp>
        <p:nvSpPr>
          <p:cNvPr id="6161" name="TextBox 83"/>
          <p:cNvSpPr txBox="1">
            <a:spLocks noChangeArrowheads="1"/>
          </p:cNvSpPr>
          <p:nvPr/>
        </p:nvSpPr>
        <p:spPr>
          <a:xfrm>
            <a:off x="4089507" y="2289720"/>
            <a:ext cx="2962987" cy="542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탐구 </a:t>
            </a:r>
          </a:p>
        </p:txBody>
      </p:sp>
      <p:sp>
        <p:nvSpPr>
          <p:cNvPr id="6162" name="TextBox 83"/>
          <p:cNvSpPr txBox="1">
            <a:spLocks noChangeArrowheads="1"/>
          </p:cNvSpPr>
          <p:nvPr/>
        </p:nvSpPr>
        <p:spPr>
          <a:xfrm>
            <a:off x="4089507" y="3339090"/>
            <a:ext cx="2962987" cy="541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만들기 </a:t>
            </a:r>
          </a:p>
        </p:txBody>
      </p:sp>
      <p:sp>
        <p:nvSpPr>
          <p:cNvPr id="6163" name="TextBox 83"/>
          <p:cNvSpPr txBox="1">
            <a:spLocks noChangeArrowheads="1"/>
          </p:cNvSpPr>
          <p:nvPr/>
        </p:nvSpPr>
        <p:spPr>
          <a:xfrm>
            <a:off x="4089506" y="4415760"/>
            <a:ext cx="2962987" cy="5451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살펴보기 </a:t>
            </a:r>
          </a:p>
        </p:txBody>
      </p:sp>
      <p:sp>
        <p:nvSpPr>
          <p:cNvPr id="6164" name="TextBox 83"/>
          <p:cNvSpPr txBox="1">
            <a:spLocks noChangeArrowheads="1"/>
          </p:cNvSpPr>
          <p:nvPr/>
        </p:nvSpPr>
        <p:spPr>
          <a:xfrm>
            <a:off x="4089506" y="5478135"/>
            <a:ext cx="2962987" cy="543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돌아보기 </a:t>
            </a:r>
          </a:p>
        </p:txBody>
      </p:sp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0102" y="2108595"/>
            <a:ext cx="900112" cy="900112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3798" y="3172882"/>
            <a:ext cx="900112" cy="900112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4825" y="4245675"/>
            <a:ext cx="900112" cy="900112"/>
          </a:xfrm>
          <a:prstGeom prst="rect">
            <a:avLst/>
          </a:prstGeom>
        </p:spPr>
      </p:pic>
      <p:pic>
        <p:nvPicPr>
          <p:cNvPr id="6168" name="그림 616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57000" y="5301075"/>
            <a:ext cx="900112" cy="90011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부품</a:t>
            </a:r>
          </a:p>
        </p:txBody>
      </p:sp>
      <p:pic>
        <p:nvPicPr>
          <p:cNvPr id="7189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3" y="2668372"/>
            <a:ext cx="3292125" cy="2552921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709530" y="3358423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2" idx="6"/>
          </p:cNvCxnSpPr>
          <p:nvPr/>
        </p:nvCxnSpPr>
        <p:spPr>
          <a:xfrm flipH="1" flipV="1">
            <a:off x="2295939" y="3651628"/>
            <a:ext cx="2365513" cy="8706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스마트허브</a:t>
            </a: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컴퓨터에서 만든 간단한 프로그램을 받아 동작을 실행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초록색 버튼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전원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두 개의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연결단자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/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모터와 연결하는 단자</a:t>
            </a:r>
          </a:p>
        </p:txBody>
      </p:sp>
      <p:sp>
        <p:nvSpPr>
          <p:cNvPr id="8" name="타원 7"/>
          <p:cNvSpPr/>
          <p:nvPr/>
        </p:nvSpPr>
        <p:spPr>
          <a:xfrm>
            <a:off x="2882348" y="2978753"/>
            <a:ext cx="805069" cy="96607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8" idx="5"/>
          </p:cNvCxnSpPr>
          <p:nvPr/>
        </p:nvCxnSpPr>
        <p:spPr>
          <a:xfrm flipH="1" flipV="1">
            <a:off x="3569517" y="3803353"/>
            <a:ext cx="1088010" cy="109663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5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6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8994" y="2958599"/>
            <a:ext cx="3292124" cy="21096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10" name="타원 9"/>
          <p:cNvSpPr/>
          <p:nvPr/>
        </p:nvSpPr>
        <p:spPr>
          <a:xfrm>
            <a:off x="695738" y="4252325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0" idx="6"/>
          </p:cNvCxnSpPr>
          <p:nvPr/>
        </p:nvCxnSpPr>
        <p:spPr>
          <a:xfrm flipH="1">
            <a:off x="1282147" y="4518141"/>
            <a:ext cx="3399183" cy="27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5" cy="29392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미디움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</a:t>
            </a: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연결된 부품을 움직이게 하는 기능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빨간색 중심부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회전 기능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레고로봇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바퀴에 연결되어 </a:t>
            </a:r>
            <a:r>
              <a:rPr lang="ko-KR" altLang="en-US" sz="25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동작시킴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6" cy="2146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기울기 센서</a:t>
            </a: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센서의 기울어짐을 파악하고 스마트허브에 신호 전달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지형에 따른 기울어짐 정도를 파악하여 신호 전달</a:t>
            </a:r>
          </a:p>
        </p:txBody>
      </p:sp>
      <p:pic>
        <p:nvPicPr>
          <p:cNvPr id="7191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3" y="2958599"/>
            <a:ext cx="3292125" cy="230388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6" cy="2369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동작 센서</a:t>
            </a:r>
          </a:p>
          <a:p>
            <a:pPr eaLnBrk="1" hangingPunct="1">
              <a:defRPr/>
            </a:pPr>
            <a:endParaRPr lang="ko-KR" altLang="en-US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센서를 통해 물체와의 거리를 측정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endParaRPr lang="en-US" altLang="ko-KR" sz="8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à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물체가 범위 안에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/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밖에 있는지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ko-KR" sz="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  <a:sym typeface="Wingdings" panose="05000000000000000000" pitchFamily="2" charset="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à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물체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-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센서의 거리가 변하였는지 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pic>
        <p:nvPicPr>
          <p:cNvPr id="7191" name="그림 6"/>
          <p:cNvPicPr>
            <a:picLocks noChangeAspect="1"/>
          </p:cNvPicPr>
          <p:nvPr/>
        </p:nvPicPr>
        <p:blipFill rotWithShape="1">
          <a:blip r:embed="rId3"/>
          <a:srcRect t="2547"/>
          <a:stretch/>
        </p:blipFill>
        <p:spPr>
          <a:xfrm>
            <a:off x="778993" y="2958599"/>
            <a:ext cx="3292126" cy="240619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54764" y="4644474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6" idx="6"/>
          </p:cNvCxnSpPr>
          <p:nvPr/>
        </p:nvCxnSpPr>
        <p:spPr>
          <a:xfrm flipH="1">
            <a:off x="1441173" y="3806687"/>
            <a:ext cx="3085533" cy="1130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658</Words>
  <Application>Microsoft Office PowerPoint</Application>
  <PresentationFormat>와이드스크린</PresentationFormat>
  <Paragraphs>186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210 공중전화 R</vt:lpstr>
      <vt:lpstr>210 국민체조 R</vt:lpstr>
      <vt:lpstr>210 그림수첩 R</vt:lpstr>
      <vt:lpstr>210 꽃길 R</vt:lpstr>
      <vt:lpstr>HU구수한보리차 120</vt:lpstr>
      <vt:lpstr>HU신세계 140</vt:lpstr>
      <vt:lpstr>나눔스퀘어라운드OTF Bold</vt:lpstr>
      <vt:lpstr>나눔스퀘어라운드OTF ExtraBold</vt:lpstr>
      <vt:lpstr>나눔스퀘어라운드OTF Regular</vt:lpstr>
      <vt:lpstr>맑은 고딕</vt:lpstr>
      <vt:lpstr>카페24 고운밤</vt:lpstr>
      <vt:lpstr>한컴 윤체 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zer544</dc:creator>
  <cp:lastModifiedBy>유진경</cp:lastModifiedBy>
  <cp:revision>216</cp:revision>
  <dcterms:created xsi:type="dcterms:W3CDTF">2019-11-15T01:34:19Z</dcterms:created>
  <dcterms:modified xsi:type="dcterms:W3CDTF">2022-07-28T13:52:53Z</dcterms:modified>
  <cp:version/>
</cp:coreProperties>
</file>