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notesMasterIdLst>
    <p:notesMasterId r:id="rId35"/>
  </p:notesMasterIdLst>
  <p:sldIdLst>
    <p:sldId id="260" r:id="rId2"/>
    <p:sldId id="256" r:id="rId3"/>
    <p:sldId id="257" r:id="rId4"/>
    <p:sldId id="258" r:id="rId5"/>
    <p:sldId id="262" r:id="rId6"/>
    <p:sldId id="263" r:id="rId7"/>
    <p:sldId id="280" r:id="rId8"/>
    <p:sldId id="281" r:id="rId9"/>
    <p:sldId id="282" r:id="rId10"/>
    <p:sldId id="264" r:id="rId11"/>
    <p:sldId id="265" r:id="rId12"/>
    <p:sldId id="266" r:id="rId13"/>
    <p:sldId id="283" r:id="rId14"/>
    <p:sldId id="284" r:id="rId15"/>
    <p:sldId id="275" r:id="rId16"/>
    <p:sldId id="285" r:id="rId17"/>
    <p:sldId id="286" r:id="rId18"/>
    <p:sldId id="277" r:id="rId19"/>
    <p:sldId id="290" r:id="rId20"/>
    <p:sldId id="291" r:id="rId21"/>
    <p:sldId id="292" r:id="rId22"/>
    <p:sldId id="268" r:id="rId23"/>
    <p:sldId id="269" r:id="rId24"/>
    <p:sldId id="270" r:id="rId25"/>
    <p:sldId id="271" r:id="rId26"/>
    <p:sldId id="279" r:id="rId27"/>
    <p:sldId id="287" r:id="rId28"/>
    <p:sldId id="288" r:id="rId29"/>
    <p:sldId id="289" r:id="rId30"/>
    <p:sldId id="272" r:id="rId31"/>
    <p:sldId id="273" r:id="rId32"/>
    <p:sldId id="278" r:id="rId33"/>
    <p:sldId id="259" r:id="rId34"/>
  </p:sldIdLst>
  <p:sldSz cx="12192000" cy="6858000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/>
        <a:ea typeface="맑은 고딕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/>
        <a:ea typeface="맑은 고딕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/>
        <a:ea typeface="맑은 고딕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/>
        <a:ea typeface="맑은 고딕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/>
        <a:ea typeface="맑은 고딕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맑은 고딕"/>
        <a:ea typeface="맑은 고딕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맑은 고딕"/>
        <a:ea typeface="맑은 고딕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맑은 고딕"/>
        <a:ea typeface="맑은 고딕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맑은 고딕"/>
        <a:ea typeface="맑은 고딕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2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91"/>
      </p:cViewPr>
      <p:guideLst>
        <p:guide orient="horz" pos="215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1FFDB197-86D1-47A9-8461-1B022480C555}" type="datetime1">
              <a:rPr lang="ko-KR" altLang="en-US"/>
              <a:pPr lvl="0">
                <a:defRPr/>
              </a:pPr>
              <a:t>2022-07-31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B23F02F4-A813-45BA-B3B8-289B9B759C9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B23F02F4-A813-45BA-B3B8-289B9B759C96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B23F02F4-A813-45BA-B3B8-289B9B759C96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9090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B23F02F4-A813-45BA-B3B8-289B9B759C96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073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B23F02F4-A813-45BA-B3B8-289B9B759C96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4798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23F02F4-A813-45BA-B3B8-289B9B759C96}" type="slidenum">
              <a:rPr lang="en-US" altLang="en-US"/>
              <a:pPr lvl="0">
                <a:defRPr/>
              </a:pPr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B1BCD-1556-4A86-B67C-536F639E1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5E9297-1F9E-458A-89E6-130D69B06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96F3BD-D150-41D6-8989-2CA292E7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DD9C9-BEA8-4A79-92DF-EBFBBA0DC1F7}" type="datetimeFigureOut">
              <a:rPr lang="ko-KR" altLang="en-US"/>
              <a:pPr>
                <a:defRPr/>
              </a:pPr>
              <a:t>2022-07-31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7802B8-B1AD-46C1-B816-ED81CD4DA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29D92D-C718-4939-BAB0-85549A50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BC3155-3922-4399-82E1-1EB8CDB6FB3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284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2B889-34DE-42C0-9CBF-F77C2DBBD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F957C5-9844-4C27-ABD2-47F88D701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96F3BD-D150-41D6-8989-2CA292E7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B8DC0-F536-4C4A-B159-3714BE880339}" type="datetimeFigureOut">
              <a:rPr lang="ko-KR" altLang="en-US"/>
              <a:pPr>
                <a:defRPr/>
              </a:pPr>
              <a:t>2022-07-31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7802B8-B1AD-46C1-B816-ED81CD4DA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29D92D-C718-4939-BAB0-85549A50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D8ABF2-DD77-479A-A769-471D3D18729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279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A828BC-4B24-46CB-94F3-28254D778B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14109E-2A89-47C8-AE08-2B3A958BB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96F3BD-D150-41D6-8989-2CA292E7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D02CE-91DF-47FC-98B0-08E87C9D8819}" type="datetimeFigureOut">
              <a:rPr lang="ko-KR" altLang="en-US"/>
              <a:pPr>
                <a:defRPr/>
              </a:pPr>
              <a:t>2022-07-31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7802B8-B1AD-46C1-B816-ED81CD4DA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29D92D-C718-4939-BAB0-85549A50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6AB039-C95A-44D5-9498-D28DC060843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126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D5C89-2A2A-4636-94A9-6878607CE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B301AF-5E39-4952-91BB-4F2F2042B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96F3BD-D150-41D6-8989-2CA292E7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F5F277-9CAA-4110-81AB-E39442E3117B}" type="datetimeFigureOut">
              <a:rPr lang="ko-KR" altLang="en-US"/>
              <a:pPr>
                <a:defRPr/>
              </a:pPr>
              <a:t>2022-07-31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7802B8-B1AD-46C1-B816-ED81CD4DA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29D92D-C718-4939-BAB0-85549A50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2B525A-AA1F-4A61-A5D7-5DA843754A2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10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14B3F-957D-4ADB-98C7-583F9658D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8727E0-30B1-467B-A5B6-59B88AAA6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96F3BD-D150-41D6-8989-2CA292E7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3673E-4E9D-4E2F-A5EB-C1807C8E764D}" type="datetimeFigureOut">
              <a:rPr lang="ko-KR" altLang="en-US"/>
              <a:pPr>
                <a:defRPr/>
              </a:pPr>
              <a:t>2022-07-31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7802B8-B1AD-46C1-B816-ED81CD4DA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29D92D-C718-4939-BAB0-85549A50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3B158-B7AD-42EB-8B79-EE9F2D6237F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85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79EB43-7187-4C66-8319-FBA0DD3F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3139D2-932F-44EC-B3EE-97B317249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8E3B92-CA82-4267-AD7C-780FB5152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FF96F3BD-D150-41D6-8989-2CA292E7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9B2E47-C283-432E-8004-1DAE0E84E08D}" type="datetimeFigureOut">
              <a:rPr lang="ko-KR" altLang="en-US"/>
              <a:pPr>
                <a:defRPr/>
              </a:pPr>
              <a:t>2022-07-31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5B7802B8-B1AD-46C1-B816-ED81CD4DA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7D29D92D-C718-4939-BAB0-85549A50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B3FFD-449E-4EE7-A6DF-1FDC45020BA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317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14FA8-7469-4F14-9E02-04835B441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48279C-D631-49F4-A366-70252BFDB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4149D8-BF9B-4D3B-A4AF-CDA8D0FCB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79F159-ECC5-4202-B0B7-4664EEF69F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7C5B76-4E91-4C40-8AF5-C3A8617357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3">
            <a:extLst>
              <a:ext uri="{FF2B5EF4-FFF2-40B4-BE49-F238E27FC236}">
                <a16:creationId xmlns:a16="http://schemas.microsoft.com/office/drawing/2014/main" id="{FF96F3BD-D150-41D6-8989-2CA292E7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810DB-370A-4215-A1F2-0ECF25434040}" type="datetimeFigureOut">
              <a:rPr lang="ko-KR" altLang="en-US"/>
              <a:pPr>
                <a:defRPr/>
              </a:pPr>
              <a:t>2022-07-31</a:t>
            </a:fld>
            <a:endParaRPr lang="ko-KR" altLang="en-US"/>
          </a:p>
        </p:txBody>
      </p:sp>
      <p:sp>
        <p:nvSpPr>
          <p:cNvPr id="8" name="바닥글 개체 틀 4">
            <a:extLst>
              <a:ext uri="{FF2B5EF4-FFF2-40B4-BE49-F238E27FC236}">
                <a16:creationId xmlns:a16="http://schemas.microsoft.com/office/drawing/2014/main" id="{5B7802B8-B1AD-46C1-B816-ED81CD4DA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7D29D92D-C718-4939-BAB0-85549A50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226134-D8FA-41D0-8A07-66748B6E968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248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9E2D3-8895-436A-B21B-861F5F4D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>
            <a:extLst>
              <a:ext uri="{FF2B5EF4-FFF2-40B4-BE49-F238E27FC236}">
                <a16:creationId xmlns:a16="http://schemas.microsoft.com/office/drawing/2014/main" id="{FF96F3BD-D150-41D6-8989-2CA292E7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A4011C-04FE-41CB-8C10-D82C31689ABF}" type="datetimeFigureOut">
              <a:rPr lang="ko-KR" altLang="en-US"/>
              <a:pPr>
                <a:defRPr/>
              </a:pPr>
              <a:t>2022-07-31</a:t>
            </a:fld>
            <a:endParaRPr lang="ko-KR" altLang="en-US"/>
          </a:p>
        </p:txBody>
      </p:sp>
      <p:sp>
        <p:nvSpPr>
          <p:cNvPr id="4" name="바닥글 개체 틀 4">
            <a:extLst>
              <a:ext uri="{FF2B5EF4-FFF2-40B4-BE49-F238E27FC236}">
                <a16:creationId xmlns:a16="http://schemas.microsoft.com/office/drawing/2014/main" id="{5B7802B8-B1AD-46C1-B816-ED81CD4DA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7D29D92D-C718-4939-BAB0-85549A50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29593-388B-4AC4-9AF8-9552BD37E69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34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>
            <a:extLst>
              <a:ext uri="{FF2B5EF4-FFF2-40B4-BE49-F238E27FC236}">
                <a16:creationId xmlns:a16="http://schemas.microsoft.com/office/drawing/2014/main" id="{FF96F3BD-D150-41D6-8989-2CA292E7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9C3708-2C4B-4949-9F95-2BB5043A3CF9}" type="datetimeFigureOut">
              <a:rPr lang="ko-KR" altLang="en-US"/>
              <a:pPr>
                <a:defRPr/>
              </a:pPr>
              <a:t>2022-07-31</a:t>
            </a:fld>
            <a:endParaRPr lang="ko-KR" altLang="en-US"/>
          </a:p>
        </p:txBody>
      </p:sp>
      <p:sp>
        <p:nvSpPr>
          <p:cNvPr id="3" name="바닥글 개체 틀 4">
            <a:extLst>
              <a:ext uri="{FF2B5EF4-FFF2-40B4-BE49-F238E27FC236}">
                <a16:creationId xmlns:a16="http://schemas.microsoft.com/office/drawing/2014/main" id="{5B7802B8-B1AD-46C1-B816-ED81CD4DA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7D29D92D-C718-4939-BAB0-85549A50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3DE876-167D-4E37-9A96-5AF81202FA0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390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F440ED-979E-4CC3-9566-DD4B15FB5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F88B87-06BB-45FA-BDD3-E12C4AF98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850403-E66A-4907-A7D5-D12E6AFC1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FF96F3BD-D150-41D6-8989-2CA292E7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5769AD-3927-43B7-9AB8-F56C4548806A}" type="datetimeFigureOut">
              <a:rPr lang="ko-KR" altLang="en-US"/>
              <a:pPr>
                <a:defRPr/>
              </a:pPr>
              <a:t>2022-07-31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5B7802B8-B1AD-46C1-B816-ED81CD4DA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7D29D92D-C718-4939-BAB0-85549A50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1245E5-DC97-4220-A767-4CE46B22BEE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1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A8ED8-E3C0-46B6-9ACF-A2A38BEF7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239D20-DF7B-427C-A2C6-BA0A2C01F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6218EC-BE4D-4E91-A388-D24F7C726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FF96F3BD-D150-41D6-8989-2CA292E7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CD899-CBD7-475B-995F-07D123FC7CFD}" type="datetimeFigureOut">
              <a:rPr lang="ko-KR" altLang="en-US"/>
              <a:pPr>
                <a:defRPr/>
              </a:pPr>
              <a:t>2022-07-31</a:t>
            </a:fld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5B7802B8-B1AD-46C1-B816-ED81CD4DA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7D29D92D-C718-4939-BAB0-85549A50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970DF-0826-4EC9-ABC2-68989C76BB1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583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96F3BD-D150-41D6-8989-2CA292E7D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4540006-3ED6-4461-873D-5CE80D0BFE7C}" type="datetimeFigureOut">
              <a:rPr lang="ko-KR" altLang="en-US"/>
              <a:pPr>
                <a:defRPr/>
              </a:pPr>
              <a:t>2022-07-31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7802B8-B1AD-46C1-B816-ED81CD4DA3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29D92D-C718-4939-BAB0-85549A509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7DE112E-2083-46D7-9CAA-BD15F875FB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228600" indent="-228600" algn="l" rtl="0" fontAlgn="base" latinLnBrk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 latinLnBrk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6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1.png"/><Relationship Id="rId7" Type="http://schemas.openxmlformats.org/officeDocument/2006/relationships/image" Target="../media/image3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0.png"/><Relationship Id="rId7" Type="http://schemas.openxmlformats.org/officeDocument/2006/relationships/image" Target="../media/image3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5.png"/><Relationship Id="rId7" Type="http://schemas.openxmlformats.org/officeDocument/2006/relationships/image" Target="../media/image1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8.jpeg"/><Relationship Id="rId7" Type="http://schemas.openxmlformats.org/officeDocument/2006/relationships/image" Target="../media/image5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jpeg"/><Relationship Id="rId5" Type="http://schemas.openxmlformats.org/officeDocument/2006/relationships/image" Target="../media/image49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 flipV="1">
            <a:off x="0" y="374650"/>
            <a:ext cx="12192000" cy="610870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2051" name="그래픽 1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657725" y="5153025"/>
            <a:ext cx="2876550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2" name="그래픽 5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681663" y="0"/>
            <a:ext cx="828675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2053" name="TextBox 6"/>
          <p:cNvSpPr txBox="1">
            <a:spLocks noChangeArrowheads="1"/>
          </p:cNvSpPr>
          <p:nvPr/>
        </p:nvSpPr>
        <p:spPr>
          <a:xfrm>
            <a:off x="180975" y="2305050"/>
            <a:ext cx="11830050" cy="1524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lang="ko-KR" altLang="en-US" sz="5500" b="1" dirty="0" smtClean="0">
                <a:solidFill>
                  <a:srgbClr val="56304B"/>
                </a:solidFill>
                <a:latin typeface="210 국민체조 R"/>
                <a:ea typeface="210 국민체조 R"/>
                <a:cs typeface="나눔스퀘어라운드OTF ExtraBold"/>
              </a:rPr>
              <a:t>레고 </a:t>
            </a:r>
            <a:r>
              <a:rPr lang="ko-KR" altLang="en-US" sz="5500" b="1" dirty="0" err="1" smtClean="0">
                <a:solidFill>
                  <a:srgbClr val="56304B"/>
                </a:solidFill>
                <a:latin typeface="210 국민체조 R"/>
                <a:ea typeface="210 국민체조 R"/>
                <a:cs typeface="나눔스퀘어라운드OTF ExtraBold"/>
              </a:rPr>
              <a:t>위두</a:t>
            </a:r>
            <a:endParaRPr lang="ko-KR" altLang="en-US" sz="5500" b="1" dirty="0">
              <a:solidFill>
                <a:srgbClr val="56304B"/>
              </a:solidFill>
              <a:latin typeface="210 국민체조 R"/>
              <a:ea typeface="210 국민체조 R"/>
              <a:cs typeface="나눔스퀘어라운드OTF ExtraBold"/>
            </a:endParaRPr>
          </a:p>
          <a:p>
            <a:pPr algn="ctr" eaLnBrk="1" hangingPunct="1">
              <a:defRPr/>
            </a:pPr>
            <a:r>
              <a:rPr lang="en-US" altLang="ko-KR" sz="4500" b="1" dirty="0">
                <a:solidFill>
                  <a:srgbClr val="56304B"/>
                </a:solidFill>
                <a:latin typeface="210 국민체조 R"/>
                <a:ea typeface="210 국민체조 R"/>
                <a:cs typeface="나눔스퀘어라운드OTF ExtraBold"/>
              </a:rPr>
              <a:t>(</a:t>
            </a:r>
            <a:r>
              <a:rPr lang="en-US" altLang="ko-KR" sz="4500" b="1" dirty="0" smtClean="0">
                <a:solidFill>
                  <a:srgbClr val="56304B"/>
                </a:solidFill>
                <a:latin typeface="210 국민체조 R"/>
                <a:ea typeface="210 국민체조 R"/>
                <a:cs typeface="나눔스퀘어라운드OTF ExtraBold"/>
              </a:rPr>
              <a:t>LEGO </a:t>
            </a:r>
            <a:r>
              <a:rPr lang="en-US" altLang="ko-KR" sz="4500" b="1" dirty="0" err="1" smtClean="0">
                <a:solidFill>
                  <a:srgbClr val="56304B"/>
                </a:solidFill>
                <a:latin typeface="210 국민체조 R"/>
                <a:ea typeface="210 국민체조 R"/>
                <a:cs typeface="나눔스퀘어라운드OTF ExtraBold"/>
              </a:rPr>
              <a:t>WeDo</a:t>
            </a:r>
            <a:r>
              <a:rPr lang="en-US" altLang="ko-KR" sz="4500" b="1" dirty="0" smtClean="0">
                <a:solidFill>
                  <a:srgbClr val="56304B"/>
                </a:solidFill>
                <a:latin typeface="210 국민체조 R"/>
                <a:ea typeface="210 국민체조 R"/>
                <a:cs typeface="나눔스퀘어라운드OTF ExtraBold"/>
              </a:rPr>
              <a:t>)</a:t>
            </a:r>
            <a:endParaRPr lang="en-US" altLang="ko-KR" sz="4500" b="1" dirty="0">
              <a:solidFill>
                <a:srgbClr val="56304B"/>
              </a:solidFill>
              <a:latin typeface="210 국민체조 R"/>
              <a:ea typeface="210 국민체조 R"/>
              <a:cs typeface="나눔스퀘어라운드OTF ExtraBold"/>
            </a:endParaRPr>
          </a:p>
        </p:txBody>
      </p:sp>
      <p:sp>
        <p:nvSpPr>
          <p:cNvPr id="2054" name="TextBox 8"/>
          <p:cNvSpPr txBox="1">
            <a:spLocks noChangeArrowheads="1"/>
          </p:cNvSpPr>
          <p:nvPr/>
        </p:nvSpPr>
        <p:spPr>
          <a:xfrm>
            <a:off x="5001951" y="4141388"/>
            <a:ext cx="2188100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lang="ko-KR" altLang="en-US" sz="2400" b="1">
                <a:solidFill>
                  <a:srgbClr val="56304B"/>
                </a:solidFill>
                <a:latin typeface="210 공중전화 R"/>
                <a:ea typeface="210 공중전화 R"/>
                <a:cs typeface="나눔스퀘어라운드OTF Regular"/>
              </a:rPr>
              <a:t>봉평초등학교 </a:t>
            </a:r>
            <a:r>
              <a:rPr lang="en-US" altLang="ko-KR" sz="2400" b="1">
                <a:solidFill>
                  <a:srgbClr val="56304B"/>
                </a:solidFill>
                <a:latin typeface="210 공중전화 R"/>
                <a:ea typeface="210 공중전화 R"/>
                <a:cs typeface="나눔스퀘어라운드OTF Regular"/>
              </a:rPr>
              <a:t>4</a:t>
            </a:r>
            <a:r>
              <a:rPr lang="ko-KR" altLang="en-US" sz="2400" b="1">
                <a:solidFill>
                  <a:srgbClr val="56304B"/>
                </a:solidFill>
                <a:latin typeface="210 공중전화 R"/>
                <a:ea typeface="210 공중전화 R"/>
                <a:cs typeface="나눔스퀘어라운드OTF Regular"/>
              </a:rPr>
              <a:t>학년</a:t>
            </a:r>
          </a:p>
        </p:txBody>
      </p:sp>
      <p:sp>
        <p:nvSpPr>
          <p:cNvPr id="2055" name="TextBox 8"/>
          <p:cNvSpPr txBox="1">
            <a:spLocks noChangeArrowheads="1"/>
          </p:cNvSpPr>
          <p:nvPr/>
        </p:nvSpPr>
        <p:spPr>
          <a:xfrm>
            <a:off x="9451903" y="5060569"/>
            <a:ext cx="2230437" cy="5539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lang="ko-KR" altLang="en-US" b="1">
                <a:solidFill>
                  <a:srgbClr val="56304B"/>
                </a:solidFill>
                <a:latin typeface="HU구수한보리차 120"/>
                <a:ea typeface="HU구수한보리차 120"/>
                <a:cs typeface="나눔스퀘어라운드OTF Regular"/>
              </a:rPr>
              <a:t>이정훈</a:t>
            </a:r>
          </a:p>
          <a:p>
            <a:pPr algn="ctr" eaLnBrk="1" hangingPunct="1">
              <a:defRPr/>
            </a:pPr>
            <a:r>
              <a:rPr lang="ko-KR" altLang="en-US" b="1">
                <a:solidFill>
                  <a:srgbClr val="56304B"/>
                </a:solidFill>
                <a:latin typeface="HU구수한보리차 120"/>
                <a:ea typeface="HU구수한보리차 120"/>
                <a:cs typeface="나눔스퀘어라운드OTF Regular"/>
              </a:rPr>
              <a:t>유진경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9226683" y="-98143"/>
            <a:ext cx="3093020" cy="610305"/>
            <a:chOff x="9226683" y="-98143"/>
            <a:chExt cx="3093020" cy="610305"/>
          </a:xfrm>
        </p:grpSpPr>
        <p:pic>
          <p:nvPicPr>
            <p:cNvPr id="11" name="그림 1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0500221" y="-98143"/>
              <a:ext cx="513162" cy="610305"/>
            </a:xfrm>
            <a:prstGeom prst="rect">
              <a:avLst/>
            </a:prstGeom>
          </p:spPr>
        </p:pic>
        <p:sp>
          <p:nvSpPr>
            <p:cNvPr id="13" name="TextBox 8"/>
            <p:cNvSpPr txBox="1">
              <a:spLocks noChangeArrowheads="1"/>
            </p:cNvSpPr>
            <p:nvPr/>
          </p:nvSpPr>
          <p:spPr>
            <a:xfrm>
              <a:off x="9226683" y="85725"/>
              <a:ext cx="3093020" cy="2476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ko-KR" altLang="en-US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연세대학교 미래        </a:t>
              </a:r>
              <a:r>
                <a:rPr lang="en-US" altLang="ko-KR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SW </a:t>
              </a:r>
              <a:r>
                <a:rPr lang="ko-KR" altLang="en-US" sz="1600" b="1" dirty="0" err="1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가치확산</a:t>
              </a:r>
              <a:endParaRPr lang="ko-KR" altLang="en-US" sz="1600" b="1" dirty="0">
                <a:solidFill>
                  <a:srgbClr val="56304B"/>
                </a:solidFill>
                <a:latin typeface="HU구수한보리차 120"/>
                <a:ea typeface="HU구수한보리차 120"/>
                <a:cs typeface="나눔스퀘어라운드OTF Regular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28" name="그래픽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85245" y="794026"/>
            <a:ext cx="925510" cy="925510"/>
          </a:xfrm>
          <a:prstGeom prst="rect">
            <a:avLst/>
          </a:prstGeom>
        </p:spPr>
      </p:pic>
      <p:pic>
        <p:nvPicPr>
          <p:cNvPr id="29" name="그래픽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21563" y="1426529"/>
            <a:ext cx="1252875" cy="1252875"/>
          </a:xfrm>
          <a:prstGeom prst="rect">
            <a:avLst/>
          </a:prstGeom>
        </p:spPr>
      </p:pic>
      <p:pic>
        <p:nvPicPr>
          <p:cNvPr id="27" name="그래픽 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588295" y="5135879"/>
            <a:ext cx="919411" cy="919411"/>
          </a:xfrm>
          <a:prstGeom prst="rect">
            <a:avLst/>
          </a:prstGeom>
        </p:spPr>
      </p:pic>
      <p:pic>
        <p:nvPicPr>
          <p:cNvPr id="26" name="그래픽 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419351" y="4175899"/>
            <a:ext cx="1257299" cy="1257299"/>
          </a:xfrm>
          <a:prstGeom prst="rect">
            <a:avLst/>
          </a:prstGeom>
        </p:spPr>
      </p:pic>
      <p:pic>
        <p:nvPicPr>
          <p:cNvPr id="25" name="그래픽 1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835150" y="2225082"/>
            <a:ext cx="2425700" cy="2425700"/>
          </a:xfrm>
          <a:prstGeom prst="rect">
            <a:avLst/>
          </a:prstGeom>
        </p:spPr>
      </p:pic>
      <p:sp>
        <p:nvSpPr>
          <p:cNvPr id="8198" name="TextBox 7"/>
          <p:cNvSpPr txBox="1">
            <a:spLocks noChangeArrowheads="1"/>
          </p:cNvSpPr>
          <p:nvPr/>
        </p:nvSpPr>
        <p:spPr>
          <a:xfrm>
            <a:off x="6872989" y="3182938"/>
            <a:ext cx="3261611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defRPr/>
            </a:pPr>
            <a:r>
              <a:rPr lang="ko-KR" altLang="en-US" sz="3600" b="1">
                <a:solidFill>
                  <a:srgbClr val="56304B"/>
                </a:solidFill>
                <a:latin typeface="210 꽃길 R"/>
                <a:ea typeface="210 꽃길 R"/>
                <a:cs typeface="나눔스퀘어라운드OTF ExtraBold"/>
              </a:rPr>
              <a:t>기초 프로그래밍</a:t>
            </a:r>
          </a:p>
        </p:txBody>
      </p:sp>
      <p:sp>
        <p:nvSpPr>
          <p:cNvPr id="8199" name="TextBox 8"/>
          <p:cNvSpPr txBox="1">
            <a:spLocks noChangeArrowheads="1"/>
          </p:cNvSpPr>
          <p:nvPr/>
        </p:nvSpPr>
        <p:spPr>
          <a:xfrm>
            <a:off x="6872989" y="3924300"/>
            <a:ext cx="3252086" cy="55245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defRPr/>
            </a:pPr>
            <a:r>
              <a:rPr lang="en-US" altLang="ko-KR" b="1">
                <a:solidFill>
                  <a:srgbClr val="56304B"/>
                </a:solidFill>
                <a:latin typeface="카페24 고운밤"/>
                <a:ea typeface="카페24 고운밤"/>
                <a:cs typeface="나눔스퀘어라운드OTF Regular"/>
              </a:rPr>
              <a:t>-</a:t>
            </a:r>
            <a:r>
              <a:rPr lang="ko-KR" altLang="en-US" b="1">
                <a:solidFill>
                  <a:srgbClr val="56304B"/>
                </a:solidFill>
                <a:latin typeface="카페24 고운밤"/>
                <a:ea typeface="카페24 고운밤"/>
                <a:cs typeface="나눔스퀘어라운드OTF Regular"/>
              </a:rPr>
              <a:t> 프로그래밍에 대해 알아봅시다</a:t>
            </a:r>
            <a:r>
              <a:rPr lang="en-US" altLang="ko-KR" b="1">
                <a:solidFill>
                  <a:srgbClr val="56304B"/>
                </a:solidFill>
                <a:latin typeface="카페24 고운밤"/>
                <a:ea typeface="카페24 고운밤"/>
                <a:cs typeface="나눔스퀘어라운드OTF Regular"/>
              </a:rPr>
              <a:t>.</a:t>
            </a:r>
          </a:p>
          <a:p>
            <a:pPr eaLnBrk="1" hangingPunct="1">
              <a:defRPr/>
            </a:pPr>
            <a:r>
              <a:rPr lang="en-US" altLang="ko-KR" b="1">
                <a:solidFill>
                  <a:srgbClr val="56304B"/>
                </a:solidFill>
                <a:latin typeface="카페24 고운밤"/>
                <a:ea typeface="카페24 고운밤"/>
                <a:cs typeface="나눔스퀘어라운드OTF Regular"/>
              </a:rPr>
              <a:t>-</a:t>
            </a:r>
            <a:r>
              <a:rPr lang="ko-KR" altLang="en-US" b="1">
                <a:solidFill>
                  <a:srgbClr val="56304B"/>
                </a:solidFill>
                <a:latin typeface="카페24 고운밤"/>
                <a:ea typeface="카페24 고운밤"/>
                <a:cs typeface="나눔스퀘어라운드OTF Regular"/>
              </a:rPr>
              <a:t> 블록 코딩에 대해 알아봅시다</a:t>
            </a:r>
            <a:r>
              <a:rPr lang="en-US" altLang="ko-KR" b="1">
                <a:solidFill>
                  <a:srgbClr val="56304B"/>
                </a:solidFill>
                <a:latin typeface="카페24 고운밤"/>
                <a:ea typeface="카페24 고운밤"/>
                <a:cs typeface="나눔스퀘어라운드OTF Regular"/>
              </a:rPr>
              <a:t>.</a:t>
            </a:r>
          </a:p>
        </p:txBody>
      </p:sp>
      <p:sp>
        <p:nvSpPr>
          <p:cNvPr id="20" name="이등변 삼각형 19"/>
          <p:cNvSpPr/>
          <p:nvPr/>
        </p:nvSpPr>
        <p:spPr>
          <a:xfrm rot="16200000">
            <a:off x="5499100" y="3232150"/>
            <a:ext cx="819150" cy="3937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8203" name="그래픽 21"/>
          <p:cNvPicPr>
            <a:picLocks noChangeAspect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5881688" y="-7938"/>
            <a:ext cx="428625" cy="8763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04" name="그룹 3"/>
          <p:cNvGrpSpPr/>
          <p:nvPr/>
        </p:nvGrpSpPr>
        <p:grpSpPr>
          <a:xfrm>
            <a:off x="6872990" y="2319338"/>
            <a:ext cx="493713" cy="532339"/>
            <a:chOff x="7068195" y="1691107"/>
            <a:chExt cx="492443" cy="532683"/>
          </a:xfrm>
        </p:grpSpPr>
        <p:sp>
          <p:nvSpPr>
            <p:cNvPr id="17" name="타원 16"/>
            <p:cNvSpPr/>
            <p:nvPr/>
          </p:nvSpPr>
          <p:spPr>
            <a:xfrm>
              <a:off x="7068195" y="1691107"/>
              <a:ext cx="492443" cy="492443"/>
            </a:xfrm>
            <a:prstGeom prst="ellipse">
              <a:avLst/>
            </a:prstGeom>
            <a:solidFill>
              <a:srgbClr val="562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2000" b="1">
                <a:latin typeface="210 꽃길 R"/>
                <a:ea typeface="210 꽃길 R"/>
              </a:endParaRPr>
            </a:p>
          </p:txBody>
        </p:sp>
        <p:sp>
          <p:nvSpPr>
            <p:cNvPr id="8206" name="TextBox 17"/>
            <p:cNvSpPr txBox="1">
              <a:spLocks noChangeArrowheads="1"/>
            </p:cNvSpPr>
            <p:nvPr/>
          </p:nvSpPr>
          <p:spPr>
            <a:xfrm>
              <a:off x="7188253" y="1731029"/>
              <a:ext cx="217447" cy="49276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3200" b="1">
                  <a:solidFill>
                    <a:schemeClr val="bg1"/>
                  </a:solidFill>
                  <a:latin typeface="210 꽃길 R"/>
                  <a:ea typeface="210 꽃길 R"/>
                  <a:cs typeface="나눔스퀘어라운드OTF ExtraBold"/>
                </a:rPr>
                <a:t>2</a:t>
              </a: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9226683" y="-98143"/>
            <a:ext cx="3093020" cy="610305"/>
            <a:chOff x="9226683" y="-98143"/>
            <a:chExt cx="3093020" cy="610305"/>
          </a:xfrm>
        </p:grpSpPr>
        <p:pic>
          <p:nvPicPr>
            <p:cNvPr id="19" name="그림 1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10500221" y="-98143"/>
              <a:ext cx="513162" cy="610305"/>
            </a:xfrm>
            <a:prstGeom prst="rect">
              <a:avLst/>
            </a:prstGeom>
          </p:spPr>
        </p:pic>
        <p:sp>
          <p:nvSpPr>
            <p:cNvPr id="21" name="TextBox 8"/>
            <p:cNvSpPr txBox="1">
              <a:spLocks noChangeArrowheads="1"/>
            </p:cNvSpPr>
            <p:nvPr/>
          </p:nvSpPr>
          <p:spPr>
            <a:xfrm>
              <a:off x="9226683" y="85725"/>
              <a:ext cx="3093020" cy="2476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ko-KR" altLang="en-US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연세대학교 미래        </a:t>
              </a:r>
              <a:r>
                <a:rPr lang="en-US" altLang="ko-KR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SW </a:t>
              </a:r>
              <a:r>
                <a:rPr lang="ko-KR" altLang="en-US" sz="1600" b="1" dirty="0" err="1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가치확산</a:t>
              </a:r>
              <a:endParaRPr lang="ko-KR" altLang="en-US" sz="1600" b="1" dirty="0">
                <a:solidFill>
                  <a:srgbClr val="56304B"/>
                </a:solidFill>
                <a:latin typeface="HU구수한보리차 120"/>
                <a:ea typeface="HU구수한보리차 120"/>
                <a:cs typeface="나눔스퀘어라운드OTF Regular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3248025" cy="685800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9219" name="그래픽 57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406525" y="-7938"/>
            <a:ext cx="428625" cy="1895476"/>
          </a:xfrm>
          <a:prstGeom prst="rect">
            <a:avLst/>
          </a:prstGeom>
          <a:noFill/>
          <a:ln>
            <a:noFill/>
          </a:ln>
        </p:spPr>
      </p:pic>
      <p:sp>
        <p:nvSpPr>
          <p:cNvPr id="9220" name="TextBox 7"/>
          <p:cNvSpPr txBox="1">
            <a:spLocks noChangeArrowheads="1"/>
          </p:cNvSpPr>
          <p:nvPr/>
        </p:nvSpPr>
        <p:spPr>
          <a:xfrm>
            <a:off x="171450" y="3184525"/>
            <a:ext cx="2905125" cy="4826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lang="ko-KR" altLang="en-US" sz="3200" b="1">
                <a:solidFill>
                  <a:srgbClr val="56304B"/>
                </a:solidFill>
                <a:latin typeface="210 꽃길 R"/>
                <a:ea typeface="210 꽃길 R"/>
                <a:cs typeface="나눔스퀘어라운드OTF ExtraBold"/>
              </a:rPr>
              <a:t>기초 프로그래밍</a:t>
            </a:r>
          </a:p>
        </p:txBody>
      </p:sp>
      <p:grpSp>
        <p:nvGrpSpPr>
          <p:cNvPr id="9221" name="그룹 37"/>
          <p:cNvGrpSpPr/>
          <p:nvPr/>
        </p:nvGrpSpPr>
        <p:grpSpPr>
          <a:xfrm>
            <a:off x="1377950" y="2179638"/>
            <a:ext cx="492125" cy="501592"/>
            <a:chOff x="7068195" y="1691107"/>
            <a:chExt cx="492443" cy="501529"/>
          </a:xfrm>
        </p:grpSpPr>
        <p:sp>
          <p:nvSpPr>
            <p:cNvPr id="39" name="타원 38"/>
            <p:cNvSpPr/>
            <p:nvPr/>
          </p:nvSpPr>
          <p:spPr>
            <a:xfrm>
              <a:off x="7068195" y="1691107"/>
              <a:ext cx="492443" cy="492063"/>
            </a:xfrm>
            <a:prstGeom prst="ellipse">
              <a:avLst/>
            </a:prstGeom>
            <a:solidFill>
              <a:srgbClr val="562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b="1">
                <a:latin typeface="210 꽃길 R"/>
                <a:ea typeface="210 꽃길 R"/>
              </a:endParaRPr>
            </a:p>
          </p:txBody>
        </p:sp>
        <p:sp>
          <p:nvSpPr>
            <p:cNvPr id="9231" name="TextBox 40"/>
            <p:cNvSpPr txBox="1">
              <a:spLocks noChangeArrowheads="1"/>
            </p:cNvSpPr>
            <p:nvPr/>
          </p:nvSpPr>
          <p:spPr>
            <a:xfrm>
              <a:off x="7188253" y="1731029"/>
              <a:ext cx="203714" cy="4616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3000" b="1">
                  <a:solidFill>
                    <a:schemeClr val="bg1"/>
                  </a:solidFill>
                  <a:latin typeface="210 꽃길 R"/>
                  <a:ea typeface="210 꽃길 R"/>
                  <a:cs typeface="나눔스퀘어라운드OTF ExtraBold"/>
                </a:rPr>
                <a:t>2</a:t>
              </a:r>
            </a:p>
          </p:txBody>
        </p:sp>
      </p:grpSp>
      <p:sp>
        <p:nvSpPr>
          <p:cNvPr id="9222" name="TextBox 59"/>
          <p:cNvSpPr txBox="1">
            <a:spLocks noChangeArrowheads="1"/>
          </p:cNvSpPr>
          <p:nvPr/>
        </p:nvSpPr>
        <p:spPr>
          <a:xfrm>
            <a:off x="4001298" y="672350"/>
            <a:ext cx="7152800" cy="6973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defRPr/>
            </a:pPr>
            <a:r>
              <a:rPr lang="ko-KR" altLang="en-US" sz="4000" b="1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컴퓨터와 로봇은 어떤 일을 할까</a:t>
            </a:r>
            <a:r>
              <a:rPr lang="en-US" altLang="ko-KR" sz="4000" b="1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?</a:t>
            </a:r>
          </a:p>
        </p:txBody>
      </p:sp>
      <p:pic>
        <p:nvPicPr>
          <p:cNvPr id="9234" name="그림 923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44500" y="4538100"/>
            <a:ext cx="2160270" cy="2160270"/>
          </a:xfrm>
          <a:prstGeom prst="rect">
            <a:avLst/>
          </a:prstGeom>
        </p:spPr>
      </p:pic>
      <p:pic>
        <p:nvPicPr>
          <p:cNvPr id="9235" name="그림 923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232602" y="1777875"/>
            <a:ext cx="1440180" cy="1440180"/>
          </a:xfrm>
          <a:prstGeom prst="rect">
            <a:avLst/>
          </a:prstGeom>
        </p:spPr>
      </p:pic>
      <p:pic>
        <p:nvPicPr>
          <p:cNvPr id="9236" name="그림 923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637600" y="1875600"/>
            <a:ext cx="1440180" cy="1440180"/>
          </a:xfrm>
          <a:prstGeom prst="rect">
            <a:avLst/>
          </a:prstGeom>
        </p:spPr>
      </p:pic>
      <p:sp>
        <p:nvSpPr>
          <p:cNvPr id="9242" name="왼쪽 중괄호 9241"/>
          <p:cNvSpPr/>
          <p:nvPr/>
        </p:nvSpPr>
        <p:spPr>
          <a:xfrm rot="16174944">
            <a:off x="7371319" y="2284001"/>
            <a:ext cx="487508" cy="2697766"/>
          </a:xfrm>
          <a:prstGeom prst="leftBrace">
            <a:avLst>
              <a:gd name="adj1" fmla="val 34408"/>
              <a:gd name="adj2" fmla="val 50000"/>
            </a:avLst>
          </a:prstGeom>
          <a:ln w="76200">
            <a:solidFill>
              <a:srgbClr val="56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243" name="그림 924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660700" y="4341576"/>
            <a:ext cx="1440180" cy="1440180"/>
          </a:xfrm>
          <a:prstGeom prst="rect">
            <a:avLst/>
          </a:prstGeom>
        </p:spPr>
      </p:pic>
      <p:pic>
        <p:nvPicPr>
          <p:cNvPr id="9244" name="그림 9243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144625" y="4266351"/>
            <a:ext cx="1440180" cy="1440180"/>
          </a:xfrm>
          <a:prstGeom prst="rect">
            <a:avLst/>
          </a:prstGeom>
        </p:spPr>
      </p:pic>
      <p:sp>
        <p:nvSpPr>
          <p:cNvPr id="9246" name="TextBox 28"/>
          <p:cNvSpPr txBox="1">
            <a:spLocks noChangeArrowheads="1"/>
          </p:cNvSpPr>
          <p:nvPr/>
        </p:nvSpPr>
        <p:spPr>
          <a:xfrm>
            <a:off x="4018711" y="5992085"/>
            <a:ext cx="7394575" cy="54306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ko-KR" altLang="en-US" sz="3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어렵고 힘든 </a:t>
            </a:r>
            <a:r>
              <a:rPr lang="ko-KR" altLang="en-US" sz="3000" b="1" dirty="0">
                <a:solidFill>
                  <a:srgbClr val="FF843A"/>
                </a:solidFill>
                <a:latin typeface="HU구수한보리차 120"/>
                <a:ea typeface="HU구수한보리차 120"/>
                <a:cs typeface="한컴 윤체 L"/>
              </a:rPr>
              <a:t>반복적인 계산</a:t>
            </a:r>
            <a:r>
              <a:rPr lang="en-US" altLang="ko-KR" sz="3000" b="1" dirty="0">
                <a:solidFill>
                  <a:srgbClr val="FF843A"/>
                </a:solidFill>
                <a:latin typeface="HU구수한보리차 120"/>
                <a:ea typeface="HU구수한보리차 120"/>
                <a:cs typeface="한컴 윤체 L"/>
              </a:rPr>
              <a:t>,</a:t>
            </a:r>
            <a:r>
              <a:rPr lang="ko-KR" altLang="en-US" sz="3000" b="1" dirty="0">
                <a:solidFill>
                  <a:srgbClr val="FF843A"/>
                </a:solidFill>
                <a:latin typeface="HU구수한보리차 120"/>
                <a:ea typeface="HU구수한보리차 120"/>
                <a:cs typeface="한컴 윤체 L"/>
              </a:rPr>
              <a:t> 일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9226683" y="-98143"/>
            <a:ext cx="3093020" cy="610305"/>
            <a:chOff x="9226683" y="-98143"/>
            <a:chExt cx="3093020" cy="610305"/>
          </a:xfrm>
        </p:grpSpPr>
        <p:pic>
          <p:nvPicPr>
            <p:cNvPr id="19" name="그림 1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10500221" y="-98143"/>
              <a:ext cx="513162" cy="610305"/>
            </a:xfrm>
            <a:prstGeom prst="rect">
              <a:avLst/>
            </a:prstGeom>
          </p:spPr>
        </p:pic>
        <p:sp>
          <p:nvSpPr>
            <p:cNvPr id="20" name="TextBox 8"/>
            <p:cNvSpPr txBox="1">
              <a:spLocks noChangeArrowheads="1"/>
            </p:cNvSpPr>
            <p:nvPr/>
          </p:nvSpPr>
          <p:spPr>
            <a:xfrm>
              <a:off x="9226683" y="85725"/>
              <a:ext cx="3093020" cy="2476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ko-KR" altLang="en-US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연세대학교 미래        </a:t>
              </a:r>
              <a:r>
                <a:rPr lang="en-US" altLang="ko-KR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SW </a:t>
              </a:r>
              <a:r>
                <a:rPr lang="ko-KR" altLang="en-US" sz="1600" b="1" dirty="0" err="1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가치확산</a:t>
              </a:r>
              <a:endParaRPr lang="ko-KR" altLang="en-US" sz="1600" b="1" dirty="0">
                <a:solidFill>
                  <a:srgbClr val="56304B"/>
                </a:solidFill>
                <a:latin typeface="HU구수한보리차 120"/>
                <a:ea typeface="HU구수한보리차 120"/>
                <a:cs typeface="나눔스퀘어라운드OTF Regular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2" name="모서리가 둥근 사각형 설명선 10251"/>
          <p:cNvSpPr/>
          <p:nvPr/>
        </p:nvSpPr>
        <p:spPr>
          <a:xfrm>
            <a:off x="639272" y="2252430"/>
            <a:ext cx="7304190" cy="1473750"/>
          </a:xfrm>
          <a:prstGeom prst="wedgeRoundRectCallout">
            <a:avLst>
              <a:gd name="adj1" fmla="val 95"/>
              <a:gd name="adj2" fmla="val 83747"/>
              <a:gd name="adj3" fmla="val 16667"/>
            </a:avLst>
          </a:prstGeom>
          <a:solidFill>
            <a:schemeClr val="lt1"/>
          </a:solidFill>
          <a:ln w="63500" cap="rnd">
            <a:solidFill>
              <a:schemeClr val="dk1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8335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10244" name="그래픽 10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681663" y="0"/>
            <a:ext cx="828675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46" name="TextBox 28"/>
          <p:cNvSpPr txBox="1">
            <a:spLocks noChangeArrowheads="1"/>
          </p:cNvSpPr>
          <p:nvPr/>
        </p:nvSpPr>
        <p:spPr>
          <a:xfrm>
            <a:off x="354078" y="2538915"/>
            <a:ext cx="7874578" cy="47098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lang="en-US" altLang="ko-KR" sz="25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“</a:t>
            </a:r>
            <a:r>
              <a:rPr lang="ko-KR" altLang="en-US" sz="2500" b="1" dirty="0">
                <a:solidFill>
                  <a:srgbClr val="FF843A"/>
                </a:solidFill>
                <a:latin typeface="HU구수한보리차 120"/>
                <a:ea typeface="HU구수한보리차 120"/>
                <a:cs typeface="한컴 윤체 L"/>
              </a:rPr>
              <a:t>오늘</a:t>
            </a:r>
            <a:r>
              <a:rPr lang="ko-KR" altLang="en-US" sz="25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 나갈 때 교실 문을 닫고</a:t>
            </a:r>
            <a:r>
              <a:rPr lang="en-US" altLang="ko-KR" sz="25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,</a:t>
            </a:r>
            <a:r>
              <a:rPr lang="ko-KR" altLang="en-US" sz="25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 불을 끄고 가주세요</a:t>
            </a:r>
            <a:r>
              <a:rPr lang="en-US" altLang="ko-KR" sz="25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.”</a:t>
            </a:r>
          </a:p>
        </p:txBody>
      </p:sp>
      <p:sp>
        <p:nvSpPr>
          <p:cNvPr id="12" name="TextBox 27"/>
          <p:cNvSpPr txBox="1">
            <a:spLocks noChangeArrowheads="1"/>
          </p:cNvSpPr>
          <p:nvPr/>
        </p:nvSpPr>
        <p:spPr>
          <a:xfrm>
            <a:off x="4386199" y="1273990"/>
            <a:ext cx="3443139" cy="6386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lang="ko-KR" altLang="en-US" sz="3600" b="1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기초 프로그래밍</a:t>
            </a:r>
          </a:p>
        </p:txBody>
      </p:sp>
      <p:sp>
        <p:nvSpPr>
          <p:cNvPr id="10249" name="TextBox 28"/>
          <p:cNvSpPr txBox="1">
            <a:spLocks noChangeArrowheads="1"/>
          </p:cNvSpPr>
          <p:nvPr/>
        </p:nvSpPr>
        <p:spPr>
          <a:xfrm>
            <a:off x="354078" y="2958015"/>
            <a:ext cx="7874578" cy="47098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altLang="ko-KR" sz="25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“</a:t>
            </a:r>
            <a:r>
              <a:rPr lang="ko-KR" altLang="en-US" sz="2500" b="1" dirty="0">
                <a:solidFill>
                  <a:srgbClr val="FF843A"/>
                </a:solidFill>
                <a:latin typeface="HU구수한보리차 120"/>
                <a:ea typeface="HU구수한보리차 120"/>
                <a:cs typeface="한컴 윤체 L"/>
              </a:rPr>
              <a:t>오늘은 선생님이 남아있으니</a:t>
            </a:r>
            <a:r>
              <a:rPr lang="ko-KR" altLang="en-US" sz="25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 그냥 가도 됩니다</a:t>
            </a:r>
            <a:r>
              <a:rPr lang="en-US" altLang="ko-KR" sz="25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.”</a:t>
            </a:r>
          </a:p>
        </p:txBody>
      </p:sp>
      <p:pic>
        <p:nvPicPr>
          <p:cNvPr id="10250" name="그림 1024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42840" y="3801180"/>
            <a:ext cx="2160270" cy="2160270"/>
          </a:xfrm>
          <a:prstGeom prst="rect">
            <a:avLst/>
          </a:prstGeom>
        </p:spPr>
      </p:pic>
      <p:sp>
        <p:nvSpPr>
          <p:cNvPr id="10253" name="TextBox 28"/>
          <p:cNvSpPr txBox="1">
            <a:spLocks noChangeArrowheads="1"/>
          </p:cNvSpPr>
          <p:nvPr/>
        </p:nvSpPr>
        <p:spPr>
          <a:xfrm>
            <a:off x="8012400" y="4572313"/>
            <a:ext cx="2519578" cy="543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ko-KR" altLang="en-US" sz="3000" b="1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반복</a:t>
            </a:r>
            <a:r>
              <a:rPr lang="en-US" altLang="ko-KR" sz="3000" b="1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,</a:t>
            </a:r>
            <a:r>
              <a:rPr lang="ko-KR" altLang="en-US" sz="3000" b="1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 조건</a:t>
            </a:r>
          </a:p>
        </p:txBody>
      </p:sp>
      <p:sp>
        <p:nvSpPr>
          <p:cNvPr id="10254" name="아래쪽 화살표 1"/>
          <p:cNvSpPr/>
          <p:nvPr/>
        </p:nvSpPr>
        <p:spPr>
          <a:xfrm rot="16212997">
            <a:off x="6308809" y="4238905"/>
            <a:ext cx="606871" cy="1222642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38100"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10255" name="곱셈 기호 10254"/>
          <p:cNvSpPr/>
          <p:nvPr/>
        </p:nvSpPr>
        <p:spPr>
          <a:xfrm>
            <a:off x="10209748" y="4311675"/>
            <a:ext cx="1080135" cy="1080135"/>
          </a:xfrm>
          <a:prstGeom prst="mathMultiply">
            <a:avLst>
              <a:gd name="adj1" fmla="val 14700"/>
            </a:avLst>
          </a:prstGeom>
          <a:solidFill>
            <a:srgbClr val="FF0000"/>
          </a:solidFill>
          <a:ln w="3810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9226683" y="-98143"/>
            <a:ext cx="3093020" cy="610305"/>
            <a:chOff x="9226683" y="-98143"/>
            <a:chExt cx="3093020" cy="610305"/>
          </a:xfrm>
        </p:grpSpPr>
        <p:pic>
          <p:nvPicPr>
            <p:cNvPr id="16" name="그림 1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0500221" y="-98143"/>
              <a:ext cx="513162" cy="610305"/>
            </a:xfrm>
            <a:prstGeom prst="rect">
              <a:avLst/>
            </a:prstGeom>
          </p:spPr>
        </p:pic>
        <p:sp>
          <p:nvSpPr>
            <p:cNvPr id="17" name="TextBox 8"/>
            <p:cNvSpPr txBox="1">
              <a:spLocks noChangeArrowheads="1"/>
            </p:cNvSpPr>
            <p:nvPr/>
          </p:nvSpPr>
          <p:spPr>
            <a:xfrm>
              <a:off x="9226683" y="85725"/>
              <a:ext cx="3093020" cy="2476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ko-KR" altLang="en-US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연세대학교 미래        </a:t>
              </a:r>
              <a:r>
                <a:rPr lang="en-US" altLang="ko-KR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SW </a:t>
              </a:r>
              <a:r>
                <a:rPr lang="ko-KR" altLang="en-US" sz="1600" b="1" dirty="0" err="1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가치확산</a:t>
              </a:r>
              <a:endParaRPr lang="ko-KR" altLang="en-US" sz="1600" b="1" dirty="0">
                <a:solidFill>
                  <a:srgbClr val="56304B"/>
                </a:solidFill>
                <a:latin typeface="HU구수한보리차 120"/>
                <a:ea typeface="HU구수한보리차 120"/>
                <a:cs typeface="나눔스퀘어라운드OTF Regular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모서리가 둥근 사각형 설명선 13"/>
          <p:cNvSpPr/>
          <p:nvPr/>
        </p:nvSpPr>
        <p:spPr>
          <a:xfrm>
            <a:off x="634157" y="2252430"/>
            <a:ext cx="7304190" cy="1473750"/>
          </a:xfrm>
          <a:prstGeom prst="wedgeRoundRectCallout">
            <a:avLst>
              <a:gd name="adj1" fmla="val 95"/>
              <a:gd name="adj2" fmla="val 83747"/>
              <a:gd name="adj3" fmla="val 16667"/>
            </a:avLst>
          </a:prstGeom>
          <a:solidFill>
            <a:schemeClr val="lt1"/>
          </a:solidFill>
          <a:ln w="63500" cap="rnd">
            <a:solidFill>
              <a:schemeClr val="dk1"/>
            </a:solidFill>
            <a:round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0" y="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8335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10244" name="그래픽 10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681663" y="0"/>
            <a:ext cx="828675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27"/>
          <p:cNvSpPr txBox="1">
            <a:spLocks noChangeArrowheads="1"/>
          </p:cNvSpPr>
          <p:nvPr/>
        </p:nvSpPr>
        <p:spPr>
          <a:xfrm>
            <a:off x="4386199" y="1273990"/>
            <a:ext cx="3443139" cy="6386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lang="ko-KR" altLang="en-US" sz="3600" b="1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기초 프로그래밍</a:t>
            </a:r>
          </a:p>
        </p:txBody>
      </p:sp>
      <p:sp>
        <p:nvSpPr>
          <p:cNvPr id="10249" name="TextBox 28"/>
          <p:cNvSpPr txBox="1">
            <a:spLocks noChangeArrowheads="1"/>
          </p:cNvSpPr>
          <p:nvPr/>
        </p:nvSpPr>
        <p:spPr>
          <a:xfrm>
            <a:off x="348963" y="2385989"/>
            <a:ext cx="7874578" cy="12464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US" altLang="ko-KR" sz="2500" b="1" dirty="0" smtClean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“</a:t>
            </a:r>
            <a:r>
              <a:rPr lang="ko-KR" altLang="en-US" sz="2500" b="1" dirty="0" smtClean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여러분</a:t>
            </a:r>
            <a:r>
              <a:rPr lang="en-US" altLang="ko-KR" sz="2500" b="1" dirty="0" smtClean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,</a:t>
            </a:r>
            <a:r>
              <a:rPr lang="ko-KR" altLang="en-US" sz="2500" b="1" dirty="0" smtClean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 </a:t>
            </a:r>
            <a:r>
              <a:rPr lang="ko-KR" altLang="en-US" sz="2500" b="1" dirty="0" smtClean="0">
                <a:solidFill>
                  <a:srgbClr val="FF843A"/>
                </a:solidFill>
                <a:latin typeface="HU구수한보리차 120"/>
                <a:ea typeface="HU구수한보리차 120"/>
                <a:cs typeface="한컴 윤체 L"/>
              </a:rPr>
              <a:t>앞으로</a:t>
            </a:r>
            <a:r>
              <a:rPr lang="ko-KR" altLang="en-US" sz="2500" b="1" dirty="0" smtClean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 </a:t>
            </a:r>
            <a:r>
              <a:rPr lang="ko-KR" altLang="en-US" sz="25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학교가 끝나서 교실을 나갈 </a:t>
            </a:r>
            <a:r>
              <a:rPr lang="ko-KR" altLang="en-US" sz="2500" b="1" dirty="0" smtClean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때는</a:t>
            </a:r>
            <a:endParaRPr lang="en-US" altLang="ko-KR" sz="2500" b="1" dirty="0" smtClean="0">
              <a:solidFill>
                <a:srgbClr val="562B4B"/>
              </a:solidFill>
              <a:latin typeface="HU구수한보리차 120"/>
              <a:ea typeface="HU구수한보리차 120"/>
              <a:cs typeface="한컴 윤체 L"/>
            </a:endParaRPr>
          </a:p>
          <a:p>
            <a:pPr algn="ctr" eaLnBrk="1" hangingPunct="1">
              <a:defRPr/>
            </a:pPr>
            <a:r>
              <a:rPr lang="ko-KR" altLang="en-US" sz="2500" b="1" dirty="0" smtClean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불은 </a:t>
            </a:r>
            <a:r>
              <a:rPr lang="ko-KR" altLang="en-US" sz="25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끄고 문은 꼭 닫아주세요</a:t>
            </a:r>
            <a:r>
              <a:rPr lang="en-US" altLang="ko-KR" sz="2500" b="1" dirty="0" smtClean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.</a:t>
            </a:r>
            <a:endParaRPr lang="en-US" altLang="ko-KR" sz="2500" b="1" dirty="0">
              <a:solidFill>
                <a:srgbClr val="562B4B"/>
              </a:solidFill>
              <a:latin typeface="HU구수한보리차 120"/>
              <a:ea typeface="HU구수한보리차 120"/>
              <a:cs typeface="한컴 윤체 L"/>
            </a:endParaRPr>
          </a:p>
          <a:p>
            <a:pPr algn="ctr" eaLnBrk="1" hangingPunct="1">
              <a:defRPr/>
            </a:pPr>
            <a:r>
              <a:rPr lang="ko-KR" altLang="en-US" sz="2500" b="1" dirty="0" smtClean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그런데 </a:t>
            </a:r>
            <a:r>
              <a:rPr lang="ko-KR" altLang="en-US" sz="25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선생님이 교실에 남아있다면 그냥 가도 됩니다</a:t>
            </a:r>
            <a:r>
              <a:rPr lang="en-US" altLang="ko-KR" sz="25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.”</a:t>
            </a:r>
          </a:p>
        </p:txBody>
      </p:sp>
      <p:sp>
        <p:nvSpPr>
          <p:cNvPr id="10253" name="TextBox 28"/>
          <p:cNvSpPr txBox="1">
            <a:spLocks noChangeArrowheads="1"/>
          </p:cNvSpPr>
          <p:nvPr/>
        </p:nvSpPr>
        <p:spPr>
          <a:xfrm>
            <a:off x="8012400" y="4572313"/>
            <a:ext cx="2519578" cy="543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ko-KR" altLang="en-US" sz="3000" b="1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반복</a:t>
            </a:r>
            <a:r>
              <a:rPr lang="en-US" altLang="ko-KR" sz="3000" b="1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,</a:t>
            </a:r>
            <a:r>
              <a:rPr lang="ko-KR" altLang="en-US" sz="3000" b="1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 조건</a:t>
            </a:r>
          </a:p>
        </p:txBody>
      </p:sp>
      <p:pic>
        <p:nvPicPr>
          <p:cNvPr id="10256" name="그림 1025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82599" y="3930600"/>
            <a:ext cx="2160270" cy="2160270"/>
          </a:xfrm>
          <a:prstGeom prst="rect">
            <a:avLst/>
          </a:prstGeom>
        </p:spPr>
      </p:pic>
      <p:sp>
        <p:nvSpPr>
          <p:cNvPr id="10257" name="도넛 10256"/>
          <p:cNvSpPr/>
          <p:nvPr/>
        </p:nvSpPr>
        <p:spPr>
          <a:xfrm>
            <a:off x="10342502" y="4443825"/>
            <a:ext cx="792099" cy="792099"/>
          </a:xfrm>
          <a:prstGeom prst="donut">
            <a:avLst>
              <a:gd name="adj" fmla="val 14062"/>
            </a:avLst>
          </a:prstGeom>
          <a:solidFill>
            <a:srgbClr val="0000FF"/>
          </a:solidFill>
          <a:ln w="381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아래쪽 화살표 1"/>
          <p:cNvSpPr/>
          <p:nvPr/>
        </p:nvSpPr>
        <p:spPr>
          <a:xfrm rot="16212997">
            <a:off x="6308809" y="4238905"/>
            <a:ext cx="606871" cy="1222642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38100"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9226683" y="-98143"/>
            <a:ext cx="3093020" cy="610305"/>
            <a:chOff x="9226683" y="-98143"/>
            <a:chExt cx="3093020" cy="610305"/>
          </a:xfrm>
        </p:grpSpPr>
        <p:pic>
          <p:nvPicPr>
            <p:cNvPr id="17" name="그림 1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0500221" y="-98143"/>
              <a:ext cx="513162" cy="610305"/>
            </a:xfrm>
            <a:prstGeom prst="rect">
              <a:avLst/>
            </a:prstGeom>
          </p:spPr>
        </p:pic>
        <p:sp>
          <p:nvSpPr>
            <p:cNvPr id="18" name="TextBox 8"/>
            <p:cNvSpPr txBox="1">
              <a:spLocks noChangeArrowheads="1"/>
            </p:cNvSpPr>
            <p:nvPr/>
          </p:nvSpPr>
          <p:spPr>
            <a:xfrm>
              <a:off x="9226683" y="85725"/>
              <a:ext cx="3093020" cy="2476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ko-KR" altLang="en-US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연세대학교 미래        </a:t>
              </a:r>
              <a:r>
                <a:rPr lang="en-US" altLang="ko-KR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SW </a:t>
              </a:r>
              <a:r>
                <a:rPr lang="ko-KR" altLang="en-US" sz="1600" b="1" dirty="0" err="1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가치확산</a:t>
              </a:r>
              <a:endParaRPr lang="ko-KR" altLang="en-US" sz="1600" b="1" dirty="0">
                <a:solidFill>
                  <a:srgbClr val="56304B"/>
                </a:solidFill>
                <a:latin typeface="HU구수한보리차 120"/>
                <a:ea typeface="HU구수한보리차 120"/>
                <a:cs typeface="나눔스퀘어라운드OTF Regular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3248025" cy="685800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9219" name="그래픽 57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406525" y="-7938"/>
            <a:ext cx="428625" cy="1895476"/>
          </a:xfrm>
          <a:prstGeom prst="rect">
            <a:avLst/>
          </a:prstGeom>
          <a:noFill/>
          <a:ln>
            <a:noFill/>
          </a:ln>
        </p:spPr>
      </p:pic>
      <p:sp>
        <p:nvSpPr>
          <p:cNvPr id="9220" name="TextBox 7"/>
          <p:cNvSpPr txBox="1">
            <a:spLocks noChangeArrowheads="1"/>
          </p:cNvSpPr>
          <p:nvPr/>
        </p:nvSpPr>
        <p:spPr>
          <a:xfrm>
            <a:off x="171450" y="3184525"/>
            <a:ext cx="2905125" cy="9683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lang="ko-KR" altLang="en-US" sz="3200" b="1">
                <a:solidFill>
                  <a:srgbClr val="56304B"/>
                </a:solidFill>
                <a:latin typeface="210 꽃길 R"/>
                <a:ea typeface="210 꽃길 R"/>
                <a:cs typeface="나눔스퀘어라운드OTF ExtraBold"/>
              </a:rPr>
              <a:t>기초 프로그래밍</a:t>
            </a:r>
          </a:p>
          <a:p>
            <a:pPr algn="ctr" eaLnBrk="1" hangingPunct="1">
              <a:defRPr/>
            </a:pPr>
            <a:r>
              <a:rPr lang="en-US" altLang="ko-KR" sz="3200" b="1">
                <a:solidFill>
                  <a:srgbClr val="56304B"/>
                </a:solidFill>
                <a:latin typeface="210 꽃길 R"/>
                <a:ea typeface="210 꽃길 R"/>
                <a:cs typeface="나눔스퀘어라운드OTF ExtraBold"/>
              </a:rPr>
              <a:t>-</a:t>
            </a:r>
            <a:r>
              <a:rPr lang="ko-KR" altLang="en-US" sz="3200" b="1">
                <a:solidFill>
                  <a:srgbClr val="56304B"/>
                </a:solidFill>
                <a:latin typeface="210 꽃길 R"/>
                <a:ea typeface="210 꽃길 R"/>
                <a:cs typeface="나눔스퀘어라운드OTF ExtraBold"/>
              </a:rPr>
              <a:t> 블록 코딩 </a:t>
            </a:r>
            <a:r>
              <a:rPr lang="en-US" altLang="ko-KR" sz="3200" b="1">
                <a:solidFill>
                  <a:srgbClr val="56304B"/>
                </a:solidFill>
                <a:latin typeface="210 꽃길 R"/>
                <a:ea typeface="210 꽃길 R"/>
                <a:cs typeface="나눔스퀘어라운드OTF ExtraBold"/>
              </a:rPr>
              <a:t>-</a:t>
            </a:r>
          </a:p>
        </p:txBody>
      </p:sp>
      <p:grpSp>
        <p:nvGrpSpPr>
          <p:cNvPr id="9221" name="그룹 37"/>
          <p:cNvGrpSpPr/>
          <p:nvPr/>
        </p:nvGrpSpPr>
        <p:grpSpPr>
          <a:xfrm>
            <a:off x="1377950" y="2179638"/>
            <a:ext cx="492125" cy="501592"/>
            <a:chOff x="7068195" y="1691107"/>
            <a:chExt cx="492443" cy="501529"/>
          </a:xfrm>
        </p:grpSpPr>
        <p:sp>
          <p:nvSpPr>
            <p:cNvPr id="39" name="타원 38"/>
            <p:cNvSpPr/>
            <p:nvPr/>
          </p:nvSpPr>
          <p:spPr>
            <a:xfrm>
              <a:off x="7068195" y="1691107"/>
              <a:ext cx="492443" cy="492063"/>
            </a:xfrm>
            <a:prstGeom prst="ellipse">
              <a:avLst/>
            </a:prstGeom>
            <a:solidFill>
              <a:srgbClr val="562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b="1">
                <a:latin typeface="210 꽃길 R"/>
                <a:ea typeface="210 꽃길 R"/>
              </a:endParaRPr>
            </a:p>
          </p:txBody>
        </p:sp>
        <p:sp>
          <p:nvSpPr>
            <p:cNvPr id="9231" name="TextBox 40"/>
            <p:cNvSpPr txBox="1">
              <a:spLocks noChangeArrowheads="1"/>
            </p:cNvSpPr>
            <p:nvPr/>
          </p:nvSpPr>
          <p:spPr>
            <a:xfrm>
              <a:off x="7188253" y="1731029"/>
              <a:ext cx="203714" cy="4616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3000" b="1">
                  <a:solidFill>
                    <a:schemeClr val="bg1"/>
                  </a:solidFill>
                  <a:latin typeface="210 꽃길 R"/>
                  <a:ea typeface="210 꽃길 R"/>
                  <a:cs typeface="나눔스퀘어라운드OTF ExtraBold"/>
                </a:rPr>
                <a:t>2</a:t>
              </a:r>
            </a:p>
          </p:txBody>
        </p:sp>
      </p:grpSp>
      <p:sp>
        <p:nvSpPr>
          <p:cNvPr id="9222" name="TextBox 59"/>
          <p:cNvSpPr txBox="1">
            <a:spLocks noChangeArrowheads="1"/>
          </p:cNvSpPr>
          <p:nvPr/>
        </p:nvSpPr>
        <p:spPr>
          <a:xfrm>
            <a:off x="4001298" y="672350"/>
            <a:ext cx="7152800" cy="6973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defRPr/>
            </a:pPr>
            <a:r>
              <a:rPr lang="ko-KR" altLang="en-US" sz="4000" b="1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블록 코딩</a:t>
            </a:r>
            <a:r>
              <a:rPr lang="en-US" altLang="ko-KR" sz="4000" b="1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?</a:t>
            </a:r>
          </a:p>
        </p:txBody>
      </p:sp>
      <p:grpSp>
        <p:nvGrpSpPr>
          <p:cNvPr id="9248" name="그룹 9247"/>
          <p:cNvGrpSpPr/>
          <p:nvPr/>
        </p:nvGrpSpPr>
        <p:grpSpPr>
          <a:xfrm>
            <a:off x="3463712" y="2407875"/>
            <a:ext cx="4199576" cy="2823043"/>
            <a:chOff x="4018709" y="1777875"/>
            <a:chExt cx="7394576" cy="5076796"/>
          </a:xfrm>
        </p:grpSpPr>
        <p:pic>
          <p:nvPicPr>
            <p:cNvPr id="9235" name="그림 9234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8232602" y="1777875"/>
              <a:ext cx="1440180" cy="1440180"/>
            </a:xfrm>
            <a:prstGeom prst="rect">
              <a:avLst/>
            </a:prstGeom>
          </p:spPr>
        </p:pic>
        <p:pic>
          <p:nvPicPr>
            <p:cNvPr id="9236" name="그림 9235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5637600" y="1875600"/>
              <a:ext cx="1440180" cy="1440180"/>
            </a:xfrm>
            <a:prstGeom prst="rect">
              <a:avLst/>
            </a:prstGeom>
          </p:spPr>
        </p:pic>
        <p:sp>
          <p:nvSpPr>
            <p:cNvPr id="9242" name="왼쪽 중괄호 9241"/>
            <p:cNvSpPr/>
            <p:nvPr/>
          </p:nvSpPr>
          <p:spPr>
            <a:xfrm rot="16174944">
              <a:off x="7371319" y="2333696"/>
              <a:ext cx="487508" cy="2697766"/>
            </a:xfrm>
            <a:prstGeom prst="leftBrace">
              <a:avLst>
                <a:gd name="adj1" fmla="val 34408"/>
                <a:gd name="adj2" fmla="val 50000"/>
              </a:avLst>
            </a:prstGeom>
            <a:ln w="76200">
              <a:solidFill>
                <a:srgbClr val="562B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9243" name="그림 9242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5660700" y="4500600"/>
              <a:ext cx="1440180" cy="1440180"/>
            </a:xfrm>
            <a:prstGeom prst="rect">
              <a:avLst/>
            </a:prstGeom>
          </p:spPr>
        </p:pic>
        <p:pic>
          <p:nvPicPr>
            <p:cNvPr id="9244" name="그림 9243"/>
            <p:cNvPicPr>
              <a:picLocks noChangeAspect="1"/>
            </p:cNvPicPr>
            <p:nvPr/>
          </p:nvPicPr>
          <p:blipFill rotWithShape="1">
            <a:blip r:embed="rId6"/>
            <a:stretch>
              <a:fillRect/>
            </a:stretch>
          </p:blipFill>
          <p:spPr>
            <a:xfrm>
              <a:off x="8144625" y="4425375"/>
              <a:ext cx="1440180" cy="1440180"/>
            </a:xfrm>
            <a:prstGeom prst="rect">
              <a:avLst/>
            </a:prstGeom>
          </p:spPr>
        </p:pic>
        <p:sp>
          <p:nvSpPr>
            <p:cNvPr id="9246" name="TextBox 28"/>
            <p:cNvSpPr txBox="1">
              <a:spLocks noChangeArrowheads="1"/>
            </p:cNvSpPr>
            <p:nvPr/>
          </p:nvSpPr>
          <p:spPr>
            <a:xfrm>
              <a:off x="4018709" y="6151107"/>
              <a:ext cx="7394576" cy="7035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 eaLnBrk="1" hangingPunct="1">
                <a:defRPr/>
              </a:pPr>
              <a:r>
                <a:rPr lang="ko-KR" altLang="en-US" sz="2000" b="1">
                  <a:solidFill>
                    <a:srgbClr val="562B4B"/>
                  </a:solidFill>
                  <a:latin typeface="HU구수한보리차 120"/>
                  <a:ea typeface="HU구수한보리차 120"/>
                  <a:cs typeface="한컴 윤체 L"/>
                </a:rPr>
                <a:t>어렵고 힘든 </a:t>
              </a:r>
              <a:r>
                <a:rPr lang="ko-KR" altLang="en-US" sz="2000" b="1">
                  <a:solidFill>
                    <a:srgbClr val="FF843A"/>
                  </a:solidFill>
                  <a:latin typeface="HU구수한보리차 120"/>
                  <a:ea typeface="HU구수한보리차 120"/>
                  <a:cs typeface="한컴 윤체 L"/>
                </a:rPr>
                <a:t>반복적인 계산</a:t>
              </a:r>
              <a:r>
                <a:rPr lang="en-US" altLang="ko-KR" sz="2000" b="1">
                  <a:solidFill>
                    <a:srgbClr val="FF843A"/>
                  </a:solidFill>
                  <a:latin typeface="HU구수한보리차 120"/>
                  <a:ea typeface="HU구수한보리차 120"/>
                  <a:cs typeface="한컴 윤체 L"/>
                </a:rPr>
                <a:t>,</a:t>
              </a:r>
              <a:r>
                <a:rPr lang="ko-KR" altLang="en-US" sz="2000" b="1">
                  <a:solidFill>
                    <a:srgbClr val="FF843A"/>
                  </a:solidFill>
                  <a:latin typeface="HU구수한보리차 120"/>
                  <a:ea typeface="HU구수한보리차 120"/>
                  <a:cs typeface="한컴 윤체 L"/>
                </a:rPr>
                <a:t> 일</a:t>
              </a:r>
            </a:p>
          </p:txBody>
        </p:sp>
      </p:grpSp>
      <p:pic>
        <p:nvPicPr>
          <p:cNvPr id="9247" name="그림 924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37600" y="4697730"/>
            <a:ext cx="2160270" cy="2160270"/>
          </a:xfrm>
          <a:prstGeom prst="rect">
            <a:avLst/>
          </a:prstGeom>
        </p:spPr>
      </p:pic>
      <p:sp>
        <p:nvSpPr>
          <p:cNvPr id="9250" name="아래쪽 화살표 1"/>
          <p:cNvSpPr/>
          <p:nvPr/>
        </p:nvSpPr>
        <p:spPr>
          <a:xfrm rot="16212997">
            <a:off x="7783623" y="3209403"/>
            <a:ext cx="606871" cy="105003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38100"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9252" name="그림 9251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025503" y="3229500"/>
            <a:ext cx="2160270" cy="2160270"/>
          </a:xfrm>
          <a:prstGeom prst="rect">
            <a:avLst/>
          </a:prstGeom>
        </p:spPr>
      </p:pic>
      <p:pic>
        <p:nvPicPr>
          <p:cNvPr id="9251" name="그림 9250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9528674" y="1906274"/>
            <a:ext cx="1440180" cy="1440180"/>
          </a:xfrm>
          <a:prstGeom prst="rect">
            <a:avLst/>
          </a:prstGeom>
        </p:spPr>
      </p:pic>
      <p:sp>
        <p:nvSpPr>
          <p:cNvPr id="9254" name="TextBox 28"/>
          <p:cNvSpPr txBox="1">
            <a:spLocks noChangeArrowheads="1"/>
          </p:cNvSpPr>
          <p:nvPr/>
        </p:nvSpPr>
        <p:spPr>
          <a:xfrm>
            <a:off x="8859901" y="5194813"/>
            <a:ext cx="2519578" cy="47065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ko-KR" altLang="en-US" sz="2500" b="1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간단</a:t>
            </a:r>
            <a:r>
              <a:rPr lang="en-US" altLang="ko-KR" sz="2500" b="1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,</a:t>
            </a:r>
            <a:r>
              <a:rPr lang="ko-KR" altLang="en-US" sz="2500" b="1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 재미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9226683" y="-98143"/>
            <a:ext cx="3093020" cy="610305"/>
            <a:chOff x="9226683" y="-98143"/>
            <a:chExt cx="3093020" cy="610305"/>
          </a:xfrm>
        </p:grpSpPr>
        <p:pic>
          <p:nvPicPr>
            <p:cNvPr id="24" name="그림 1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10500221" y="-98143"/>
              <a:ext cx="513162" cy="610305"/>
            </a:xfrm>
            <a:prstGeom prst="rect">
              <a:avLst/>
            </a:prstGeom>
          </p:spPr>
        </p:pic>
        <p:sp>
          <p:nvSpPr>
            <p:cNvPr id="25" name="TextBox 8"/>
            <p:cNvSpPr txBox="1">
              <a:spLocks noChangeArrowheads="1"/>
            </p:cNvSpPr>
            <p:nvPr/>
          </p:nvSpPr>
          <p:spPr>
            <a:xfrm>
              <a:off x="9226683" y="85725"/>
              <a:ext cx="3093020" cy="2476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ko-KR" altLang="en-US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연세대학교 미래        </a:t>
              </a:r>
              <a:r>
                <a:rPr lang="en-US" altLang="ko-KR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SW </a:t>
              </a:r>
              <a:r>
                <a:rPr lang="ko-KR" altLang="en-US" sz="1600" b="1" dirty="0" err="1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가치확산</a:t>
              </a:r>
              <a:endParaRPr lang="ko-KR" altLang="en-US" sz="1600" b="1" dirty="0">
                <a:solidFill>
                  <a:srgbClr val="56304B"/>
                </a:solidFill>
                <a:latin typeface="HU구수한보리차 120"/>
                <a:ea typeface="HU구수한보리차 120"/>
                <a:cs typeface="나눔스퀘어라운드OTF Regular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8335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10244" name="그래픽 10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681663" y="0"/>
            <a:ext cx="828675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27"/>
          <p:cNvSpPr txBox="1">
            <a:spLocks noChangeArrowheads="1"/>
          </p:cNvSpPr>
          <p:nvPr/>
        </p:nvSpPr>
        <p:spPr>
          <a:xfrm>
            <a:off x="3151482" y="1273990"/>
            <a:ext cx="5897136" cy="6386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lang="ko-KR" altLang="en-US" sz="3600" b="1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블록 코딩</a:t>
            </a:r>
          </a:p>
        </p:txBody>
      </p:sp>
      <p:sp>
        <p:nvSpPr>
          <p:cNvPr id="10255" name="TextBox 14"/>
          <p:cNvSpPr txBox="1"/>
          <p:nvPr/>
        </p:nvSpPr>
        <p:spPr>
          <a:xfrm>
            <a:off x="249279" y="5743623"/>
            <a:ext cx="4051642" cy="364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>
                <a:solidFill>
                  <a:srgbClr val="562B4B"/>
                </a:solidFill>
                <a:latin typeface="HU구수한보리차 120"/>
                <a:ea typeface="HU구수한보리차 120"/>
              </a:rPr>
              <a:t>스마트허브의 불빛색을 정함</a:t>
            </a:r>
          </a:p>
        </p:txBody>
      </p:sp>
      <p:sp>
        <p:nvSpPr>
          <p:cNvPr id="10256" name="TextBox 14"/>
          <p:cNvSpPr txBox="1"/>
          <p:nvPr/>
        </p:nvSpPr>
        <p:spPr>
          <a:xfrm>
            <a:off x="4079703" y="5743623"/>
            <a:ext cx="4051642" cy="64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>
                <a:solidFill>
                  <a:srgbClr val="562B4B"/>
                </a:solidFill>
                <a:latin typeface="HU구수한보리차 120"/>
                <a:ea typeface="HU구수한보리차 120"/>
              </a:rPr>
              <a:t>스마트허브에서 소리가 남</a:t>
            </a:r>
          </a:p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solidFill>
                  <a:srgbClr val="562B4B"/>
                </a:solidFill>
                <a:latin typeface="HU구수한보리차 120"/>
                <a:ea typeface="HU구수한보리차 120"/>
              </a:rPr>
              <a:t>(</a:t>
            </a:r>
            <a:r>
              <a:rPr lang="ko-KR" altLang="en-US" b="1" dirty="0">
                <a:solidFill>
                  <a:srgbClr val="562B4B"/>
                </a:solidFill>
                <a:latin typeface="HU구수한보리차 120"/>
                <a:ea typeface="HU구수한보리차 120"/>
              </a:rPr>
              <a:t>숫자는 소리의 크기</a:t>
            </a:r>
            <a:r>
              <a:rPr lang="en-US" altLang="ko-KR" b="1" dirty="0">
                <a:solidFill>
                  <a:srgbClr val="562B4B"/>
                </a:solidFill>
                <a:latin typeface="HU구수한보리차 120"/>
                <a:ea typeface="HU구수한보리차 120"/>
              </a:rPr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1530" y="3169827"/>
            <a:ext cx="4051642" cy="641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>
                <a:solidFill>
                  <a:srgbClr val="562B4B"/>
                </a:solidFill>
                <a:latin typeface="HU구수한보리차 120"/>
                <a:ea typeface="HU구수한보리차 120"/>
              </a:rPr>
              <a:t>시작 블록</a:t>
            </a:r>
          </a:p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>
                <a:solidFill>
                  <a:srgbClr val="562B4B"/>
                </a:solidFill>
                <a:latin typeface="HU구수한보리차 120"/>
                <a:ea typeface="HU구수한보리차 120"/>
              </a:rPr>
              <a:t>왼쪽 </a:t>
            </a:r>
            <a:r>
              <a:rPr lang="en-US" altLang="ko-KR" b="1" dirty="0" smtClean="0">
                <a:solidFill>
                  <a:srgbClr val="562B4B"/>
                </a:solidFill>
                <a:latin typeface="HU구수한보리차 120"/>
                <a:ea typeface="HU구수한보리차 120"/>
                <a:sym typeface="Wingdings" panose="05000000000000000000" pitchFamily="2" charset="2"/>
              </a:rPr>
              <a:t></a:t>
            </a:r>
            <a:r>
              <a:rPr lang="ko-KR" altLang="en-US" b="1" dirty="0" smtClean="0">
                <a:solidFill>
                  <a:srgbClr val="562B4B"/>
                </a:solidFill>
                <a:latin typeface="HU구수한보리차 120"/>
                <a:ea typeface="HU구수한보리차 120"/>
              </a:rPr>
              <a:t> </a:t>
            </a:r>
            <a:r>
              <a:rPr lang="ko-KR" altLang="en-US" b="1" dirty="0">
                <a:solidFill>
                  <a:srgbClr val="562B4B"/>
                </a:solidFill>
                <a:latin typeface="HU구수한보리차 120"/>
                <a:ea typeface="HU구수한보리차 120"/>
              </a:rPr>
              <a:t>오른쪽 순서로 실행</a:t>
            </a:r>
          </a:p>
        </p:txBody>
      </p:sp>
      <p:sp>
        <p:nvSpPr>
          <p:cNvPr id="10253" name="TextBox 14"/>
          <p:cNvSpPr txBox="1"/>
          <p:nvPr/>
        </p:nvSpPr>
        <p:spPr>
          <a:xfrm>
            <a:off x="4079704" y="3167577"/>
            <a:ext cx="4051642" cy="641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>
                <a:solidFill>
                  <a:srgbClr val="562B4B"/>
                </a:solidFill>
                <a:latin typeface="HU구수한보리차 120"/>
                <a:ea typeface="HU구수한보리차 120"/>
              </a:rPr>
              <a:t>반복 블록</a:t>
            </a:r>
          </a:p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>
                <a:solidFill>
                  <a:srgbClr val="562B4B"/>
                </a:solidFill>
                <a:latin typeface="HU구수한보리차 120"/>
                <a:ea typeface="HU구수한보리차 120"/>
              </a:rPr>
              <a:t>안에 들어가는 블록을 반복해서 수행</a:t>
            </a:r>
          </a:p>
        </p:txBody>
      </p:sp>
      <p:sp>
        <p:nvSpPr>
          <p:cNvPr id="10254" name="TextBox 14"/>
          <p:cNvSpPr txBox="1"/>
          <p:nvPr/>
        </p:nvSpPr>
        <p:spPr>
          <a:xfrm>
            <a:off x="8004380" y="3173427"/>
            <a:ext cx="4051642" cy="641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>
                <a:solidFill>
                  <a:srgbClr val="562B4B"/>
                </a:solidFill>
                <a:latin typeface="HU구수한보리차 120"/>
                <a:ea typeface="HU구수한보리차 120"/>
              </a:rPr>
              <a:t>대기 블록</a:t>
            </a:r>
          </a:p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>
                <a:solidFill>
                  <a:srgbClr val="562B4B"/>
                </a:solidFill>
                <a:latin typeface="HU구수한보리차 120"/>
                <a:ea typeface="HU구수한보리차 120"/>
              </a:rPr>
              <a:t>어떤 일이 일어날 때까지 대기</a:t>
            </a:r>
          </a:p>
        </p:txBody>
      </p:sp>
      <p:sp>
        <p:nvSpPr>
          <p:cNvPr id="10257" name="TextBox 14"/>
          <p:cNvSpPr txBox="1"/>
          <p:nvPr/>
        </p:nvSpPr>
        <p:spPr>
          <a:xfrm>
            <a:off x="8030555" y="5750072"/>
            <a:ext cx="4051642" cy="64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>
                <a:solidFill>
                  <a:srgbClr val="562B4B"/>
                </a:solidFill>
                <a:latin typeface="HU구수한보리차 120"/>
                <a:ea typeface="HU구수한보리차 120"/>
              </a:rPr>
              <a:t>컴퓨터 화면에 특정 문구를 나타냄</a:t>
            </a:r>
          </a:p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>
                <a:solidFill>
                  <a:srgbClr val="562B4B"/>
                </a:solidFill>
                <a:latin typeface="HU구수한보리차 120"/>
                <a:ea typeface="HU구수한보리차 120"/>
              </a:rPr>
              <a:t>(</a:t>
            </a:r>
            <a:r>
              <a:rPr lang="ko-KR" altLang="en-US" b="1" dirty="0">
                <a:solidFill>
                  <a:srgbClr val="562B4B"/>
                </a:solidFill>
                <a:latin typeface="HU구수한보리차 120"/>
                <a:ea typeface="HU구수한보리차 120"/>
              </a:rPr>
              <a:t>위의 경우</a:t>
            </a:r>
            <a:r>
              <a:rPr lang="en-US" altLang="ko-KR" b="1" dirty="0">
                <a:solidFill>
                  <a:srgbClr val="562B4B"/>
                </a:solidFill>
                <a:latin typeface="HU구수한보리차 120"/>
                <a:ea typeface="HU구수한보리차 120"/>
              </a:rPr>
              <a:t>,</a:t>
            </a:r>
            <a:r>
              <a:rPr lang="ko-KR" altLang="en-US" b="1" dirty="0">
                <a:solidFill>
                  <a:srgbClr val="562B4B"/>
                </a:solidFill>
                <a:latin typeface="HU구수한보리차 120"/>
                <a:ea typeface="HU구수한보리차 120"/>
              </a:rPr>
              <a:t> </a:t>
            </a:r>
            <a:r>
              <a:rPr lang="en-US" altLang="ko-KR" b="1" dirty="0">
                <a:solidFill>
                  <a:srgbClr val="562B4B"/>
                </a:solidFill>
                <a:latin typeface="HU구수한보리차 120"/>
                <a:ea typeface="HU구수한보리차 120"/>
              </a:rPr>
              <a:t>123</a:t>
            </a:r>
            <a:r>
              <a:rPr lang="ko-KR" altLang="en-US" b="1" dirty="0">
                <a:solidFill>
                  <a:srgbClr val="562B4B"/>
                </a:solidFill>
                <a:latin typeface="HU구수한보리차 120"/>
                <a:ea typeface="HU구수한보리차 120"/>
              </a:rPr>
              <a:t>이 문구로 나타남</a:t>
            </a:r>
            <a:r>
              <a:rPr lang="en-US" altLang="ko-KR" b="1" dirty="0">
                <a:solidFill>
                  <a:srgbClr val="562B4B"/>
                </a:solidFill>
                <a:latin typeface="HU구수한보리차 120"/>
                <a:ea typeface="HU구수한보리차 120"/>
              </a:rPr>
              <a:t>)</a:t>
            </a:r>
          </a:p>
        </p:txBody>
      </p:sp>
      <p:grpSp>
        <p:nvGrpSpPr>
          <p:cNvPr id="20" name="그룹 19"/>
          <p:cNvGrpSpPr/>
          <p:nvPr/>
        </p:nvGrpSpPr>
        <p:grpSpPr>
          <a:xfrm>
            <a:off x="9226683" y="-98143"/>
            <a:ext cx="3093020" cy="610305"/>
            <a:chOff x="9226683" y="-98143"/>
            <a:chExt cx="3093020" cy="610305"/>
          </a:xfrm>
        </p:grpSpPr>
        <p:pic>
          <p:nvPicPr>
            <p:cNvPr id="21" name="그림 1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0500221" y="-98143"/>
              <a:ext cx="513162" cy="610305"/>
            </a:xfrm>
            <a:prstGeom prst="rect">
              <a:avLst/>
            </a:prstGeom>
          </p:spPr>
        </p:pic>
        <p:sp>
          <p:nvSpPr>
            <p:cNvPr id="22" name="TextBox 8"/>
            <p:cNvSpPr txBox="1">
              <a:spLocks noChangeArrowheads="1"/>
            </p:cNvSpPr>
            <p:nvPr/>
          </p:nvSpPr>
          <p:spPr>
            <a:xfrm>
              <a:off x="9226683" y="85725"/>
              <a:ext cx="3093020" cy="2476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ko-KR" altLang="en-US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연세대학교 미래        </a:t>
              </a:r>
              <a:r>
                <a:rPr lang="en-US" altLang="ko-KR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SW </a:t>
              </a:r>
              <a:r>
                <a:rPr lang="ko-KR" altLang="en-US" sz="1600" b="1" dirty="0" err="1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가치확산</a:t>
              </a:r>
              <a:endParaRPr lang="ko-KR" altLang="en-US" sz="1600" b="1" dirty="0">
                <a:solidFill>
                  <a:srgbClr val="56304B"/>
                </a:solidFill>
                <a:latin typeface="HU구수한보리차 120"/>
                <a:ea typeface="HU구수한보리차 120"/>
                <a:cs typeface="나눔스퀘어라운드OTF Regular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l="64705" t="44175" r="18936" b="4691"/>
          <a:stretch/>
        </p:blipFill>
        <p:spPr>
          <a:xfrm>
            <a:off x="1634414" y="3939583"/>
            <a:ext cx="1296140" cy="1853306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4"/>
          <a:srcRect l="4354" t="48166" r="56933" b="4421"/>
          <a:stretch/>
        </p:blipFill>
        <p:spPr>
          <a:xfrm>
            <a:off x="5018383" y="1949481"/>
            <a:ext cx="2174281" cy="1218096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4"/>
          <a:srcRect l="82468" t="8176" r="821" b="39719"/>
          <a:stretch/>
        </p:blipFill>
        <p:spPr>
          <a:xfrm>
            <a:off x="9393614" y="1344276"/>
            <a:ext cx="1307869" cy="1888493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4"/>
          <a:srcRect l="46570" t="3235" r="36775" b="44983"/>
          <a:stretch/>
        </p:blipFill>
        <p:spPr>
          <a:xfrm>
            <a:off x="9388895" y="3916125"/>
            <a:ext cx="1319600" cy="1876764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4"/>
          <a:srcRect l="13459" t="7227" r="68036" b="56850"/>
          <a:stretch/>
        </p:blipFill>
        <p:spPr>
          <a:xfrm>
            <a:off x="1565992" y="1818555"/>
            <a:ext cx="1466221" cy="130200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8827" y="3954806"/>
            <a:ext cx="1262398" cy="17920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8335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10244" name="그래픽 10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681663" y="0"/>
            <a:ext cx="828675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27"/>
          <p:cNvSpPr txBox="1">
            <a:spLocks noChangeArrowheads="1"/>
          </p:cNvSpPr>
          <p:nvPr/>
        </p:nvSpPr>
        <p:spPr>
          <a:xfrm>
            <a:off x="3151482" y="1273990"/>
            <a:ext cx="5897136" cy="6386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lang="ko-KR" altLang="en-US" sz="3600" b="1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블록 코딩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81529" y="3603581"/>
            <a:ext cx="4051643" cy="364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>
                <a:solidFill>
                  <a:srgbClr val="562B4B"/>
                </a:solidFill>
                <a:latin typeface="HU구수한보리차 120"/>
                <a:ea typeface="HU구수한보리차 120"/>
              </a:rPr>
              <a:t>화살표 방향으로 회전</a:t>
            </a:r>
          </a:p>
        </p:txBody>
      </p:sp>
      <p:sp>
        <p:nvSpPr>
          <p:cNvPr id="10263" name="TextBox 14"/>
          <p:cNvSpPr txBox="1"/>
          <p:nvPr/>
        </p:nvSpPr>
        <p:spPr>
          <a:xfrm>
            <a:off x="6294750" y="3566081"/>
            <a:ext cx="4051643" cy="364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>
                <a:solidFill>
                  <a:srgbClr val="562B4B"/>
                </a:solidFill>
                <a:latin typeface="HU구수한보리차 120"/>
                <a:ea typeface="HU구수한보리차 120"/>
              </a:rPr>
              <a:t>모터 회전을 멈춤</a:t>
            </a:r>
          </a:p>
        </p:txBody>
      </p:sp>
      <p:sp>
        <p:nvSpPr>
          <p:cNvPr id="10264" name="TextBox 14"/>
          <p:cNvSpPr txBox="1"/>
          <p:nvPr/>
        </p:nvSpPr>
        <p:spPr>
          <a:xfrm>
            <a:off x="1781529" y="5953481"/>
            <a:ext cx="4051643" cy="364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>
                <a:solidFill>
                  <a:srgbClr val="562B4B"/>
                </a:solidFill>
                <a:latin typeface="HU구수한보리차 120"/>
                <a:ea typeface="HU구수한보리차 120"/>
              </a:rPr>
              <a:t>숫자의 세기로 회전</a:t>
            </a:r>
          </a:p>
        </p:txBody>
      </p:sp>
      <p:sp>
        <p:nvSpPr>
          <p:cNvPr id="10265" name="TextBox 14"/>
          <p:cNvSpPr txBox="1"/>
          <p:nvPr/>
        </p:nvSpPr>
        <p:spPr>
          <a:xfrm>
            <a:off x="6294750" y="5949205"/>
            <a:ext cx="4051643" cy="367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>
                <a:solidFill>
                  <a:srgbClr val="562B4B"/>
                </a:solidFill>
                <a:latin typeface="HU구수한보리차 120"/>
                <a:ea typeface="HU구수한보리차 120"/>
              </a:rPr>
              <a:t>숫자의 시간동안 회전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9226683" y="-98143"/>
            <a:ext cx="3093020" cy="610305"/>
            <a:chOff x="9226683" y="-98143"/>
            <a:chExt cx="3093020" cy="610305"/>
          </a:xfrm>
        </p:grpSpPr>
        <p:pic>
          <p:nvPicPr>
            <p:cNvPr id="18" name="그림 1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0500221" y="-98143"/>
              <a:ext cx="513162" cy="610305"/>
            </a:xfrm>
            <a:prstGeom prst="rect">
              <a:avLst/>
            </a:prstGeom>
          </p:spPr>
        </p:pic>
        <p:sp>
          <p:nvSpPr>
            <p:cNvPr id="19" name="TextBox 8"/>
            <p:cNvSpPr txBox="1">
              <a:spLocks noChangeArrowheads="1"/>
            </p:cNvSpPr>
            <p:nvPr/>
          </p:nvSpPr>
          <p:spPr>
            <a:xfrm>
              <a:off x="9226683" y="85725"/>
              <a:ext cx="3093020" cy="2476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ko-KR" altLang="en-US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연세대학교 미래        </a:t>
              </a:r>
              <a:r>
                <a:rPr lang="en-US" altLang="ko-KR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SW </a:t>
              </a:r>
              <a:r>
                <a:rPr lang="ko-KR" altLang="en-US" sz="1600" b="1" dirty="0" err="1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가치확산</a:t>
              </a:r>
              <a:endParaRPr lang="ko-KR" altLang="en-US" sz="1600" b="1" dirty="0">
                <a:solidFill>
                  <a:srgbClr val="56304B"/>
                </a:solidFill>
                <a:latin typeface="HU구수한보리차 120"/>
                <a:ea typeface="HU구수한보리차 120"/>
                <a:cs typeface="나눔스퀘어라운드OTF Regular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/>
          <a:srcRect l="76384" t="5980" r="2561" b="43618"/>
          <a:stretch/>
        </p:blipFill>
        <p:spPr>
          <a:xfrm>
            <a:off x="3137971" y="4096214"/>
            <a:ext cx="1338758" cy="190897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4"/>
          <a:srcRect l="41162" t="50273" r="38270"/>
          <a:stretch/>
        </p:blipFill>
        <p:spPr>
          <a:xfrm>
            <a:off x="7666687" y="4108730"/>
            <a:ext cx="1307768" cy="188341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/>
          <a:srcRect l="2237" t="51856" r="76610" b="12961"/>
          <a:stretch/>
        </p:blipFill>
        <p:spPr>
          <a:xfrm>
            <a:off x="7645991" y="2321076"/>
            <a:ext cx="1349161" cy="1336727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2225651" y="2310765"/>
            <a:ext cx="3163398" cy="1357351"/>
            <a:chOff x="-739529" y="3982478"/>
            <a:chExt cx="3163398" cy="1357351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 rotWithShape="1">
            <a:blip r:embed="rId4"/>
            <a:srcRect l="37880" t="744" r="40578" b="63419"/>
            <a:stretch/>
          </p:blipFill>
          <p:spPr>
            <a:xfrm>
              <a:off x="1054121" y="3982478"/>
              <a:ext cx="1369748" cy="1357351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 rotWithShape="1">
            <a:blip r:embed="rId4"/>
            <a:srcRect l="709" r="77944" b="64946"/>
            <a:stretch/>
          </p:blipFill>
          <p:spPr>
            <a:xfrm>
              <a:off x="-739529" y="3987488"/>
              <a:ext cx="1378462" cy="134831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8335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10244" name="그래픽 10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681663" y="0"/>
            <a:ext cx="828675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27"/>
          <p:cNvSpPr txBox="1">
            <a:spLocks noChangeArrowheads="1"/>
          </p:cNvSpPr>
          <p:nvPr/>
        </p:nvSpPr>
        <p:spPr>
          <a:xfrm>
            <a:off x="3151482" y="1273990"/>
            <a:ext cx="5897136" cy="6386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lang="ko-KR" altLang="en-US" sz="3600" b="1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블록 코딩</a:t>
            </a:r>
          </a:p>
        </p:txBody>
      </p:sp>
      <p:cxnSp>
        <p:nvCxnSpPr>
          <p:cNvPr id="10267" name="직선 연결선 10266"/>
          <p:cNvCxnSpPr/>
          <p:nvPr/>
        </p:nvCxnSpPr>
        <p:spPr>
          <a:xfrm rot="16200000" flipH="1" flipV="1">
            <a:off x="4202250" y="4366499"/>
            <a:ext cx="3787500" cy="0"/>
          </a:xfrm>
          <a:prstGeom prst="line">
            <a:avLst/>
          </a:prstGeom>
          <a:ln w="38100">
            <a:solidFill>
              <a:srgbClr val="562B4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8" name="TextBox 83"/>
          <p:cNvSpPr txBox="1">
            <a:spLocks noChangeArrowheads="1"/>
          </p:cNvSpPr>
          <p:nvPr/>
        </p:nvSpPr>
        <p:spPr>
          <a:xfrm>
            <a:off x="1566507" y="2027739"/>
            <a:ext cx="2962987" cy="47025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ko-KR" altLang="en-US" sz="25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기울기 센서 </a:t>
            </a:r>
          </a:p>
        </p:txBody>
      </p:sp>
      <p:sp>
        <p:nvSpPr>
          <p:cNvPr id="10269" name="TextBox 83"/>
          <p:cNvSpPr txBox="1">
            <a:spLocks noChangeArrowheads="1"/>
          </p:cNvSpPr>
          <p:nvPr/>
        </p:nvSpPr>
        <p:spPr>
          <a:xfrm>
            <a:off x="7662506" y="2027739"/>
            <a:ext cx="2962987" cy="47025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ko-KR" altLang="en-US" sz="25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동작 센서 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9226683" y="-98143"/>
            <a:ext cx="3093020" cy="610305"/>
            <a:chOff x="9226683" y="-98143"/>
            <a:chExt cx="3093020" cy="610305"/>
          </a:xfrm>
        </p:grpSpPr>
        <p:pic>
          <p:nvPicPr>
            <p:cNvPr id="22" name="그림 1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0500221" y="-98143"/>
              <a:ext cx="513162" cy="610305"/>
            </a:xfrm>
            <a:prstGeom prst="rect">
              <a:avLst/>
            </a:prstGeom>
          </p:spPr>
        </p:pic>
        <p:sp>
          <p:nvSpPr>
            <p:cNvPr id="23" name="TextBox 8"/>
            <p:cNvSpPr txBox="1">
              <a:spLocks noChangeArrowheads="1"/>
            </p:cNvSpPr>
            <p:nvPr/>
          </p:nvSpPr>
          <p:spPr>
            <a:xfrm>
              <a:off x="9226683" y="85725"/>
              <a:ext cx="3093020" cy="2476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ko-KR" altLang="en-US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연세대학교 미래        </a:t>
              </a:r>
              <a:r>
                <a:rPr lang="en-US" altLang="ko-KR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SW </a:t>
              </a:r>
              <a:r>
                <a:rPr lang="ko-KR" altLang="en-US" sz="1600" b="1" dirty="0" err="1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가치확산</a:t>
              </a:r>
              <a:endParaRPr lang="ko-KR" altLang="en-US" sz="1600" b="1" dirty="0">
                <a:solidFill>
                  <a:srgbClr val="56304B"/>
                </a:solidFill>
                <a:latin typeface="HU구수한보리차 120"/>
                <a:ea typeface="HU구수한보리차 120"/>
                <a:cs typeface="나눔스퀘어라운드OTF Regular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769676" y="3159894"/>
            <a:ext cx="4627271" cy="2348440"/>
            <a:chOff x="904072" y="3400424"/>
            <a:chExt cx="4627271" cy="2348440"/>
          </a:xfrm>
        </p:grpSpPr>
        <p:sp>
          <p:nvSpPr>
            <p:cNvPr id="10255" name="TextBox 14"/>
            <p:cNvSpPr txBox="1"/>
            <p:nvPr/>
          </p:nvSpPr>
          <p:spPr>
            <a:xfrm>
              <a:off x="2581186" y="3810716"/>
              <a:ext cx="276131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b="1" dirty="0">
                  <a:solidFill>
                    <a:srgbClr val="562B4B"/>
                  </a:solidFill>
                  <a:latin typeface="HU구수한보리차 120"/>
                  <a:ea typeface="HU구수한보리차 120"/>
                </a:rPr>
                <a:t>센서가 위로 기울어짐을 감지</a:t>
              </a:r>
            </a:p>
          </p:txBody>
        </p:sp>
        <p:sp>
          <p:nvSpPr>
            <p:cNvPr id="10263" name="TextBox 14"/>
            <p:cNvSpPr txBox="1"/>
            <p:nvPr/>
          </p:nvSpPr>
          <p:spPr>
            <a:xfrm>
              <a:off x="2581187" y="5037819"/>
              <a:ext cx="295015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b="1" dirty="0">
                  <a:solidFill>
                    <a:srgbClr val="562B4B"/>
                  </a:solidFill>
                  <a:latin typeface="HU구수한보리차 120"/>
                  <a:ea typeface="HU구수한보리차 120"/>
                </a:rPr>
                <a:t>센서가 아래로 기울어짐을 감지</a:t>
              </a: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4"/>
            <a:srcRect l="4507" t="15379" r="73599" b="12496"/>
            <a:stretch/>
          </p:blipFill>
          <p:spPr>
            <a:xfrm>
              <a:off x="904072" y="3400424"/>
              <a:ext cx="1748200" cy="2348440"/>
            </a:xfrm>
            <a:prstGeom prst="rect">
              <a:avLst/>
            </a:prstGeom>
          </p:spPr>
        </p:pic>
      </p:grpSp>
      <p:grpSp>
        <p:nvGrpSpPr>
          <p:cNvPr id="4" name="그룹 3"/>
          <p:cNvGrpSpPr/>
          <p:nvPr/>
        </p:nvGrpSpPr>
        <p:grpSpPr>
          <a:xfrm>
            <a:off x="6609519" y="2605356"/>
            <a:ext cx="5059018" cy="3457517"/>
            <a:chOff x="6440556" y="2853831"/>
            <a:chExt cx="5059018" cy="3457517"/>
          </a:xfrm>
        </p:grpSpPr>
        <p:sp>
          <p:nvSpPr>
            <p:cNvPr id="10264" name="TextBox 14"/>
            <p:cNvSpPr txBox="1"/>
            <p:nvPr/>
          </p:nvSpPr>
          <p:spPr>
            <a:xfrm>
              <a:off x="8092553" y="3231998"/>
              <a:ext cx="326787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b="1" dirty="0">
                  <a:solidFill>
                    <a:srgbClr val="562B4B"/>
                  </a:solidFill>
                  <a:latin typeface="HU구수한보리차 120"/>
                  <a:ea typeface="HU구수한보리차 120"/>
                </a:rPr>
                <a:t>물건이 센서에서 더 </a:t>
              </a:r>
              <a:r>
                <a:rPr lang="ko-KR" altLang="en-US" b="1" dirty="0" err="1">
                  <a:solidFill>
                    <a:srgbClr val="562B4B"/>
                  </a:solidFill>
                  <a:latin typeface="HU구수한보리차 120"/>
                  <a:ea typeface="HU구수한보리차 120"/>
                </a:rPr>
                <a:t>멀어짐을</a:t>
              </a:r>
              <a:r>
                <a:rPr lang="ko-KR" altLang="en-US" b="1" dirty="0">
                  <a:solidFill>
                    <a:srgbClr val="562B4B"/>
                  </a:solidFill>
                  <a:latin typeface="HU구수한보리차 120"/>
                  <a:ea typeface="HU구수한보리차 120"/>
                </a:rPr>
                <a:t> 감지</a:t>
              </a:r>
            </a:p>
          </p:txBody>
        </p:sp>
        <p:sp>
          <p:nvSpPr>
            <p:cNvPr id="10265" name="TextBox 14"/>
            <p:cNvSpPr txBox="1"/>
            <p:nvPr/>
          </p:nvSpPr>
          <p:spPr>
            <a:xfrm>
              <a:off x="8092553" y="4460929"/>
              <a:ext cx="340702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b="1" dirty="0">
                  <a:solidFill>
                    <a:srgbClr val="562B4B"/>
                  </a:solidFill>
                  <a:latin typeface="HU구수한보리차 120"/>
                  <a:ea typeface="HU구수한보리차 120"/>
                </a:rPr>
                <a:t>물건이 센서에서 더 가까워짐을 감지</a:t>
              </a:r>
            </a:p>
          </p:txBody>
        </p:sp>
        <p:sp>
          <p:nvSpPr>
            <p:cNvPr id="10266" name="TextBox 14"/>
            <p:cNvSpPr txBox="1"/>
            <p:nvPr/>
          </p:nvSpPr>
          <p:spPr>
            <a:xfrm>
              <a:off x="8092553" y="5676257"/>
              <a:ext cx="283881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1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b="1" dirty="0">
                  <a:solidFill>
                    <a:srgbClr val="562B4B"/>
                  </a:solidFill>
                  <a:latin typeface="HU구수한보리차 120"/>
                  <a:ea typeface="HU구수한보리차 120"/>
                </a:rPr>
                <a:t>물건이 이동했음을 감지</a:t>
              </a: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5"/>
            <a:srcRect l="7895" t="4353" r="11781" b="6865"/>
            <a:stretch/>
          </p:blipFill>
          <p:spPr>
            <a:xfrm>
              <a:off x="6440556" y="2853831"/>
              <a:ext cx="1634950" cy="345751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8335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10244" name="그래픽 10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681663" y="0"/>
            <a:ext cx="828675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27"/>
          <p:cNvSpPr txBox="1">
            <a:spLocks noChangeArrowheads="1"/>
          </p:cNvSpPr>
          <p:nvPr/>
        </p:nvSpPr>
        <p:spPr>
          <a:xfrm>
            <a:off x="3062963" y="1273990"/>
            <a:ext cx="6058575" cy="6386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lang="ko-KR" altLang="en-US" sz="3600" b="1" dirty="0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블록 코딩</a:t>
            </a:r>
          </a:p>
        </p:txBody>
      </p:sp>
      <p:sp>
        <p:nvSpPr>
          <p:cNvPr id="16" name="TextBox 5"/>
          <p:cNvSpPr txBox="1">
            <a:spLocks noChangeArrowheads="1"/>
          </p:cNvSpPr>
          <p:nvPr/>
        </p:nvSpPr>
        <p:spPr>
          <a:xfrm>
            <a:off x="937800" y="2356180"/>
            <a:ext cx="907499" cy="4689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lang="ko-KR" altLang="en-US" sz="25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예</a:t>
            </a:r>
            <a:r>
              <a:rPr lang="en-US" altLang="ko-KR" sz="25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1)</a:t>
            </a:r>
          </a:p>
        </p:txBody>
      </p:sp>
      <p:sp>
        <p:nvSpPr>
          <p:cNvPr id="10254" name="TextBox 5"/>
          <p:cNvSpPr txBox="1">
            <a:spLocks noChangeArrowheads="1"/>
          </p:cNvSpPr>
          <p:nvPr/>
        </p:nvSpPr>
        <p:spPr>
          <a:xfrm>
            <a:off x="937800" y="3908022"/>
            <a:ext cx="907499" cy="4689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ko-KR" altLang="en-US" sz="25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예</a:t>
            </a:r>
            <a:r>
              <a:rPr lang="en-US" altLang="ko-KR" sz="25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2)</a:t>
            </a:r>
          </a:p>
        </p:txBody>
      </p:sp>
      <p:sp>
        <p:nvSpPr>
          <p:cNvPr id="10255" name="TextBox 5"/>
          <p:cNvSpPr txBox="1">
            <a:spLocks noChangeArrowheads="1"/>
          </p:cNvSpPr>
          <p:nvPr/>
        </p:nvSpPr>
        <p:spPr>
          <a:xfrm>
            <a:off x="937800" y="5421464"/>
            <a:ext cx="907499" cy="4689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ko-KR" altLang="en-US" sz="25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예</a:t>
            </a:r>
            <a:r>
              <a:rPr lang="en-US" altLang="ko-KR" sz="25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3)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9226683" y="-98143"/>
            <a:ext cx="3093020" cy="610305"/>
            <a:chOff x="9226683" y="-98143"/>
            <a:chExt cx="3093020" cy="610305"/>
          </a:xfrm>
        </p:grpSpPr>
        <p:pic>
          <p:nvPicPr>
            <p:cNvPr id="17" name="그림 1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0500221" y="-98143"/>
              <a:ext cx="513162" cy="610305"/>
            </a:xfrm>
            <a:prstGeom prst="rect">
              <a:avLst/>
            </a:prstGeom>
          </p:spPr>
        </p:pic>
        <p:sp>
          <p:nvSpPr>
            <p:cNvPr id="18" name="TextBox 8"/>
            <p:cNvSpPr txBox="1">
              <a:spLocks noChangeArrowheads="1"/>
            </p:cNvSpPr>
            <p:nvPr/>
          </p:nvSpPr>
          <p:spPr>
            <a:xfrm>
              <a:off x="9226683" y="85725"/>
              <a:ext cx="3093020" cy="2476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ko-KR" altLang="en-US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연세대학교 미래        </a:t>
              </a:r>
              <a:r>
                <a:rPr lang="en-US" altLang="ko-KR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SW </a:t>
              </a:r>
              <a:r>
                <a:rPr lang="ko-KR" altLang="en-US" sz="1600" b="1" dirty="0" err="1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가치확산</a:t>
              </a:r>
              <a:endParaRPr lang="ko-KR" altLang="en-US" sz="1600" b="1" dirty="0">
                <a:solidFill>
                  <a:srgbClr val="56304B"/>
                </a:solidFill>
                <a:latin typeface="HU구수한보리차 120"/>
                <a:ea typeface="HU구수한보리차 120"/>
                <a:cs typeface="나눔스퀘어라운드OTF Regular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9159" y="2251021"/>
            <a:ext cx="3666816" cy="4053589"/>
          </a:xfrm>
          <a:prstGeom prst="rect">
            <a:avLst/>
          </a:prstGeom>
        </p:spPr>
      </p:pic>
      <p:sp>
        <p:nvSpPr>
          <p:cNvPr id="19" name="TextBox 5"/>
          <p:cNvSpPr txBox="1">
            <a:spLocks noChangeArrowheads="1"/>
          </p:cNvSpPr>
          <p:nvPr/>
        </p:nvSpPr>
        <p:spPr>
          <a:xfrm>
            <a:off x="6232044" y="3160339"/>
            <a:ext cx="5019247" cy="126188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ko-KR" altLang="en-US" sz="2800" b="1" dirty="0" smtClean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이해 </a:t>
            </a:r>
            <a:r>
              <a:rPr lang="en-US" altLang="ko-KR" sz="2800" b="1" dirty="0" smtClean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check!</a:t>
            </a:r>
          </a:p>
          <a:p>
            <a:pPr algn="ctr" eaLnBrk="1" hangingPunct="1">
              <a:defRPr/>
            </a:pPr>
            <a:r>
              <a:rPr lang="ko-KR" altLang="en-US" sz="2400" b="1" dirty="0" smtClean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왼쪽의 예시처럼 블록 코딩을 한다면</a:t>
            </a:r>
            <a:endParaRPr lang="en-US" altLang="ko-KR" sz="2400" b="1" dirty="0" smtClean="0">
              <a:solidFill>
                <a:srgbClr val="562B4B"/>
              </a:solidFill>
              <a:latin typeface="HU구수한보리차 120"/>
              <a:ea typeface="HU구수한보리차 120"/>
              <a:cs typeface="한컴 윤체 L"/>
            </a:endParaRPr>
          </a:p>
          <a:p>
            <a:pPr algn="ctr" eaLnBrk="1" hangingPunct="1">
              <a:defRPr/>
            </a:pPr>
            <a:r>
              <a:rPr lang="ko-KR" altLang="en-US" sz="2400" b="1" dirty="0" smtClean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어떤 동작을 </a:t>
            </a:r>
            <a:r>
              <a:rPr lang="ko-KR" altLang="en-US" sz="2400" b="1" dirty="0" smtClean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할</a:t>
            </a:r>
            <a:r>
              <a:rPr lang="ko-KR" altLang="en-US" sz="2400" b="1" dirty="0" smtClean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지 생각해봅시다</a:t>
            </a:r>
            <a:r>
              <a:rPr lang="en-US" altLang="ko-KR" sz="2400" b="1" dirty="0" smtClean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!</a:t>
            </a:r>
            <a:endParaRPr lang="ko-KR" altLang="en-US" sz="2400" b="1" dirty="0">
              <a:solidFill>
                <a:srgbClr val="562B4B"/>
              </a:solidFill>
              <a:latin typeface="HU구수한보리차 120"/>
              <a:ea typeface="HU구수한보리차 120"/>
              <a:cs typeface="한컴 윤체 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8335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10244" name="그래픽 10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681663" y="0"/>
            <a:ext cx="828675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27"/>
          <p:cNvSpPr txBox="1">
            <a:spLocks noChangeArrowheads="1"/>
          </p:cNvSpPr>
          <p:nvPr/>
        </p:nvSpPr>
        <p:spPr>
          <a:xfrm>
            <a:off x="3062963" y="1273990"/>
            <a:ext cx="6058575" cy="6386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lang="ko-KR" altLang="en-US" sz="3600" b="1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블록 코딩</a:t>
            </a:r>
          </a:p>
        </p:txBody>
      </p:sp>
      <p:sp>
        <p:nvSpPr>
          <p:cNvPr id="16" name="TextBox 5"/>
          <p:cNvSpPr txBox="1">
            <a:spLocks noChangeArrowheads="1"/>
          </p:cNvSpPr>
          <p:nvPr/>
        </p:nvSpPr>
        <p:spPr>
          <a:xfrm>
            <a:off x="937800" y="2356180"/>
            <a:ext cx="907499" cy="4689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lang="ko-KR" altLang="en-US" sz="25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예</a:t>
            </a:r>
            <a:r>
              <a:rPr lang="en-US" altLang="ko-KR" sz="25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1)</a:t>
            </a:r>
          </a:p>
        </p:txBody>
      </p:sp>
      <p:sp>
        <p:nvSpPr>
          <p:cNvPr id="10254" name="TextBox 5"/>
          <p:cNvSpPr txBox="1">
            <a:spLocks noChangeArrowheads="1"/>
          </p:cNvSpPr>
          <p:nvPr/>
        </p:nvSpPr>
        <p:spPr>
          <a:xfrm>
            <a:off x="937800" y="3908022"/>
            <a:ext cx="907499" cy="4689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ko-KR" altLang="en-US" sz="25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예</a:t>
            </a:r>
            <a:r>
              <a:rPr lang="en-US" altLang="ko-KR" sz="25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2)</a:t>
            </a:r>
          </a:p>
        </p:txBody>
      </p:sp>
      <p:sp>
        <p:nvSpPr>
          <p:cNvPr id="10255" name="TextBox 5"/>
          <p:cNvSpPr txBox="1">
            <a:spLocks noChangeArrowheads="1"/>
          </p:cNvSpPr>
          <p:nvPr/>
        </p:nvSpPr>
        <p:spPr>
          <a:xfrm>
            <a:off x="937800" y="5421464"/>
            <a:ext cx="907499" cy="4689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ko-KR" altLang="en-US" sz="25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예</a:t>
            </a:r>
            <a:r>
              <a:rPr lang="en-US" altLang="ko-KR" sz="25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3)</a:t>
            </a:r>
          </a:p>
        </p:txBody>
      </p:sp>
      <p:sp>
        <p:nvSpPr>
          <p:cNvPr id="10256" name="TextBox 5"/>
          <p:cNvSpPr txBox="1">
            <a:spLocks noChangeArrowheads="1"/>
          </p:cNvSpPr>
          <p:nvPr/>
        </p:nvSpPr>
        <p:spPr>
          <a:xfrm>
            <a:off x="6054326" y="1937235"/>
            <a:ext cx="5019247" cy="13068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1.</a:t>
            </a:r>
            <a:r>
              <a:rPr lang="ko-KR" altLang="en-US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 프로그램 시작</a:t>
            </a:r>
          </a:p>
          <a:p>
            <a:pPr eaLnBrk="1" hangingPunct="1">
              <a:defRPr/>
            </a:pPr>
            <a:r>
              <a:rPr lang="en-US" altLang="ko-KR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2.</a:t>
            </a:r>
            <a:r>
              <a:rPr lang="ko-KR" altLang="en-US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 </a:t>
            </a:r>
            <a:r>
              <a:rPr lang="en-US" altLang="ko-KR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1</a:t>
            </a:r>
            <a:r>
              <a:rPr lang="ko-KR" altLang="en-US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의 세기로 모터 회전</a:t>
            </a:r>
          </a:p>
          <a:p>
            <a:pPr eaLnBrk="1" hangingPunct="1">
              <a:defRPr/>
            </a:pPr>
            <a:r>
              <a:rPr lang="en-US" altLang="ko-KR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3.</a:t>
            </a:r>
            <a:r>
              <a:rPr lang="ko-KR" altLang="en-US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 </a:t>
            </a:r>
            <a:r>
              <a:rPr lang="en-US" altLang="ko-KR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1</a:t>
            </a:r>
            <a:r>
              <a:rPr lang="ko-KR" altLang="en-US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초 대기</a:t>
            </a:r>
          </a:p>
          <a:p>
            <a:pPr eaLnBrk="1" hangingPunct="1">
              <a:defRPr/>
            </a:pPr>
            <a:r>
              <a:rPr lang="en-US" altLang="ko-KR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4.</a:t>
            </a:r>
            <a:r>
              <a:rPr lang="ko-KR" altLang="en-US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 모터 멈춤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9226683" y="-98143"/>
            <a:ext cx="3093020" cy="610305"/>
            <a:chOff x="9226683" y="-98143"/>
            <a:chExt cx="3093020" cy="610305"/>
          </a:xfrm>
        </p:grpSpPr>
        <p:pic>
          <p:nvPicPr>
            <p:cNvPr id="17" name="그림 1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0500221" y="-98143"/>
              <a:ext cx="513162" cy="610305"/>
            </a:xfrm>
            <a:prstGeom prst="rect">
              <a:avLst/>
            </a:prstGeom>
          </p:spPr>
        </p:pic>
        <p:sp>
          <p:nvSpPr>
            <p:cNvPr id="18" name="TextBox 8"/>
            <p:cNvSpPr txBox="1">
              <a:spLocks noChangeArrowheads="1"/>
            </p:cNvSpPr>
            <p:nvPr/>
          </p:nvSpPr>
          <p:spPr>
            <a:xfrm>
              <a:off x="9226683" y="85725"/>
              <a:ext cx="3093020" cy="2476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ko-KR" altLang="en-US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연세대학교 미래        </a:t>
              </a:r>
              <a:r>
                <a:rPr lang="en-US" altLang="ko-KR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SW </a:t>
              </a:r>
              <a:r>
                <a:rPr lang="ko-KR" altLang="en-US" sz="1600" b="1" dirty="0" err="1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가치확산</a:t>
              </a:r>
              <a:endParaRPr lang="ko-KR" altLang="en-US" sz="1600" b="1" dirty="0">
                <a:solidFill>
                  <a:srgbClr val="56304B"/>
                </a:solidFill>
                <a:latin typeface="HU구수한보리차 120"/>
                <a:ea typeface="HU구수한보리차 120"/>
                <a:cs typeface="나눔스퀘어라운드OTF Regular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9159" y="2251021"/>
            <a:ext cx="3666816" cy="405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04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0" y="648335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7231063" y="2128838"/>
            <a:ext cx="2271712" cy="2525712"/>
          </a:xfrm>
          <a:prstGeom prst="rect">
            <a:avLst/>
          </a:prstGeom>
          <a:solidFill>
            <a:srgbClr val="FFF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b="1"/>
          </a:p>
        </p:txBody>
      </p:sp>
      <p:sp>
        <p:nvSpPr>
          <p:cNvPr id="44" name="직사각형 43"/>
          <p:cNvSpPr/>
          <p:nvPr/>
        </p:nvSpPr>
        <p:spPr>
          <a:xfrm>
            <a:off x="2692400" y="2128838"/>
            <a:ext cx="2271713" cy="2525712"/>
          </a:xfrm>
          <a:prstGeom prst="rect">
            <a:avLst/>
          </a:prstGeom>
          <a:solidFill>
            <a:srgbClr val="FFF1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b="1"/>
          </a:p>
        </p:txBody>
      </p:sp>
      <p:sp>
        <p:nvSpPr>
          <p:cNvPr id="43" name="직사각형 42"/>
          <p:cNvSpPr/>
          <p:nvPr/>
        </p:nvSpPr>
        <p:spPr>
          <a:xfrm>
            <a:off x="9499600" y="2128838"/>
            <a:ext cx="2692400" cy="252571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964113" y="2128838"/>
            <a:ext cx="2270125" cy="252571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 b="1"/>
          </a:p>
        </p:txBody>
      </p:sp>
      <p:pic>
        <p:nvPicPr>
          <p:cNvPr id="3079" name="그래픽 7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681663" y="-7938"/>
            <a:ext cx="828675" cy="1276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0" name="그래픽 11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657725" y="5105400"/>
            <a:ext cx="287655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직사각형 22"/>
          <p:cNvSpPr/>
          <p:nvPr/>
        </p:nvSpPr>
        <p:spPr>
          <a:xfrm>
            <a:off x="0" y="2128838"/>
            <a:ext cx="2692400" cy="2525712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3082" name="TextBox 25"/>
          <p:cNvSpPr txBox="1">
            <a:spLocks noChangeArrowheads="1"/>
          </p:cNvSpPr>
          <p:nvPr/>
        </p:nvSpPr>
        <p:spPr>
          <a:xfrm>
            <a:off x="879475" y="3682452"/>
            <a:ext cx="1385888" cy="2460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lang="ko-KR" altLang="en-US" sz="1600" b="1" dirty="0" smtClean="0">
                <a:solidFill>
                  <a:srgbClr val="56304B"/>
                </a:solidFill>
                <a:latin typeface="210 공중전화 R"/>
                <a:ea typeface="210 공중전화 R"/>
                <a:cs typeface="나눔스퀘어라운드OTF ExtraBold"/>
              </a:rPr>
              <a:t>레고 </a:t>
            </a:r>
            <a:r>
              <a:rPr lang="ko-KR" altLang="en-US" sz="1600" b="1" dirty="0" err="1" smtClean="0">
                <a:solidFill>
                  <a:srgbClr val="56304B"/>
                </a:solidFill>
                <a:latin typeface="210 공중전화 R"/>
                <a:ea typeface="210 공중전화 R"/>
                <a:cs typeface="나눔스퀘어라운드OTF ExtraBold"/>
              </a:rPr>
              <a:t>위두</a:t>
            </a:r>
            <a:endParaRPr lang="en-US" altLang="ko-KR" sz="1600" b="1" dirty="0">
              <a:solidFill>
                <a:srgbClr val="56304B"/>
              </a:solidFill>
              <a:latin typeface="210 공중전화 R"/>
              <a:ea typeface="210 공중전화 R"/>
              <a:cs typeface="나눔스퀘어라운드OTF ExtraBold"/>
            </a:endParaRPr>
          </a:p>
        </p:txBody>
      </p:sp>
      <p:sp>
        <p:nvSpPr>
          <p:cNvPr id="3083" name="TextBox 36"/>
          <p:cNvSpPr txBox="1">
            <a:spLocks noChangeArrowheads="1"/>
          </p:cNvSpPr>
          <p:nvPr/>
        </p:nvSpPr>
        <p:spPr>
          <a:xfrm>
            <a:off x="3114675" y="3682452"/>
            <a:ext cx="1466850" cy="24184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lang="ko-KR" altLang="en-US" sz="1600" b="1" dirty="0">
                <a:solidFill>
                  <a:srgbClr val="56304B"/>
                </a:solidFill>
                <a:latin typeface="210 공중전화 R"/>
                <a:ea typeface="210 공중전화 R"/>
                <a:cs typeface="나눔스퀘어라운드OTF ExtraBold"/>
              </a:rPr>
              <a:t>기초 프로그래밍</a:t>
            </a:r>
          </a:p>
        </p:txBody>
      </p:sp>
      <p:sp>
        <p:nvSpPr>
          <p:cNvPr id="3084" name="TextBox 38"/>
          <p:cNvSpPr txBox="1">
            <a:spLocks noChangeArrowheads="1"/>
          </p:cNvSpPr>
          <p:nvPr/>
        </p:nvSpPr>
        <p:spPr>
          <a:xfrm>
            <a:off x="5381625" y="3682452"/>
            <a:ext cx="1466850" cy="24184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lang="ko-KR" altLang="en-US" sz="1600" b="1" dirty="0">
                <a:solidFill>
                  <a:srgbClr val="56304B"/>
                </a:solidFill>
                <a:latin typeface="210 공중전화 R"/>
                <a:ea typeface="210 공중전화 R"/>
                <a:cs typeface="나눔스퀘어라운드OTF ExtraBold"/>
              </a:rPr>
              <a:t>탐사로봇 마일로</a:t>
            </a:r>
          </a:p>
        </p:txBody>
      </p:sp>
      <p:grpSp>
        <p:nvGrpSpPr>
          <p:cNvPr id="3085" name="그룹 21"/>
          <p:cNvGrpSpPr/>
          <p:nvPr/>
        </p:nvGrpSpPr>
        <p:grpSpPr>
          <a:xfrm>
            <a:off x="2689225" y="2276475"/>
            <a:ext cx="6813550" cy="2228850"/>
            <a:chOff x="2689724" y="2440316"/>
            <a:chExt cx="6812553" cy="1901952"/>
          </a:xfrm>
        </p:grpSpPr>
        <p:cxnSp>
          <p:nvCxnSpPr>
            <p:cNvPr id="32" name="직선 연결선 31"/>
            <p:cNvCxnSpPr/>
            <p:nvPr/>
          </p:nvCxnSpPr>
          <p:spPr>
            <a:xfrm>
              <a:off x="2689724" y="2440316"/>
              <a:ext cx="0" cy="1901952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4961105" y="2440316"/>
              <a:ext cx="0" cy="1901952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7230897" y="2440316"/>
              <a:ext cx="0" cy="1901952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>
              <a:off x="9502277" y="2440316"/>
              <a:ext cx="0" cy="1901952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86" name="TextBox 49"/>
          <p:cNvSpPr txBox="1">
            <a:spLocks noChangeArrowheads="1"/>
          </p:cNvSpPr>
          <p:nvPr/>
        </p:nvSpPr>
        <p:spPr>
          <a:xfrm>
            <a:off x="7660499" y="3682451"/>
            <a:ext cx="1461810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lang="ko-KR" altLang="en-US" sz="1600" b="1" smtClean="0">
                <a:solidFill>
                  <a:srgbClr val="56304B"/>
                </a:solidFill>
                <a:latin typeface="210 공중전화 R"/>
                <a:ea typeface="210 공중전화 R"/>
                <a:cs typeface="나눔스퀘어라운드OTF ExtraBold"/>
              </a:rPr>
              <a:t>도전 과제</a:t>
            </a:r>
            <a:endParaRPr lang="en-US" altLang="ko-KR" sz="1600" b="1" dirty="0">
              <a:solidFill>
                <a:srgbClr val="56304B"/>
              </a:solidFill>
              <a:latin typeface="210 공중전화 R"/>
              <a:ea typeface="210 공중전화 R"/>
              <a:cs typeface="나눔스퀘어라운드OTF ExtraBold"/>
            </a:endParaRPr>
          </a:p>
        </p:txBody>
      </p:sp>
      <p:sp>
        <p:nvSpPr>
          <p:cNvPr id="3087" name="TextBox 51"/>
          <p:cNvSpPr txBox="1">
            <a:spLocks noChangeArrowheads="1"/>
          </p:cNvSpPr>
          <p:nvPr/>
        </p:nvSpPr>
        <p:spPr>
          <a:xfrm>
            <a:off x="10520384" y="3682452"/>
            <a:ext cx="323807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lang="ko-KR" altLang="en-US" sz="1600" b="1">
                <a:solidFill>
                  <a:srgbClr val="56304B"/>
                </a:solidFill>
                <a:latin typeface="210 공중전화 R"/>
                <a:ea typeface="210 공중전화 R"/>
                <a:cs typeface="나눔스퀘어라운드OTF ExtraBold"/>
              </a:rPr>
              <a:t>질문</a:t>
            </a:r>
          </a:p>
        </p:txBody>
      </p:sp>
      <p:sp>
        <p:nvSpPr>
          <p:cNvPr id="3088" name="TextBox 6"/>
          <p:cNvSpPr txBox="1">
            <a:spLocks noChangeArrowheads="1"/>
          </p:cNvSpPr>
          <p:nvPr/>
        </p:nvSpPr>
        <p:spPr>
          <a:xfrm>
            <a:off x="4683125" y="960438"/>
            <a:ext cx="2827338" cy="6155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lang="en-US" altLang="ko-KR" sz="4000" b="1">
                <a:solidFill>
                  <a:srgbClr val="56304B"/>
                </a:solidFill>
                <a:latin typeface="HU신세계 140"/>
                <a:ea typeface="HU신세계 140"/>
                <a:cs typeface="나눔스퀘어라운드OTF ExtraBold"/>
              </a:rPr>
              <a:t>CONTENTS</a:t>
            </a:r>
            <a:endParaRPr lang="ko-KR" altLang="en-US" sz="4000" b="1">
              <a:solidFill>
                <a:srgbClr val="56304B"/>
              </a:solidFill>
              <a:latin typeface="HU신세계 140"/>
              <a:ea typeface="HU신세계 140"/>
              <a:cs typeface="나눔스퀘어라운드OTF ExtraBold"/>
            </a:endParaRPr>
          </a:p>
        </p:txBody>
      </p:sp>
      <p:pic>
        <p:nvPicPr>
          <p:cNvPr id="3089" name="그래픽 8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279525" y="2626535"/>
            <a:ext cx="549275" cy="54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0" name="그래픽 9"/>
          <p:cNvPicPr>
            <a:picLocks noChangeAspect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3590925" y="2617010"/>
            <a:ext cx="468313" cy="55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1" name="그래픽 13"/>
          <p:cNvPicPr>
            <a:picLocks noChangeAspect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5857875" y="2515410"/>
            <a:ext cx="487363" cy="677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2" name="그래픽 14"/>
          <p:cNvPicPr>
            <a:picLocks noChangeAspect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8075613" y="2612247"/>
            <a:ext cx="600075" cy="598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3" name="그래픽 17"/>
          <p:cNvPicPr>
            <a:picLocks noChangeAspect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10328275" y="2536047"/>
            <a:ext cx="617538" cy="7016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94" name="그룹 2"/>
          <p:cNvGrpSpPr/>
          <p:nvPr/>
        </p:nvGrpSpPr>
        <p:grpSpPr>
          <a:xfrm>
            <a:off x="1395413" y="1958973"/>
            <a:ext cx="314325" cy="338554"/>
            <a:chOff x="1395326" y="1549351"/>
            <a:chExt cx="314810" cy="338971"/>
          </a:xfrm>
        </p:grpSpPr>
        <p:sp>
          <p:nvSpPr>
            <p:cNvPr id="2" name="타원 1"/>
            <p:cNvSpPr/>
            <p:nvPr/>
          </p:nvSpPr>
          <p:spPr>
            <a:xfrm>
              <a:off x="1395326" y="1549351"/>
              <a:ext cx="314810" cy="314712"/>
            </a:xfrm>
            <a:prstGeom prst="ellipse">
              <a:avLst/>
            </a:prstGeom>
            <a:solidFill>
              <a:srgbClr val="562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b="1">
                <a:latin typeface="210 공중전화 R"/>
                <a:ea typeface="210 공중전화 R"/>
              </a:endParaRPr>
            </a:p>
          </p:txBody>
        </p:sp>
        <p:sp>
          <p:nvSpPr>
            <p:cNvPr id="3108" name="TextBox 45"/>
            <p:cNvSpPr txBox="1">
              <a:spLocks noChangeArrowheads="1"/>
            </p:cNvSpPr>
            <p:nvPr/>
          </p:nvSpPr>
          <p:spPr>
            <a:xfrm>
              <a:off x="1465367" y="1549351"/>
              <a:ext cx="105961" cy="33897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200" b="1">
                  <a:solidFill>
                    <a:schemeClr val="bg1"/>
                  </a:solidFill>
                  <a:latin typeface="210 공중전화 R"/>
                  <a:ea typeface="210 공중전화 R"/>
                  <a:cs typeface="나눔스퀘어라운드OTF Bold"/>
                </a:rPr>
                <a:t>1</a:t>
              </a:r>
              <a:endParaRPr lang="ko-KR" altLang="en-US" sz="2200" b="1">
                <a:solidFill>
                  <a:schemeClr val="bg1"/>
                </a:solidFill>
                <a:latin typeface="210 공중전화 R"/>
                <a:ea typeface="210 공중전화 R"/>
                <a:cs typeface="나눔스퀘어라운드OTF Bold"/>
              </a:endParaRPr>
            </a:p>
          </p:txBody>
        </p:sp>
      </p:grpSp>
      <p:grpSp>
        <p:nvGrpSpPr>
          <p:cNvPr id="3095" name="그룹 46"/>
          <p:cNvGrpSpPr/>
          <p:nvPr/>
        </p:nvGrpSpPr>
        <p:grpSpPr>
          <a:xfrm>
            <a:off x="3665538" y="1958973"/>
            <a:ext cx="315912" cy="338554"/>
            <a:chOff x="1395326" y="1549351"/>
            <a:chExt cx="314810" cy="338971"/>
          </a:xfrm>
        </p:grpSpPr>
        <p:sp>
          <p:nvSpPr>
            <p:cNvPr id="48" name="타원 47"/>
            <p:cNvSpPr/>
            <p:nvPr/>
          </p:nvSpPr>
          <p:spPr>
            <a:xfrm>
              <a:off x="1395326" y="1549351"/>
              <a:ext cx="314810" cy="314712"/>
            </a:xfrm>
            <a:prstGeom prst="ellipse">
              <a:avLst/>
            </a:prstGeom>
            <a:solidFill>
              <a:srgbClr val="562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b="1">
                <a:latin typeface="210 공중전화 R"/>
                <a:ea typeface="210 공중전화 R"/>
              </a:endParaRPr>
            </a:p>
          </p:txBody>
        </p:sp>
        <p:sp>
          <p:nvSpPr>
            <p:cNvPr id="3106" name="TextBox 48"/>
            <p:cNvSpPr txBox="1">
              <a:spLocks noChangeArrowheads="1"/>
            </p:cNvSpPr>
            <p:nvPr/>
          </p:nvSpPr>
          <p:spPr>
            <a:xfrm>
              <a:off x="1465367" y="1549351"/>
              <a:ext cx="148560" cy="33897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200" b="1">
                  <a:solidFill>
                    <a:schemeClr val="bg1"/>
                  </a:solidFill>
                  <a:latin typeface="210 공중전화 R"/>
                  <a:ea typeface="210 공중전화 R"/>
                  <a:cs typeface="나눔스퀘어라운드OTF Bold"/>
                </a:rPr>
                <a:t>2</a:t>
              </a:r>
              <a:endParaRPr lang="ko-KR" altLang="en-US" sz="2200" b="1">
                <a:solidFill>
                  <a:schemeClr val="bg1"/>
                </a:solidFill>
                <a:latin typeface="210 공중전화 R"/>
                <a:ea typeface="210 공중전화 R"/>
                <a:cs typeface="나눔스퀘어라운드OTF Bold"/>
              </a:endParaRPr>
            </a:p>
          </p:txBody>
        </p:sp>
      </p:grpSp>
      <p:grpSp>
        <p:nvGrpSpPr>
          <p:cNvPr id="3096" name="그룹 53"/>
          <p:cNvGrpSpPr/>
          <p:nvPr/>
        </p:nvGrpSpPr>
        <p:grpSpPr>
          <a:xfrm>
            <a:off x="5937250" y="1958973"/>
            <a:ext cx="314325" cy="338554"/>
            <a:chOff x="1395326" y="1549351"/>
            <a:chExt cx="314810" cy="338971"/>
          </a:xfrm>
        </p:grpSpPr>
        <p:sp>
          <p:nvSpPr>
            <p:cNvPr id="55" name="타원 54"/>
            <p:cNvSpPr/>
            <p:nvPr/>
          </p:nvSpPr>
          <p:spPr>
            <a:xfrm>
              <a:off x="1395326" y="1549351"/>
              <a:ext cx="314810" cy="314712"/>
            </a:xfrm>
            <a:prstGeom prst="ellipse">
              <a:avLst/>
            </a:prstGeom>
            <a:solidFill>
              <a:srgbClr val="562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b="1">
                <a:latin typeface="210 공중전화 R"/>
                <a:ea typeface="210 공중전화 R"/>
              </a:endParaRPr>
            </a:p>
          </p:txBody>
        </p:sp>
        <p:sp>
          <p:nvSpPr>
            <p:cNvPr id="3104" name="TextBox 55"/>
            <p:cNvSpPr txBox="1">
              <a:spLocks noChangeArrowheads="1"/>
            </p:cNvSpPr>
            <p:nvPr/>
          </p:nvSpPr>
          <p:spPr>
            <a:xfrm>
              <a:off x="1465367" y="1549351"/>
              <a:ext cx="155732" cy="33897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200" b="1">
                  <a:solidFill>
                    <a:schemeClr val="bg1"/>
                  </a:solidFill>
                  <a:latin typeface="210 공중전화 R"/>
                  <a:ea typeface="210 공중전화 R"/>
                  <a:cs typeface="나눔스퀘어라운드OTF Bold"/>
                </a:rPr>
                <a:t>3</a:t>
              </a:r>
              <a:endParaRPr lang="ko-KR" altLang="en-US" sz="2200" b="1">
                <a:solidFill>
                  <a:schemeClr val="bg1"/>
                </a:solidFill>
                <a:latin typeface="210 공중전화 R"/>
                <a:ea typeface="210 공중전화 R"/>
                <a:cs typeface="나눔스퀘어라운드OTF Bold"/>
              </a:endParaRPr>
            </a:p>
          </p:txBody>
        </p:sp>
      </p:grpSp>
      <p:grpSp>
        <p:nvGrpSpPr>
          <p:cNvPr id="3097" name="그룹 56"/>
          <p:cNvGrpSpPr/>
          <p:nvPr/>
        </p:nvGrpSpPr>
        <p:grpSpPr>
          <a:xfrm>
            <a:off x="8207375" y="1958973"/>
            <a:ext cx="315913" cy="338554"/>
            <a:chOff x="1395326" y="1549351"/>
            <a:chExt cx="314810" cy="338971"/>
          </a:xfrm>
        </p:grpSpPr>
        <p:sp>
          <p:nvSpPr>
            <p:cNvPr id="58" name="타원 57"/>
            <p:cNvSpPr/>
            <p:nvPr/>
          </p:nvSpPr>
          <p:spPr>
            <a:xfrm>
              <a:off x="1395326" y="1549351"/>
              <a:ext cx="314810" cy="314712"/>
            </a:xfrm>
            <a:prstGeom prst="ellipse">
              <a:avLst/>
            </a:prstGeom>
            <a:solidFill>
              <a:srgbClr val="562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b="1">
                <a:latin typeface="210 공중전화 R"/>
                <a:ea typeface="210 공중전화 R"/>
              </a:endParaRPr>
            </a:p>
          </p:txBody>
        </p:sp>
        <p:sp>
          <p:nvSpPr>
            <p:cNvPr id="3102" name="TextBox 58"/>
            <p:cNvSpPr txBox="1">
              <a:spLocks noChangeArrowheads="1"/>
            </p:cNvSpPr>
            <p:nvPr/>
          </p:nvSpPr>
          <p:spPr>
            <a:xfrm>
              <a:off x="1465367" y="1549351"/>
              <a:ext cx="158144" cy="33897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200" b="1">
                  <a:solidFill>
                    <a:schemeClr val="bg1"/>
                  </a:solidFill>
                  <a:latin typeface="210 공중전화 R"/>
                  <a:ea typeface="210 공중전화 R"/>
                  <a:cs typeface="나눔스퀘어라운드OTF Bold"/>
                </a:rPr>
                <a:t>4</a:t>
              </a:r>
              <a:endParaRPr lang="ko-KR" altLang="en-US" sz="2200" b="1">
                <a:solidFill>
                  <a:schemeClr val="bg1"/>
                </a:solidFill>
                <a:latin typeface="210 공중전화 R"/>
                <a:ea typeface="210 공중전화 R"/>
                <a:cs typeface="나눔스퀘어라운드OTF Bold"/>
              </a:endParaRPr>
            </a:p>
          </p:txBody>
        </p:sp>
      </p:grpSp>
      <p:grpSp>
        <p:nvGrpSpPr>
          <p:cNvPr id="3098" name="그룹 59"/>
          <p:cNvGrpSpPr/>
          <p:nvPr/>
        </p:nvGrpSpPr>
        <p:grpSpPr>
          <a:xfrm>
            <a:off x="10479088" y="1958973"/>
            <a:ext cx="314325" cy="338554"/>
            <a:chOff x="1395326" y="1549351"/>
            <a:chExt cx="314810" cy="338971"/>
          </a:xfrm>
        </p:grpSpPr>
        <p:sp>
          <p:nvSpPr>
            <p:cNvPr id="61" name="타원 60"/>
            <p:cNvSpPr/>
            <p:nvPr/>
          </p:nvSpPr>
          <p:spPr>
            <a:xfrm>
              <a:off x="1395326" y="1549351"/>
              <a:ext cx="314810" cy="314712"/>
            </a:xfrm>
            <a:prstGeom prst="ellipse">
              <a:avLst/>
            </a:prstGeom>
            <a:solidFill>
              <a:srgbClr val="562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b="1">
                <a:latin typeface="210 공중전화 R"/>
                <a:ea typeface="210 공중전화 R"/>
              </a:endParaRPr>
            </a:p>
          </p:txBody>
        </p:sp>
        <p:sp>
          <p:nvSpPr>
            <p:cNvPr id="3100" name="TextBox 61"/>
            <p:cNvSpPr txBox="1">
              <a:spLocks noChangeArrowheads="1"/>
            </p:cNvSpPr>
            <p:nvPr/>
          </p:nvSpPr>
          <p:spPr>
            <a:xfrm>
              <a:off x="1465367" y="1549351"/>
              <a:ext cx="152521" cy="33897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2200" b="1">
                  <a:solidFill>
                    <a:schemeClr val="bg1"/>
                  </a:solidFill>
                  <a:latin typeface="210 공중전화 R"/>
                  <a:ea typeface="210 공중전화 R"/>
                  <a:cs typeface="나눔스퀘어라운드OTF Bold"/>
                </a:rPr>
                <a:t>5</a:t>
              </a:r>
              <a:endParaRPr lang="ko-KR" altLang="en-US" sz="2200" b="1">
                <a:solidFill>
                  <a:schemeClr val="bg1"/>
                </a:solidFill>
                <a:latin typeface="210 공중전화 R"/>
                <a:ea typeface="210 공중전화 R"/>
                <a:cs typeface="나눔스퀘어라운드OTF Bold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9226683" y="-98143"/>
            <a:ext cx="3093020" cy="610305"/>
            <a:chOff x="9226683" y="-98143"/>
            <a:chExt cx="3093020" cy="610305"/>
          </a:xfrm>
        </p:grpSpPr>
        <p:pic>
          <p:nvPicPr>
            <p:cNvPr id="47" name="그림 1"/>
            <p:cNvPicPr>
              <a:picLocks noChangeAspect="1"/>
            </p:cNvPicPr>
            <p:nvPr/>
          </p:nvPicPr>
          <p:blipFill rotWithShape="1">
            <a:blip r:embed="rId9"/>
            <a:stretch>
              <a:fillRect/>
            </a:stretch>
          </p:blipFill>
          <p:spPr>
            <a:xfrm>
              <a:off x="10500221" y="-98143"/>
              <a:ext cx="513162" cy="610305"/>
            </a:xfrm>
            <a:prstGeom prst="rect">
              <a:avLst/>
            </a:prstGeom>
          </p:spPr>
        </p:pic>
        <p:sp>
          <p:nvSpPr>
            <p:cNvPr id="49" name="TextBox 8"/>
            <p:cNvSpPr txBox="1">
              <a:spLocks noChangeArrowheads="1"/>
            </p:cNvSpPr>
            <p:nvPr/>
          </p:nvSpPr>
          <p:spPr>
            <a:xfrm>
              <a:off x="9226683" y="85725"/>
              <a:ext cx="3093020" cy="2476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ko-KR" altLang="en-US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연세대학교 미래        </a:t>
              </a:r>
              <a:r>
                <a:rPr lang="en-US" altLang="ko-KR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SW </a:t>
              </a:r>
              <a:r>
                <a:rPr lang="ko-KR" altLang="en-US" sz="1600" b="1" dirty="0" err="1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가치확산</a:t>
              </a:r>
              <a:endParaRPr lang="ko-KR" altLang="en-US" sz="1600" b="1" dirty="0">
                <a:solidFill>
                  <a:srgbClr val="56304B"/>
                </a:solidFill>
                <a:latin typeface="HU구수한보리차 120"/>
                <a:ea typeface="HU구수한보리차 120"/>
                <a:cs typeface="나눔스퀘어라운드OTF Regular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8335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10244" name="그래픽 10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681663" y="0"/>
            <a:ext cx="828675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27"/>
          <p:cNvSpPr txBox="1">
            <a:spLocks noChangeArrowheads="1"/>
          </p:cNvSpPr>
          <p:nvPr/>
        </p:nvSpPr>
        <p:spPr>
          <a:xfrm>
            <a:off x="3062963" y="1273990"/>
            <a:ext cx="6058575" cy="6386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lang="ko-KR" altLang="en-US" sz="3600" b="1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블록 코딩</a:t>
            </a:r>
          </a:p>
        </p:txBody>
      </p:sp>
      <p:sp>
        <p:nvSpPr>
          <p:cNvPr id="16" name="TextBox 5"/>
          <p:cNvSpPr txBox="1">
            <a:spLocks noChangeArrowheads="1"/>
          </p:cNvSpPr>
          <p:nvPr/>
        </p:nvSpPr>
        <p:spPr>
          <a:xfrm>
            <a:off x="937800" y="2356180"/>
            <a:ext cx="907499" cy="4689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lang="ko-KR" altLang="en-US" sz="25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예</a:t>
            </a:r>
            <a:r>
              <a:rPr lang="en-US" altLang="ko-KR" sz="25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1)</a:t>
            </a:r>
          </a:p>
        </p:txBody>
      </p:sp>
      <p:sp>
        <p:nvSpPr>
          <p:cNvPr id="10254" name="TextBox 5"/>
          <p:cNvSpPr txBox="1">
            <a:spLocks noChangeArrowheads="1"/>
          </p:cNvSpPr>
          <p:nvPr/>
        </p:nvSpPr>
        <p:spPr>
          <a:xfrm>
            <a:off x="937800" y="3908022"/>
            <a:ext cx="907499" cy="4689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ko-KR" altLang="en-US" sz="25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예</a:t>
            </a:r>
            <a:r>
              <a:rPr lang="en-US" altLang="ko-KR" sz="25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2)</a:t>
            </a:r>
          </a:p>
        </p:txBody>
      </p:sp>
      <p:sp>
        <p:nvSpPr>
          <p:cNvPr id="10255" name="TextBox 5"/>
          <p:cNvSpPr txBox="1">
            <a:spLocks noChangeArrowheads="1"/>
          </p:cNvSpPr>
          <p:nvPr/>
        </p:nvSpPr>
        <p:spPr>
          <a:xfrm>
            <a:off x="937800" y="5421464"/>
            <a:ext cx="907499" cy="4689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ko-KR" altLang="en-US" sz="25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예</a:t>
            </a:r>
            <a:r>
              <a:rPr lang="en-US" altLang="ko-KR" sz="25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3)</a:t>
            </a:r>
          </a:p>
        </p:txBody>
      </p:sp>
      <p:sp>
        <p:nvSpPr>
          <p:cNvPr id="10256" name="TextBox 5"/>
          <p:cNvSpPr txBox="1">
            <a:spLocks noChangeArrowheads="1"/>
          </p:cNvSpPr>
          <p:nvPr/>
        </p:nvSpPr>
        <p:spPr>
          <a:xfrm>
            <a:off x="6054326" y="1937235"/>
            <a:ext cx="5019247" cy="13068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1.</a:t>
            </a:r>
            <a:r>
              <a:rPr lang="ko-KR" altLang="en-US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 프로그램 시작</a:t>
            </a:r>
          </a:p>
          <a:p>
            <a:pPr eaLnBrk="1" hangingPunct="1">
              <a:defRPr/>
            </a:pPr>
            <a:r>
              <a:rPr lang="en-US" altLang="ko-KR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2.</a:t>
            </a:r>
            <a:r>
              <a:rPr lang="ko-KR" altLang="en-US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 </a:t>
            </a:r>
            <a:r>
              <a:rPr lang="en-US" altLang="ko-KR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1</a:t>
            </a:r>
            <a:r>
              <a:rPr lang="ko-KR" altLang="en-US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의 세기로 모터 회전</a:t>
            </a:r>
          </a:p>
          <a:p>
            <a:pPr eaLnBrk="1" hangingPunct="1">
              <a:defRPr/>
            </a:pPr>
            <a:r>
              <a:rPr lang="en-US" altLang="ko-KR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3.</a:t>
            </a:r>
            <a:r>
              <a:rPr lang="ko-KR" altLang="en-US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 </a:t>
            </a:r>
            <a:r>
              <a:rPr lang="en-US" altLang="ko-KR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1</a:t>
            </a:r>
            <a:r>
              <a:rPr lang="ko-KR" altLang="en-US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초 대기</a:t>
            </a:r>
          </a:p>
          <a:p>
            <a:pPr eaLnBrk="1" hangingPunct="1">
              <a:defRPr/>
            </a:pPr>
            <a:r>
              <a:rPr lang="en-US" altLang="ko-KR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4.</a:t>
            </a:r>
            <a:r>
              <a:rPr lang="ko-KR" altLang="en-US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 모터 멈춤</a:t>
            </a:r>
          </a:p>
        </p:txBody>
      </p:sp>
      <p:sp>
        <p:nvSpPr>
          <p:cNvPr id="10257" name="TextBox 5"/>
          <p:cNvSpPr txBox="1">
            <a:spLocks noChangeArrowheads="1"/>
          </p:cNvSpPr>
          <p:nvPr/>
        </p:nvSpPr>
        <p:spPr>
          <a:xfrm>
            <a:off x="6054326" y="3480765"/>
            <a:ext cx="5462852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1.</a:t>
            </a:r>
            <a:r>
              <a:rPr lang="ko-KR" altLang="en-US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 프로그램 시작</a:t>
            </a:r>
          </a:p>
          <a:p>
            <a:pPr eaLnBrk="1" hangingPunct="1">
              <a:defRPr/>
            </a:pPr>
            <a:r>
              <a:rPr lang="en-US" altLang="ko-KR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2.</a:t>
            </a:r>
            <a:r>
              <a:rPr lang="ko-KR" altLang="en-US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 기울기 센서가 </a:t>
            </a:r>
            <a:r>
              <a:rPr lang="ko-KR" altLang="en-US" sz="2000" b="1" dirty="0" smtClean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위로 기울어짐을 </a:t>
            </a:r>
            <a:r>
              <a:rPr lang="ko-KR" altLang="en-US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느낄 때까지 대기</a:t>
            </a:r>
          </a:p>
          <a:p>
            <a:pPr eaLnBrk="1" hangingPunct="1">
              <a:defRPr/>
            </a:pPr>
            <a:r>
              <a:rPr lang="en-US" altLang="ko-KR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3.</a:t>
            </a:r>
            <a:r>
              <a:rPr lang="ko-KR" altLang="en-US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 모터가 </a:t>
            </a:r>
            <a:r>
              <a:rPr lang="ko-KR" altLang="en-US" sz="2000" b="1" dirty="0" err="1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반시계</a:t>
            </a:r>
            <a:r>
              <a:rPr lang="ko-KR" altLang="en-US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 방향으로 회전</a:t>
            </a:r>
          </a:p>
          <a:p>
            <a:pPr eaLnBrk="1" hangingPunct="1">
              <a:defRPr/>
            </a:pPr>
            <a:r>
              <a:rPr lang="en-US" altLang="ko-KR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4.</a:t>
            </a:r>
            <a:r>
              <a:rPr lang="ko-KR" altLang="en-US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 </a:t>
            </a:r>
            <a:r>
              <a:rPr lang="en-US" altLang="ko-KR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2,</a:t>
            </a:r>
            <a:r>
              <a:rPr lang="ko-KR" altLang="en-US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 </a:t>
            </a:r>
            <a:r>
              <a:rPr lang="en-US" altLang="ko-KR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3</a:t>
            </a:r>
            <a:r>
              <a:rPr lang="ko-KR" altLang="en-US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번 반복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9226683" y="-98143"/>
            <a:ext cx="3093020" cy="610305"/>
            <a:chOff x="9226683" y="-98143"/>
            <a:chExt cx="3093020" cy="610305"/>
          </a:xfrm>
        </p:grpSpPr>
        <p:pic>
          <p:nvPicPr>
            <p:cNvPr id="17" name="그림 1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0500221" y="-98143"/>
              <a:ext cx="513162" cy="610305"/>
            </a:xfrm>
            <a:prstGeom prst="rect">
              <a:avLst/>
            </a:prstGeom>
          </p:spPr>
        </p:pic>
        <p:sp>
          <p:nvSpPr>
            <p:cNvPr id="18" name="TextBox 8"/>
            <p:cNvSpPr txBox="1">
              <a:spLocks noChangeArrowheads="1"/>
            </p:cNvSpPr>
            <p:nvPr/>
          </p:nvSpPr>
          <p:spPr>
            <a:xfrm>
              <a:off x="9226683" y="85725"/>
              <a:ext cx="3093020" cy="2476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ko-KR" altLang="en-US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연세대학교 미래        </a:t>
              </a:r>
              <a:r>
                <a:rPr lang="en-US" altLang="ko-KR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SW </a:t>
              </a:r>
              <a:r>
                <a:rPr lang="ko-KR" altLang="en-US" sz="1600" b="1" dirty="0" err="1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가치확산</a:t>
              </a:r>
              <a:endParaRPr lang="ko-KR" altLang="en-US" sz="1600" b="1" dirty="0">
                <a:solidFill>
                  <a:srgbClr val="56304B"/>
                </a:solidFill>
                <a:latin typeface="HU구수한보리차 120"/>
                <a:ea typeface="HU구수한보리차 120"/>
                <a:cs typeface="나눔스퀘어라운드OTF Regular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9159" y="2251021"/>
            <a:ext cx="3666816" cy="405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17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8335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10244" name="그래픽 10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681663" y="0"/>
            <a:ext cx="828675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27"/>
          <p:cNvSpPr txBox="1">
            <a:spLocks noChangeArrowheads="1"/>
          </p:cNvSpPr>
          <p:nvPr/>
        </p:nvSpPr>
        <p:spPr>
          <a:xfrm>
            <a:off x="3062963" y="1273990"/>
            <a:ext cx="6058575" cy="6386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lang="ko-KR" altLang="en-US" sz="3600" b="1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블록 코딩</a:t>
            </a:r>
          </a:p>
        </p:txBody>
      </p:sp>
      <p:sp>
        <p:nvSpPr>
          <p:cNvPr id="16" name="TextBox 5"/>
          <p:cNvSpPr txBox="1">
            <a:spLocks noChangeArrowheads="1"/>
          </p:cNvSpPr>
          <p:nvPr/>
        </p:nvSpPr>
        <p:spPr>
          <a:xfrm>
            <a:off x="937800" y="2356180"/>
            <a:ext cx="907499" cy="4689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lang="ko-KR" altLang="en-US" sz="25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예</a:t>
            </a:r>
            <a:r>
              <a:rPr lang="en-US" altLang="ko-KR" sz="25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1)</a:t>
            </a:r>
          </a:p>
        </p:txBody>
      </p:sp>
      <p:sp>
        <p:nvSpPr>
          <p:cNvPr id="10254" name="TextBox 5"/>
          <p:cNvSpPr txBox="1">
            <a:spLocks noChangeArrowheads="1"/>
          </p:cNvSpPr>
          <p:nvPr/>
        </p:nvSpPr>
        <p:spPr>
          <a:xfrm>
            <a:off x="937800" y="3908022"/>
            <a:ext cx="907499" cy="4689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ko-KR" altLang="en-US" sz="25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예</a:t>
            </a:r>
            <a:r>
              <a:rPr lang="en-US" altLang="ko-KR" sz="25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2)</a:t>
            </a:r>
          </a:p>
        </p:txBody>
      </p:sp>
      <p:sp>
        <p:nvSpPr>
          <p:cNvPr id="10255" name="TextBox 5"/>
          <p:cNvSpPr txBox="1">
            <a:spLocks noChangeArrowheads="1"/>
          </p:cNvSpPr>
          <p:nvPr/>
        </p:nvSpPr>
        <p:spPr>
          <a:xfrm>
            <a:off x="937800" y="5421464"/>
            <a:ext cx="907499" cy="4689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ko-KR" altLang="en-US" sz="25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예</a:t>
            </a:r>
            <a:r>
              <a:rPr lang="en-US" altLang="ko-KR" sz="25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3)</a:t>
            </a:r>
          </a:p>
        </p:txBody>
      </p:sp>
      <p:sp>
        <p:nvSpPr>
          <p:cNvPr id="10256" name="TextBox 5"/>
          <p:cNvSpPr txBox="1">
            <a:spLocks noChangeArrowheads="1"/>
          </p:cNvSpPr>
          <p:nvPr/>
        </p:nvSpPr>
        <p:spPr>
          <a:xfrm>
            <a:off x="6054326" y="1937235"/>
            <a:ext cx="5019247" cy="13068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1.</a:t>
            </a:r>
            <a:r>
              <a:rPr lang="ko-KR" altLang="en-US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 프로그램 시작</a:t>
            </a:r>
          </a:p>
          <a:p>
            <a:pPr eaLnBrk="1" hangingPunct="1">
              <a:defRPr/>
            </a:pPr>
            <a:r>
              <a:rPr lang="en-US" altLang="ko-KR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2.</a:t>
            </a:r>
            <a:r>
              <a:rPr lang="ko-KR" altLang="en-US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 </a:t>
            </a:r>
            <a:r>
              <a:rPr lang="en-US" altLang="ko-KR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1</a:t>
            </a:r>
            <a:r>
              <a:rPr lang="ko-KR" altLang="en-US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의 세기로 모터 회전</a:t>
            </a:r>
          </a:p>
          <a:p>
            <a:pPr eaLnBrk="1" hangingPunct="1">
              <a:defRPr/>
            </a:pPr>
            <a:r>
              <a:rPr lang="en-US" altLang="ko-KR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3.</a:t>
            </a:r>
            <a:r>
              <a:rPr lang="ko-KR" altLang="en-US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 </a:t>
            </a:r>
            <a:r>
              <a:rPr lang="en-US" altLang="ko-KR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1</a:t>
            </a:r>
            <a:r>
              <a:rPr lang="ko-KR" altLang="en-US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초 대기</a:t>
            </a:r>
          </a:p>
          <a:p>
            <a:pPr eaLnBrk="1" hangingPunct="1">
              <a:defRPr/>
            </a:pPr>
            <a:r>
              <a:rPr lang="en-US" altLang="ko-KR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4.</a:t>
            </a:r>
            <a:r>
              <a:rPr lang="ko-KR" altLang="en-US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 모터 멈춤</a:t>
            </a:r>
          </a:p>
        </p:txBody>
      </p:sp>
      <p:sp>
        <p:nvSpPr>
          <p:cNvPr id="10257" name="TextBox 5"/>
          <p:cNvSpPr txBox="1">
            <a:spLocks noChangeArrowheads="1"/>
          </p:cNvSpPr>
          <p:nvPr/>
        </p:nvSpPr>
        <p:spPr>
          <a:xfrm>
            <a:off x="6054326" y="3480765"/>
            <a:ext cx="5462852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1.</a:t>
            </a:r>
            <a:r>
              <a:rPr lang="ko-KR" altLang="en-US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 프로그램 시작</a:t>
            </a:r>
          </a:p>
          <a:p>
            <a:pPr eaLnBrk="1" hangingPunct="1">
              <a:defRPr/>
            </a:pPr>
            <a:r>
              <a:rPr lang="en-US" altLang="ko-KR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2.</a:t>
            </a:r>
            <a:r>
              <a:rPr lang="ko-KR" altLang="en-US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 기울기 센서가 </a:t>
            </a:r>
            <a:r>
              <a:rPr lang="ko-KR" altLang="en-US" sz="2000" b="1" dirty="0" smtClean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위로 기울어짐을 </a:t>
            </a:r>
            <a:r>
              <a:rPr lang="ko-KR" altLang="en-US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느낄 때까지 대기</a:t>
            </a:r>
          </a:p>
          <a:p>
            <a:pPr eaLnBrk="1" hangingPunct="1">
              <a:defRPr/>
            </a:pPr>
            <a:r>
              <a:rPr lang="en-US" altLang="ko-KR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3.</a:t>
            </a:r>
            <a:r>
              <a:rPr lang="ko-KR" altLang="en-US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 모터가 </a:t>
            </a:r>
            <a:r>
              <a:rPr lang="ko-KR" altLang="en-US" sz="2000" b="1" dirty="0" err="1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반시계</a:t>
            </a:r>
            <a:r>
              <a:rPr lang="ko-KR" altLang="en-US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 방향으로 회전</a:t>
            </a:r>
          </a:p>
          <a:p>
            <a:pPr eaLnBrk="1" hangingPunct="1">
              <a:defRPr/>
            </a:pPr>
            <a:r>
              <a:rPr lang="en-US" altLang="ko-KR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4.</a:t>
            </a:r>
            <a:r>
              <a:rPr lang="ko-KR" altLang="en-US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 </a:t>
            </a:r>
            <a:r>
              <a:rPr lang="en-US" altLang="ko-KR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2,</a:t>
            </a:r>
            <a:r>
              <a:rPr lang="ko-KR" altLang="en-US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 </a:t>
            </a:r>
            <a:r>
              <a:rPr lang="en-US" altLang="ko-KR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3</a:t>
            </a:r>
            <a:r>
              <a:rPr lang="ko-KR" altLang="en-US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번 반복</a:t>
            </a:r>
          </a:p>
        </p:txBody>
      </p:sp>
      <p:sp>
        <p:nvSpPr>
          <p:cNvPr id="10258" name="TextBox 5"/>
          <p:cNvSpPr txBox="1">
            <a:spLocks noChangeArrowheads="1"/>
          </p:cNvSpPr>
          <p:nvPr/>
        </p:nvSpPr>
        <p:spPr>
          <a:xfrm>
            <a:off x="6054326" y="4994207"/>
            <a:ext cx="597716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1.</a:t>
            </a:r>
            <a:r>
              <a:rPr lang="ko-KR" altLang="en-US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 프로그램 시작</a:t>
            </a:r>
          </a:p>
          <a:p>
            <a:pPr eaLnBrk="1" hangingPunct="1">
              <a:defRPr/>
            </a:pPr>
            <a:r>
              <a:rPr lang="en-US" altLang="ko-KR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2.</a:t>
            </a:r>
            <a:r>
              <a:rPr lang="ko-KR" altLang="en-US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 </a:t>
            </a:r>
            <a:r>
              <a:rPr lang="ko-KR" altLang="en-US" sz="2000" b="1" dirty="0" smtClean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동작 센서에 감지되는 물체가 이동할 때까지 </a:t>
            </a:r>
            <a:r>
              <a:rPr lang="ko-KR" altLang="en-US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대기</a:t>
            </a:r>
          </a:p>
          <a:p>
            <a:pPr eaLnBrk="1" hangingPunct="1">
              <a:defRPr/>
            </a:pPr>
            <a:r>
              <a:rPr lang="en-US" altLang="ko-KR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3.</a:t>
            </a:r>
            <a:r>
              <a:rPr lang="ko-KR" altLang="en-US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 모터 멈춤</a:t>
            </a:r>
          </a:p>
          <a:p>
            <a:pPr eaLnBrk="1" hangingPunct="1">
              <a:defRPr/>
            </a:pPr>
            <a:r>
              <a:rPr lang="en-US" altLang="ko-KR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4.</a:t>
            </a:r>
            <a:r>
              <a:rPr lang="ko-KR" altLang="en-US" sz="2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 스마트허브의 색을 </a:t>
            </a:r>
            <a:r>
              <a:rPr lang="ko-KR" altLang="en-US" sz="2000" b="1" dirty="0" smtClean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 빨간색</a:t>
            </a:r>
            <a:r>
              <a:rPr lang="en-US" altLang="ko-KR" sz="2000" b="1" dirty="0" smtClean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(9)</a:t>
            </a:r>
            <a:r>
              <a:rPr lang="ko-KR" altLang="en-US" sz="2000" b="1" dirty="0" smtClean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으로 변경</a:t>
            </a:r>
            <a:endParaRPr lang="ko-KR" altLang="en-US" sz="2000" b="1" dirty="0">
              <a:solidFill>
                <a:srgbClr val="562B4B"/>
              </a:solidFill>
              <a:latin typeface="HU구수한보리차 120"/>
              <a:ea typeface="HU구수한보리차 120"/>
              <a:cs typeface="한컴 윤체 L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9226683" y="-98143"/>
            <a:ext cx="3093020" cy="610305"/>
            <a:chOff x="9226683" y="-98143"/>
            <a:chExt cx="3093020" cy="610305"/>
          </a:xfrm>
        </p:grpSpPr>
        <p:pic>
          <p:nvPicPr>
            <p:cNvPr id="17" name="그림 1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0500221" y="-98143"/>
              <a:ext cx="513162" cy="610305"/>
            </a:xfrm>
            <a:prstGeom prst="rect">
              <a:avLst/>
            </a:prstGeom>
          </p:spPr>
        </p:pic>
        <p:sp>
          <p:nvSpPr>
            <p:cNvPr id="18" name="TextBox 8"/>
            <p:cNvSpPr txBox="1">
              <a:spLocks noChangeArrowheads="1"/>
            </p:cNvSpPr>
            <p:nvPr/>
          </p:nvSpPr>
          <p:spPr>
            <a:xfrm>
              <a:off x="9226683" y="85725"/>
              <a:ext cx="3093020" cy="2476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ko-KR" altLang="en-US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연세대학교 미래        </a:t>
              </a:r>
              <a:r>
                <a:rPr lang="en-US" altLang="ko-KR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SW </a:t>
              </a:r>
              <a:r>
                <a:rPr lang="ko-KR" altLang="en-US" sz="1600" b="1" dirty="0" err="1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가치확산</a:t>
              </a:r>
              <a:endParaRPr lang="ko-KR" altLang="en-US" sz="1600" b="1" dirty="0">
                <a:solidFill>
                  <a:srgbClr val="56304B"/>
                </a:solidFill>
                <a:latin typeface="HU구수한보리차 120"/>
                <a:ea typeface="HU구수한보리차 120"/>
                <a:cs typeface="나눔스퀘어라운드OTF Regular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9159" y="2251021"/>
            <a:ext cx="3666816" cy="405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98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12291" name="그래픽 1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86038" y="795338"/>
            <a:ext cx="923925" cy="925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2" name="그래픽 12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586038" y="5137150"/>
            <a:ext cx="923925" cy="925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3" name="그래픽 13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419350" y="4178300"/>
            <a:ext cx="1257300" cy="12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94" name="TextBox 7"/>
          <p:cNvSpPr txBox="1">
            <a:spLocks noChangeArrowheads="1"/>
          </p:cNvSpPr>
          <p:nvPr/>
        </p:nvSpPr>
        <p:spPr>
          <a:xfrm>
            <a:off x="6877049" y="3182938"/>
            <a:ext cx="3257551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defRPr/>
            </a:pPr>
            <a:r>
              <a:rPr lang="ko-KR" altLang="en-US" sz="3600" b="1">
                <a:solidFill>
                  <a:srgbClr val="56304B"/>
                </a:solidFill>
                <a:latin typeface="210 꽃길 R"/>
                <a:ea typeface="210 꽃길 R"/>
                <a:cs typeface="나눔스퀘어라운드OTF ExtraBold"/>
              </a:rPr>
              <a:t>탐사로봇 마일로</a:t>
            </a:r>
          </a:p>
        </p:txBody>
      </p:sp>
      <p:sp>
        <p:nvSpPr>
          <p:cNvPr id="12295" name="TextBox 8"/>
          <p:cNvSpPr txBox="1">
            <a:spLocks noChangeArrowheads="1"/>
          </p:cNvSpPr>
          <p:nvPr/>
        </p:nvSpPr>
        <p:spPr>
          <a:xfrm>
            <a:off x="6877045" y="3924300"/>
            <a:ext cx="4419605" cy="55245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defRPr/>
            </a:pPr>
            <a:r>
              <a:rPr lang="en-US" altLang="ko-KR" b="1">
                <a:solidFill>
                  <a:srgbClr val="56304B"/>
                </a:solidFill>
                <a:latin typeface="카페24 고운밤"/>
                <a:ea typeface="카페24 고운밤"/>
                <a:cs typeface="나눔스퀘어라운드OTF Regular"/>
              </a:rPr>
              <a:t>-</a:t>
            </a:r>
            <a:r>
              <a:rPr lang="ko-KR" altLang="en-US" b="1">
                <a:solidFill>
                  <a:srgbClr val="56304B"/>
                </a:solidFill>
                <a:latin typeface="카페24 고운밤"/>
                <a:ea typeface="카페24 고운밤"/>
                <a:cs typeface="나눔스퀘어라운드OTF Regular"/>
              </a:rPr>
              <a:t> 탐사로봇 마일로에 대해 알아봅시다</a:t>
            </a:r>
            <a:r>
              <a:rPr lang="en-US" altLang="ko-KR" b="1">
                <a:solidFill>
                  <a:srgbClr val="56304B"/>
                </a:solidFill>
                <a:latin typeface="카페24 고운밤"/>
                <a:ea typeface="카페24 고운밤"/>
                <a:cs typeface="나눔스퀘어라운드OTF Regular"/>
              </a:rPr>
              <a:t>.</a:t>
            </a:r>
          </a:p>
          <a:p>
            <a:pPr eaLnBrk="1" hangingPunct="1">
              <a:defRPr/>
            </a:pPr>
            <a:r>
              <a:rPr lang="en-US" altLang="ko-KR" b="1">
                <a:solidFill>
                  <a:srgbClr val="56304B"/>
                </a:solidFill>
                <a:latin typeface="카페24 고운밤"/>
                <a:ea typeface="카페24 고운밤"/>
                <a:cs typeface="나눔스퀘어라운드OTF Regular"/>
              </a:rPr>
              <a:t>-</a:t>
            </a:r>
            <a:r>
              <a:rPr lang="ko-KR" altLang="en-US" b="1">
                <a:solidFill>
                  <a:srgbClr val="56304B"/>
                </a:solidFill>
                <a:latin typeface="카페24 고운밤"/>
                <a:ea typeface="카페24 고운밤"/>
                <a:cs typeface="나눔스퀘어라운드OTF Regular"/>
              </a:rPr>
              <a:t> 레고위두를 사용해 마일로를 만들어봅시다</a:t>
            </a:r>
            <a:r>
              <a:rPr lang="en-US" altLang="ko-KR" b="1">
                <a:solidFill>
                  <a:srgbClr val="56304B"/>
                </a:solidFill>
                <a:latin typeface="카페24 고운밤"/>
                <a:ea typeface="카페24 고운밤"/>
                <a:cs typeface="나눔스퀘어라운드OTF Regular"/>
              </a:rPr>
              <a:t>.</a:t>
            </a:r>
          </a:p>
        </p:txBody>
      </p:sp>
      <p:pic>
        <p:nvPicPr>
          <p:cNvPr id="12296" name="그래픽 11"/>
          <p:cNvPicPr>
            <a:picLocks noChangeAspect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419350" y="1422400"/>
            <a:ext cx="125730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97" name="그래픽 2"/>
          <p:cNvPicPr>
            <a:picLocks noChangeAspect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1835150" y="2216150"/>
            <a:ext cx="2425700" cy="2425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이등변 삼각형 19"/>
          <p:cNvSpPr/>
          <p:nvPr/>
        </p:nvSpPr>
        <p:spPr>
          <a:xfrm rot="16200000">
            <a:off x="5499100" y="3232150"/>
            <a:ext cx="819150" cy="3937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12299" name="그래픽 21"/>
          <p:cNvPicPr>
            <a:picLocks noChangeAspect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5881688" y="-7938"/>
            <a:ext cx="428625" cy="8763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300" name="그룹 3"/>
          <p:cNvGrpSpPr/>
          <p:nvPr/>
        </p:nvGrpSpPr>
        <p:grpSpPr>
          <a:xfrm>
            <a:off x="6877050" y="2319338"/>
            <a:ext cx="493713" cy="532339"/>
            <a:chOff x="7068195" y="1691107"/>
            <a:chExt cx="492443" cy="532683"/>
          </a:xfrm>
        </p:grpSpPr>
        <p:sp>
          <p:nvSpPr>
            <p:cNvPr id="17" name="타원 16"/>
            <p:cNvSpPr/>
            <p:nvPr/>
          </p:nvSpPr>
          <p:spPr>
            <a:xfrm>
              <a:off x="7068195" y="1691107"/>
              <a:ext cx="492443" cy="492443"/>
            </a:xfrm>
            <a:prstGeom prst="ellipse">
              <a:avLst/>
            </a:prstGeom>
            <a:solidFill>
              <a:srgbClr val="562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2000" b="1">
                <a:latin typeface="210 꽃길 R"/>
                <a:ea typeface="210 꽃길 R"/>
              </a:endParaRPr>
            </a:p>
          </p:txBody>
        </p:sp>
        <p:sp>
          <p:nvSpPr>
            <p:cNvPr id="12302" name="TextBox 17"/>
            <p:cNvSpPr txBox="1">
              <a:spLocks noChangeArrowheads="1"/>
            </p:cNvSpPr>
            <p:nvPr/>
          </p:nvSpPr>
          <p:spPr>
            <a:xfrm>
              <a:off x="7188253" y="1731029"/>
              <a:ext cx="217447" cy="49276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3200" b="1">
                  <a:solidFill>
                    <a:schemeClr val="bg1"/>
                  </a:solidFill>
                  <a:latin typeface="210 꽃길 R"/>
                  <a:ea typeface="210 꽃길 R"/>
                  <a:cs typeface="나눔스퀘어라운드OTF ExtraBold"/>
                </a:rPr>
                <a:t>3</a:t>
              </a: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9226683" y="-98143"/>
            <a:ext cx="3093020" cy="610305"/>
            <a:chOff x="9226683" y="-98143"/>
            <a:chExt cx="3093020" cy="610305"/>
          </a:xfrm>
        </p:grpSpPr>
        <p:pic>
          <p:nvPicPr>
            <p:cNvPr id="19" name="그림 1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10500221" y="-98143"/>
              <a:ext cx="513162" cy="610305"/>
            </a:xfrm>
            <a:prstGeom prst="rect">
              <a:avLst/>
            </a:prstGeom>
          </p:spPr>
        </p:pic>
        <p:sp>
          <p:nvSpPr>
            <p:cNvPr id="21" name="TextBox 8"/>
            <p:cNvSpPr txBox="1">
              <a:spLocks noChangeArrowheads="1"/>
            </p:cNvSpPr>
            <p:nvPr/>
          </p:nvSpPr>
          <p:spPr>
            <a:xfrm>
              <a:off x="9226683" y="85725"/>
              <a:ext cx="3093020" cy="2476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ko-KR" altLang="en-US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연세대학교 미래        </a:t>
              </a:r>
              <a:r>
                <a:rPr lang="en-US" altLang="ko-KR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SW </a:t>
              </a:r>
              <a:r>
                <a:rPr lang="ko-KR" altLang="en-US" sz="1600" b="1" dirty="0" err="1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가치확산</a:t>
              </a:r>
              <a:endParaRPr lang="ko-KR" altLang="en-US" sz="1600" b="1" dirty="0">
                <a:solidFill>
                  <a:srgbClr val="56304B"/>
                </a:solidFill>
                <a:latin typeface="HU구수한보리차 120"/>
                <a:ea typeface="HU구수한보리차 120"/>
                <a:cs typeface="나눔스퀘어라운드OTF Regular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32" name="그림 1333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72200" y="4109017"/>
            <a:ext cx="2962500" cy="219817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0" y="0"/>
            <a:ext cx="3248025" cy="685800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13315" name="그래픽 57"/>
          <p:cNvPicPr>
            <a:picLocks noChangeAspect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406525" y="-7938"/>
            <a:ext cx="428625" cy="1895476"/>
          </a:xfrm>
          <a:prstGeom prst="rect">
            <a:avLst/>
          </a:prstGeom>
          <a:noFill/>
          <a:ln>
            <a:noFill/>
          </a:ln>
        </p:spPr>
      </p:pic>
      <p:sp>
        <p:nvSpPr>
          <p:cNvPr id="13316" name="TextBox 7"/>
          <p:cNvSpPr txBox="1">
            <a:spLocks noChangeArrowheads="1"/>
          </p:cNvSpPr>
          <p:nvPr/>
        </p:nvSpPr>
        <p:spPr>
          <a:xfrm>
            <a:off x="161925" y="3184518"/>
            <a:ext cx="2905125" cy="48260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lang="ko-KR" altLang="en-US" sz="3200" b="1">
                <a:solidFill>
                  <a:srgbClr val="56304B"/>
                </a:solidFill>
                <a:latin typeface="210 꽃길 R"/>
                <a:ea typeface="210 꽃길 R"/>
                <a:cs typeface="나눔스퀘어라운드OTF ExtraBold"/>
              </a:rPr>
              <a:t>탐사로봇 마일로</a:t>
            </a:r>
          </a:p>
        </p:txBody>
      </p:sp>
      <p:grpSp>
        <p:nvGrpSpPr>
          <p:cNvPr id="13317" name="그룹 37"/>
          <p:cNvGrpSpPr/>
          <p:nvPr/>
        </p:nvGrpSpPr>
        <p:grpSpPr>
          <a:xfrm>
            <a:off x="1377950" y="2179638"/>
            <a:ext cx="492125" cy="501592"/>
            <a:chOff x="7068195" y="1691107"/>
            <a:chExt cx="492443" cy="501529"/>
          </a:xfrm>
        </p:grpSpPr>
        <p:sp>
          <p:nvSpPr>
            <p:cNvPr id="39" name="타원 38"/>
            <p:cNvSpPr/>
            <p:nvPr/>
          </p:nvSpPr>
          <p:spPr>
            <a:xfrm>
              <a:off x="7068195" y="1691107"/>
              <a:ext cx="492443" cy="492063"/>
            </a:xfrm>
            <a:prstGeom prst="ellipse">
              <a:avLst/>
            </a:prstGeom>
            <a:solidFill>
              <a:srgbClr val="562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b="1">
                <a:latin typeface="210 꽃길 R"/>
                <a:ea typeface="210 꽃길 R"/>
              </a:endParaRPr>
            </a:p>
          </p:txBody>
        </p:sp>
        <p:sp>
          <p:nvSpPr>
            <p:cNvPr id="13325" name="TextBox 40"/>
            <p:cNvSpPr txBox="1">
              <a:spLocks noChangeArrowheads="1"/>
            </p:cNvSpPr>
            <p:nvPr/>
          </p:nvSpPr>
          <p:spPr>
            <a:xfrm>
              <a:off x="7188253" y="1731029"/>
              <a:ext cx="203714" cy="4616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3000" b="1">
                  <a:solidFill>
                    <a:schemeClr val="bg1"/>
                  </a:solidFill>
                  <a:latin typeface="210 꽃길 R"/>
                  <a:ea typeface="210 꽃길 R"/>
                  <a:cs typeface="나눔스퀘어라운드OTF ExtraBold"/>
                </a:rPr>
                <a:t>3</a:t>
              </a:r>
            </a:p>
          </p:txBody>
        </p:sp>
      </p:grpSp>
      <p:sp>
        <p:nvSpPr>
          <p:cNvPr id="16" name="TextBox 59"/>
          <p:cNvSpPr txBox="1">
            <a:spLocks noChangeArrowheads="1"/>
          </p:cNvSpPr>
          <p:nvPr/>
        </p:nvSpPr>
        <p:spPr>
          <a:xfrm>
            <a:off x="3761298" y="424850"/>
            <a:ext cx="5892800" cy="6928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defRPr/>
            </a:pPr>
            <a:r>
              <a:rPr lang="ko-KR" altLang="en-US" sz="4000" b="1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탐사로봇 마일로</a:t>
            </a:r>
          </a:p>
        </p:txBody>
      </p:sp>
      <p:sp>
        <p:nvSpPr>
          <p:cNvPr id="17" name="TextBox 83"/>
          <p:cNvSpPr txBox="1">
            <a:spLocks noChangeArrowheads="1"/>
          </p:cNvSpPr>
          <p:nvPr/>
        </p:nvSpPr>
        <p:spPr>
          <a:xfrm>
            <a:off x="6987906" y="6267807"/>
            <a:ext cx="1616425" cy="54256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lang="ko-KR" altLang="en-US" sz="3000" b="1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마일로</a:t>
            </a:r>
          </a:p>
        </p:txBody>
      </p:sp>
      <p:pic>
        <p:nvPicPr>
          <p:cNvPr id="13328" name="그림 1332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36175" y="4583100"/>
            <a:ext cx="2160270" cy="2160270"/>
          </a:xfrm>
          <a:prstGeom prst="rect">
            <a:avLst/>
          </a:prstGeom>
        </p:spPr>
      </p:pic>
      <p:pic>
        <p:nvPicPr>
          <p:cNvPr id="13330" name="그림 1332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568249" y="1399570"/>
            <a:ext cx="2890499" cy="2205171"/>
          </a:xfrm>
          <a:prstGeom prst="rect">
            <a:avLst/>
          </a:prstGeom>
        </p:spPr>
      </p:pic>
      <p:pic>
        <p:nvPicPr>
          <p:cNvPr id="13331" name="그림 13330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222250" y="1242749"/>
            <a:ext cx="2775000" cy="2775000"/>
          </a:xfrm>
          <a:prstGeom prst="rect">
            <a:avLst/>
          </a:prstGeom>
        </p:spPr>
      </p:pic>
      <p:sp>
        <p:nvSpPr>
          <p:cNvPr id="13329" name="TextBox 59"/>
          <p:cNvSpPr txBox="1">
            <a:spLocks noChangeArrowheads="1"/>
          </p:cNvSpPr>
          <p:nvPr/>
        </p:nvSpPr>
        <p:spPr>
          <a:xfrm>
            <a:off x="7086197" y="3606157"/>
            <a:ext cx="2367799" cy="4718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ko-KR" altLang="en-US" sz="2500" b="1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탐사로봇</a:t>
            </a:r>
          </a:p>
        </p:txBody>
      </p:sp>
      <p:grpSp>
        <p:nvGrpSpPr>
          <p:cNvPr id="18" name="그룹 17"/>
          <p:cNvGrpSpPr/>
          <p:nvPr/>
        </p:nvGrpSpPr>
        <p:grpSpPr>
          <a:xfrm>
            <a:off x="9226683" y="-98143"/>
            <a:ext cx="3093020" cy="610305"/>
            <a:chOff x="9226683" y="-98143"/>
            <a:chExt cx="3093020" cy="610305"/>
          </a:xfrm>
        </p:grpSpPr>
        <p:pic>
          <p:nvPicPr>
            <p:cNvPr id="19" name="그림 1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10500221" y="-98143"/>
              <a:ext cx="513162" cy="610305"/>
            </a:xfrm>
            <a:prstGeom prst="rect">
              <a:avLst/>
            </a:prstGeom>
          </p:spPr>
        </p:pic>
        <p:sp>
          <p:nvSpPr>
            <p:cNvPr id="20" name="TextBox 8"/>
            <p:cNvSpPr txBox="1">
              <a:spLocks noChangeArrowheads="1"/>
            </p:cNvSpPr>
            <p:nvPr/>
          </p:nvSpPr>
          <p:spPr>
            <a:xfrm>
              <a:off x="9226683" y="85725"/>
              <a:ext cx="3093020" cy="2476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ko-KR" altLang="en-US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연세대학교 미래        </a:t>
              </a:r>
              <a:r>
                <a:rPr lang="en-US" altLang="ko-KR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SW </a:t>
              </a:r>
              <a:r>
                <a:rPr lang="ko-KR" altLang="en-US" sz="1600" b="1" dirty="0" err="1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가치확산</a:t>
              </a:r>
              <a:endParaRPr lang="ko-KR" altLang="en-US" sz="1600" b="1" dirty="0">
                <a:solidFill>
                  <a:srgbClr val="56304B"/>
                </a:solidFill>
                <a:latin typeface="HU구수한보리차 120"/>
                <a:ea typeface="HU구수한보리차 120"/>
                <a:cs typeface="나눔스퀘어라운드OTF Regular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8335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14340" name="그래픽 10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681663" y="0"/>
            <a:ext cx="828675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Box 5"/>
          <p:cNvSpPr txBox="1">
            <a:spLocks noChangeArrowheads="1"/>
          </p:cNvSpPr>
          <p:nvPr/>
        </p:nvSpPr>
        <p:spPr>
          <a:xfrm>
            <a:off x="857250" y="2601602"/>
            <a:ext cx="10477500" cy="69289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lang="ko-KR" altLang="en-US" sz="4000" b="1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여러분이 직접 마일로를 만들어 보세요</a:t>
            </a:r>
            <a:r>
              <a:rPr lang="en-US" altLang="ko-KR" sz="4000" b="1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!</a:t>
            </a:r>
          </a:p>
        </p:txBody>
      </p:sp>
      <p:sp>
        <p:nvSpPr>
          <p:cNvPr id="27" name="TextBox 27"/>
          <p:cNvSpPr txBox="1">
            <a:spLocks noChangeArrowheads="1"/>
          </p:cNvSpPr>
          <p:nvPr/>
        </p:nvSpPr>
        <p:spPr>
          <a:xfrm>
            <a:off x="4378700" y="1273990"/>
            <a:ext cx="3443138" cy="6386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lang="ko-KR" altLang="en-US" sz="3600" b="1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탐사로봇 마일로</a:t>
            </a:r>
          </a:p>
        </p:txBody>
      </p:sp>
      <p:pic>
        <p:nvPicPr>
          <p:cNvPr id="14343" name="그림 1434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55820" y="3615599"/>
            <a:ext cx="2880360" cy="2880360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9226683" y="-98143"/>
            <a:ext cx="3093020" cy="610305"/>
            <a:chOff x="9226683" y="-98143"/>
            <a:chExt cx="3093020" cy="610305"/>
          </a:xfrm>
        </p:grpSpPr>
        <p:pic>
          <p:nvPicPr>
            <p:cNvPr id="11" name="그림 1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0500221" y="-98143"/>
              <a:ext cx="513162" cy="610305"/>
            </a:xfrm>
            <a:prstGeom prst="rect">
              <a:avLst/>
            </a:prstGeom>
          </p:spPr>
        </p:pic>
        <p:sp>
          <p:nvSpPr>
            <p:cNvPr id="12" name="TextBox 8"/>
            <p:cNvSpPr txBox="1">
              <a:spLocks noChangeArrowheads="1"/>
            </p:cNvSpPr>
            <p:nvPr/>
          </p:nvSpPr>
          <p:spPr>
            <a:xfrm>
              <a:off x="9226683" y="85725"/>
              <a:ext cx="3093020" cy="2476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ko-KR" altLang="en-US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연세대학교 미래        </a:t>
              </a:r>
              <a:r>
                <a:rPr lang="en-US" altLang="ko-KR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SW </a:t>
              </a:r>
              <a:r>
                <a:rPr lang="ko-KR" altLang="en-US" sz="1600" b="1" dirty="0" err="1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가치확산</a:t>
              </a:r>
              <a:endParaRPr lang="ko-KR" altLang="en-US" sz="1600" b="1" dirty="0">
                <a:solidFill>
                  <a:srgbClr val="56304B"/>
                </a:solidFill>
                <a:latin typeface="HU구수한보리차 120"/>
                <a:ea typeface="HU구수한보리차 120"/>
                <a:cs typeface="나눔스퀘어라운드OTF Regular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8335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15364" name="그래픽 10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681663" y="0"/>
            <a:ext cx="828675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27"/>
          <p:cNvSpPr txBox="1">
            <a:spLocks noChangeArrowheads="1"/>
          </p:cNvSpPr>
          <p:nvPr/>
        </p:nvSpPr>
        <p:spPr>
          <a:xfrm>
            <a:off x="4307150" y="1273990"/>
            <a:ext cx="3600638" cy="6386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lang="ko-KR" altLang="en-US" sz="3600" b="1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탐사로봇 마일로</a:t>
            </a:r>
          </a:p>
        </p:txBody>
      </p:sp>
      <p:sp>
        <p:nvSpPr>
          <p:cNvPr id="20" name="TextBox 83"/>
          <p:cNvSpPr txBox="1">
            <a:spLocks noChangeArrowheads="1"/>
          </p:cNvSpPr>
          <p:nvPr/>
        </p:nvSpPr>
        <p:spPr>
          <a:xfrm>
            <a:off x="201876" y="2539881"/>
            <a:ext cx="11788246" cy="54296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lang="ko-KR" altLang="en-US" sz="3000" b="1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마일로를 완성했다면 이제 마일로를 작동시켜봅시다</a:t>
            </a:r>
            <a:r>
              <a:rPr lang="en-US" altLang="ko-KR" sz="3000" b="1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!</a:t>
            </a:r>
          </a:p>
        </p:txBody>
      </p:sp>
      <p:sp>
        <p:nvSpPr>
          <p:cNvPr id="21" name="TextBox 83"/>
          <p:cNvSpPr txBox="1">
            <a:spLocks noChangeArrowheads="1"/>
          </p:cNvSpPr>
          <p:nvPr/>
        </p:nvSpPr>
        <p:spPr>
          <a:xfrm>
            <a:off x="911146" y="4518068"/>
            <a:ext cx="10415746" cy="100287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lang="ko-KR" altLang="en-US" sz="3000" b="1" dirty="0" err="1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마일로를</a:t>
            </a:r>
            <a:r>
              <a:rPr lang="ko-KR" altLang="en-US" sz="3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 작동시키기 위한 </a:t>
            </a:r>
            <a:r>
              <a:rPr lang="ko-KR" altLang="en-US" sz="3000" b="1" dirty="0">
                <a:solidFill>
                  <a:srgbClr val="FF843A"/>
                </a:solidFill>
                <a:latin typeface="HU구수한보리차 120"/>
                <a:ea typeface="HU구수한보리차 120"/>
                <a:cs typeface="한컴 윤체 L"/>
              </a:rPr>
              <a:t>블록 코딩</a:t>
            </a:r>
            <a:r>
              <a:rPr lang="ko-KR" altLang="en-US" sz="3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을 배웠습니다</a:t>
            </a:r>
            <a:r>
              <a:rPr lang="en-US" altLang="ko-KR" sz="3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.</a:t>
            </a:r>
          </a:p>
          <a:p>
            <a:pPr algn="ctr" eaLnBrk="1" hangingPunct="1">
              <a:defRPr/>
            </a:pPr>
            <a:r>
              <a:rPr lang="ko-KR" altLang="en-US" sz="3000" b="1" dirty="0">
                <a:solidFill>
                  <a:srgbClr val="FF843A"/>
                </a:solidFill>
                <a:latin typeface="HU구수한보리차 120"/>
                <a:ea typeface="HU구수한보리차 120"/>
                <a:cs typeface="한컴 윤체 L"/>
              </a:rPr>
              <a:t>블록 코딩</a:t>
            </a:r>
            <a:r>
              <a:rPr lang="ko-KR" altLang="en-US" sz="3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을 사용하여 </a:t>
            </a:r>
            <a:r>
              <a:rPr lang="ko-KR" altLang="en-US" sz="3000" b="1" dirty="0" err="1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마일로를</a:t>
            </a:r>
            <a:r>
              <a:rPr lang="ko-KR" altLang="en-US" sz="3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 작동시켜봅시다</a:t>
            </a:r>
            <a:r>
              <a:rPr lang="en-US" altLang="ko-KR" sz="3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.</a:t>
            </a:r>
          </a:p>
        </p:txBody>
      </p:sp>
      <p:sp>
        <p:nvSpPr>
          <p:cNvPr id="2" name="아래쪽 화살표 1"/>
          <p:cNvSpPr/>
          <p:nvPr/>
        </p:nvSpPr>
        <p:spPr>
          <a:xfrm>
            <a:off x="5882351" y="3515908"/>
            <a:ext cx="427298" cy="56909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C000"/>
          </a:solidFill>
          <a:ln w="38100">
            <a:solidFill>
              <a:srgbClr val="562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9226683" y="-98143"/>
            <a:ext cx="3093020" cy="610305"/>
            <a:chOff x="9226683" y="-98143"/>
            <a:chExt cx="3093020" cy="610305"/>
          </a:xfrm>
        </p:grpSpPr>
        <p:pic>
          <p:nvPicPr>
            <p:cNvPr id="12" name="그림 1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10500221" y="-98143"/>
              <a:ext cx="513162" cy="610305"/>
            </a:xfrm>
            <a:prstGeom prst="rect">
              <a:avLst/>
            </a:prstGeom>
          </p:spPr>
        </p:pic>
        <p:sp>
          <p:nvSpPr>
            <p:cNvPr id="14" name="TextBox 8"/>
            <p:cNvSpPr txBox="1">
              <a:spLocks noChangeArrowheads="1"/>
            </p:cNvSpPr>
            <p:nvPr/>
          </p:nvSpPr>
          <p:spPr>
            <a:xfrm>
              <a:off x="9226683" y="85725"/>
              <a:ext cx="3093020" cy="2476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ko-KR" altLang="en-US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연세대학교 미래        </a:t>
              </a:r>
              <a:r>
                <a:rPr lang="en-US" altLang="ko-KR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SW </a:t>
              </a:r>
              <a:r>
                <a:rPr lang="ko-KR" altLang="en-US" sz="1600" b="1" dirty="0" err="1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가치확산</a:t>
              </a:r>
              <a:endParaRPr lang="ko-KR" altLang="en-US" sz="1600" b="1" dirty="0">
                <a:solidFill>
                  <a:srgbClr val="56304B"/>
                </a:solidFill>
                <a:latin typeface="HU구수한보리차 120"/>
                <a:ea typeface="HU구수한보리차 120"/>
                <a:cs typeface="나눔스퀘어라운드OTF Regular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8335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15364" name="그래픽 10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681663" y="0"/>
            <a:ext cx="828675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27"/>
          <p:cNvSpPr txBox="1">
            <a:spLocks noChangeArrowheads="1"/>
          </p:cNvSpPr>
          <p:nvPr/>
        </p:nvSpPr>
        <p:spPr>
          <a:xfrm>
            <a:off x="3471518" y="1273990"/>
            <a:ext cx="5248965" cy="6386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lang="ko-KR" altLang="en-US" sz="3600" b="1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탐사로봇 마일로</a:t>
            </a:r>
          </a:p>
        </p:txBody>
      </p:sp>
      <p:pic>
        <p:nvPicPr>
          <p:cNvPr id="15367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11582" y="2618495"/>
            <a:ext cx="5730737" cy="1844200"/>
          </a:xfrm>
          <a:prstGeom prst="rect">
            <a:avLst/>
          </a:prstGeom>
        </p:spPr>
      </p:pic>
      <p:sp>
        <p:nvSpPr>
          <p:cNvPr id="15372" name="TextBox 27"/>
          <p:cNvSpPr txBox="1">
            <a:spLocks noChangeArrowheads="1"/>
          </p:cNvSpPr>
          <p:nvPr/>
        </p:nvSpPr>
        <p:spPr>
          <a:xfrm>
            <a:off x="2624017" y="4996389"/>
            <a:ext cx="6943965" cy="54525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ko-KR" altLang="en-US" sz="3000" b="1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마일로가 어떻게 동작할까요</a:t>
            </a:r>
            <a:r>
              <a:rPr lang="en-US" altLang="ko-KR" sz="3000" b="1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?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9226683" y="-98143"/>
            <a:ext cx="3093020" cy="610305"/>
            <a:chOff x="9226683" y="-98143"/>
            <a:chExt cx="3093020" cy="610305"/>
          </a:xfrm>
        </p:grpSpPr>
        <p:pic>
          <p:nvPicPr>
            <p:cNvPr id="11" name="그림 1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0500221" y="-98143"/>
              <a:ext cx="513162" cy="610305"/>
            </a:xfrm>
            <a:prstGeom prst="rect">
              <a:avLst/>
            </a:prstGeom>
          </p:spPr>
        </p:pic>
        <p:sp>
          <p:nvSpPr>
            <p:cNvPr id="12" name="TextBox 8"/>
            <p:cNvSpPr txBox="1">
              <a:spLocks noChangeArrowheads="1"/>
            </p:cNvSpPr>
            <p:nvPr/>
          </p:nvSpPr>
          <p:spPr>
            <a:xfrm>
              <a:off x="9226683" y="85725"/>
              <a:ext cx="3093020" cy="2476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ko-KR" altLang="en-US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연세대학교 미래        </a:t>
              </a:r>
              <a:r>
                <a:rPr lang="en-US" altLang="ko-KR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SW </a:t>
              </a:r>
              <a:r>
                <a:rPr lang="ko-KR" altLang="en-US" sz="1600" b="1" dirty="0" err="1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가치확산</a:t>
              </a:r>
              <a:endParaRPr lang="ko-KR" altLang="en-US" sz="1600" b="1" dirty="0">
                <a:solidFill>
                  <a:srgbClr val="56304B"/>
                </a:solidFill>
                <a:latin typeface="HU구수한보리차 120"/>
                <a:ea typeface="HU구수한보리차 120"/>
                <a:cs typeface="나눔스퀘어라운드OTF Regular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8335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15364" name="그래픽 10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681663" y="0"/>
            <a:ext cx="828675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27"/>
          <p:cNvSpPr txBox="1">
            <a:spLocks noChangeArrowheads="1"/>
          </p:cNvSpPr>
          <p:nvPr/>
        </p:nvSpPr>
        <p:spPr>
          <a:xfrm>
            <a:off x="3471518" y="1273990"/>
            <a:ext cx="5248965" cy="6386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lang="ko-KR" altLang="en-US" sz="3600" b="1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탐사로봇 마일로</a:t>
            </a:r>
          </a:p>
        </p:txBody>
      </p:sp>
      <p:pic>
        <p:nvPicPr>
          <p:cNvPr id="15372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81012" y="2503090"/>
            <a:ext cx="6629975" cy="1851820"/>
          </a:xfrm>
          <a:prstGeom prst="rect">
            <a:avLst/>
          </a:prstGeom>
        </p:spPr>
      </p:pic>
      <p:sp>
        <p:nvSpPr>
          <p:cNvPr id="15373" name="TextBox 27"/>
          <p:cNvSpPr txBox="1">
            <a:spLocks noChangeArrowheads="1"/>
          </p:cNvSpPr>
          <p:nvPr/>
        </p:nvSpPr>
        <p:spPr>
          <a:xfrm>
            <a:off x="2624017" y="4996389"/>
            <a:ext cx="6943965" cy="54525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ko-KR" altLang="en-US" sz="3000" b="1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마일로가 어떻게 동작할까요</a:t>
            </a:r>
            <a:r>
              <a:rPr lang="en-US" altLang="ko-KR" sz="3000" b="1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?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9226683" y="-98143"/>
            <a:ext cx="3093020" cy="610305"/>
            <a:chOff x="9226683" y="-98143"/>
            <a:chExt cx="3093020" cy="610305"/>
          </a:xfrm>
        </p:grpSpPr>
        <p:pic>
          <p:nvPicPr>
            <p:cNvPr id="11" name="그림 1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0500221" y="-98143"/>
              <a:ext cx="513162" cy="610305"/>
            </a:xfrm>
            <a:prstGeom prst="rect">
              <a:avLst/>
            </a:prstGeom>
          </p:spPr>
        </p:pic>
        <p:sp>
          <p:nvSpPr>
            <p:cNvPr id="12" name="TextBox 8"/>
            <p:cNvSpPr txBox="1">
              <a:spLocks noChangeArrowheads="1"/>
            </p:cNvSpPr>
            <p:nvPr/>
          </p:nvSpPr>
          <p:spPr>
            <a:xfrm>
              <a:off x="9226683" y="85725"/>
              <a:ext cx="3093020" cy="2476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ko-KR" altLang="en-US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연세대학교 미래        </a:t>
              </a:r>
              <a:r>
                <a:rPr lang="en-US" altLang="ko-KR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SW </a:t>
              </a:r>
              <a:r>
                <a:rPr lang="ko-KR" altLang="en-US" sz="1600" b="1" dirty="0" err="1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가치확산</a:t>
              </a:r>
              <a:endParaRPr lang="ko-KR" altLang="en-US" sz="1600" b="1" dirty="0">
                <a:solidFill>
                  <a:srgbClr val="56304B"/>
                </a:solidFill>
                <a:latin typeface="HU구수한보리차 120"/>
                <a:ea typeface="HU구수한보리차 120"/>
                <a:cs typeface="나눔스퀘어라운드OTF Regular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8335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15364" name="그래픽 10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681663" y="0"/>
            <a:ext cx="828675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27"/>
          <p:cNvSpPr txBox="1">
            <a:spLocks noChangeArrowheads="1"/>
          </p:cNvSpPr>
          <p:nvPr/>
        </p:nvSpPr>
        <p:spPr>
          <a:xfrm>
            <a:off x="3471518" y="1273990"/>
            <a:ext cx="5248965" cy="6386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lang="ko-KR" altLang="en-US" sz="3600" b="1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탐사로봇 마일로</a:t>
            </a:r>
          </a:p>
        </p:txBody>
      </p:sp>
      <p:pic>
        <p:nvPicPr>
          <p:cNvPr id="15372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47566" y="2420556"/>
            <a:ext cx="7696867" cy="1729890"/>
          </a:xfrm>
          <a:prstGeom prst="rect">
            <a:avLst/>
          </a:prstGeom>
        </p:spPr>
      </p:pic>
      <p:sp>
        <p:nvSpPr>
          <p:cNvPr id="15373" name="TextBox 27"/>
          <p:cNvSpPr txBox="1">
            <a:spLocks noChangeArrowheads="1"/>
          </p:cNvSpPr>
          <p:nvPr/>
        </p:nvSpPr>
        <p:spPr>
          <a:xfrm>
            <a:off x="2624017" y="4996389"/>
            <a:ext cx="6943965" cy="54525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ko-KR" altLang="en-US" sz="3000" b="1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마일로가 어떻게 동작할까요</a:t>
            </a:r>
            <a:r>
              <a:rPr lang="en-US" altLang="ko-KR" sz="3000" b="1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?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9226683" y="-98143"/>
            <a:ext cx="3093020" cy="610305"/>
            <a:chOff x="9226683" y="-98143"/>
            <a:chExt cx="3093020" cy="610305"/>
          </a:xfrm>
        </p:grpSpPr>
        <p:pic>
          <p:nvPicPr>
            <p:cNvPr id="11" name="그림 1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0500221" y="-98143"/>
              <a:ext cx="513162" cy="610305"/>
            </a:xfrm>
            <a:prstGeom prst="rect">
              <a:avLst/>
            </a:prstGeom>
          </p:spPr>
        </p:pic>
        <p:sp>
          <p:nvSpPr>
            <p:cNvPr id="12" name="TextBox 8"/>
            <p:cNvSpPr txBox="1">
              <a:spLocks noChangeArrowheads="1"/>
            </p:cNvSpPr>
            <p:nvPr/>
          </p:nvSpPr>
          <p:spPr>
            <a:xfrm>
              <a:off x="9226683" y="85725"/>
              <a:ext cx="3093020" cy="2476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ko-KR" altLang="en-US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연세대학교 미래        </a:t>
              </a:r>
              <a:r>
                <a:rPr lang="en-US" altLang="ko-KR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SW </a:t>
              </a:r>
              <a:r>
                <a:rPr lang="ko-KR" altLang="en-US" sz="1600" b="1" dirty="0" err="1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가치확산</a:t>
              </a:r>
              <a:endParaRPr lang="ko-KR" altLang="en-US" sz="1600" b="1" dirty="0">
                <a:solidFill>
                  <a:srgbClr val="56304B"/>
                </a:solidFill>
                <a:latin typeface="HU구수한보리차 120"/>
                <a:ea typeface="HU구수한보리차 120"/>
                <a:cs typeface="나눔스퀘어라운드OTF Regular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8335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15364" name="그래픽 10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681663" y="0"/>
            <a:ext cx="828675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27"/>
          <p:cNvSpPr txBox="1">
            <a:spLocks noChangeArrowheads="1"/>
          </p:cNvSpPr>
          <p:nvPr/>
        </p:nvSpPr>
        <p:spPr>
          <a:xfrm>
            <a:off x="3471518" y="1273990"/>
            <a:ext cx="5248965" cy="6386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lang="ko-KR" altLang="en-US" sz="3600" b="1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탐사로봇 마일로</a:t>
            </a:r>
          </a:p>
        </p:txBody>
      </p:sp>
      <p:sp>
        <p:nvSpPr>
          <p:cNvPr id="15368" name="TextBox 27"/>
          <p:cNvSpPr txBox="1">
            <a:spLocks noChangeArrowheads="1"/>
          </p:cNvSpPr>
          <p:nvPr/>
        </p:nvSpPr>
        <p:spPr>
          <a:xfrm>
            <a:off x="2624017" y="4996389"/>
            <a:ext cx="6943965" cy="54525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ko-KR" altLang="en-US" sz="3000" b="1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마일로가 어떻게 동작할까요</a:t>
            </a:r>
            <a:r>
              <a:rPr lang="en-US" altLang="ko-KR" sz="3000" b="1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?</a:t>
            </a:r>
          </a:p>
        </p:txBody>
      </p:sp>
      <p:pic>
        <p:nvPicPr>
          <p:cNvPr id="1537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64755" y="2491659"/>
            <a:ext cx="7262489" cy="1874682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9226683" y="-98143"/>
            <a:ext cx="3093020" cy="610305"/>
            <a:chOff x="9226683" y="-98143"/>
            <a:chExt cx="3093020" cy="610305"/>
          </a:xfrm>
        </p:grpSpPr>
        <p:pic>
          <p:nvPicPr>
            <p:cNvPr id="11" name="그림 1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0500221" y="-98143"/>
              <a:ext cx="513162" cy="610305"/>
            </a:xfrm>
            <a:prstGeom prst="rect">
              <a:avLst/>
            </a:prstGeom>
          </p:spPr>
        </p:pic>
        <p:sp>
          <p:nvSpPr>
            <p:cNvPr id="12" name="TextBox 8"/>
            <p:cNvSpPr txBox="1">
              <a:spLocks noChangeArrowheads="1"/>
            </p:cNvSpPr>
            <p:nvPr/>
          </p:nvSpPr>
          <p:spPr>
            <a:xfrm>
              <a:off x="9226683" y="85725"/>
              <a:ext cx="3093020" cy="2476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ko-KR" altLang="en-US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연세대학교 미래        </a:t>
              </a:r>
              <a:r>
                <a:rPr lang="en-US" altLang="ko-KR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SW </a:t>
              </a:r>
              <a:r>
                <a:rPr lang="ko-KR" altLang="en-US" sz="1600" b="1" dirty="0" err="1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가치확산</a:t>
              </a:r>
              <a:endParaRPr lang="ko-KR" altLang="en-US" sz="1600" b="1" dirty="0">
                <a:solidFill>
                  <a:srgbClr val="56304B"/>
                </a:solidFill>
                <a:latin typeface="HU구수한보리차 120"/>
                <a:ea typeface="HU구수한보리차 120"/>
                <a:cs typeface="나눔스퀘어라운드OTF Regular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28" name="그래픽 1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86562" y="793750"/>
            <a:ext cx="927303" cy="927303"/>
          </a:xfrm>
          <a:prstGeom prst="rect">
            <a:avLst/>
          </a:prstGeom>
        </p:spPr>
      </p:pic>
      <p:pic>
        <p:nvPicPr>
          <p:cNvPr id="27" name="그래픽 1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21717" y="1422455"/>
            <a:ext cx="1256992" cy="1256992"/>
          </a:xfrm>
          <a:prstGeom prst="rect">
            <a:avLst/>
          </a:prstGeom>
        </p:spPr>
      </p:pic>
      <p:pic>
        <p:nvPicPr>
          <p:cNvPr id="26" name="그래픽 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589185" y="5134952"/>
            <a:ext cx="922056" cy="922056"/>
          </a:xfrm>
          <a:prstGeom prst="rect">
            <a:avLst/>
          </a:prstGeom>
        </p:spPr>
      </p:pic>
      <p:pic>
        <p:nvPicPr>
          <p:cNvPr id="25" name="그래픽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421563" y="4175474"/>
            <a:ext cx="1257300" cy="1257300"/>
          </a:xfrm>
          <a:prstGeom prst="rect">
            <a:avLst/>
          </a:prstGeom>
        </p:spPr>
      </p:pic>
      <p:sp>
        <p:nvSpPr>
          <p:cNvPr id="4102" name="TextBox 7"/>
          <p:cNvSpPr txBox="1">
            <a:spLocks noChangeArrowheads="1"/>
          </p:cNvSpPr>
          <p:nvPr/>
        </p:nvSpPr>
        <p:spPr>
          <a:xfrm>
            <a:off x="6872990" y="3182938"/>
            <a:ext cx="1832233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defRPr/>
            </a:pPr>
            <a:r>
              <a:rPr lang="ko-KR" altLang="en-US" sz="3600" b="1" dirty="0" smtClean="0">
                <a:solidFill>
                  <a:srgbClr val="56304B"/>
                </a:solidFill>
                <a:latin typeface="210 꽃길 R"/>
                <a:ea typeface="210 꽃길 R"/>
                <a:cs typeface="나눔스퀘어라운드OTF ExtraBold"/>
              </a:rPr>
              <a:t>레고 </a:t>
            </a:r>
            <a:r>
              <a:rPr lang="ko-KR" altLang="en-US" sz="3600" b="1" dirty="0" err="1" smtClean="0">
                <a:solidFill>
                  <a:srgbClr val="56304B"/>
                </a:solidFill>
                <a:latin typeface="210 꽃길 R"/>
                <a:ea typeface="210 꽃길 R"/>
                <a:cs typeface="나눔스퀘어라운드OTF ExtraBold"/>
              </a:rPr>
              <a:t>위두</a:t>
            </a:r>
            <a:endParaRPr lang="ko-KR" altLang="en-US" sz="3600" b="1" dirty="0">
              <a:solidFill>
                <a:srgbClr val="56304B"/>
              </a:solidFill>
              <a:latin typeface="210 꽃길 R"/>
              <a:ea typeface="210 꽃길 R"/>
              <a:cs typeface="나눔스퀘어라운드OTF ExtraBold"/>
            </a:endParaRPr>
          </a:p>
        </p:txBody>
      </p:sp>
      <p:sp>
        <p:nvSpPr>
          <p:cNvPr id="4103" name="TextBox 8"/>
          <p:cNvSpPr txBox="1">
            <a:spLocks noChangeArrowheads="1"/>
          </p:cNvSpPr>
          <p:nvPr/>
        </p:nvSpPr>
        <p:spPr>
          <a:xfrm>
            <a:off x="6872987" y="3924300"/>
            <a:ext cx="3164328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marL="285750" indent="-285750" eaLnBrk="1" hangingPunct="1">
              <a:buFontTx/>
              <a:buChar char="-"/>
              <a:defRPr/>
            </a:pPr>
            <a:r>
              <a:rPr lang="ko-KR" altLang="en-US" b="1" dirty="0" smtClean="0">
                <a:solidFill>
                  <a:srgbClr val="56304B"/>
                </a:solidFill>
                <a:latin typeface="카페24 고운밤"/>
                <a:ea typeface="카페24 고운밤"/>
                <a:cs typeface="나눔스퀘어라운드OTF Regular"/>
              </a:rPr>
              <a:t>레고 </a:t>
            </a:r>
            <a:r>
              <a:rPr lang="ko-KR" altLang="en-US" b="1" dirty="0" err="1" smtClean="0">
                <a:solidFill>
                  <a:srgbClr val="56304B"/>
                </a:solidFill>
                <a:latin typeface="카페24 고운밤"/>
                <a:ea typeface="카페24 고운밤"/>
                <a:cs typeface="나눔스퀘어라운드OTF Regular"/>
              </a:rPr>
              <a:t>위두란</a:t>
            </a:r>
            <a:r>
              <a:rPr lang="ko-KR" altLang="en-US" b="1" dirty="0" smtClean="0">
                <a:solidFill>
                  <a:srgbClr val="56304B"/>
                </a:solidFill>
                <a:latin typeface="카페24 고운밤"/>
                <a:ea typeface="카페24 고운밤"/>
                <a:cs typeface="나눔스퀘어라운드OTF Regular"/>
              </a:rPr>
              <a:t> </a:t>
            </a:r>
            <a:r>
              <a:rPr lang="ko-KR" altLang="en-US" b="1" dirty="0">
                <a:solidFill>
                  <a:srgbClr val="56304B"/>
                </a:solidFill>
                <a:latin typeface="카페24 고운밤"/>
                <a:ea typeface="카페24 고운밤"/>
                <a:cs typeface="나눔스퀘어라운드OTF Regular"/>
              </a:rPr>
              <a:t>무엇인지 알아봅시다</a:t>
            </a:r>
            <a:r>
              <a:rPr lang="en-US" altLang="ko-KR" b="1" dirty="0">
                <a:solidFill>
                  <a:srgbClr val="56304B"/>
                </a:solidFill>
                <a:latin typeface="카페24 고운밤"/>
                <a:ea typeface="카페24 고운밤"/>
                <a:cs typeface="나눔스퀘어라운드OTF Regular"/>
              </a:rPr>
              <a:t>.</a:t>
            </a:r>
          </a:p>
        </p:txBody>
      </p:sp>
      <p:sp>
        <p:nvSpPr>
          <p:cNvPr id="20" name="이등변 삼각형 19"/>
          <p:cNvSpPr/>
          <p:nvPr/>
        </p:nvSpPr>
        <p:spPr>
          <a:xfrm rot="16200000">
            <a:off x="5499100" y="3232150"/>
            <a:ext cx="819150" cy="3937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4107" name="그래픽 21"/>
          <p:cNvPicPr>
            <a:picLocks noChangeAspect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5881688" y="-7938"/>
            <a:ext cx="428625" cy="8763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08" name="그룹 3"/>
          <p:cNvGrpSpPr/>
          <p:nvPr/>
        </p:nvGrpSpPr>
        <p:grpSpPr>
          <a:xfrm>
            <a:off x="6872990" y="2319338"/>
            <a:ext cx="493713" cy="501592"/>
            <a:chOff x="7068195" y="1691107"/>
            <a:chExt cx="492443" cy="501529"/>
          </a:xfrm>
        </p:grpSpPr>
        <p:sp>
          <p:nvSpPr>
            <p:cNvPr id="17" name="타원 16"/>
            <p:cNvSpPr/>
            <p:nvPr/>
          </p:nvSpPr>
          <p:spPr>
            <a:xfrm>
              <a:off x="7068195" y="1691107"/>
              <a:ext cx="492443" cy="492063"/>
            </a:xfrm>
            <a:prstGeom prst="ellipse">
              <a:avLst/>
            </a:prstGeom>
            <a:solidFill>
              <a:srgbClr val="562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b="1">
                <a:latin typeface="210 꽃길 R"/>
                <a:ea typeface="210 꽃길 R"/>
              </a:endParaRPr>
            </a:p>
          </p:txBody>
        </p:sp>
        <p:sp>
          <p:nvSpPr>
            <p:cNvPr id="4110" name="TextBox 17"/>
            <p:cNvSpPr txBox="1">
              <a:spLocks noChangeArrowheads="1"/>
            </p:cNvSpPr>
            <p:nvPr/>
          </p:nvSpPr>
          <p:spPr>
            <a:xfrm>
              <a:off x="7188253" y="1731029"/>
              <a:ext cx="163085" cy="4616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3000" b="1">
                  <a:solidFill>
                    <a:schemeClr val="bg1"/>
                  </a:solidFill>
                  <a:latin typeface="210 꽃길 R"/>
                  <a:ea typeface="210 꽃길 R"/>
                  <a:cs typeface="나눔스퀘어라운드OTF ExtraBold"/>
                </a:rPr>
                <a:t>1</a:t>
              </a:r>
              <a:endParaRPr lang="ko-KR" altLang="en-US" sz="3000" b="1">
                <a:solidFill>
                  <a:schemeClr val="bg1"/>
                </a:solidFill>
                <a:latin typeface="210 꽃길 R"/>
                <a:ea typeface="210 꽃길 R"/>
                <a:cs typeface="나눔스퀘어라운드OTF ExtraBold"/>
              </a:endParaRPr>
            </a:p>
          </p:txBody>
        </p:sp>
      </p:grpSp>
      <p:pic>
        <p:nvPicPr>
          <p:cNvPr id="24" name="그래픽 1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838252" y="2215940"/>
            <a:ext cx="2423922" cy="2423922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9226683" y="-98143"/>
            <a:ext cx="3093020" cy="610305"/>
            <a:chOff x="9226683" y="-98143"/>
            <a:chExt cx="3093020" cy="610305"/>
          </a:xfrm>
        </p:grpSpPr>
        <p:pic>
          <p:nvPicPr>
            <p:cNvPr id="21" name="그림 1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10500221" y="-98143"/>
              <a:ext cx="513162" cy="610305"/>
            </a:xfrm>
            <a:prstGeom prst="rect">
              <a:avLst/>
            </a:prstGeom>
          </p:spPr>
        </p:pic>
        <p:sp>
          <p:nvSpPr>
            <p:cNvPr id="22" name="TextBox 8"/>
            <p:cNvSpPr txBox="1">
              <a:spLocks noChangeArrowheads="1"/>
            </p:cNvSpPr>
            <p:nvPr/>
          </p:nvSpPr>
          <p:spPr>
            <a:xfrm>
              <a:off x="9226683" y="85725"/>
              <a:ext cx="3093020" cy="2476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ko-KR" altLang="en-US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연세대학교 미래        </a:t>
              </a:r>
              <a:r>
                <a:rPr lang="en-US" altLang="ko-KR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SW </a:t>
              </a:r>
              <a:r>
                <a:rPr lang="ko-KR" altLang="en-US" sz="1600" b="1" dirty="0" err="1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가치확산</a:t>
              </a:r>
              <a:endParaRPr lang="ko-KR" altLang="en-US" sz="1600" b="1" dirty="0">
                <a:solidFill>
                  <a:srgbClr val="56304B"/>
                </a:solidFill>
                <a:latin typeface="HU구수한보리차 120"/>
                <a:ea typeface="HU구수한보리차 120"/>
                <a:cs typeface="나눔스퀘어라운드OTF Regular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29" name="그래픽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85118" y="5135566"/>
            <a:ext cx="925510" cy="925510"/>
          </a:xfrm>
          <a:prstGeom prst="rect">
            <a:avLst/>
          </a:prstGeom>
        </p:spPr>
      </p:pic>
      <p:pic>
        <p:nvPicPr>
          <p:cNvPr id="30" name="그래픽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85911" y="788829"/>
            <a:ext cx="923924" cy="923924"/>
          </a:xfrm>
          <a:prstGeom prst="rect">
            <a:avLst/>
          </a:prstGeom>
        </p:spPr>
      </p:pic>
      <p:pic>
        <p:nvPicPr>
          <p:cNvPr id="27" name="그래픽 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422114" y="1432239"/>
            <a:ext cx="1251519" cy="1251519"/>
          </a:xfrm>
          <a:prstGeom prst="rect">
            <a:avLst/>
          </a:prstGeom>
        </p:spPr>
      </p:pic>
      <p:pic>
        <p:nvPicPr>
          <p:cNvPr id="28" name="그래픽 1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419096" y="4171254"/>
            <a:ext cx="1257554" cy="1257554"/>
          </a:xfrm>
          <a:prstGeom prst="rect">
            <a:avLst/>
          </a:prstGeom>
        </p:spPr>
      </p:pic>
      <p:pic>
        <p:nvPicPr>
          <p:cNvPr id="26" name="그래픽 1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834896" y="2214880"/>
            <a:ext cx="2425954" cy="2425954"/>
          </a:xfrm>
          <a:prstGeom prst="rect">
            <a:avLst/>
          </a:prstGeom>
        </p:spPr>
      </p:pic>
      <p:sp>
        <p:nvSpPr>
          <p:cNvPr id="16390" name="TextBox 7"/>
          <p:cNvSpPr txBox="1">
            <a:spLocks noChangeArrowheads="1"/>
          </p:cNvSpPr>
          <p:nvPr/>
        </p:nvSpPr>
        <p:spPr>
          <a:xfrm>
            <a:off x="6877047" y="3182938"/>
            <a:ext cx="1832233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defRPr/>
            </a:pPr>
            <a:r>
              <a:rPr lang="ko-KR" altLang="en-US" sz="3600" b="1" dirty="0" smtClean="0">
                <a:solidFill>
                  <a:srgbClr val="56304B"/>
                </a:solidFill>
                <a:latin typeface="210 꽃길 R"/>
                <a:ea typeface="210 꽃길 R"/>
                <a:cs typeface="나눔스퀘어라운드OTF ExtraBold"/>
              </a:rPr>
              <a:t>도전 과제</a:t>
            </a:r>
            <a:endParaRPr lang="en-US" altLang="ko-KR" sz="3600" b="1" dirty="0">
              <a:solidFill>
                <a:srgbClr val="56304B"/>
              </a:solidFill>
              <a:latin typeface="210 꽃길 R"/>
              <a:ea typeface="210 꽃길 R"/>
              <a:cs typeface="나눔스퀘어라운드OTF ExtraBold"/>
            </a:endParaRPr>
          </a:p>
        </p:txBody>
      </p:sp>
      <p:sp>
        <p:nvSpPr>
          <p:cNvPr id="16391" name="TextBox 8"/>
          <p:cNvSpPr txBox="1">
            <a:spLocks noChangeArrowheads="1"/>
          </p:cNvSpPr>
          <p:nvPr/>
        </p:nvSpPr>
        <p:spPr>
          <a:xfrm>
            <a:off x="6877028" y="3924300"/>
            <a:ext cx="4825039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defRPr/>
            </a:pPr>
            <a:r>
              <a:rPr lang="en-US" altLang="ko-KR" b="1" dirty="0">
                <a:solidFill>
                  <a:srgbClr val="56304B"/>
                </a:solidFill>
                <a:latin typeface="카페24 고운밤"/>
                <a:ea typeface="카페24 고운밤"/>
                <a:cs typeface="나눔스퀘어라운드OTF Regular"/>
              </a:rPr>
              <a:t>-</a:t>
            </a:r>
            <a:r>
              <a:rPr lang="ko-KR" altLang="en-US" b="1" dirty="0">
                <a:solidFill>
                  <a:srgbClr val="56304B"/>
                </a:solidFill>
                <a:latin typeface="카페24 고운밤"/>
                <a:ea typeface="카페24 고운밤"/>
                <a:cs typeface="나눔스퀘어라운드OTF Regular"/>
              </a:rPr>
              <a:t> </a:t>
            </a:r>
            <a:r>
              <a:rPr lang="ko-KR" altLang="en-US" b="1" dirty="0" smtClean="0">
                <a:solidFill>
                  <a:srgbClr val="56304B"/>
                </a:solidFill>
                <a:latin typeface="카페24 고운밤"/>
                <a:ea typeface="카페24 고운밤"/>
                <a:cs typeface="나눔스퀘어라운드OTF Regular"/>
              </a:rPr>
              <a:t>지금까지 배운 탐사로봇 </a:t>
            </a:r>
            <a:r>
              <a:rPr lang="ko-KR" altLang="en-US" b="1" dirty="0" err="1">
                <a:solidFill>
                  <a:srgbClr val="56304B"/>
                </a:solidFill>
                <a:latin typeface="카페24 고운밤"/>
                <a:ea typeface="카페24 고운밤"/>
                <a:cs typeface="나눔스퀘어라운드OTF Regular"/>
              </a:rPr>
              <a:t>마일로와</a:t>
            </a:r>
            <a:r>
              <a:rPr lang="ko-KR" altLang="en-US" b="1" dirty="0">
                <a:solidFill>
                  <a:srgbClr val="56304B"/>
                </a:solidFill>
                <a:latin typeface="카페24 고운밤"/>
                <a:ea typeface="카페24 고운밤"/>
                <a:cs typeface="나눔스퀘어라운드OTF Regular"/>
              </a:rPr>
              <a:t> 블록 코딩을 </a:t>
            </a:r>
            <a:r>
              <a:rPr lang="ko-KR" altLang="en-US" b="1" dirty="0" smtClean="0">
                <a:solidFill>
                  <a:srgbClr val="56304B"/>
                </a:solidFill>
                <a:latin typeface="카페24 고운밤"/>
                <a:ea typeface="카페24 고운밤"/>
                <a:cs typeface="나눔스퀘어라운드OTF Regular"/>
              </a:rPr>
              <a:t>바탕으로</a:t>
            </a:r>
            <a:r>
              <a:rPr lang="en-US" altLang="ko-KR" b="1" dirty="0" smtClean="0">
                <a:solidFill>
                  <a:srgbClr val="56304B"/>
                </a:solidFill>
                <a:latin typeface="카페24 고운밤"/>
                <a:ea typeface="카페24 고운밤"/>
                <a:cs typeface="나눔스퀘어라운드OTF Regular"/>
              </a:rPr>
              <a:t/>
            </a:r>
            <a:br>
              <a:rPr lang="en-US" altLang="ko-KR" b="1" dirty="0" smtClean="0">
                <a:solidFill>
                  <a:srgbClr val="56304B"/>
                </a:solidFill>
                <a:latin typeface="카페24 고운밤"/>
                <a:ea typeface="카페24 고운밤"/>
                <a:cs typeface="나눔스퀘어라운드OTF Regular"/>
              </a:rPr>
            </a:br>
            <a:r>
              <a:rPr lang="en-US" altLang="ko-KR" b="1" dirty="0" smtClean="0">
                <a:solidFill>
                  <a:srgbClr val="56304B"/>
                </a:solidFill>
                <a:latin typeface="카페24 고운밤"/>
                <a:ea typeface="카페24 고운밤"/>
                <a:cs typeface="나눔스퀘어라운드OTF Regular"/>
              </a:rPr>
              <a:t>   </a:t>
            </a:r>
            <a:r>
              <a:rPr lang="ko-KR" altLang="en-US" b="1" dirty="0" smtClean="0">
                <a:solidFill>
                  <a:srgbClr val="56304B"/>
                </a:solidFill>
                <a:latin typeface="카페24 고운밤"/>
                <a:ea typeface="카페24 고운밤"/>
                <a:cs typeface="나눔스퀘어라운드OTF Regular"/>
              </a:rPr>
              <a:t>과제를 해결해봅시다</a:t>
            </a:r>
            <a:r>
              <a:rPr lang="en-US" altLang="ko-KR" b="1" dirty="0" smtClean="0">
                <a:solidFill>
                  <a:srgbClr val="56304B"/>
                </a:solidFill>
                <a:latin typeface="카페24 고운밤"/>
                <a:ea typeface="카페24 고운밤"/>
                <a:cs typeface="나눔스퀘어라운드OTF Regular"/>
              </a:rPr>
              <a:t>.</a:t>
            </a:r>
            <a:endParaRPr lang="en-US" altLang="ko-KR" b="1" dirty="0">
              <a:solidFill>
                <a:srgbClr val="56304B"/>
              </a:solidFill>
              <a:latin typeface="카페24 고운밤"/>
              <a:ea typeface="카페24 고운밤"/>
              <a:cs typeface="나눔스퀘어라운드OTF Regular"/>
            </a:endParaRPr>
          </a:p>
        </p:txBody>
      </p:sp>
      <p:sp>
        <p:nvSpPr>
          <p:cNvPr id="20" name="이등변 삼각형 19"/>
          <p:cNvSpPr/>
          <p:nvPr/>
        </p:nvSpPr>
        <p:spPr>
          <a:xfrm rot="16200000">
            <a:off x="5499100" y="3232150"/>
            <a:ext cx="819150" cy="3937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16395" name="그래픽 21"/>
          <p:cNvPicPr>
            <a:picLocks noChangeAspect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5881688" y="-7938"/>
            <a:ext cx="428625" cy="8763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396" name="그룹 3"/>
          <p:cNvGrpSpPr/>
          <p:nvPr/>
        </p:nvGrpSpPr>
        <p:grpSpPr>
          <a:xfrm>
            <a:off x="6877050" y="2319338"/>
            <a:ext cx="493713" cy="532339"/>
            <a:chOff x="7068195" y="1691107"/>
            <a:chExt cx="492443" cy="532683"/>
          </a:xfrm>
        </p:grpSpPr>
        <p:sp>
          <p:nvSpPr>
            <p:cNvPr id="17" name="타원 16"/>
            <p:cNvSpPr/>
            <p:nvPr/>
          </p:nvSpPr>
          <p:spPr>
            <a:xfrm>
              <a:off x="7068195" y="1691107"/>
              <a:ext cx="492443" cy="492443"/>
            </a:xfrm>
            <a:prstGeom prst="ellipse">
              <a:avLst/>
            </a:prstGeom>
            <a:solidFill>
              <a:srgbClr val="562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2000" b="1">
                <a:latin typeface="210 꽃길 R"/>
                <a:ea typeface="210 꽃길 R"/>
              </a:endParaRPr>
            </a:p>
          </p:txBody>
        </p:sp>
        <p:sp>
          <p:nvSpPr>
            <p:cNvPr id="16398" name="TextBox 17"/>
            <p:cNvSpPr txBox="1">
              <a:spLocks noChangeArrowheads="1"/>
            </p:cNvSpPr>
            <p:nvPr/>
          </p:nvSpPr>
          <p:spPr>
            <a:xfrm>
              <a:off x="7188253" y="1731029"/>
              <a:ext cx="241431" cy="49276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3200" b="1">
                  <a:solidFill>
                    <a:schemeClr val="bg1"/>
                  </a:solidFill>
                  <a:latin typeface="210 꽃길 R"/>
                  <a:ea typeface="210 꽃길 R"/>
                  <a:cs typeface="나눔스퀘어라운드OTF ExtraBold"/>
                </a:rPr>
                <a:t>4</a:t>
              </a: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9226683" y="-98143"/>
            <a:ext cx="3093020" cy="610305"/>
            <a:chOff x="9226683" y="-98143"/>
            <a:chExt cx="3093020" cy="610305"/>
          </a:xfrm>
        </p:grpSpPr>
        <p:pic>
          <p:nvPicPr>
            <p:cNvPr id="19" name="그림 1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10500221" y="-98143"/>
              <a:ext cx="513162" cy="610305"/>
            </a:xfrm>
            <a:prstGeom prst="rect">
              <a:avLst/>
            </a:prstGeom>
          </p:spPr>
        </p:pic>
        <p:sp>
          <p:nvSpPr>
            <p:cNvPr id="21" name="TextBox 8"/>
            <p:cNvSpPr txBox="1">
              <a:spLocks noChangeArrowheads="1"/>
            </p:cNvSpPr>
            <p:nvPr/>
          </p:nvSpPr>
          <p:spPr>
            <a:xfrm>
              <a:off x="9226683" y="85725"/>
              <a:ext cx="3093020" cy="2476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ko-KR" altLang="en-US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연세대학교 미래        </a:t>
              </a:r>
              <a:r>
                <a:rPr lang="en-US" altLang="ko-KR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SW </a:t>
              </a:r>
              <a:r>
                <a:rPr lang="ko-KR" altLang="en-US" sz="1600" b="1" dirty="0" err="1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가치확산</a:t>
              </a:r>
              <a:endParaRPr lang="ko-KR" altLang="en-US" sz="1600" b="1" dirty="0">
                <a:solidFill>
                  <a:srgbClr val="56304B"/>
                </a:solidFill>
                <a:latin typeface="HU구수한보리차 120"/>
                <a:ea typeface="HU구수한보리차 120"/>
                <a:cs typeface="나눔스퀘어라운드OTF Regular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3248025" cy="685800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17411" name="그래픽 57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406525" y="-7938"/>
            <a:ext cx="428625" cy="1895476"/>
          </a:xfrm>
          <a:prstGeom prst="rect">
            <a:avLst/>
          </a:prstGeom>
          <a:noFill/>
          <a:ln>
            <a:noFill/>
          </a:ln>
        </p:spPr>
      </p:pic>
      <p:sp>
        <p:nvSpPr>
          <p:cNvPr id="17412" name="TextBox 7"/>
          <p:cNvSpPr txBox="1">
            <a:spLocks noChangeArrowheads="1"/>
          </p:cNvSpPr>
          <p:nvPr/>
        </p:nvSpPr>
        <p:spPr>
          <a:xfrm>
            <a:off x="820816" y="3184525"/>
            <a:ext cx="1625445" cy="49244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lang="ko-KR" altLang="en-US" sz="3200" b="1" dirty="0" smtClean="0">
                <a:solidFill>
                  <a:srgbClr val="56304B"/>
                </a:solidFill>
                <a:latin typeface="210 꽃길 R"/>
                <a:ea typeface="210 꽃길 R"/>
                <a:cs typeface="나눔스퀘어라운드OTF ExtraBold"/>
              </a:rPr>
              <a:t>도전 과제</a:t>
            </a:r>
            <a:endParaRPr lang="en-US" altLang="ko-KR" sz="3200" b="1" dirty="0">
              <a:solidFill>
                <a:srgbClr val="56304B"/>
              </a:solidFill>
              <a:latin typeface="210 꽃길 R"/>
              <a:ea typeface="210 꽃길 R"/>
              <a:cs typeface="나눔스퀘어라운드OTF ExtraBold"/>
            </a:endParaRPr>
          </a:p>
        </p:txBody>
      </p:sp>
      <p:grpSp>
        <p:nvGrpSpPr>
          <p:cNvPr id="17413" name="그룹 37"/>
          <p:cNvGrpSpPr/>
          <p:nvPr/>
        </p:nvGrpSpPr>
        <p:grpSpPr>
          <a:xfrm>
            <a:off x="1377950" y="2179638"/>
            <a:ext cx="492125" cy="501592"/>
            <a:chOff x="7068195" y="1691107"/>
            <a:chExt cx="492443" cy="501529"/>
          </a:xfrm>
        </p:grpSpPr>
        <p:sp>
          <p:nvSpPr>
            <p:cNvPr id="39" name="타원 38"/>
            <p:cNvSpPr/>
            <p:nvPr/>
          </p:nvSpPr>
          <p:spPr>
            <a:xfrm>
              <a:off x="7068195" y="1691107"/>
              <a:ext cx="492443" cy="492063"/>
            </a:xfrm>
            <a:prstGeom prst="ellipse">
              <a:avLst/>
            </a:prstGeom>
            <a:solidFill>
              <a:srgbClr val="562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b="1">
                <a:latin typeface="210 꽃길 R"/>
                <a:ea typeface="210 꽃길 R"/>
              </a:endParaRPr>
            </a:p>
          </p:txBody>
        </p:sp>
        <p:sp>
          <p:nvSpPr>
            <p:cNvPr id="17420" name="TextBox 40"/>
            <p:cNvSpPr txBox="1">
              <a:spLocks noChangeArrowheads="1"/>
            </p:cNvSpPr>
            <p:nvPr/>
          </p:nvSpPr>
          <p:spPr>
            <a:xfrm>
              <a:off x="7188253" y="1731029"/>
              <a:ext cx="227773" cy="4616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3000" b="1">
                  <a:solidFill>
                    <a:schemeClr val="bg1"/>
                  </a:solidFill>
                  <a:latin typeface="210 꽃길 R"/>
                  <a:ea typeface="210 꽃길 R"/>
                  <a:cs typeface="나눔스퀘어라운드OTF ExtraBold"/>
                </a:rPr>
                <a:t>4</a:t>
              </a:r>
            </a:p>
          </p:txBody>
        </p:sp>
      </p:grpSp>
      <p:sp>
        <p:nvSpPr>
          <p:cNvPr id="15" name="TextBox 59"/>
          <p:cNvSpPr txBox="1">
            <a:spLocks noChangeArrowheads="1"/>
          </p:cNvSpPr>
          <p:nvPr/>
        </p:nvSpPr>
        <p:spPr>
          <a:xfrm>
            <a:off x="4008798" y="867350"/>
            <a:ext cx="6590302" cy="11500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eaLnBrk="1" hangingPunct="1">
              <a:defRPr/>
            </a:pPr>
            <a:r>
              <a:rPr lang="ko-KR" altLang="en-US" sz="3500" b="1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친구들과 함께 마일로를 어떻게 활용할 수 있을지 생각해보세요</a:t>
            </a:r>
            <a:r>
              <a:rPr lang="en-US" altLang="ko-KR" sz="3500" b="1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!</a:t>
            </a:r>
          </a:p>
        </p:txBody>
      </p:sp>
      <p:pic>
        <p:nvPicPr>
          <p:cNvPr id="17423" name="그림 1742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8976" y="4533402"/>
            <a:ext cx="2160270" cy="2160270"/>
          </a:xfrm>
          <a:prstGeom prst="rect">
            <a:avLst/>
          </a:prstGeom>
        </p:spPr>
      </p:pic>
      <p:pic>
        <p:nvPicPr>
          <p:cNvPr id="17424" name="그림 1742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946000" y="2453702"/>
            <a:ext cx="3960495" cy="3960495"/>
          </a:xfrm>
          <a:prstGeom prst="rect">
            <a:avLst/>
          </a:prstGeom>
        </p:spPr>
      </p:pic>
      <p:grpSp>
        <p:nvGrpSpPr>
          <p:cNvPr id="13" name="그룹 12"/>
          <p:cNvGrpSpPr/>
          <p:nvPr/>
        </p:nvGrpSpPr>
        <p:grpSpPr>
          <a:xfrm>
            <a:off x="9226683" y="-98143"/>
            <a:ext cx="3093020" cy="610305"/>
            <a:chOff x="9226683" y="-98143"/>
            <a:chExt cx="3093020" cy="610305"/>
          </a:xfrm>
        </p:grpSpPr>
        <p:pic>
          <p:nvPicPr>
            <p:cNvPr id="14" name="그림 1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10500221" y="-98143"/>
              <a:ext cx="513162" cy="610305"/>
            </a:xfrm>
            <a:prstGeom prst="rect">
              <a:avLst/>
            </a:prstGeom>
          </p:spPr>
        </p:pic>
        <p:sp>
          <p:nvSpPr>
            <p:cNvPr id="16" name="TextBox 8"/>
            <p:cNvSpPr txBox="1">
              <a:spLocks noChangeArrowheads="1"/>
            </p:cNvSpPr>
            <p:nvPr/>
          </p:nvSpPr>
          <p:spPr>
            <a:xfrm>
              <a:off x="9226683" y="85725"/>
              <a:ext cx="3093020" cy="2476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ko-KR" altLang="en-US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연세대학교 미래        </a:t>
              </a:r>
              <a:r>
                <a:rPr lang="en-US" altLang="ko-KR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SW </a:t>
              </a:r>
              <a:r>
                <a:rPr lang="ko-KR" altLang="en-US" sz="1600" b="1" dirty="0" err="1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가치확산</a:t>
              </a:r>
              <a:endParaRPr lang="ko-KR" altLang="en-US" sz="1600" b="1" dirty="0">
                <a:solidFill>
                  <a:srgbClr val="56304B"/>
                </a:solidFill>
                <a:latin typeface="HU구수한보리차 120"/>
                <a:ea typeface="HU구수한보리차 120"/>
                <a:cs typeface="나눔스퀘어라운드OTF Regular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-1" y="0"/>
            <a:ext cx="12182051" cy="685800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16395" name="그래픽 21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881688" y="-7938"/>
            <a:ext cx="428625" cy="876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그래픽 1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252391" y="1585391"/>
            <a:ext cx="3687219" cy="3687219"/>
          </a:xfrm>
          <a:prstGeom prst="rect">
            <a:avLst/>
          </a:prstGeom>
        </p:spPr>
      </p:pic>
      <p:sp>
        <p:nvSpPr>
          <p:cNvPr id="23" name="TextBox 7"/>
          <p:cNvSpPr txBox="1">
            <a:spLocks noChangeArrowheads="1"/>
          </p:cNvSpPr>
          <p:nvPr/>
        </p:nvSpPr>
        <p:spPr>
          <a:xfrm>
            <a:off x="180975" y="5405279"/>
            <a:ext cx="11830050" cy="9233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lang="ko-KR" altLang="en-US" sz="6000">
                <a:solidFill>
                  <a:srgbClr val="56304B"/>
                </a:solidFill>
                <a:latin typeface="210 그림수첩 R"/>
                <a:ea typeface="210 그림수첩 R"/>
                <a:cs typeface="나눔스퀘어라운드OTF ExtraBold"/>
              </a:rPr>
              <a:t>질문이 있나요</a:t>
            </a:r>
            <a:r>
              <a:rPr lang="en-US" altLang="ko-KR" sz="6000">
                <a:solidFill>
                  <a:srgbClr val="56304B"/>
                </a:solidFill>
                <a:latin typeface="210 그림수첩 R"/>
                <a:ea typeface="210 그림수첩 R"/>
                <a:cs typeface="나눔스퀘어라운드OTF ExtraBold"/>
              </a:rPr>
              <a:t>?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9226683" y="-98143"/>
            <a:ext cx="3093020" cy="610305"/>
            <a:chOff x="9226683" y="-98143"/>
            <a:chExt cx="3093020" cy="610305"/>
          </a:xfrm>
        </p:grpSpPr>
        <p:pic>
          <p:nvPicPr>
            <p:cNvPr id="9" name="그림 1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0500221" y="-98143"/>
              <a:ext cx="513162" cy="610305"/>
            </a:xfrm>
            <a:prstGeom prst="rect">
              <a:avLst/>
            </a:prstGeom>
          </p:spPr>
        </p:pic>
        <p:sp>
          <p:nvSpPr>
            <p:cNvPr id="10" name="TextBox 8"/>
            <p:cNvSpPr txBox="1">
              <a:spLocks noChangeArrowheads="1"/>
            </p:cNvSpPr>
            <p:nvPr/>
          </p:nvSpPr>
          <p:spPr>
            <a:xfrm>
              <a:off x="9226683" y="85725"/>
              <a:ext cx="3093020" cy="2476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ko-KR" altLang="en-US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연세대학교 미래        </a:t>
              </a:r>
              <a:r>
                <a:rPr lang="en-US" altLang="ko-KR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SW </a:t>
              </a:r>
              <a:r>
                <a:rPr lang="ko-KR" altLang="en-US" sz="1600" b="1" dirty="0" err="1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가치확산</a:t>
              </a:r>
              <a:endParaRPr lang="ko-KR" altLang="en-US" sz="1600" b="1" dirty="0">
                <a:solidFill>
                  <a:srgbClr val="56304B"/>
                </a:solidFill>
                <a:latin typeface="HU구수한보리차 120"/>
                <a:ea typeface="HU구수한보리차 120"/>
                <a:cs typeface="나눔스퀘어라운드OTF Regular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8335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19460" name="그래픽 6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572000" y="4629150"/>
            <a:ext cx="2962275" cy="19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61" name="TextBox 7"/>
          <p:cNvSpPr txBox="1">
            <a:spLocks noChangeArrowheads="1"/>
          </p:cNvSpPr>
          <p:nvPr/>
        </p:nvSpPr>
        <p:spPr>
          <a:xfrm>
            <a:off x="180975" y="2290463"/>
            <a:ext cx="11830050" cy="16814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lang="ko-KR" altLang="en-US" sz="6000" b="1">
                <a:solidFill>
                  <a:srgbClr val="56304B"/>
                </a:solidFill>
                <a:latin typeface="210 국민체조 R"/>
                <a:ea typeface="210 국민체조 R"/>
                <a:cs typeface="나눔스퀘어라운드OTF ExtraBold"/>
              </a:rPr>
              <a:t>이번 시간은 끝</a:t>
            </a:r>
            <a:r>
              <a:rPr lang="en-US" altLang="ko-KR" sz="6000" b="1">
                <a:solidFill>
                  <a:srgbClr val="56304B"/>
                </a:solidFill>
                <a:latin typeface="210 국민체조 R"/>
                <a:ea typeface="210 국민체조 R"/>
                <a:cs typeface="나눔스퀘어라운드OTF ExtraBold"/>
              </a:rPr>
              <a:t>!</a:t>
            </a:r>
            <a:endParaRPr lang="en-US" altLang="ko-KR" sz="6000">
              <a:solidFill>
                <a:srgbClr val="56304B"/>
              </a:solidFill>
              <a:latin typeface="210 국민체조 R"/>
              <a:ea typeface="210 국민체조 R"/>
              <a:cs typeface="나눔스퀘어라운드OTF ExtraBold"/>
            </a:endParaRPr>
          </a:p>
          <a:p>
            <a:pPr algn="ctr" eaLnBrk="1" hangingPunct="1">
              <a:defRPr/>
            </a:pPr>
            <a:endParaRPr lang="en-US" altLang="ko-KR" sz="1050">
              <a:solidFill>
                <a:srgbClr val="56304B"/>
              </a:solidFill>
              <a:latin typeface="210 국민체조 R"/>
              <a:ea typeface="210 국민체조 R"/>
              <a:cs typeface="나눔스퀘어라운드OTF ExtraBold"/>
            </a:endParaRPr>
          </a:p>
          <a:p>
            <a:pPr algn="ctr" eaLnBrk="1" hangingPunct="1">
              <a:defRPr/>
            </a:pPr>
            <a:r>
              <a:rPr lang="ko-KR" altLang="en-US" sz="4000">
                <a:solidFill>
                  <a:srgbClr val="56304B"/>
                </a:solidFill>
                <a:latin typeface="210 국민체조 R"/>
                <a:ea typeface="210 국민체조 R"/>
                <a:cs typeface="나눔스퀘어라운드OTF ExtraBold"/>
              </a:rPr>
              <a:t>고생하셨습니다</a:t>
            </a:r>
            <a:r>
              <a:rPr lang="en-US" altLang="ko-KR" sz="4000">
                <a:solidFill>
                  <a:srgbClr val="56304B"/>
                </a:solidFill>
                <a:latin typeface="210 국민체조 R"/>
                <a:ea typeface="210 국민체조 R"/>
                <a:cs typeface="나눔스퀘어라운드OTF ExtraBold"/>
              </a:rPr>
              <a:t>~</a:t>
            </a:r>
            <a:endParaRPr lang="ko-KR" altLang="en-US" sz="4000">
              <a:solidFill>
                <a:srgbClr val="56304B"/>
              </a:solidFill>
              <a:latin typeface="210 국민체조 R"/>
              <a:ea typeface="210 국민체조 R"/>
              <a:cs typeface="나눔스퀘어라운드OTF ExtraBold"/>
            </a:endParaRPr>
          </a:p>
        </p:txBody>
      </p:sp>
      <p:pic>
        <p:nvPicPr>
          <p:cNvPr id="19462" name="그래픽 10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681663" y="0"/>
            <a:ext cx="828675" cy="1685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그룹 9"/>
          <p:cNvGrpSpPr/>
          <p:nvPr/>
        </p:nvGrpSpPr>
        <p:grpSpPr>
          <a:xfrm>
            <a:off x="9226683" y="-98143"/>
            <a:ext cx="3093020" cy="610305"/>
            <a:chOff x="9226683" y="-98143"/>
            <a:chExt cx="3093020" cy="610305"/>
          </a:xfrm>
        </p:grpSpPr>
        <p:pic>
          <p:nvPicPr>
            <p:cNvPr id="11" name="그림 1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0500221" y="-98143"/>
              <a:ext cx="513162" cy="610305"/>
            </a:xfrm>
            <a:prstGeom prst="rect">
              <a:avLst/>
            </a:prstGeom>
          </p:spPr>
        </p:pic>
        <p:sp>
          <p:nvSpPr>
            <p:cNvPr id="12" name="TextBox 8"/>
            <p:cNvSpPr txBox="1">
              <a:spLocks noChangeArrowheads="1"/>
            </p:cNvSpPr>
            <p:nvPr/>
          </p:nvSpPr>
          <p:spPr>
            <a:xfrm>
              <a:off x="9226683" y="85725"/>
              <a:ext cx="3093020" cy="2476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ko-KR" altLang="en-US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연세대학교 미래        </a:t>
              </a:r>
              <a:r>
                <a:rPr lang="en-US" altLang="ko-KR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SW </a:t>
              </a:r>
              <a:r>
                <a:rPr lang="ko-KR" altLang="en-US" sz="1600" b="1" dirty="0" err="1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가치확산</a:t>
              </a:r>
              <a:endParaRPr lang="ko-KR" altLang="en-US" sz="1600" b="1" dirty="0">
                <a:solidFill>
                  <a:srgbClr val="56304B"/>
                </a:solidFill>
                <a:latin typeface="HU구수한보리차 120"/>
                <a:ea typeface="HU구수한보리차 120"/>
                <a:cs typeface="나눔스퀘어라운드OTF Regular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3248025" cy="685800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5123" name="그래픽 57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406525" y="-7938"/>
            <a:ext cx="428625" cy="1895476"/>
          </a:xfrm>
          <a:prstGeom prst="rect">
            <a:avLst/>
          </a:prstGeom>
          <a:noFill/>
          <a:ln>
            <a:noFill/>
          </a:ln>
        </p:spPr>
      </p:pic>
      <p:sp>
        <p:nvSpPr>
          <p:cNvPr id="5124" name="TextBox 7"/>
          <p:cNvSpPr txBox="1">
            <a:spLocks noChangeArrowheads="1"/>
          </p:cNvSpPr>
          <p:nvPr/>
        </p:nvSpPr>
        <p:spPr>
          <a:xfrm>
            <a:off x="809625" y="3184525"/>
            <a:ext cx="1609725" cy="48260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lang="ko-KR" altLang="en-US" sz="3200" b="1">
                <a:solidFill>
                  <a:srgbClr val="56304B"/>
                </a:solidFill>
                <a:latin typeface="210 꽃길 R"/>
                <a:ea typeface="210 꽃길 R"/>
                <a:cs typeface="나눔스퀘어라운드OTF ExtraBold"/>
              </a:rPr>
              <a:t>레고위두</a:t>
            </a:r>
          </a:p>
        </p:txBody>
      </p:sp>
      <p:grpSp>
        <p:nvGrpSpPr>
          <p:cNvPr id="5125" name="그룹 37"/>
          <p:cNvGrpSpPr/>
          <p:nvPr/>
        </p:nvGrpSpPr>
        <p:grpSpPr>
          <a:xfrm>
            <a:off x="1377950" y="2179638"/>
            <a:ext cx="492125" cy="501592"/>
            <a:chOff x="7068195" y="1691107"/>
            <a:chExt cx="492443" cy="501529"/>
          </a:xfrm>
        </p:grpSpPr>
        <p:sp>
          <p:nvSpPr>
            <p:cNvPr id="39" name="타원 38"/>
            <p:cNvSpPr/>
            <p:nvPr/>
          </p:nvSpPr>
          <p:spPr>
            <a:xfrm>
              <a:off x="7068195" y="1691107"/>
              <a:ext cx="492443" cy="492063"/>
            </a:xfrm>
            <a:prstGeom prst="ellipse">
              <a:avLst/>
            </a:prstGeom>
            <a:solidFill>
              <a:srgbClr val="562B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b="1">
                <a:latin typeface="210 꽃길 R"/>
                <a:ea typeface="210 꽃길 R"/>
              </a:endParaRPr>
            </a:p>
          </p:txBody>
        </p:sp>
        <p:sp>
          <p:nvSpPr>
            <p:cNvPr id="5137" name="TextBox 40"/>
            <p:cNvSpPr txBox="1">
              <a:spLocks noChangeArrowheads="1"/>
            </p:cNvSpPr>
            <p:nvPr/>
          </p:nvSpPr>
          <p:spPr>
            <a:xfrm>
              <a:off x="7188253" y="1731029"/>
              <a:ext cx="163612" cy="4616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/>
                  <a:ea typeface="맑은 고딕"/>
                </a:defRPr>
              </a:lvl9pPr>
            </a:lstStyle>
            <a:p>
              <a:pPr eaLnBrk="1" hangingPunct="1">
                <a:defRPr/>
              </a:pPr>
              <a:r>
                <a:rPr lang="en-US" altLang="ko-KR" sz="3000" b="1">
                  <a:solidFill>
                    <a:schemeClr val="bg1"/>
                  </a:solidFill>
                  <a:latin typeface="210 꽃길 R"/>
                  <a:ea typeface="210 꽃길 R"/>
                  <a:cs typeface="나눔스퀘어라운드OTF ExtraBold"/>
                </a:rPr>
                <a:t>1</a:t>
              </a:r>
              <a:endParaRPr lang="ko-KR" altLang="en-US" sz="3000" b="1">
                <a:solidFill>
                  <a:schemeClr val="bg1"/>
                </a:solidFill>
                <a:latin typeface="210 꽃길 R"/>
                <a:ea typeface="210 꽃길 R"/>
                <a:cs typeface="나눔스퀘어라운드OTF ExtraBold"/>
              </a:endParaRPr>
            </a:p>
          </p:txBody>
        </p:sp>
      </p:grpSp>
      <p:pic>
        <p:nvPicPr>
          <p:cNvPr id="5140" name="그림 513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23876" y="4943476"/>
            <a:ext cx="2160270" cy="2160270"/>
          </a:xfrm>
          <a:prstGeom prst="rect">
            <a:avLst/>
          </a:prstGeom>
        </p:spPr>
      </p:pic>
      <p:pic>
        <p:nvPicPr>
          <p:cNvPr id="5141" name="그림 514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565101" y="2624789"/>
            <a:ext cx="1260157" cy="1260157"/>
          </a:xfrm>
          <a:prstGeom prst="rect">
            <a:avLst/>
          </a:prstGeom>
        </p:spPr>
      </p:pic>
      <p:pic>
        <p:nvPicPr>
          <p:cNvPr id="5142" name="그림 514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65101" y="3952875"/>
            <a:ext cx="1260157" cy="1260157"/>
          </a:xfrm>
          <a:prstGeom prst="rect">
            <a:avLst/>
          </a:prstGeom>
        </p:spPr>
      </p:pic>
      <p:pic>
        <p:nvPicPr>
          <p:cNvPr id="5143" name="그림 514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561651" y="5275889"/>
            <a:ext cx="1260157" cy="1260157"/>
          </a:xfrm>
          <a:prstGeom prst="rect">
            <a:avLst/>
          </a:prstGeom>
        </p:spPr>
      </p:pic>
      <p:sp>
        <p:nvSpPr>
          <p:cNvPr id="5144" name="TextBox 59"/>
          <p:cNvSpPr txBox="1">
            <a:spLocks noChangeArrowheads="1"/>
          </p:cNvSpPr>
          <p:nvPr/>
        </p:nvSpPr>
        <p:spPr>
          <a:xfrm>
            <a:off x="3971297" y="819724"/>
            <a:ext cx="5892800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ko-KR" altLang="en-US" sz="4000" b="1" dirty="0" smtClean="0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레고 </a:t>
            </a:r>
            <a:r>
              <a:rPr lang="ko-KR" altLang="en-US" sz="4000" b="1" dirty="0" err="1" smtClean="0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위두</a:t>
            </a:r>
            <a:r>
              <a:rPr lang="en-US" altLang="ko-KR" sz="4000" b="1" dirty="0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?</a:t>
            </a:r>
          </a:p>
        </p:txBody>
      </p:sp>
      <p:cxnSp>
        <p:nvCxnSpPr>
          <p:cNvPr id="5145" name="직선 연결선 5144"/>
          <p:cNvCxnSpPr/>
          <p:nvPr/>
        </p:nvCxnSpPr>
        <p:spPr>
          <a:xfrm>
            <a:off x="6238875" y="3249525"/>
            <a:ext cx="1788750" cy="0"/>
          </a:xfrm>
          <a:prstGeom prst="line">
            <a:avLst/>
          </a:prstGeom>
          <a:ln w="889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6" name="직선 연결선 5145"/>
          <p:cNvCxnSpPr/>
          <p:nvPr/>
        </p:nvCxnSpPr>
        <p:spPr>
          <a:xfrm flipV="1">
            <a:off x="6238875" y="4577925"/>
            <a:ext cx="3108375" cy="5474"/>
          </a:xfrm>
          <a:prstGeom prst="line">
            <a:avLst/>
          </a:prstGeom>
          <a:ln w="889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7" name="직선 연결선 5146"/>
          <p:cNvCxnSpPr/>
          <p:nvPr/>
        </p:nvCxnSpPr>
        <p:spPr>
          <a:xfrm>
            <a:off x="6248400" y="5896949"/>
            <a:ext cx="1788750" cy="0"/>
          </a:xfrm>
          <a:prstGeom prst="line">
            <a:avLst/>
          </a:prstGeom>
          <a:ln w="889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8" name="직선 연결선 5147"/>
          <p:cNvCxnSpPr/>
          <p:nvPr/>
        </p:nvCxnSpPr>
        <p:spPr>
          <a:xfrm rot="16200000" flipH="1">
            <a:off x="6730763" y="4571737"/>
            <a:ext cx="2637975" cy="15001"/>
          </a:xfrm>
          <a:prstGeom prst="line">
            <a:avLst/>
          </a:prstGeom>
          <a:ln w="889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9" name="직선 화살표 연결선 5148"/>
          <p:cNvCxnSpPr/>
          <p:nvPr/>
        </p:nvCxnSpPr>
        <p:spPr>
          <a:xfrm>
            <a:off x="9242250" y="4577925"/>
            <a:ext cx="225000" cy="0"/>
          </a:xfrm>
          <a:prstGeom prst="straightConnector1">
            <a:avLst/>
          </a:prstGeom>
          <a:ln w="889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50" name="그림 514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784500" y="3677700"/>
            <a:ext cx="1800225" cy="1800225"/>
          </a:xfrm>
          <a:prstGeom prst="rect">
            <a:avLst/>
          </a:prstGeom>
        </p:spPr>
      </p:pic>
      <p:sp>
        <p:nvSpPr>
          <p:cNvPr id="5152" name="TextBox 83"/>
          <p:cNvSpPr txBox="1">
            <a:spLocks noChangeArrowheads="1"/>
          </p:cNvSpPr>
          <p:nvPr/>
        </p:nvSpPr>
        <p:spPr>
          <a:xfrm>
            <a:off x="3971986" y="1647000"/>
            <a:ext cx="5190488" cy="5465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ko-KR" altLang="en-US" sz="3000" b="1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레고를 통해 프로그래밍 체험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9226683" y="-98143"/>
            <a:ext cx="3093020" cy="610305"/>
            <a:chOff x="9226683" y="-98143"/>
            <a:chExt cx="3093020" cy="610305"/>
          </a:xfrm>
        </p:grpSpPr>
        <p:pic>
          <p:nvPicPr>
            <p:cNvPr id="23" name="그림 1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10500221" y="-98143"/>
              <a:ext cx="513162" cy="610305"/>
            </a:xfrm>
            <a:prstGeom prst="rect">
              <a:avLst/>
            </a:prstGeom>
          </p:spPr>
        </p:pic>
        <p:sp>
          <p:nvSpPr>
            <p:cNvPr id="24" name="TextBox 8"/>
            <p:cNvSpPr txBox="1">
              <a:spLocks noChangeArrowheads="1"/>
            </p:cNvSpPr>
            <p:nvPr/>
          </p:nvSpPr>
          <p:spPr>
            <a:xfrm>
              <a:off x="9226683" y="85725"/>
              <a:ext cx="3093020" cy="2476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ko-KR" altLang="en-US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연세대학교 미래        </a:t>
              </a:r>
              <a:r>
                <a:rPr lang="en-US" altLang="ko-KR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SW </a:t>
              </a:r>
              <a:r>
                <a:rPr lang="ko-KR" altLang="en-US" sz="1600" b="1" dirty="0" err="1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가치확산</a:t>
              </a:r>
              <a:endParaRPr lang="ko-KR" altLang="en-US" sz="1600" b="1" dirty="0">
                <a:solidFill>
                  <a:srgbClr val="56304B"/>
                </a:solidFill>
                <a:latin typeface="HU구수한보리차 120"/>
                <a:ea typeface="HU구수한보리차 120"/>
                <a:cs typeface="나눔스퀘어라운드OTF Regular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8335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6148" name="그래픽 10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681663" y="0"/>
            <a:ext cx="828675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6158" name="TextBox 27"/>
          <p:cNvSpPr txBox="1">
            <a:spLocks noChangeArrowheads="1"/>
          </p:cNvSpPr>
          <p:nvPr/>
        </p:nvSpPr>
        <p:spPr>
          <a:xfrm>
            <a:off x="4328618" y="1273990"/>
            <a:ext cx="3561498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lang="ko-KR" altLang="en-US" sz="3600" b="1" dirty="0" smtClean="0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레고 </a:t>
            </a:r>
            <a:r>
              <a:rPr lang="ko-KR" altLang="en-US" sz="3600" b="1" dirty="0" err="1" smtClean="0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위두</a:t>
            </a:r>
            <a:endParaRPr lang="ko-KR" altLang="en-US" sz="3600" b="1" dirty="0">
              <a:solidFill>
                <a:srgbClr val="562B4B"/>
              </a:solidFill>
              <a:latin typeface="210 공중전화 R"/>
              <a:ea typeface="210 공중전화 R"/>
              <a:cs typeface="한컴 윤체 L"/>
            </a:endParaRPr>
          </a:p>
        </p:txBody>
      </p:sp>
      <p:sp>
        <p:nvSpPr>
          <p:cNvPr id="6161" name="TextBox 83"/>
          <p:cNvSpPr txBox="1">
            <a:spLocks noChangeArrowheads="1"/>
          </p:cNvSpPr>
          <p:nvPr/>
        </p:nvSpPr>
        <p:spPr>
          <a:xfrm>
            <a:off x="4089507" y="2289720"/>
            <a:ext cx="2962987" cy="5429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3000" b="1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1</a:t>
            </a:r>
            <a:r>
              <a:rPr lang="ko-KR" altLang="en-US" sz="3000" b="1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단계 </a:t>
            </a:r>
            <a:r>
              <a:rPr lang="en-US" altLang="ko-KR" sz="3000" b="1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:</a:t>
            </a:r>
            <a:r>
              <a:rPr lang="ko-KR" altLang="en-US" sz="3000" b="1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 탐구 </a:t>
            </a:r>
          </a:p>
        </p:txBody>
      </p:sp>
      <p:sp>
        <p:nvSpPr>
          <p:cNvPr id="6162" name="TextBox 83"/>
          <p:cNvSpPr txBox="1">
            <a:spLocks noChangeArrowheads="1"/>
          </p:cNvSpPr>
          <p:nvPr/>
        </p:nvSpPr>
        <p:spPr>
          <a:xfrm>
            <a:off x="4089507" y="3339090"/>
            <a:ext cx="2962987" cy="5410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3000" b="1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2</a:t>
            </a:r>
            <a:r>
              <a:rPr lang="ko-KR" altLang="en-US" sz="3000" b="1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단계 </a:t>
            </a:r>
            <a:r>
              <a:rPr lang="en-US" altLang="ko-KR" sz="3000" b="1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:</a:t>
            </a:r>
            <a:r>
              <a:rPr lang="ko-KR" altLang="en-US" sz="3000" b="1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 만들기 </a:t>
            </a:r>
          </a:p>
        </p:txBody>
      </p:sp>
      <p:sp>
        <p:nvSpPr>
          <p:cNvPr id="6163" name="TextBox 83"/>
          <p:cNvSpPr txBox="1">
            <a:spLocks noChangeArrowheads="1"/>
          </p:cNvSpPr>
          <p:nvPr/>
        </p:nvSpPr>
        <p:spPr>
          <a:xfrm>
            <a:off x="4089506" y="4415760"/>
            <a:ext cx="2962987" cy="5451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3000" b="1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3</a:t>
            </a:r>
            <a:r>
              <a:rPr lang="ko-KR" altLang="en-US" sz="3000" b="1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단계 </a:t>
            </a:r>
            <a:r>
              <a:rPr lang="en-US" altLang="ko-KR" sz="3000" b="1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:</a:t>
            </a:r>
            <a:r>
              <a:rPr lang="ko-KR" altLang="en-US" sz="3000" b="1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 살펴보기 </a:t>
            </a:r>
          </a:p>
        </p:txBody>
      </p:sp>
      <p:sp>
        <p:nvSpPr>
          <p:cNvPr id="6164" name="TextBox 83"/>
          <p:cNvSpPr txBox="1">
            <a:spLocks noChangeArrowheads="1"/>
          </p:cNvSpPr>
          <p:nvPr/>
        </p:nvSpPr>
        <p:spPr>
          <a:xfrm>
            <a:off x="4089506" y="5478135"/>
            <a:ext cx="2962987" cy="5433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3000" b="1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4</a:t>
            </a:r>
            <a:r>
              <a:rPr lang="ko-KR" altLang="en-US" sz="3000" b="1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단계 </a:t>
            </a:r>
            <a:r>
              <a:rPr lang="en-US" altLang="ko-KR" sz="3000" b="1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:</a:t>
            </a:r>
            <a:r>
              <a:rPr lang="ko-KR" altLang="en-US" sz="3000" b="1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 돌아보기 </a:t>
            </a:r>
          </a:p>
        </p:txBody>
      </p:sp>
      <p:pic>
        <p:nvPicPr>
          <p:cNvPr id="6165" name="그림 616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250102" y="2108595"/>
            <a:ext cx="900112" cy="900112"/>
          </a:xfrm>
          <a:prstGeom prst="rect">
            <a:avLst/>
          </a:prstGeom>
        </p:spPr>
      </p:pic>
      <p:pic>
        <p:nvPicPr>
          <p:cNvPr id="6166" name="그림 616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243798" y="3172882"/>
            <a:ext cx="900112" cy="900112"/>
          </a:xfrm>
          <a:prstGeom prst="rect">
            <a:avLst/>
          </a:prstGeom>
        </p:spPr>
      </p:pic>
      <p:pic>
        <p:nvPicPr>
          <p:cNvPr id="6167" name="그림 616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254825" y="4245675"/>
            <a:ext cx="900112" cy="900112"/>
          </a:xfrm>
          <a:prstGeom prst="rect">
            <a:avLst/>
          </a:prstGeom>
        </p:spPr>
      </p:pic>
      <p:pic>
        <p:nvPicPr>
          <p:cNvPr id="6168" name="그림 616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257000" y="5301075"/>
            <a:ext cx="900112" cy="900112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9226683" y="-98143"/>
            <a:ext cx="3093020" cy="610305"/>
            <a:chOff x="9226683" y="-98143"/>
            <a:chExt cx="3093020" cy="610305"/>
          </a:xfrm>
        </p:grpSpPr>
        <p:pic>
          <p:nvPicPr>
            <p:cNvPr id="17" name="그림 1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10500221" y="-98143"/>
              <a:ext cx="513162" cy="610305"/>
            </a:xfrm>
            <a:prstGeom prst="rect">
              <a:avLst/>
            </a:prstGeom>
          </p:spPr>
        </p:pic>
        <p:sp>
          <p:nvSpPr>
            <p:cNvPr id="18" name="TextBox 8"/>
            <p:cNvSpPr txBox="1">
              <a:spLocks noChangeArrowheads="1"/>
            </p:cNvSpPr>
            <p:nvPr/>
          </p:nvSpPr>
          <p:spPr>
            <a:xfrm>
              <a:off x="9226683" y="85725"/>
              <a:ext cx="3093020" cy="2476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ko-KR" altLang="en-US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연세대학교 미래        </a:t>
              </a:r>
              <a:r>
                <a:rPr lang="en-US" altLang="ko-KR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SW </a:t>
              </a:r>
              <a:r>
                <a:rPr lang="ko-KR" altLang="en-US" sz="1600" b="1" dirty="0" err="1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가치확산</a:t>
              </a:r>
              <a:endParaRPr lang="ko-KR" altLang="en-US" sz="1600" b="1" dirty="0">
                <a:solidFill>
                  <a:srgbClr val="56304B"/>
                </a:solidFill>
                <a:latin typeface="HU구수한보리차 120"/>
                <a:ea typeface="HU구수한보리차 120"/>
                <a:cs typeface="나눔스퀘어라운드OTF Regular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8335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7172" name="그래픽 10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681663" y="0"/>
            <a:ext cx="828675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7"/>
          <p:cNvSpPr txBox="1">
            <a:spLocks noChangeArrowheads="1"/>
          </p:cNvSpPr>
          <p:nvPr/>
        </p:nvSpPr>
        <p:spPr>
          <a:xfrm>
            <a:off x="3954414" y="1273990"/>
            <a:ext cx="4283173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lang="ko-KR" altLang="en-US" sz="3600" b="1" dirty="0" smtClean="0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레고 </a:t>
            </a:r>
            <a:r>
              <a:rPr lang="ko-KR" altLang="en-US" sz="3600" b="1" dirty="0" err="1" smtClean="0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위두</a:t>
            </a:r>
            <a:r>
              <a:rPr lang="ko-KR" altLang="en-US" sz="3600" b="1" dirty="0" smtClean="0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 </a:t>
            </a:r>
            <a:r>
              <a:rPr lang="en-US" altLang="ko-KR" sz="3600" b="1" dirty="0" smtClean="0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-</a:t>
            </a:r>
            <a:r>
              <a:rPr lang="ko-KR" altLang="en-US" sz="3600" b="1" dirty="0" smtClean="0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 </a:t>
            </a:r>
            <a:r>
              <a:rPr lang="ko-KR" altLang="en-US" sz="3600" b="1" dirty="0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부품</a:t>
            </a:r>
          </a:p>
        </p:txBody>
      </p:sp>
      <p:pic>
        <p:nvPicPr>
          <p:cNvPr id="7189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8993" y="2668372"/>
            <a:ext cx="3292125" cy="2552921"/>
          </a:xfrm>
          <a:prstGeom prst="rect">
            <a:avLst/>
          </a:prstGeom>
        </p:spPr>
      </p:pic>
      <p:sp>
        <p:nvSpPr>
          <p:cNvPr id="2" name="타원 1"/>
          <p:cNvSpPr/>
          <p:nvPr/>
        </p:nvSpPr>
        <p:spPr>
          <a:xfrm>
            <a:off x="1709530" y="3358423"/>
            <a:ext cx="586409" cy="58640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>
            <a:endCxn id="2" idx="6"/>
          </p:cNvCxnSpPr>
          <p:nvPr/>
        </p:nvCxnSpPr>
        <p:spPr>
          <a:xfrm flipH="1" flipV="1">
            <a:off x="2295939" y="3651628"/>
            <a:ext cx="2365513" cy="87067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0" name="TextBox 83"/>
          <p:cNvSpPr txBox="1">
            <a:spLocks noChangeArrowheads="1"/>
          </p:cNvSpPr>
          <p:nvPr/>
        </p:nvSpPr>
        <p:spPr>
          <a:xfrm>
            <a:off x="4526706" y="2575682"/>
            <a:ext cx="7496425" cy="25545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3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1.</a:t>
            </a:r>
            <a:r>
              <a:rPr lang="ko-KR" altLang="en-US" sz="3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 </a:t>
            </a:r>
            <a:r>
              <a:rPr lang="ko-KR" altLang="en-US" sz="3000" b="1" dirty="0" err="1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스마트허브</a:t>
            </a:r>
            <a:endParaRPr lang="en-US" altLang="ko-KR" sz="3000" b="1" dirty="0">
              <a:solidFill>
                <a:srgbClr val="562B4B"/>
              </a:solidFill>
              <a:latin typeface="HU구수한보리차 120"/>
              <a:ea typeface="HU구수한보리차 120"/>
              <a:cs typeface="한컴 윤체 L"/>
            </a:endParaRPr>
          </a:p>
          <a:p>
            <a:pPr eaLnBrk="1" hangingPunct="1">
              <a:defRPr/>
            </a:pPr>
            <a:endParaRPr lang="en-US" altLang="ko-KR" sz="3000" b="1" dirty="0">
              <a:solidFill>
                <a:srgbClr val="562B4B"/>
              </a:solidFill>
              <a:latin typeface="HU구수한보리차 120"/>
              <a:ea typeface="HU구수한보리차 120"/>
              <a:cs typeface="한컴 윤체 L"/>
            </a:endParaRPr>
          </a:p>
          <a:p>
            <a:pPr eaLnBrk="1" hangingPunct="1">
              <a:defRPr/>
            </a:pPr>
            <a:r>
              <a:rPr lang="ko-KR" altLang="en-US" sz="25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컴퓨터에서 만든 간단한 프로그램을 받아 동작을 실행</a:t>
            </a:r>
          </a:p>
          <a:p>
            <a:pPr eaLnBrk="1" hangingPunct="1">
              <a:defRPr/>
            </a:pPr>
            <a:endParaRPr lang="ko-KR" altLang="en-US" sz="2500" b="1" dirty="0">
              <a:solidFill>
                <a:srgbClr val="562B4B"/>
              </a:solidFill>
              <a:latin typeface="HU구수한보리차 120"/>
              <a:ea typeface="HU구수한보리차 120"/>
              <a:cs typeface="한컴 윤체 L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sz="2500" b="1" dirty="0" smtClean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초록색 버튼 </a:t>
            </a:r>
            <a:r>
              <a:rPr lang="en-US" altLang="ko-KR" sz="25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:</a:t>
            </a:r>
            <a:r>
              <a:rPr lang="ko-KR" altLang="en-US" sz="25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 </a:t>
            </a:r>
            <a:r>
              <a:rPr lang="ko-KR" altLang="en-US" sz="2500" b="1" dirty="0" smtClean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전원</a:t>
            </a:r>
            <a:endParaRPr lang="ko-KR" altLang="en-US" sz="2500" b="1" dirty="0">
              <a:solidFill>
                <a:srgbClr val="562B4B"/>
              </a:solidFill>
              <a:latin typeface="HU구수한보리차 120"/>
              <a:ea typeface="HU구수한보리차 120"/>
              <a:cs typeface="한컴 윤체 L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sz="2500" b="1" dirty="0" smtClean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두 개의 </a:t>
            </a:r>
            <a:r>
              <a:rPr lang="ko-KR" altLang="en-US" sz="25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연결단자 </a:t>
            </a:r>
            <a:r>
              <a:rPr lang="en-US" altLang="ko-KR" sz="25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: </a:t>
            </a:r>
            <a:r>
              <a:rPr lang="ko-KR" altLang="en-US" sz="25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센서</a:t>
            </a:r>
            <a:r>
              <a:rPr lang="en-US" altLang="ko-KR" sz="25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/</a:t>
            </a:r>
            <a:r>
              <a:rPr lang="ko-KR" altLang="en-US" sz="25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모터와 연결하는 단자</a:t>
            </a:r>
          </a:p>
        </p:txBody>
      </p:sp>
      <p:sp>
        <p:nvSpPr>
          <p:cNvPr id="8" name="타원 7"/>
          <p:cNvSpPr/>
          <p:nvPr/>
        </p:nvSpPr>
        <p:spPr>
          <a:xfrm>
            <a:off x="2882348" y="2978753"/>
            <a:ext cx="805069" cy="966079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endCxn id="8" idx="5"/>
          </p:cNvCxnSpPr>
          <p:nvPr/>
        </p:nvCxnSpPr>
        <p:spPr>
          <a:xfrm flipH="1" flipV="1">
            <a:off x="3569517" y="3803353"/>
            <a:ext cx="1088010" cy="1096638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9226683" y="-98143"/>
            <a:ext cx="3093020" cy="610305"/>
            <a:chOff x="9226683" y="-98143"/>
            <a:chExt cx="3093020" cy="610305"/>
          </a:xfrm>
        </p:grpSpPr>
        <p:pic>
          <p:nvPicPr>
            <p:cNvPr id="15" name="그림 1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0500221" y="-98143"/>
              <a:ext cx="513162" cy="610305"/>
            </a:xfrm>
            <a:prstGeom prst="rect">
              <a:avLst/>
            </a:prstGeom>
          </p:spPr>
        </p:pic>
        <p:sp>
          <p:nvSpPr>
            <p:cNvPr id="16" name="TextBox 8"/>
            <p:cNvSpPr txBox="1">
              <a:spLocks noChangeArrowheads="1"/>
            </p:cNvSpPr>
            <p:nvPr/>
          </p:nvSpPr>
          <p:spPr>
            <a:xfrm>
              <a:off x="9226683" y="85725"/>
              <a:ext cx="3093020" cy="2476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ko-KR" altLang="en-US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연세대학교 미래        </a:t>
              </a:r>
              <a:r>
                <a:rPr lang="en-US" altLang="ko-KR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SW </a:t>
              </a:r>
              <a:r>
                <a:rPr lang="ko-KR" altLang="en-US" sz="1600" b="1" dirty="0" err="1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가치확산</a:t>
              </a:r>
              <a:endParaRPr lang="ko-KR" altLang="en-US" sz="1600" b="1" dirty="0">
                <a:solidFill>
                  <a:srgbClr val="56304B"/>
                </a:solidFill>
                <a:latin typeface="HU구수한보리차 120"/>
                <a:ea typeface="HU구수한보리차 120"/>
                <a:cs typeface="나눔스퀘어라운드OTF Regular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91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78994" y="2958599"/>
            <a:ext cx="3292124" cy="2109624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0" y="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8335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7172" name="그래픽 10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681663" y="0"/>
            <a:ext cx="828675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7"/>
          <p:cNvSpPr txBox="1">
            <a:spLocks noChangeArrowheads="1"/>
          </p:cNvSpPr>
          <p:nvPr/>
        </p:nvSpPr>
        <p:spPr>
          <a:xfrm>
            <a:off x="3954414" y="1273990"/>
            <a:ext cx="4283173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lang="ko-KR" altLang="en-US" sz="3600" b="1" dirty="0" smtClean="0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레고 </a:t>
            </a:r>
            <a:r>
              <a:rPr lang="ko-KR" altLang="en-US" sz="3600" b="1" dirty="0" err="1" smtClean="0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위두</a:t>
            </a:r>
            <a:r>
              <a:rPr lang="ko-KR" altLang="en-US" sz="3600" b="1" dirty="0" smtClean="0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 </a:t>
            </a:r>
            <a:r>
              <a:rPr lang="en-US" altLang="ko-KR" sz="3600" b="1" dirty="0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-</a:t>
            </a:r>
            <a:r>
              <a:rPr lang="ko-KR" altLang="en-US" sz="3600" b="1" dirty="0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 부품</a:t>
            </a:r>
          </a:p>
        </p:txBody>
      </p:sp>
      <p:sp>
        <p:nvSpPr>
          <p:cNvPr id="10" name="타원 9"/>
          <p:cNvSpPr/>
          <p:nvPr/>
        </p:nvSpPr>
        <p:spPr>
          <a:xfrm>
            <a:off x="695738" y="4252325"/>
            <a:ext cx="586409" cy="58640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endCxn id="10" idx="6"/>
          </p:cNvCxnSpPr>
          <p:nvPr/>
        </p:nvCxnSpPr>
        <p:spPr>
          <a:xfrm flipH="1">
            <a:off x="1282147" y="4518141"/>
            <a:ext cx="3399183" cy="2738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0" name="TextBox 83"/>
          <p:cNvSpPr txBox="1">
            <a:spLocks noChangeArrowheads="1"/>
          </p:cNvSpPr>
          <p:nvPr/>
        </p:nvSpPr>
        <p:spPr>
          <a:xfrm>
            <a:off x="4526706" y="2575682"/>
            <a:ext cx="7496425" cy="29392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3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2.</a:t>
            </a:r>
            <a:r>
              <a:rPr lang="ko-KR" altLang="en-US" sz="3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 </a:t>
            </a:r>
            <a:r>
              <a:rPr lang="ko-KR" altLang="en-US" sz="3000" b="1" dirty="0" err="1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미디움</a:t>
            </a:r>
            <a:r>
              <a:rPr lang="ko-KR" altLang="en-US" sz="3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 모터</a:t>
            </a:r>
          </a:p>
          <a:p>
            <a:pPr eaLnBrk="1" hangingPunct="1">
              <a:defRPr/>
            </a:pPr>
            <a:endParaRPr lang="en-US" altLang="ko-KR" sz="3000" b="1" dirty="0">
              <a:solidFill>
                <a:srgbClr val="562B4B"/>
              </a:solidFill>
              <a:latin typeface="HU구수한보리차 120"/>
              <a:ea typeface="HU구수한보리차 120"/>
              <a:cs typeface="한컴 윤체 L"/>
            </a:endParaRPr>
          </a:p>
          <a:p>
            <a:pPr eaLnBrk="1" hangingPunct="1">
              <a:defRPr/>
            </a:pPr>
            <a:r>
              <a:rPr lang="ko-KR" altLang="en-US" sz="25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연결된 부품을 움직이게 하는 기능</a:t>
            </a:r>
          </a:p>
          <a:p>
            <a:pPr eaLnBrk="1" hangingPunct="1">
              <a:defRPr/>
            </a:pPr>
            <a:endParaRPr lang="ko-KR" altLang="en-US" sz="2500" b="1" dirty="0">
              <a:solidFill>
                <a:srgbClr val="562B4B"/>
              </a:solidFill>
              <a:latin typeface="HU구수한보리차 120"/>
              <a:ea typeface="HU구수한보리차 120"/>
              <a:cs typeface="한컴 윤체 L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ko-KR" altLang="en-US" sz="25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빨간색 중심부 </a:t>
            </a:r>
            <a:r>
              <a:rPr lang="en-US" altLang="ko-KR" sz="25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:</a:t>
            </a:r>
            <a:r>
              <a:rPr lang="ko-KR" altLang="en-US" sz="25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 회전 기능</a:t>
            </a:r>
          </a:p>
          <a:p>
            <a:pPr eaLnBrk="1" hangingPunct="1">
              <a:defRPr/>
            </a:pPr>
            <a:endParaRPr lang="ko-KR" altLang="en-US" sz="2500" b="1" dirty="0">
              <a:solidFill>
                <a:srgbClr val="562B4B"/>
              </a:solidFill>
              <a:latin typeface="HU구수한보리차 120"/>
              <a:ea typeface="HU구수한보리차 120"/>
              <a:cs typeface="한컴 윤체 L"/>
            </a:endParaRPr>
          </a:p>
          <a:p>
            <a:pPr eaLnBrk="1" hangingPunct="1">
              <a:defRPr/>
            </a:pPr>
            <a:r>
              <a:rPr lang="ko-KR" altLang="en-US" sz="2500" b="1" dirty="0" err="1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레고로봇</a:t>
            </a:r>
            <a:r>
              <a:rPr lang="ko-KR" altLang="en-US" sz="25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 바퀴에 연결되어 </a:t>
            </a:r>
            <a:r>
              <a:rPr lang="ko-KR" altLang="en-US" sz="2500" b="1" dirty="0" err="1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동작시킴</a:t>
            </a:r>
            <a:endParaRPr lang="ko-KR" altLang="en-US" sz="2500" b="1" dirty="0">
              <a:solidFill>
                <a:srgbClr val="562B4B"/>
              </a:solidFill>
              <a:latin typeface="HU구수한보리차 120"/>
              <a:ea typeface="HU구수한보리차 120"/>
              <a:cs typeface="한컴 윤체 L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9226683" y="-98143"/>
            <a:ext cx="3093020" cy="610305"/>
            <a:chOff x="9226683" y="-98143"/>
            <a:chExt cx="3093020" cy="610305"/>
          </a:xfrm>
        </p:grpSpPr>
        <p:pic>
          <p:nvPicPr>
            <p:cNvPr id="14" name="그림 1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0500221" y="-98143"/>
              <a:ext cx="513162" cy="610305"/>
            </a:xfrm>
            <a:prstGeom prst="rect">
              <a:avLst/>
            </a:prstGeom>
          </p:spPr>
        </p:pic>
        <p:sp>
          <p:nvSpPr>
            <p:cNvPr id="15" name="TextBox 8"/>
            <p:cNvSpPr txBox="1">
              <a:spLocks noChangeArrowheads="1"/>
            </p:cNvSpPr>
            <p:nvPr/>
          </p:nvSpPr>
          <p:spPr>
            <a:xfrm>
              <a:off x="9226683" y="85725"/>
              <a:ext cx="3093020" cy="2476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ko-KR" altLang="en-US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연세대학교 미래        </a:t>
              </a:r>
              <a:r>
                <a:rPr lang="en-US" altLang="ko-KR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SW </a:t>
              </a:r>
              <a:r>
                <a:rPr lang="ko-KR" altLang="en-US" sz="1600" b="1" dirty="0" err="1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가치확산</a:t>
              </a:r>
              <a:endParaRPr lang="ko-KR" altLang="en-US" sz="1600" b="1" dirty="0">
                <a:solidFill>
                  <a:srgbClr val="56304B"/>
                </a:solidFill>
                <a:latin typeface="HU구수한보리차 120"/>
                <a:ea typeface="HU구수한보리차 120"/>
                <a:cs typeface="나눔스퀘어라운드OTF Regular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8335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7172" name="그래픽 10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681663" y="0"/>
            <a:ext cx="828675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7"/>
          <p:cNvSpPr txBox="1">
            <a:spLocks noChangeArrowheads="1"/>
          </p:cNvSpPr>
          <p:nvPr/>
        </p:nvSpPr>
        <p:spPr>
          <a:xfrm>
            <a:off x="3954414" y="1273990"/>
            <a:ext cx="4283173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lang="ko-KR" altLang="en-US" sz="3600" b="1" dirty="0" smtClean="0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레고 </a:t>
            </a:r>
            <a:r>
              <a:rPr lang="ko-KR" altLang="en-US" sz="3600" b="1" dirty="0" err="1" smtClean="0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위두</a:t>
            </a:r>
            <a:r>
              <a:rPr lang="ko-KR" altLang="en-US" sz="3600" b="1" dirty="0" smtClean="0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 </a:t>
            </a:r>
            <a:r>
              <a:rPr lang="en-US" altLang="ko-KR" sz="3600" b="1" dirty="0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-</a:t>
            </a:r>
            <a:r>
              <a:rPr lang="ko-KR" altLang="en-US" sz="3600" b="1" dirty="0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 부품</a:t>
            </a:r>
          </a:p>
        </p:txBody>
      </p:sp>
      <p:sp>
        <p:nvSpPr>
          <p:cNvPr id="7190" name="TextBox 83"/>
          <p:cNvSpPr txBox="1">
            <a:spLocks noChangeArrowheads="1"/>
          </p:cNvSpPr>
          <p:nvPr/>
        </p:nvSpPr>
        <p:spPr>
          <a:xfrm>
            <a:off x="4526706" y="2575682"/>
            <a:ext cx="7496426" cy="214681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3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3.</a:t>
            </a:r>
            <a:r>
              <a:rPr lang="ko-KR" altLang="en-US" sz="3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 기울기 센서</a:t>
            </a:r>
          </a:p>
          <a:p>
            <a:pPr eaLnBrk="1" hangingPunct="1">
              <a:defRPr/>
            </a:pPr>
            <a:endParaRPr lang="en-US" altLang="ko-KR" sz="3000" b="1" dirty="0">
              <a:solidFill>
                <a:srgbClr val="562B4B"/>
              </a:solidFill>
              <a:latin typeface="HU구수한보리차 120"/>
              <a:ea typeface="HU구수한보리차 120"/>
              <a:cs typeface="한컴 윤체 L"/>
            </a:endParaRPr>
          </a:p>
          <a:p>
            <a:pPr eaLnBrk="1" hangingPunct="1">
              <a:defRPr/>
            </a:pPr>
            <a:r>
              <a:rPr lang="ko-KR" altLang="en-US" sz="25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센서의 기울어짐을 파악하고 스마트허브에 신호 전달</a:t>
            </a:r>
          </a:p>
          <a:p>
            <a:pPr eaLnBrk="1" hangingPunct="1">
              <a:defRPr/>
            </a:pPr>
            <a:endParaRPr lang="ko-KR" altLang="en-US" sz="2500" b="1" dirty="0">
              <a:solidFill>
                <a:srgbClr val="562B4B"/>
              </a:solidFill>
              <a:latin typeface="HU구수한보리차 120"/>
              <a:ea typeface="HU구수한보리차 120"/>
              <a:cs typeface="한컴 윤체 L"/>
            </a:endParaRPr>
          </a:p>
          <a:p>
            <a:pPr eaLnBrk="1" hangingPunct="1">
              <a:defRPr/>
            </a:pPr>
            <a:r>
              <a:rPr lang="ko-KR" altLang="en-US" sz="25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지형에 따른 기울어짐 정도를 파악하여 신호 전달</a:t>
            </a:r>
          </a:p>
        </p:txBody>
      </p:sp>
      <p:pic>
        <p:nvPicPr>
          <p:cNvPr id="7191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8993" y="2958599"/>
            <a:ext cx="3292125" cy="2303881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9226683" y="-98143"/>
            <a:ext cx="3093020" cy="610305"/>
            <a:chOff x="9226683" y="-98143"/>
            <a:chExt cx="3093020" cy="610305"/>
          </a:xfrm>
        </p:grpSpPr>
        <p:pic>
          <p:nvPicPr>
            <p:cNvPr id="11" name="그림 1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0500221" y="-98143"/>
              <a:ext cx="513162" cy="610305"/>
            </a:xfrm>
            <a:prstGeom prst="rect">
              <a:avLst/>
            </a:prstGeom>
          </p:spPr>
        </p:pic>
        <p:sp>
          <p:nvSpPr>
            <p:cNvPr id="12" name="TextBox 8"/>
            <p:cNvSpPr txBox="1">
              <a:spLocks noChangeArrowheads="1"/>
            </p:cNvSpPr>
            <p:nvPr/>
          </p:nvSpPr>
          <p:spPr>
            <a:xfrm>
              <a:off x="9226683" y="85725"/>
              <a:ext cx="3093020" cy="2476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ko-KR" altLang="en-US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연세대학교 미래        </a:t>
              </a:r>
              <a:r>
                <a:rPr lang="en-US" altLang="ko-KR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SW </a:t>
              </a:r>
              <a:r>
                <a:rPr lang="ko-KR" altLang="en-US" sz="1600" b="1" dirty="0" err="1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가치확산</a:t>
              </a:r>
              <a:endParaRPr lang="ko-KR" altLang="en-US" sz="1600" b="1" dirty="0">
                <a:solidFill>
                  <a:srgbClr val="56304B"/>
                </a:solidFill>
                <a:latin typeface="HU구수한보리차 120"/>
                <a:ea typeface="HU구수한보리차 120"/>
                <a:cs typeface="나눔스퀘어라운드OTF Regular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483350"/>
            <a:ext cx="12192000" cy="374650"/>
          </a:xfrm>
          <a:prstGeom prst="rect">
            <a:avLst/>
          </a:prstGeom>
          <a:solidFill>
            <a:srgbClr val="FFD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7172" name="그래픽 10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681663" y="0"/>
            <a:ext cx="828675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7"/>
          <p:cNvSpPr txBox="1">
            <a:spLocks noChangeArrowheads="1"/>
          </p:cNvSpPr>
          <p:nvPr/>
        </p:nvSpPr>
        <p:spPr>
          <a:xfrm>
            <a:off x="3954414" y="1273990"/>
            <a:ext cx="4283173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/>
                <a:ea typeface="맑은 고딕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/>
                <a:ea typeface="맑은 고딕"/>
              </a:defRPr>
            </a:lvl9pPr>
          </a:lstStyle>
          <a:p>
            <a:pPr algn="ctr" eaLnBrk="1" hangingPunct="1">
              <a:defRPr/>
            </a:pPr>
            <a:r>
              <a:rPr lang="ko-KR" altLang="en-US" sz="3600" b="1" dirty="0" smtClean="0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레고 </a:t>
            </a:r>
            <a:r>
              <a:rPr lang="ko-KR" altLang="en-US" sz="3600" b="1" dirty="0" err="1" smtClean="0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위두</a:t>
            </a:r>
            <a:r>
              <a:rPr lang="ko-KR" altLang="en-US" sz="3600" b="1" dirty="0" smtClean="0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 </a:t>
            </a:r>
            <a:r>
              <a:rPr lang="en-US" altLang="ko-KR" sz="3600" b="1" dirty="0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-</a:t>
            </a:r>
            <a:r>
              <a:rPr lang="ko-KR" altLang="en-US" sz="3600" b="1" dirty="0">
                <a:solidFill>
                  <a:srgbClr val="562B4B"/>
                </a:solidFill>
                <a:latin typeface="210 공중전화 R"/>
                <a:ea typeface="210 공중전화 R"/>
                <a:cs typeface="한컴 윤체 L"/>
              </a:rPr>
              <a:t> 부품</a:t>
            </a:r>
          </a:p>
        </p:txBody>
      </p:sp>
      <p:sp>
        <p:nvSpPr>
          <p:cNvPr id="7190" name="TextBox 83"/>
          <p:cNvSpPr txBox="1">
            <a:spLocks noChangeArrowheads="1"/>
          </p:cNvSpPr>
          <p:nvPr/>
        </p:nvSpPr>
        <p:spPr>
          <a:xfrm>
            <a:off x="4526706" y="2575682"/>
            <a:ext cx="7496426" cy="23698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3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4.</a:t>
            </a:r>
            <a:r>
              <a:rPr lang="ko-KR" altLang="en-US" sz="3000" b="1" dirty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 동작 센서</a:t>
            </a:r>
          </a:p>
          <a:p>
            <a:pPr eaLnBrk="1" hangingPunct="1">
              <a:defRPr/>
            </a:pPr>
            <a:endParaRPr lang="ko-KR" altLang="en-US" sz="3000" b="1" dirty="0">
              <a:solidFill>
                <a:srgbClr val="562B4B"/>
              </a:solidFill>
              <a:latin typeface="HU구수한보리차 120"/>
              <a:ea typeface="HU구수한보리차 120"/>
              <a:cs typeface="한컴 윤체 L"/>
            </a:endParaRPr>
          </a:p>
          <a:p>
            <a:pPr eaLnBrk="1" hangingPunct="1">
              <a:defRPr/>
            </a:pPr>
            <a:r>
              <a:rPr lang="ko-KR" altLang="en-US" sz="2500" b="1" dirty="0" smtClean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</a:rPr>
              <a:t>센서를 통해 물체와의 거리를 측정</a:t>
            </a:r>
            <a:endParaRPr lang="en-US" altLang="ko-KR" sz="2500" b="1" dirty="0" smtClean="0">
              <a:solidFill>
                <a:srgbClr val="562B4B"/>
              </a:solidFill>
              <a:latin typeface="HU구수한보리차 120"/>
              <a:ea typeface="HU구수한보리차 120"/>
              <a:cs typeface="한컴 윤체 L"/>
            </a:endParaRPr>
          </a:p>
          <a:p>
            <a:pPr eaLnBrk="1" hangingPunct="1">
              <a:defRPr/>
            </a:pPr>
            <a:endParaRPr lang="en-US" altLang="ko-KR" sz="800" b="1" dirty="0" smtClean="0">
              <a:solidFill>
                <a:srgbClr val="562B4B"/>
              </a:solidFill>
              <a:latin typeface="HU구수한보리차 120"/>
              <a:ea typeface="HU구수한보리차 120"/>
              <a:cs typeface="한컴 윤체 L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à"/>
              <a:defRPr/>
            </a:pPr>
            <a:r>
              <a:rPr lang="ko-KR" altLang="en-US" sz="2500" b="1" dirty="0" smtClean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  <a:sym typeface="Wingdings" panose="05000000000000000000" pitchFamily="2" charset="2"/>
              </a:rPr>
              <a:t>물체가 범위 안에</a:t>
            </a:r>
            <a:r>
              <a:rPr lang="en-US" altLang="ko-KR" sz="2500" b="1" dirty="0" smtClean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  <a:sym typeface="Wingdings" panose="05000000000000000000" pitchFamily="2" charset="2"/>
              </a:rPr>
              <a:t>/</a:t>
            </a:r>
            <a:r>
              <a:rPr lang="ko-KR" altLang="en-US" sz="2500" b="1" dirty="0" smtClean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  <a:sym typeface="Wingdings" panose="05000000000000000000" pitchFamily="2" charset="2"/>
              </a:rPr>
              <a:t>밖에 있는지</a:t>
            </a:r>
            <a:endParaRPr lang="en-US" altLang="ko-KR" sz="2500" b="1" dirty="0" smtClean="0">
              <a:solidFill>
                <a:srgbClr val="562B4B"/>
              </a:solidFill>
              <a:latin typeface="HU구수한보리차 120"/>
              <a:ea typeface="HU구수한보리차 120"/>
              <a:cs typeface="한컴 윤체 L"/>
              <a:sym typeface="Wingdings" panose="05000000000000000000" pitchFamily="2" charset="2"/>
            </a:endParaRPr>
          </a:p>
          <a:p>
            <a:pPr eaLnBrk="1" hangingPunct="1">
              <a:defRPr/>
            </a:pPr>
            <a:endParaRPr lang="en-US" altLang="ko-KR" sz="500" b="1" dirty="0" smtClean="0">
              <a:solidFill>
                <a:srgbClr val="562B4B"/>
              </a:solidFill>
              <a:latin typeface="HU구수한보리차 120"/>
              <a:ea typeface="HU구수한보리차 120"/>
              <a:cs typeface="한컴 윤체 L"/>
              <a:sym typeface="Wingdings" panose="05000000000000000000" pitchFamily="2" charset="2"/>
            </a:endParaRPr>
          </a:p>
          <a:p>
            <a:pPr marL="342900" indent="-342900" eaLnBrk="1" hangingPunct="1">
              <a:buFont typeface="Wingdings" panose="05000000000000000000" pitchFamily="2" charset="2"/>
              <a:buChar char="à"/>
              <a:defRPr/>
            </a:pPr>
            <a:r>
              <a:rPr lang="ko-KR" altLang="en-US" sz="2500" b="1" dirty="0" smtClean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  <a:sym typeface="Wingdings" panose="05000000000000000000" pitchFamily="2" charset="2"/>
              </a:rPr>
              <a:t>물체</a:t>
            </a:r>
            <a:r>
              <a:rPr lang="en-US" altLang="ko-KR" sz="2500" b="1" dirty="0" smtClean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  <a:sym typeface="Wingdings" panose="05000000000000000000" pitchFamily="2" charset="2"/>
              </a:rPr>
              <a:t>-</a:t>
            </a:r>
            <a:r>
              <a:rPr lang="ko-KR" altLang="en-US" sz="2500" b="1" dirty="0" smtClean="0">
                <a:solidFill>
                  <a:srgbClr val="562B4B"/>
                </a:solidFill>
                <a:latin typeface="HU구수한보리차 120"/>
                <a:ea typeface="HU구수한보리차 120"/>
                <a:cs typeface="한컴 윤체 L"/>
                <a:sym typeface="Wingdings" panose="05000000000000000000" pitchFamily="2" charset="2"/>
              </a:rPr>
              <a:t>센서의 거리가 변하였는지 </a:t>
            </a:r>
            <a:endParaRPr lang="ko-KR" altLang="en-US" sz="2500" b="1" dirty="0">
              <a:solidFill>
                <a:srgbClr val="562B4B"/>
              </a:solidFill>
              <a:latin typeface="HU구수한보리차 120"/>
              <a:ea typeface="HU구수한보리차 120"/>
              <a:cs typeface="한컴 윤체 L"/>
            </a:endParaRPr>
          </a:p>
        </p:txBody>
      </p:sp>
      <p:pic>
        <p:nvPicPr>
          <p:cNvPr id="7191" name="그림 6"/>
          <p:cNvPicPr>
            <a:picLocks noChangeAspect="1"/>
          </p:cNvPicPr>
          <p:nvPr/>
        </p:nvPicPr>
        <p:blipFill rotWithShape="1">
          <a:blip r:embed="rId3"/>
          <a:srcRect t="2547"/>
          <a:stretch/>
        </p:blipFill>
        <p:spPr>
          <a:xfrm>
            <a:off x="778993" y="2958599"/>
            <a:ext cx="3292126" cy="2406197"/>
          </a:xfrm>
          <a:prstGeom prst="rect">
            <a:avLst/>
          </a:prstGeom>
        </p:spPr>
      </p:pic>
      <p:sp>
        <p:nvSpPr>
          <p:cNvPr id="16" name="타원 15"/>
          <p:cNvSpPr/>
          <p:nvPr/>
        </p:nvSpPr>
        <p:spPr>
          <a:xfrm>
            <a:off x="854764" y="4644474"/>
            <a:ext cx="586409" cy="58640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>
            <a:endCxn id="16" idx="6"/>
          </p:cNvCxnSpPr>
          <p:nvPr/>
        </p:nvCxnSpPr>
        <p:spPr>
          <a:xfrm flipH="1">
            <a:off x="1441173" y="3806687"/>
            <a:ext cx="3085533" cy="113099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9226683" y="-98143"/>
            <a:ext cx="3093020" cy="610305"/>
            <a:chOff x="9226683" y="-98143"/>
            <a:chExt cx="3093020" cy="610305"/>
          </a:xfrm>
        </p:grpSpPr>
        <p:pic>
          <p:nvPicPr>
            <p:cNvPr id="14" name="그림 1"/>
            <p:cNvPicPr>
              <a:picLocks noChangeAspect="1"/>
            </p:cNvPicPr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10500221" y="-98143"/>
              <a:ext cx="513162" cy="610305"/>
            </a:xfrm>
            <a:prstGeom prst="rect">
              <a:avLst/>
            </a:prstGeom>
          </p:spPr>
        </p:pic>
        <p:sp>
          <p:nvSpPr>
            <p:cNvPr id="15" name="TextBox 8"/>
            <p:cNvSpPr txBox="1">
              <a:spLocks noChangeArrowheads="1"/>
            </p:cNvSpPr>
            <p:nvPr/>
          </p:nvSpPr>
          <p:spPr>
            <a:xfrm>
              <a:off x="9226683" y="85725"/>
              <a:ext cx="3093020" cy="2476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ko-KR" altLang="en-US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연세대학교 미래        </a:t>
              </a:r>
              <a:r>
                <a:rPr lang="en-US" altLang="ko-KR" sz="1600" b="1" dirty="0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SW </a:t>
              </a:r>
              <a:r>
                <a:rPr lang="ko-KR" altLang="en-US" sz="1600" b="1" dirty="0" err="1">
                  <a:solidFill>
                    <a:srgbClr val="56304B"/>
                  </a:solidFill>
                  <a:latin typeface="HU구수한보리차 120"/>
                  <a:ea typeface="HU구수한보리차 120"/>
                  <a:cs typeface="나눔스퀘어라운드OTF Regular"/>
                </a:rPr>
                <a:t>가치확산</a:t>
              </a:r>
              <a:endParaRPr lang="ko-KR" altLang="en-US" sz="1600" b="1" dirty="0">
                <a:solidFill>
                  <a:srgbClr val="56304B"/>
                </a:solidFill>
                <a:latin typeface="HU구수한보리차 120"/>
                <a:ea typeface="HU구수한보리차 120"/>
                <a:cs typeface="나눔스퀘어라운드OTF Regular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785</Words>
  <Application>Microsoft Office PowerPoint</Application>
  <PresentationFormat>와이드스크린</PresentationFormat>
  <Paragraphs>219</Paragraphs>
  <Slides>33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8" baseType="lpstr">
      <vt:lpstr>210 공중전화 R</vt:lpstr>
      <vt:lpstr>210 국민체조 R</vt:lpstr>
      <vt:lpstr>210 그림수첩 R</vt:lpstr>
      <vt:lpstr>210 꽃길 R</vt:lpstr>
      <vt:lpstr>HU구수한보리차 120</vt:lpstr>
      <vt:lpstr>HU신세계 140</vt:lpstr>
      <vt:lpstr>나눔스퀘어라운드OTF Bold</vt:lpstr>
      <vt:lpstr>나눔스퀘어라운드OTF ExtraBold</vt:lpstr>
      <vt:lpstr>나눔스퀘어라운드OTF Regular</vt:lpstr>
      <vt:lpstr>맑은 고딕</vt:lpstr>
      <vt:lpstr>카페24 고운밤</vt:lpstr>
      <vt:lpstr>한컴 윤체 L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zer544</dc:creator>
  <cp:lastModifiedBy>유진경</cp:lastModifiedBy>
  <cp:revision>221</cp:revision>
  <dcterms:created xsi:type="dcterms:W3CDTF">2019-11-15T01:34:19Z</dcterms:created>
  <dcterms:modified xsi:type="dcterms:W3CDTF">2022-07-30T15:24:28Z</dcterms:modified>
  <cp:version/>
</cp:coreProperties>
</file>