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6" roundtripDataSignature="AMtx7mjWLtEAC1Whs7OYgODJ/gdo6lPz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330ED24-8162-4F8B-A7B4-82E1E06697D7}">
  <a:tblStyle styleId="{7330ED24-8162-4F8B-A7B4-82E1E06697D7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7" orient="horz"/>
        <p:guide pos="3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2" name="Google Shape;632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1" name="Google Shape;11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45.png"/><Relationship Id="rId5" Type="http://schemas.openxmlformats.org/officeDocument/2006/relationships/image" Target="../media/image44.png"/><Relationship Id="rId6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42.png"/><Relationship Id="rId5" Type="http://schemas.openxmlformats.org/officeDocument/2006/relationships/image" Target="../media/image48.png"/><Relationship Id="rId6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50.png"/><Relationship Id="rId5" Type="http://schemas.openxmlformats.org/officeDocument/2006/relationships/image" Target="../media/image49.png"/><Relationship Id="rId6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51.png"/><Relationship Id="rId5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7.png"/><Relationship Id="rId4" Type="http://schemas.openxmlformats.org/officeDocument/2006/relationships/image" Target="../media/image52.png"/><Relationship Id="rId9" Type="http://schemas.openxmlformats.org/officeDocument/2006/relationships/image" Target="../media/image14.png"/><Relationship Id="rId5" Type="http://schemas.openxmlformats.org/officeDocument/2006/relationships/image" Target="../media/image54.png"/><Relationship Id="rId6" Type="http://schemas.openxmlformats.org/officeDocument/2006/relationships/image" Target="../media/image56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62.png"/><Relationship Id="rId5" Type="http://schemas.openxmlformats.org/officeDocument/2006/relationships/image" Target="../media/image58.png"/><Relationship Id="rId6" Type="http://schemas.openxmlformats.org/officeDocument/2006/relationships/image" Target="../media/image14.png"/><Relationship Id="rId7" Type="http://schemas.openxmlformats.org/officeDocument/2006/relationships/image" Target="../media/image3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45.png"/><Relationship Id="rId5" Type="http://schemas.openxmlformats.org/officeDocument/2006/relationships/image" Target="../media/image59.png"/><Relationship Id="rId6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8.png"/><Relationship Id="rId4" Type="http://schemas.openxmlformats.org/officeDocument/2006/relationships/image" Target="../media/image11.png"/><Relationship Id="rId5" Type="http://schemas.openxmlformats.org/officeDocument/2006/relationships/image" Target="../media/image64.png"/><Relationship Id="rId6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0" Type="http://schemas.openxmlformats.org/officeDocument/2006/relationships/image" Target="../media/image14.png"/><Relationship Id="rId9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6.png"/><Relationship Id="rId8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60.jpg"/><Relationship Id="rId5" Type="http://schemas.openxmlformats.org/officeDocument/2006/relationships/image" Target="../media/image72.png"/><Relationship Id="rId6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61.jpg"/><Relationship Id="rId5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50.png"/><Relationship Id="rId5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51.png"/><Relationship Id="rId5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9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18.png"/><Relationship Id="rId7" Type="http://schemas.openxmlformats.org/officeDocument/2006/relationships/image" Target="../media/image10.png"/><Relationship Id="rId8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Relationship Id="rId4" Type="http://schemas.openxmlformats.org/officeDocument/2006/relationships/image" Target="../media/image67.png"/><Relationship Id="rId5" Type="http://schemas.openxmlformats.org/officeDocument/2006/relationships/image" Target="../media/image73.png"/><Relationship Id="rId6" Type="http://schemas.openxmlformats.org/officeDocument/2006/relationships/image" Target="../media/image70.png"/><Relationship Id="rId7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50.png"/><Relationship Id="rId6" Type="http://schemas.openxmlformats.org/officeDocument/2006/relationships/image" Target="../media/image49.png"/><Relationship Id="rId7" Type="http://schemas.openxmlformats.org/officeDocument/2006/relationships/image" Target="../media/image7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Relationship Id="rId4" Type="http://schemas.openxmlformats.org/officeDocument/2006/relationships/image" Target="../media/image51.png"/><Relationship Id="rId5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4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9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19.png"/><Relationship Id="rId7" Type="http://schemas.openxmlformats.org/officeDocument/2006/relationships/image" Target="../media/image5.png"/><Relationship Id="rId8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14.png"/><Relationship Id="rId5" Type="http://schemas.openxmlformats.org/officeDocument/2006/relationships/image" Target="../media/image29.png"/><Relationship Id="rId6" Type="http://schemas.openxmlformats.org/officeDocument/2006/relationships/image" Target="../media/image21.png"/><Relationship Id="rId7" Type="http://schemas.openxmlformats.org/officeDocument/2006/relationships/image" Target="../media/image25.png"/><Relationship Id="rId8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6.png"/><Relationship Id="rId7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6.png"/><Relationship Id="rId7" Type="http://schemas.openxmlformats.org/officeDocument/2006/relationships/image" Target="../media/image15.png"/><Relationship Id="rId8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3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19.png"/><Relationship Id="rId8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47.png"/><Relationship Id="rId5" Type="http://schemas.openxmlformats.org/officeDocument/2006/relationships/image" Target="../media/image38.png"/><Relationship Id="rId6" Type="http://schemas.openxmlformats.org/officeDocument/2006/relationships/image" Target="../media/image37.jpg"/><Relationship Id="rId7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 flipH="1" rot="10800000">
            <a:off x="0" y="374650"/>
            <a:ext cx="12192000" cy="610870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7725" y="5153025"/>
            <a:ext cx="287655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180975" y="2581275"/>
            <a:ext cx="1183005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5400" u="none" cap="none" strike="noStrike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rPr>
              <a:t>터틀 로봇</a:t>
            </a:r>
            <a:endParaRPr b="1" i="0" sz="5400" u="none" cap="none" strike="noStrike">
              <a:solidFill>
                <a:srgbClr val="5630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5001951" y="4103288"/>
            <a:ext cx="21881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rPr>
              <a:t>봉평초등학교 4학년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9451903" y="5060569"/>
            <a:ext cx="223043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rPr>
              <a:t>이정훈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rPr>
              <a:t>유진경</a:t>
            </a:r>
            <a:endParaRPr/>
          </a:p>
        </p:txBody>
      </p:sp>
      <p:grpSp>
        <p:nvGrpSpPr>
          <p:cNvPr id="94" name="Google Shape;94;p1"/>
          <p:cNvGrpSpPr/>
          <p:nvPr/>
        </p:nvGrpSpPr>
        <p:grpSpPr>
          <a:xfrm>
            <a:off x="9236515" y="-98143"/>
            <a:ext cx="3093020" cy="610305"/>
            <a:chOff x="9226683" y="-98143"/>
            <a:chExt cx="3093020" cy="610305"/>
          </a:xfrm>
        </p:grpSpPr>
        <p:pic>
          <p:nvPicPr>
            <p:cNvPr id="95" name="Google Shape;95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"/>
            <p:cNvSpPr txBox="1"/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600" u="none" cap="none" strike="noStrike">
                  <a:solidFill>
                    <a:srgbClr val="56304B"/>
                  </a:solidFill>
                  <a:latin typeface="Arial"/>
                  <a:ea typeface="Arial"/>
                  <a:cs typeface="Arial"/>
                  <a:sym typeface="Arial"/>
                </a:rPr>
                <a:t>연세대학교 미래        SW 가치확산</a:t>
              </a:r>
              <a:endParaRPr b="1" i="0" sz="1600" u="none" cap="none" strike="noStrike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0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p10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32" name="Google Shape;33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0"/>
          <p:cNvSpPr txBox="1"/>
          <p:nvPr/>
        </p:nvSpPr>
        <p:spPr>
          <a:xfrm>
            <a:off x="4135869" y="1273990"/>
            <a:ext cx="3920262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라인 코딩 준비 (1)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562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터틀 로봇 전원 켜기</a:t>
            </a:r>
            <a:endParaRPr sz="2400">
              <a:solidFill>
                <a:srgbClr val="562B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0"/>
          <p:cNvSpPr/>
          <p:nvPr/>
        </p:nvSpPr>
        <p:spPr>
          <a:xfrm>
            <a:off x="3201338" y="3917147"/>
            <a:ext cx="667700" cy="40481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38100">
            <a:solidFill>
              <a:srgbClr val="562B4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35" name="Google Shape;335;p10"/>
          <p:cNvPicPr preferRelativeResize="0"/>
          <p:nvPr/>
        </p:nvPicPr>
        <p:blipFill rotWithShape="1">
          <a:blip r:embed="rId4">
            <a:alphaModFix/>
          </a:blip>
          <a:srcRect b="0" l="13470" r="44160" t="0"/>
          <a:stretch/>
        </p:blipFill>
        <p:spPr>
          <a:xfrm>
            <a:off x="378316" y="2860468"/>
            <a:ext cx="2520315" cy="2514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10"/>
          <p:cNvPicPr preferRelativeResize="0"/>
          <p:nvPr/>
        </p:nvPicPr>
        <p:blipFill rotWithShape="1">
          <a:blip r:embed="rId4">
            <a:alphaModFix/>
          </a:blip>
          <a:srcRect b="0" l="57719" r="0" t="0"/>
          <a:stretch/>
        </p:blipFill>
        <p:spPr>
          <a:xfrm>
            <a:off x="4171745" y="2857620"/>
            <a:ext cx="2520315" cy="2520074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10"/>
          <p:cNvSpPr txBox="1"/>
          <p:nvPr/>
        </p:nvSpPr>
        <p:spPr>
          <a:xfrm>
            <a:off x="7858745" y="4900821"/>
            <a:ext cx="40125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라인 코딩 모드로 전환되면</a:t>
            </a:r>
            <a:endParaRPr b="1" sz="2000">
              <a:solidFill>
                <a:srgbClr val="562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터틀 로봇의 머리는 주황색으로 빛나요!</a:t>
            </a:r>
            <a:endParaRPr b="1" sz="2000">
              <a:solidFill>
                <a:srgbClr val="562B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65172" y="3322957"/>
            <a:ext cx="3819525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0"/>
          <p:cNvSpPr/>
          <p:nvPr/>
        </p:nvSpPr>
        <p:spPr>
          <a:xfrm>
            <a:off x="6994767" y="3917147"/>
            <a:ext cx="667700" cy="40481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38100">
            <a:solidFill>
              <a:srgbClr val="562B4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40" name="Google Shape;340;p10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341" name="Google Shape;341;p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2" name="Google Shape;342;p10"/>
            <p:cNvSpPr txBox="1"/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56304B"/>
                  </a:solidFill>
                  <a:latin typeface="Arial"/>
                  <a:ea typeface="Arial"/>
                  <a:cs typeface="Arial"/>
                  <a:sym typeface="Arial"/>
                </a:rPr>
                <a:t>연세대학교 미래        SW 가치확산</a:t>
              </a:r>
              <a:endParaRPr b="1" sz="1600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1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8" name="Google Shape;348;p11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49" name="Google Shape;34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1"/>
          <p:cNvSpPr txBox="1"/>
          <p:nvPr/>
        </p:nvSpPr>
        <p:spPr>
          <a:xfrm>
            <a:off x="323850" y="2699385"/>
            <a:ext cx="5129578" cy="394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1. 검은색 선을 잘 따라가는지 확인해봅시다.</a:t>
            </a:r>
            <a:endParaRPr/>
          </a:p>
        </p:txBody>
      </p:sp>
      <p:cxnSp>
        <p:nvCxnSpPr>
          <p:cNvPr id="351" name="Google Shape;351;p11"/>
          <p:cNvCxnSpPr/>
          <p:nvPr/>
        </p:nvCxnSpPr>
        <p:spPr>
          <a:xfrm flipH="1" rot="5400000">
            <a:off x="-229344" y="5080356"/>
            <a:ext cx="2304288" cy="750"/>
          </a:xfrm>
          <a:prstGeom prst="straightConnector1">
            <a:avLst/>
          </a:prstGeom>
          <a:noFill/>
          <a:ln cap="flat" cmpd="sng" w="1016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352" name="Google Shape;35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199" y="5263150"/>
            <a:ext cx="1080135" cy="10801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3" name="Google Shape;353;p11"/>
          <p:cNvCxnSpPr/>
          <p:nvPr/>
        </p:nvCxnSpPr>
        <p:spPr>
          <a:xfrm flipH="1" rot="5400000">
            <a:off x="1092643" y="5078368"/>
            <a:ext cx="2304288" cy="4724"/>
          </a:xfrm>
          <a:prstGeom prst="straightConnector1">
            <a:avLst/>
          </a:prstGeom>
          <a:noFill/>
          <a:ln cap="flat" cmpd="sng" w="1016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354" name="Google Shape;35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6474" y="5263150"/>
            <a:ext cx="1080135" cy="108013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11"/>
          <p:cNvSpPr txBox="1"/>
          <p:nvPr/>
        </p:nvSpPr>
        <p:spPr>
          <a:xfrm>
            <a:off x="2745433" y="4128059"/>
            <a:ext cx="3052076" cy="1092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5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주의!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터틀 로봇을 검은선 기준 오른쪽 테두리에 놔야해요.</a:t>
            </a:r>
            <a:endParaRPr/>
          </a:p>
        </p:txBody>
      </p:sp>
      <p:sp>
        <p:nvSpPr>
          <p:cNvPr id="356" name="Google Shape;356;p11"/>
          <p:cNvSpPr/>
          <p:nvPr/>
        </p:nvSpPr>
        <p:spPr>
          <a:xfrm>
            <a:off x="562425" y="3236625"/>
            <a:ext cx="720090" cy="720090"/>
          </a:xfrm>
          <a:prstGeom prst="mathMultiply">
            <a:avLst>
              <a:gd fmla="val 14700" name="adj1"/>
            </a:avLst>
          </a:prstGeom>
          <a:solidFill>
            <a:srgbClr val="FF0000"/>
          </a:solidFill>
          <a:ln cap="flat" cmpd="sng" w="38100">
            <a:solidFill>
              <a:srgbClr val="20365E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7" name="Google Shape;357;p11"/>
          <p:cNvSpPr/>
          <p:nvPr/>
        </p:nvSpPr>
        <p:spPr>
          <a:xfrm>
            <a:off x="1999800" y="3343950"/>
            <a:ext cx="504063" cy="504063"/>
          </a:xfrm>
          <a:prstGeom prst="donut">
            <a:avLst>
              <a:gd fmla="val 18554" name="adj"/>
            </a:avLst>
          </a:prstGeom>
          <a:solidFill>
            <a:srgbClr val="3057B9"/>
          </a:solidFill>
          <a:ln cap="flat" cmpd="sng" w="38100">
            <a:solidFill>
              <a:srgbClr val="20365E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58" name="Google Shape;358;p11"/>
          <p:cNvCxnSpPr/>
          <p:nvPr/>
        </p:nvCxnSpPr>
        <p:spPr>
          <a:xfrm flipH="1" rot="-5400000">
            <a:off x="4340587" y="4528163"/>
            <a:ext cx="3524999" cy="14174"/>
          </a:xfrm>
          <a:prstGeom prst="straightConnector1">
            <a:avLst/>
          </a:prstGeom>
          <a:noFill/>
          <a:ln cap="flat" cmpd="sng" w="38100">
            <a:solidFill>
              <a:srgbClr val="562B4B"/>
            </a:solidFill>
            <a:prstDash val="dash"/>
            <a:miter lim="8000"/>
            <a:headEnd len="sm" w="sm" type="none"/>
            <a:tailEnd len="sm" w="sm" type="none"/>
          </a:ln>
        </p:spPr>
      </p:cxnSp>
      <p:sp>
        <p:nvSpPr>
          <p:cNvPr id="359" name="Google Shape;359;p11"/>
          <p:cNvSpPr txBox="1"/>
          <p:nvPr/>
        </p:nvSpPr>
        <p:spPr>
          <a:xfrm>
            <a:off x="6391275" y="2699385"/>
            <a:ext cx="5129578" cy="394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2. 색상별로 동작을 확인해봅시다.</a:t>
            </a:r>
            <a:endParaRPr/>
          </a:p>
        </p:txBody>
      </p:sp>
      <p:grpSp>
        <p:nvGrpSpPr>
          <p:cNvPr id="360" name="Google Shape;360;p11"/>
          <p:cNvGrpSpPr/>
          <p:nvPr/>
        </p:nvGrpSpPr>
        <p:grpSpPr>
          <a:xfrm>
            <a:off x="6603232" y="4295646"/>
            <a:ext cx="4917621" cy="517532"/>
            <a:chOff x="3745331" y="4313583"/>
            <a:chExt cx="7933147" cy="834887"/>
          </a:xfrm>
        </p:grpSpPr>
        <p:sp>
          <p:nvSpPr>
            <p:cNvPr id="361" name="Google Shape;361;p11"/>
            <p:cNvSpPr/>
            <p:nvPr/>
          </p:nvSpPr>
          <p:spPr>
            <a:xfrm>
              <a:off x="3745331" y="4313583"/>
              <a:ext cx="7933147" cy="834887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3966876" y="4540836"/>
              <a:ext cx="380381" cy="380381"/>
            </a:xfrm>
            <a:prstGeom prst="ellipse">
              <a:avLst/>
            </a:prstGeom>
            <a:solidFill>
              <a:srgbClr val="009F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8354137" y="4540836"/>
              <a:ext cx="380381" cy="380381"/>
            </a:xfrm>
            <a:prstGeom prst="ellipse">
              <a:avLst/>
            </a:prstGeom>
            <a:solidFill>
              <a:srgbClr val="0070B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5302503" y="4540836"/>
              <a:ext cx="380381" cy="380381"/>
            </a:xfrm>
            <a:prstGeom prst="ellipse">
              <a:avLst/>
            </a:prstGeom>
            <a:solidFill>
              <a:srgbClr val="E513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6648068" y="4540836"/>
              <a:ext cx="380381" cy="380381"/>
            </a:xfrm>
            <a:prstGeom prst="ellipse">
              <a:avLst/>
            </a:prstGeom>
            <a:solidFill>
              <a:srgbClr val="FFD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10090023" y="4540836"/>
              <a:ext cx="380381" cy="380381"/>
            </a:xfrm>
            <a:prstGeom prst="ellipse">
              <a:avLst/>
            </a:prstGeom>
            <a:solidFill>
              <a:srgbClr val="971B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7" name="Google Shape;367;p11"/>
            <p:cNvSpPr txBox="1"/>
            <p:nvPr/>
          </p:nvSpPr>
          <p:spPr>
            <a:xfrm>
              <a:off x="4342884" y="4469416"/>
              <a:ext cx="923712" cy="5958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562B4B"/>
                  </a:solidFill>
                  <a:latin typeface="Arial"/>
                  <a:ea typeface="Arial"/>
                  <a:cs typeface="Arial"/>
                  <a:sym typeface="Arial"/>
                </a:rPr>
                <a:t>직진</a:t>
              </a:r>
              <a:endParaRPr sz="18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1"/>
            <p:cNvSpPr txBox="1"/>
            <p:nvPr/>
          </p:nvSpPr>
          <p:spPr>
            <a:xfrm>
              <a:off x="5679058" y="4469416"/>
              <a:ext cx="923712" cy="5958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562B4B"/>
                  </a:solidFill>
                  <a:latin typeface="Arial"/>
                  <a:ea typeface="Arial"/>
                  <a:cs typeface="Arial"/>
                  <a:sym typeface="Arial"/>
                </a:rPr>
                <a:t>정지</a:t>
              </a:r>
              <a:endParaRPr sz="18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1"/>
            <p:cNvSpPr txBox="1"/>
            <p:nvPr/>
          </p:nvSpPr>
          <p:spPr>
            <a:xfrm>
              <a:off x="7022427" y="4469416"/>
              <a:ext cx="1236616" cy="5958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562B4B"/>
                  </a:solidFill>
                  <a:latin typeface="Arial"/>
                  <a:ea typeface="Arial"/>
                  <a:cs typeface="Arial"/>
                  <a:sym typeface="Arial"/>
                </a:rPr>
                <a:t>좌회전</a:t>
              </a:r>
              <a:endParaRPr sz="18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1"/>
            <p:cNvSpPr txBox="1"/>
            <p:nvPr/>
          </p:nvSpPr>
          <p:spPr>
            <a:xfrm>
              <a:off x="8766268" y="4469416"/>
              <a:ext cx="1205583" cy="5958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562B4B"/>
                  </a:solidFill>
                  <a:latin typeface="Arial"/>
                  <a:ea typeface="Arial"/>
                  <a:cs typeface="Arial"/>
                  <a:sym typeface="Arial"/>
                </a:rPr>
                <a:t>우회전</a:t>
              </a:r>
              <a:endParaRPr sz="18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1"/>
            <p:cNvSpPr txBox="1"/>
            <p:nvPr/>
          </p:nvSpPr>
          <p:spPr>
            <a:xfrm>
              <a:off x="10476517" y="4469416"/>
              <a:ext cx="1089214" cy="5958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562B4B"/>
                  </a:solidFill>
                  <a:latin typeface="Arial"/>
                  <a:ea typeface="Arial"/>
                  <a:cs typeface="Arial"/>
                  <a:sym typeface="Arial"/>
                </a:rPr>
                <a:t>U-턴</a:t>
              </a:r>
              <a:endParaRPr sz="18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2" name="Google Shape;372;p11"/>
          <p:cNvSpPr txBox="1"/>
          <p:nvPr/>
        </p:nvSpPr>
        <p:spPr>
          <a:xfrm>
            <a:off x="4135869" y="1273990"/>
            <a:ext cx="3920262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라인 코딩 준비 (2)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562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터틀 로봇 동작 확인하기</a:t>
            </a:r>
            <a:endParaRPr sz="2400">
              <a:solidFill>
                <a:srgbClr val="562B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3" name="Google Shape;373;p11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374" name="Google Shape;374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5" name="Google Shape;375;p11"/>
            <p:cNvSpPr txBox="1"/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56304B"/>
                  </a:solidFill>
                  <a:latin typeface="Arial"/>
                  <a:ea typeface="Arial"/>
                  <a:cs typeface="Arial"/>
                  <a:sym typeface="Arial"/>
                </a:rPr>
                <a:t>연세대학교 미래        SW 가치확산</a:t>
              </a:r>
              <a:endParaRPr b="1" sz="1600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2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2" name="Google Shape;382;p12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3" name="Google Shape;38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4" name="Google Shape;384;p12"/>
          <p:cNvGraphicFramePr/>
          <p:nvPr/>
        </p:nvGraphicFramePr>
        <p:xfrm>
          <a:off x="3575091" y="25344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{7330ED24-8162-4F8B-A7B4-82E1E06697D7}</a:tableStyleId>
              </a:tblPr>
              <a:tblGrid>
                <a:gridCol w="840300"/>
                <a:gridCol w="840300"/>
                <a:gridCol w="840300"/>
                <a:gridCol w="840300"/>
                <a:gridCol w="840300"/>
                <a:gridCol w="840300"/>
              </a:tblGrid>
              <a:tr h="79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rgbClr val="562B4B"/>
                        </a:solidFill>
                      </a:endParaRPr>
                    </a:p>
                  </a:txBody>
                  <a:tcPr marT="59475" marB="59475" marR="118950" marL="1189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rgbClr val="562B4B"/>
                        </a:solidFill>
                      </a:endParaRPr>
                    </a:p>
                  </a:txBody>
                  <a:tcPr marT="59475" marB="59475" marR="118950" marL="1189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rgbClr val="562B4B"/>
                        </a:solidFill>
                      </a:endParaRPr>
                    </a:p>
                  </a:txBody>
                  <a:tcPr marT="59475" marB="59475" marR="118950" marL="1189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rgbClr val="562B4B"/>
                        </a:solidFill>
                      </a:endParaRPr>
                    </a:p>
                  </a:txBody>
                  <a:tcPr marT="59475" marB="59475" marR="118950" marL="1189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rgbClr val="562B4B"/>
                        </a:solidFill>
                      </a:endParaRPr>
                    </a:p>
                  </a:txBody>
                  <a:tcPr marT="59475" marB="59475" marR="118950" marL="1189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rgbClr val="562B4B"/>
                        </a:solidFill>
                      </a:endParaRPr>
                    </a:p>
                  </a:txBody>
                  <a:tcPr marT="59475" marB="59475" marR="118950" marL="1189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rgbClr val="562B4B"/>
                        </a:solidFill>
                      </a:endParaRPr>
                    </a:p>
                  </a:txBody>
                  <a:tcPr marT="59475" marB="59475" marR="118950" marL="1189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rgbClr val="562B4B"/>
                        </a:solidFill>
                      </a:endParaRPr>
                    </a:p>
                  </a:txBody>
                  <a:tcPr marT="59475" marB="59475" marR="118950" marL="1189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rgbClr val="562B4B"/>
                        </a:solidFill>
                      </a:endParaRPr>
                    </a:p>
                  </a:txBody>
                  <a:tcPr marT="59475" marB="59475" marR="118950" marL="1189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rgbClr val="562B4B"/>
                        </a:solidFill>
                      </a:endParaRPr>
                    </a:p>
                  </a:txBody>
                  <a:tcPr marT="59475" marB="59475" marR="118950" marL="1189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rgbClr val="562B4B"/>
                        </a:solidFill>
                      </a:endParaRPr>
                    </a:p>
                  </a:txBody>
                  <a:tcPr marT="59475" marB="59475" marR="118950" marL="1189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rgbClr val="562B4B"/>
                        </a:solidFill>
                      </a:endParaRPr>
                    </a:p>
                  </a:txBody>
                  <a:tcPr marT="59475" marB="59475" marR="118950" marL="1189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rgbClr val="562B4B"/>
                        </a:solidFill>
                      </a:endParaRPr>
                    </a:p>
                  </a:txBody>
                  <a:tcPr marT="59475" marB="59475" marR="118950" marL="1189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rgbClr val="562B4B"/>
                        </a:solidFill>
                      </a:endParaRPr>
                    </a:p>
                  </a:txBody>
                  <a:tcPr marT="59475" marB="59475" marR="118950" marL="1189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rgbClr val="562B4B"/>
                        </a:solidFill>
                      </a:endParaRPr>
                    </a:p>
                  </a:txBody>
                  <a:tcPr marT="59475" marB="59475" marR="118950" marL="1189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rgbClr val="562B4B"/>
                        </a:solidFill>
                      </a:endParaRPr>
                    </a:p>
                  </a:txBody>
                  <a:tcPr marT="59475" marB="59475" marR="118950" marL="1189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rgbClr val="562B4B"/>
                        </a:solidFill>
                      </a:endParaRPr>
                    </a:p>
                  </a:txBody>
                  <a:tcPr marT="59475" marB="59475" marR="118950" marL="1189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rgbClr val="562B4B"/>
                        </a:solidFill>
                      </a:endParaRPr>
                    </a:p>
                  </a:txBody>
                  <a:tcPr marT="59475" marB="59475" marR="118950" marL="1189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rgbClr val="562B4B"/>
                        </a:solidFill>
                      </a:endParaRPr>
                    </a:p>
                  </a:txBody>
                  <a:tcPr marT="59475" marB="59475" marR="118950" marL="1189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rgbClr val="562B4B"/>
                        </a:solidFill>
                      </a:endParaRPr>
                    </a:p>
                  </a:txBody>
                  <a:tcPr marT="59475" marB="59475" marR="118950" marL="1189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rgbClr val="562B4B"/>
                        </a:solidFill>
                      </a:endParaRPr>
                    </a:p>
                  </a:txBody>
                  <a:tcPr marT="59475" marB="59475" marR="118950" marL="1189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rgbClr val="562B4B"/>
                        </a:solidFill>
                      </a:endParaRPr>
                    </a:p>
                  </a:txBody>
                  <a:tcPr marT="59475" marB="59475" marR="118950" marL="1189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rgbClr val="562B4B"/>
                        </a:solidFill>
                      </a:endParaRPr>
                    </a:p>
                  </a:txBody>
                  <a:tcPr marT="59475" marB="59475" marR="118950" marL="1189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rgbClr val="562B4B"/>
                        </a:solidFill>
                      </a:endParaRPr>
                    </a:p>
                  </a:txBody>
                  <a:tcPr marT="59475" marB="59475" marR="118950" marL="1189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5" name="Google Shape;385;p12"/>
          <p:cNvSpPr txBox="1"/>
          <p:nvPr/>
        </p:nvSpPr>
        <p:spPr>
          <a:xfrm>
            <a:off x="1266211" y="5847810"/>
            <a:ext cx="9659578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5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터틀 로봇이 움직일 경로를 만들어봅시다. </a:t>
            </a:r>
            <a:endParaRPr/>
          </a:p>
        </p:txBody>
      </p:sp>
      <p:sp>
        <p:nvSpPr>
          <p:cNvPr id="386" name="Google Shape;386;p12"/>
          <p:cNvSpPr txBox="1"/>
          <p:nvPr/>
        </p:nvSpPr>
        <p:spPr>
          <a:xfrm>
            <a:off x="8985434" y="3468756"/>
            <a:ext cx="3049066" cy="1074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5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주의!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선의 두께가 너무 얇으면 안돼요. (1cm 정도)</a:t>
            </a:r>
            <a:endParaRPr/>
          </a:p>
        </p:txBody>
      </p:sp>
      <p:sp>
        <p:nvSpPr>
          <p:cNvPr id="387" name="Google Shape;387;p12"/>
          <p:cNvSpPr txBox="1"/>
          <p:nvPr/>
        </p:nvSpPr>
        <p:spPr>
          <a:xfrm>
            <a:off x="4135869" y="1273990"/>
            <a:ext cx="3920262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라인 코딩 준비 (3)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562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경로 제작하기</a:t>
            </a:r>
            <a:endParaRPr sz="2400">
              <a:solidFill>
                <a:srgbClr val="562B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8" name="Google Shape;388;p12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389" name="Google Shape;389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0" name="Google Shape;390;p12"/>
            <p:cNvSpPr txBox="1"/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56304B"/>
                  </a:solidFill>
                  <a:latin typeface="Arial"/>
                  <a:ea typeface="Arial"/>
                  <a:cs typeface="Arial"/>
                  <a:sym typeface="Arial"/>
                </a:rPr>
                <a:t>연세대학교 미래        SW 가치확산</a:t>
              </a:r>
              <a:endParaRPr b="1" sz="1600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3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7" name="Google Shape;397;p13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8" name="Google Shape;39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2009" y="3648075"/>
            <a:ext cx="3500250" cy="16989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0" name="Google Shape;400;p13"/>
          <p:cNvCxnSpPr/>
          <p:nvPr/>
        </p:nvCxnSpPr>
        <p:spPr>
          <a:xfrm flipH="1" rot="-5400000">
            <a:off x="4340587" y="4528163"/>
            <a:ext cx="3524999" cy="14174"/>
          </a:xfrm>
          <a:prstGeom prst="straightConnector1">
            <a:avLst/>
          </a:prstGeom>
          <a:noFill/>
          <a:ln cap="flat" cmpd="sng" w="38100">
            <a:solidFill>
              <a:srgbClr val="562B4B"/>
            </a:solidFill>
            <a:prstDash val="dash"/>
            <a:miter lim="8000"/>
            <a:headEnd len="sm" w="sm" type="none"/>
            <a:tailEnd len="sm" w="sm" type="none"/>
          </a:ln>
        </p:spPr>
      </p:cxnSp>
      <p:sp>
        <p:nvSpPr>
          <p:cNvPr id="401" name="Google Shape;401;p13"/>
          <p:cNvSpPr txBox="1"/>
          <p:nvPr/>
        </p:nvSpPr>
        <p:spPr>
          <a:xfrm>
            <a:off x="151533" y="2699385"/>
            <a:ext cx="591465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터틀 로봇은 선의 오른쪽 테두리를 따라 이동하기 때문에 이동하는 방향의 오른쪽에 색을 칠해야 해요.</a:t>
            </a:r>
            <a:endParaRPr/>
          </a:p>
        </p:txBody>
      </p:sp>
      <p:sp>
        <p:nvSpPr>
          <p:cNvPr id="402" name="Google Shape;402;p13"/>
          <p:cNvSpPr txBox="1"/>
          <p:nvPr/>
        </p:nvSpPr>
        <p:spPr>
          <a:xfrm>
            <a:off x="6649080" y="2699385"/>
            <a:ext cx="491957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색을 배치할 때 선에 너무 떨어져서도,</a:t>
            </a:r>
            <a:endParaRPr b="1" sz="2000">
              <a:solidFill>
                <a:srgbClr val="562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너무 붙여서도 안돼요.</a:t>
            </a:r>
            <a:endParaRPr/>
          </a:p>
        </p:txBody>
      </p:sp>
      <p:pic>
        <p:nvPicPr>
          <p:cNvPr id="403" name="Google Shape;40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88805" y="3576165"/>
            <a:ext cx="5277375" cy="1933559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13"/>
          <p:cNvSpPr txBox="1"/>
          <p:nvPr/>
        </p:nvSpPr>
        <p:spPr>
          <a:xfrm>
            <a:off x="4135869" y="1273990"/>
            <a:ext cx="3920262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라인 코딩</a:t>
            </a:r>
            <a:endParaRPr b="1" sz="3600">
              <a:solidFill>
                <a:srgbClr val="562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562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주의 사항</a:t>
            </a:r>
            <a:endParaRPr sz="2400">
              <a:solidFill>
                <a:srgbClr val="562B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5" name="Google Shape;405;p13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406" name="Google Shape;406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7" name="Google Shape;407;p13"/>
            <p:cNvSpPr txBox="1"/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56304B"/>
                  </a:solidFill>
                  <a:latin typeface="Arial"/>
                  <a:ea typeface="Arial"/>
                  <a:cs typeface="Arial"/>
                  <a:sym typeface="Arial"/>
                </a:rPr>
                <a:t>연세대학교 미래        SW 가치확산</a:t>
              </a:r>
              <a:endParaRPr b="1" sz="1600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3" name="Google Shape;413;p14"/>
          <p:cNvGraphicFramePr/>
          <p:nvPr/>
        </p:nvGraphicFramePr>
        <p:xfrm>
          <a:off x="1000100" y="22608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{7330ED24-8162-4F8B-A7B4-82E1E06697D7}</a:tableStyleId>
              </a:tblPr>
              <a:tblGrid>
                <a:gridCol w="840300"/>
                <a:gridCol w="840300"/>
                <a:gridCol w="840300"/>
                <a:gridCol w="840300"/>
                <a:gridCol w="840300"/>
                <a:gridCol w="840300"/>
              </a:tblGrid>
              <a:tr h="807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rgbClr val="562B4B"/>
                        </a:solidFill>
                      </a:endParaRPr>
                    </a:p>
                  </a:txBody>
                  <a:tcPr marT="59475" marB="59475" marR="118950" marL="1189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rgbClr val="562B4B"/>
                        </a:solidFill>
                      </a:endParaRPr>
                    </a:p>
                  </a:txBody>
                  <a:tcPr marT="59475" marB="59475" marR="118950" marL="1189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rgbClr val="562B4B"/>
                        </a:solidFill>
                      </a:endParaRPr>
                    </a:p>
                  </a:txBody>
                  <a:tcPr marT="59475" marB="59475" marR="118950" marL="1189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rgbClr val="562B4B"/>
                        </a:solidFill>
                      </a:endParaRPr>
                    </a:p>
                  </a:txBody>
                  <a:tcPr marT="59475" marB="59475" marR="118950" marL="1189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rgbClr val="562B4B"/>
                        </a:solidFill>
                      </a:endParaRPr>
                    </a:p>
                  </a:txBody>
                  <a:tcPr marT="59475" marB="59475" marR="118950" marL="1189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rgbClr val="562B4B"/>
                        </a:solidFill>
                      </a:endParaRPr>
                    </a:p>
                  </a:txBody>
                  <a:tcPr marT="59475" marB="59475" marR="118950" marL="1189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rgbClr val="562B4B"/>
                        </a:solidFill>
                      </a:endParaRPr>
                    </a:p>
                  </a:txBody>
                  <a:tcPr marT="59475" marB="59475" marR="118950" marL="1189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rgbClr val="562B4B"/>
                        </a:solidFill>
                      </a:endParaRPr>
                    </a:p>
                  </a:txBody>
                  <a:tcPr marT="59475" marB="59475" marR="118950" marL="1189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rgbClr val="562B4B"/>
                        </a:solidFill>
                      </a:endParaRPr>
                    </a:p>
                  </a:txBody>
                  <a:tcPr marT="59475" marB="59475" marR="118950" marL="1189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rgbClr val="562B4B"/>
                        </a:solidFill>
                      </a:endParaRPr>
                    </a:p>
                  </a:txBody>
                  <a:tcPr marT="59475" marB="59475" marR="118950" marL="1189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rgbClr val="562B4B"/>
                        </a:solidFill>
                      </a:endParaRPr>
                    </a:p>
                  </a:txBody>
                  <a:tcPr marT="59475" marB="59475" marR="118950" marL="1189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rgbClr val="562B4B"/>
                        </a:solidFill>
                      </a:endParaRPr>
                    </a:p>
                  </a:txBody>
                  <a:tcPr marT="59475" marB="59475" marR="118950" marL="1189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rgbClr val="562B4B"/>
                        </a:solidFill>
                      </a:endParaRPr>
                    </a:p>
                  </a:txBody>
                  <a:tcPr marT="59475" marB="59475" marR="118950" marL="1189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rgbClr val="562B4B"/>
                        </a:solidFill>
                      </a:endParaRPr>
                    </a:p>
                  </a:txBody>
                  <a:tcPr marT="59475" marB="59475" marR="118950" marL="1189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rgbClr val="562B4B"/>
                        </a:solidFill>
                      </a:endParaRPr>
                    </a:p>
                  </a:txBody>
                  <a:tcPr marT="59475" marB="59475" marR="118950" marL="1189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rgbClr val="562B4B"/>
                        </a:solidFill>
                      </a:endParaRPr>
                    </a:p>
                  </a:txBody>
                  <a:tcPr marT="59475" marB="59475" marR="118950" marL="1189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rgbClr val="562B4B"/>
                        </a:solidFill>
                      </a:endParaRPr>
                    </a:p>
                  </a:txBody>
                  <a:tcPr marT="59475" marB="59475" marR="118950" marL="1189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rgbClr val="562B4B"/>
                        </a:solidFill>
                      </a:endParaRPr>
                    </a:p>
                  </a:txBody>
                  <a:tcPr marT="59475" marB="59475" marR="118950" marL="1189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rgbClr val="562B4B"/>
                        </a:solidFill>
                      </a:endParaRPr>
                    </a:p>
                  </a:txBody>
                  <a:tcPr marT="59475" marB="59475" marR="118950" marL="1189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rgbClr val="562B4B"/>
                        </a:solidFill>
                      </a:endParaRPr>
                    </a:p>
                  </a:txBody>
                  <a:tcPr marT="59475" marB="59475" marR="118950" marL="1189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rgbClr val="562B4B"/>
                        </a:solidFill>
                      </a:endParaRPr>
                    </a:p>
                  </a:txBody>
                  <a:tcPr marT="59475" marB="59475" marR="118950" marL="1189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rgbClr val="562B4B"/>
                        </a:solidFill>
                      </a:endParaRPr>
                    </a:p>
                  </a:txBody>
                  <a:tcPr marT="59475" marB="59475" marR="118950" marL="1189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rgbClr val="562B4B"/>
                        </a:solidFill>
                      </a:endParaRPr>
                    </a:p>
                  </a:txBody>
                  <a:tcPr marT="59475" marB="59475" marR="118950" marL="1189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solidFill>
                          <a:srgbClr val="562B4B"/>
                        </a:solidFill>
                      </a:endParaRPr>
                    </a:p>
                  </a:txBody>
                  <a:tcPr marT="59475" marB="59475" marR="118950" marL="1189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4" name="Google Shape;414;p14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5" name="Google Shape;415;p14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16" name="Google Shape;41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14"/>
          <p:cNvSpPr txBox="1"/>
          <p:nvPr/>
        </p:nvSpPr>
        <p:spPr>
          <a:xfrm>
            <a:off x="6263309" y="2510813"/>
            <a:ext cx="5752076" cy="282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함께 생각해봅시다!</a:t>
            </a:r>
            <a:endParaRPr b="1" sz="2500">
              <a:solidFill>
                <a:srgbClr val="562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562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5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거북이는 배가 고파요...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562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5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집에서 쉬고 있던 거북이, 바다마켓에서 간식을  사고 다시 집으로 돌아가려고 해요.</a:t>
            </a:r>
            <a:endParaRPr/>
          </a:p>
        </p:txBody>
      </p:sp>
      <p:sp>
        <p:nvSpPr>
          <p:cNvPr id="418" name="Google Shape;418;p14"/>
          <p:cNvSpPr txBox="1"/>
          <p:nvPr/>
        </p:nvSpPr>
        <p:spPr>
          <a:xfrm>
            <a:off x="4498181" y="1273990"/>
            <a:ext cx="31956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라인 코딩</a:t>
            </a:r>
            <a:endParaRPr/>
          </a:p>
        </p:txBody>
      </p:sp>
      <p:pic>
        <p:nvPicPr>
          <p:cNvPr id="419" name="Google Shape;41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9882" y="5096535"/>
            <a:ext cx="682293" cy="682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02802" y="2697633"/>
            <a:ext cx="706849" cy="7068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1" name="Google Shape;421;p14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422" name="Google Shape;422;p1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3" name="Google Shape;423;p14"/>
            <p:cNvSpPr txBox="1"/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56304B"/>
                  </a:solidFill>
                  <a:latin typeface="Arial"/>
                  <a:ea typeface="Arial"/>
                  <a:cs typeface="Arial"/>
                  <a:sym typeface="Arial"/>
                </a:rPr>
                <a:t>연세대학교 미래        SW 가치확산</a:t>
              </a:r>
              <a:endParaRPr b="1" sz="1600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5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9" name="Google Shape;429;p15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0" name="Google Shape;430;p15"/>
          <p:cNvSpPr txBox="1"/>
          <p:nvPr/>
        </p:nvSpPr>
        <p:spPr>
          <a:xfrm>
            <a:off x="180975" y="2290463"/>
            <a:ext cx="11830050" cy="757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0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rPr>
              <a:t>잘 해결이 됐나요?</a:t>
            </a:r>
            <a:endParaRPr/>
          </a:p>
        </p:txBody>
      </p:sp>
      <p:pic>
        <p:nvPicPr>
          <p:cNvPr id="431" name="Google Shape;43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15"/>
          <p:cNvSpPr txBox="1"/>
          <p:nvPr/>
        </p:nvSpPr>
        <p:spPr>
          <a:xfrm>
            <a:off x="666877" y="3516447"/>
            <a:ext cx="10858246" cy="545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결과가 잘 나오지 않았다면 친구들과 함께 이유를 고민해봅시다.</a:t>
            </a:r>
            <a:endParaRPr/>
          </a:p>
        </p:txBody>
      </p:sp>
      <p:pic>
        <p:nvPicPr>
          <p:cNvPr id="433" name="Google Shape;43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5706" y="4315248"/>
            <a:ext cx="2160587" cy="21605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4" name="Google Shape;434;p15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435" name="Google Shape;435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6" name="Google Shape;436;p15"/>
            <p:cNvSpPr txBox="1"/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56304B"/>
                  </a:solidFill>
                  <a:latin typeface="Arial"/>
                  <a:ea typeface="Arial"/>
                  <a:cs typeface="Arial"/>
                  <a:sym typeface="Arial"/>
                </a:rPr>
                <a:t>연세대학교 미래        SW 가치확산</a:t>
              </a:r>
              <a:endParaRPr b="1" sz="1600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42" name="Google Shape;44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6038" y="795338"/>
            <a:ext cx="92392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6038" y="5137150"/>
            <a:ext cx="92392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19350" y="4178300"/>
            <a:ext cx="125730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16"/>
          <p:cNvSpPr txBox="1"/>
          <p:nvPr/>
        </p:nvSpPr>
        <p:spPr>
          <a:xfrm>
            <a:off x="6877049" y="3182938"/>
            <a:ext cx="1924051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rPr>
              <a:t>카드 코딩</a:t>
            </a:r>
            <a:endParaRPr/>
          </a:p>
        </p:txBody>
      </p:sp>
      <p:pic>
        <p:nvPicPr>
          <p:cNvPr id="446" name="Google Shape;446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19350" y="1422400"/>
            <a:ext cx="12573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35150" y="2216150"/>
            <a:ext cx="2425700" cy="24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16"/>
          <p:cNvSpPr/>
          <p:nvPr/>
        </p:nvSpPr>
        <p:spPr>
          <a:xfrm rot="-5400000">
            <a:off x="5499100" y="3232150"/>
            <a:ext cx="819150" cy="393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49" name="Google Shape;449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81688" y="-7938"/>
            <a:ext cx="428625" cy="8763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0" name="Google Shape;450;p16"/>
          <p:cNvGrpSpPr/>
          <p:nvPr/>
        </p:nvGrpSpPr>
        <p:grpSpPr>
          <a:xfrm>
            <a:off x="6877050" y="2319338"/>
            <a:ext cx="493713" cy="532339"/>
            <a:chOff x="7068195" y="1691107"/>
            <a:chExt cx="492443" cy="532683"/>
          </a:xfrm>
        </p:grpSpPr>
        <p:sp>
          <p:nvSpPr>
            <p:cNvPr id="451" name="Google Shape;451;p16"/>
            <p:cNvSpPr/>
            <p:nvPr/>
          </p:nvSpPr>
          <p:spPr>
            <a:xfrm>
              <a:off x="7068195" y="1691107"/>
              <a:ext cx="492443" cy="49244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6"/>
            <p:cNvSpPr txBox="1"/>
            <p:nvPr/>
          </p:nvSpPr>
          <p:spPr>
            <a:xfrm>
              <a:off x="7188253" y="1731029"/>
              <a:ext cx="217447" cy="4927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3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sp>
        <p:nvSpPr>
          <p:cNvPr id="453" name="Google Shape;453;p16"/>
          <p:cNvSpPr txBox="1"/>
          <p:nvPr/>
        </p:nvSpPr>
        <p:spPr>
          <a:xfrm>
            <a:off x="6872985" y="3924300"/>
            <a:ext cx="4709415" cy="552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rPr>
              <a:t>- 카드 코딩에 대해 알아봅시다.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rPr>
              <a:t>- 카드 코딩을 이용해 터틀로봇을 움직여봅시다.</a:t>
            </a:r>
            <a:endParaRPr/>
          </a:p>
        </p:txBody>
      </p:sp>
      <p:grpSp>
        <p:nvGrpSpPr>
          <p:cNvPr id="454" name="Google Shape;454;p16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455" name="Google Shape;455;p1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6" name="Google Shape;456;p16"/>
            <p:cNvSpPr txBox="1"/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56304B"/>
                  </a:solidFill>
                  <a:latin typeface="Arial"/>
                  <a:ea typeface="Arial"/>
                  <a:cs typeface="Arial"/>
                  <a:sym typeface="Arial"/>
                </a:rPr>
                <a:t>연세대학교 미래        SW 가치확산</a:t>
              </a:r>
              <a:endParaRPr b="1" sz="1600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7"/>
          <p:cNvSpPr/>
          <p:nvPr/>
        </p:nvSpPr>
        <p:spPr>
          <a:xfrm>
            <a:off x="0" y="0"/>
            <a:ext cx="3248025" cy="685800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63" name="Google Shape;46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6525" y="-7938"/>
            <a:ext cx="428625" cy="1895476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17"/>
          <p:cNvSpPr txBox="1"/>
          <p:nvPr/>
        </p:nvSpPr>
        <p:spPr>
          <a:xfrm>
            <a:off x="685800" y="3184525"/>
            <a:ext cx="172402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rPr>
              <a:t>카드 코딩</a:t>
            </a:r>
            <a:endParaRPr/>
          </a:p>
        </p:txBody>
      </p:sp>
      <p:grpSp>
        <p:nvGrpSpPr>
          <p:cNvPr id="465" name="Google Shape;465;p17"/>
          <p:cNvGrpSpPr/>
          <p:nvPr/>
        </p:nvGrpSpPr>
        <p:grpSpPr>
          <a:xfrm>
            <a:off x="1377950" y="2179638"/>
            <a:ext cx="492125" cy="501592"/>
            <a:chOff x="7068195" y="1691107"/>
            <a:chExt cx="492443" cy="501529"/>
          </a:xfrm>
        </p:grpSpPr>
        <p:sp>
          <p:nvSpPr>
            <p:cNvPr id="466" name="Google Shape;466;p17"/>
            <p:cNvSpPr/>
            <p:nvPr/>
          </p:nvSpPr>
          <p:spPr>
            <a:xfrm>
              <a:off x="7068195" y="1691107"/>
              <a:ext cx="492443" cy="49206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7"/>
            <p:cNvSpPr txBox="1"/>
            <p:nvPr/>
          </p:nvSpPr>
          <p:spPr>
            <a:xfrm>
              <a:off x="7188253" y="1731029"/>
              <a:ext cx="203714" cy="461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3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pic>
        <p:nvPicPr>
          <p:cNvPr id="468" name="Google Shape;46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099" y="4493097"/>
            <a:ext cx="2160270" cy="216027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17"/>
          <p:cNvSpPr txBox="1"/>
          <p:nvPr/>
        </p:nvSpPr>
        <p:spPr>
          <a:xfrm>
            <a:off x="4199298" y="867350"/>
            <a:ext cx="7002800" cy="692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카드 코딩?</a:t>
            </a:r>
            <a:endParaRPr/>
          </a:p>
        </p:txBody>
      </p:sp>
      <p:pic>
        <p:nvPicPr>
          <p:cNvPr id="470" name="Google Shape;470;p17"/>
          <p:cNvPicPr preferRelativeResize="0"/>
          <p:nvPr/>
        </p:nvPicPr>
        <p:blipFill rotWithShape="1">
          <a:blip r:embed="rId5">
            <a:alphaModFix/>
          </a:blip>
          <a:srcRect b="0" l="4043" r="22630" t="0"/>
          <a:stretch/>
        </p:blipFill>
        <p:spPr>
          <a:xfrm>
            <a:off x="5719312" y="2965773"/>
            <a:ext cx="4081353" cy="25195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1" name="Google Shape;471;p17"/>
          <p:cNvGrpSpPr/>
          <p:nvPr/>
        </p:nvGrpSpPr>
        <p:grpSpPr>
          <a:xfrm>
            <a:off x="6490597" y="5132470"/>
            <a:ext cx="2538782" cy="1323439"/>
            <a:chOff x="6534750" y="5213750"/>
            <a:chExt cx="2538782" cy="1323439"/>
          </a:xfrm>
        </p:grpSpPr>
        <p:sp>
          <p:nvSpPr>
            <p:cNvPr id="472" name="Google Shape;472;p17"/>
            <p:cNvSpPr txBox="1"/>
            <p:nvPr/>
          </p:nvSpPr>
          <p:spPr>
            <a:xfrm>
              <a:off x="6801574" y="5213750"/>
              <a:ext cx="2271958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>
                  <a:solidFill>
                    <a:srgbClr val="562B4B"/>
                  </a:solidFill>
                  <a:latin typeface="Arial"/>
                  <a:ea typeface="Arial"/>
                  <a:cs typeface="Arial"/>
                  <a:sym typeface="Arial"/>
                </a:rPr>
                <a:t>초록색  :  앞으로 이동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>
                  <a:solidFill>
                    <a:srgbClr val="562B4B"/>
                  </a:solidFill>
                  <a:latin typeface="Arial"/>
                  <a:ea typeface="Arial"/>
                  <a:cs typeface="Arial"/>
                  <a:sym typeface="Arial"/>
                </a:rPr>
                <a:t>빨간색  :  뒤로 이동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>
                  <a:solidFill>
                    <a:srgbClr val="562B4B"/>
                  </a:solidFill>
                  <a:latin typeface="Arial"/>
                  <a:ea typeface="Arial"/>
                  <a:cs typeface="Arial"/>
                  <a:sym typeface="Arial"/>
                </a:rPr>
                <a:t>노란색  :  좌회전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>
                  <a:solidFill>
                    <a:srgbClr val="562B4B"/>
                  </a:solidFill>
                  <a:latin typeface="Arial"/>
                  <a:ea typeface="Arial"/>
                  <a:cs typeface="Arial"/>
                  <a:sym typeface="Arial"/>
                </a:rPr>
                <a:t>파란색  :  우회전 </a:t>
              </a: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6534750" y="5281200"/>
              <a:ext cx="180022" cy="252031"/>
            </a:xfrm>
            <a:prstGeom prst="rect">
              <a:avLst/>
            </a:prstGeom>
            <a:solidFill>
              <a:srgbClr val="009F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6534750" y="5595525"/>
              <a:ext cx="180022" cy="252031"/>
            </a:xfrm>
            <a:prstGeom prst="rect">
              <a:avLst/>
            </a:prstGeom>
            <a:solidFill>
              <a:srgbClr val="E513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6534750" y="5900325"/>
              <a:ext cx="180022" cy="252031"/>
            </a:xfrm>
            <a:prstGeom prst="rect">
              <a:avLst/>
            </a:prstGeom>
            <a:solidFill>
              <a:srgbClr val="FFD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6534750" y="6214650"/>
              <a:ext cx="180022" cy="252031"/>
            </a:xfrm>
            <a:prstGeom prst="rect">
              <a:avLst/>
            </a:prstGeom>
            <a:solidFill>
              <a:srgbClr val="1447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77" name="Google Shape;477;p17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478" name="Google Shape;478;p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9" name="Google Shape;479;p17"/>
            <p:cNvSpPr txBox="1"/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56304B"/>
                  </a:solidFill>
                  <a:latin typeface="Arial"/>
                  <a:ea typeface="Arial"/>
                  <a:cs typeface="Arial"/>
                  <a:sym typeface="Arial"/>
                </a:rPr>
                <a:t>연세대학교 미래        SW 가치확산</a:t>
              </a:r>
              <a:endParaRPr b="1" sz="1600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80" name="Google Shape;480;p17"/>
          <p:cNvPicPr preferRelativeResize="0"/>
          <p:nvPr/>
        </p:nvPicPr>
        <p:blipFill rotWithShape="1">
          <a:blip r:embed="rId7">
            <a:alphaModFix/>
          </a:blip>
          <a:srcRect b="14580" l="0" r="0" t="25000"/>
          <a:stretch/>
        </p:blipFill>
        <p:spPr>
          <a:xfrm>
            <a:off x="6423375" y="1602412"/>
            <a:ext cx="2673229" cy="161520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8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6" name="Google Shape;486;p18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87" name="Google Shape;48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18"/>
          <p:cNvSpPr txBox="1"/>
          <p:nvPr/>
        </p:nvSpPr>
        <p:spPr>
          <a:xfrm>
            <a:off x="4498181" y="1273990"/>
            <a:ext cx="3195638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카드 코딩 준비 (1)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62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터틀 로봇 전원 켜기</a:t>
            </a:r>
            <a:endParaRPr sz="2400">
              <a:solidFill>
                <a:srgbClr val="562B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18"/>
          <p:cNvSpPr/>
          <p:nvPr/>
        </p:nvSpPr>
        <p:spPr>
          <a:xfrm>
            <a:off x="3205209" y="3906883"/>
            <a:ext cx="667700" cy="40481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38100">
            <a:solidFill>
              <a:srgbClr val="562B4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90" name="Google Shape;490;p18"/>
          <p:cNvPicPr preferRelativeResize="0"/>
          <p:nvPr/>
        </p:nvPicPr>
        <p:blipFill rotWithShape="1">
          <a:blip r:embed="rId4">
            <a:alphaModFix/>
          </a:blip>
          <a:srcRect b="0" l="13470" r="44160" t="0"/>
          <a:stretch/>
        </p:blipFill>
        <p:spPr>
          <a:xfrm>
            <a:off x="369982" y="2850204"/>
            <a:ext cx="2520315" cy="2514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18"/>
          <p:cNvPicPr preferRelativeResize="0"/>
          <p:nvPr/>
        </p:nvPicPr>
        <p:blipFill rotWithShape="1">
          <a:blip r:embed="rId4">
            <a:alphaModFix/>
          </a:blip>
          <a:srcRect b="0" l="57719" r="0" t="0"/>
          <a:stretch/>
        </p:blipFill>
        <p:spPr>
          <a:xfrm>
            <a:off x="4187821" y="2847356"/>
            <a:ext cx="2520315" cy="2520074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18"/>
          <p:cNvSpPr/>
          <p:nvPr/>
        </p:nvSpPr>
        <p:spPr>
          <a:xfrm>
            <a:off x="7023048" y="3906883"/>
            <a:ext cx="667700" cy="40481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38100">
            <a:solidFill>
              <a:srgbClr val="562B4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93" name="Google Shape;493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05659" y="3316967"/>
            <a:ext cx="3819525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18"/>
          <p:cNvSpPr txBox="1"/>
          <p:nvPr/>
        </p:nvSpPr>
        <p:spPr>
          <a:xfrm>
            <a:off x="7858745" y="4900821"/>
            <a:ext cx="40125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라인 코딩 모드로 전환되면</a:t>
            </a:r>
            <a:endParaRPr b="1" sz="2000">
              <a:solidFill>
                <a:srgbClr val="562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터틀 로봇의 머리는 하얀색으로 빛나요!</a:t>
            </a:r>
            <a:endParaRPr b="1" sz="2000">
              <a:solidFill>
                <a:srgbClr val="562B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5" name="Google Shape;495;p18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496" name="Google Shape;496;p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7" name="Google Shape;497;p18"/>
            <p:cNvSpPr txBox="1"/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56304B"/>
                  </a:solidFill>
                  <a:latin typeface="Arial"/>
                  <a:ea typeface="Arial"/>
                  <a:cs typeface="Arial"/>
                  <a:sym typeface="Arial"/>
                </a:rPr>
                <a:t>연세대학교 미래        SW 가치확산</a:t>
              </a:r>
              <a:endParaRPr b="1" sz="1600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19"/>
          <p:cNvPicPr preferRelativeResize="0"/>
          <p:nvPr/>
        </p:nvPicPr>
        <p:blipFill rotWithShape="1">
          <a:blip r:embed="rId3">
            <a:alphaModFix/>
          </a:blip>
          <a:srcRect b="0" l="4043" r="22630" t="0"/>
          <a:stretch/>
        </p:blipFill>
        <p:spPr>
          <a:xfrm>
            <a:off x="7095997" y="3059670"/>
            <a:ext cx="4081353" cy="2519538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19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5" name="Google Shape;505;p19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06" name="Google Shape;50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19"/>
          <p:cNvSpPr txBox="1"/>
          <p:nvPr/>
        </p:nvSpPr>
        <p:spPr>
          <a:xfrm>
            <a:off x="196350" y="2581401"/>
            <a:ext cx="5744578" cy="394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1. 카드를 터틀로봇 머리 아래쪽으로 밀어넣습니다.</a:t>
            </a:r>
            <a:endParaRPr/>
          </a:p>
        </p:txBody>
      </p:sp>
      <p:sp>
        <p:nvSpPr>
          <p:cNvPr id="508" name="Google Shape;508;p19"/>
          <p:cNvSpPr txBox="1"/>
          <p:nvPr/>
        </p:nvSpPr>
        <p:spPr>
          <a:xfrm>
            <a:off x="1019240" y="5150286"/>
            <a:ext cx="4064037" cy="1092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5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주의!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카드 방향에 유의해주세요.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하얀색 띠가 있는 쪽으로 넣어야 합니다.</a:t>
            </a:r>
            <a:endParaRPr/>
          </a:p>
        </p:txBody>
      </p:sp>
      <p:cxnSp>
        <p:nvCxnSpPr>
          <p:cNvPr id="509" name="Google Shape;509;p19"/>
          <p:cNvCxnSpPr/>
          <p:nvPr/>
        </p:nvCxnSpPr>
        <p:spPr>
          <a:xfrm flipH="1" rot="-5400000">
            <a:off x="4340587" y="4514954"/>
            <a:ext cx="3524999" cy="14174"/>
          </a:xfrm>
          <a:prstGeom prst="straightConnector1">
            <a:avLst/>
          </a:prstGeom>
          <a:noFill/>
          <a:ln cap="flat" cmpd="sng" w="38100">
            <a:solidFill>
              <a:srgbClr val="562B4B"/>
            </a:solidFill>
            <a:prstDash val="dash"/>
            <a:miter lim="8000"/>
            <a:headEnd len="sm" w="sm" type="none"/>
            <a:tailEnd len="sm" w="sm" type="none"/>
          </a:ln>
        </p:spPr>
      </p:cxnSp>
      <p:sp>
        <p:nvSpPr>
          <p:cNvPr id="510" name="Google Shape;510;p19"/>
          <p:cNvSpPr txBox="1"/>
          <p:nvPr/>
        </p:nvSpPr>
        <p:spPr>
          <a:xfrm>
            <a:off x="6361275" y="2581401"/>
            <a:ext cx="5632078" cy="699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2. 색상별로 동작을 확인해봅시다.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(동작시킬 때는 등을 짧게 한번 눌러주면 됩니다.)</a:t>
            </a:r>
            <a:endParaRPr/>
          </a:p>
        </p:txBody>
      </p:sp>
      <p:pic>
        <p:nvPicPr>
          <p:cNvPr id="511" name="Google Shape;51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2500" y="3152915"/>
            <a:ext cx="3025012" cy="1925007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19"/>
          <p:cNvSpPr txBox="1"/>
          <p:nvPr/>
        </p:nvSpPr>
        <p:spPr>
          <a:xfrm>
            <a:off x="8309073" y="5051366"/>
            <a:ext cx="260779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초록색  :  앞으로 이동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빨간색  :  뒤로 이동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노란색  :  좌회전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파란색  :  우회전 </a:t>
            </a:r>
            <a:endParaRPr/>
          </a:p>
        </p:txBody>
      </p:sp>
      <p:sp>
        <p:nvSpPr>
          <p:cNvPr id="513" name="Google Shape;513;p19"/>
          <p:cNvSpPr/>
          <p:nvPr/>
        </p:nvSpPr>
        <p:spPr>
          <a:xfrm>
            <a:off x="8042250" y="5118816"/>
            <a:ext cx="180022" cy="252031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4" name="Google Shape;514;p19"/>
          <p:cNvSpPr/>
          <p:nvPr/>
        </p:nvSpPr>
        <p:spPr>
          <a:xfrm>
            <a:off x="8042250" y="5433141"/>
            <a:ext cx="180022" cy="252031"/>
          </a:xfrm>
          <a:prstGeom prst="rect">
            <a:avLst/>
          </a:prstGeom>
          <a:solidFill>
            <a:srgbClr val="E5133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5" name="Google Shape;515;p19"/>
          <p:cNvSpPr/>
          <p:nvPr/>
        </p:nvSpPr>
        <p:spPr>
          <a:xfrm>
            <a:off x="8042250" y="5737941"/>
            <a:ext cx="180022" cy="252031"/>
          </a:xfrm>
          <a:prstGeom prst="rect">
            <a:avLst/>
          </a:prstGeom>
          <a:solidFill>
            <a:srgbClr val="FFD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6" name="Google Shape;516;p19"/>
          <p:cNvSpPr/>
          <p:nvPr/>
        </p:nvSpPr>
        <p:spPr>
          <a:xfrm>
            <a:off x="8042250" y="6052266"/>
            <a:ext cx="180022" cy="252031"/>
          </a:xfrm>
          <a:prstGeom prst="rect">
            <a:avLst/>
          </a:prstGeom>
          <a:solidFill>
            <a:srgbClr val="1447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7" name="Google Shape;517;p19"/>
          <p:cNvSpPr txBox="1"/>
          <p:nvPr/>
        </p:nvSpPr>
        <p:spPr>
          <a:xfrm>
            <a:off x="3635439" y="1273990"/>
            <a:ext cx="4921122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카드 코딩 준비 (2)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62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터틀 로봇 동작 확인하기</a:t>
            </a:r>
            <a:endParaRPr sz="2400">
              <a:solidFill>
                <a:srgbClr val="562B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8" name="Google Shape;518;p19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519" name="Google Shape;519;p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0" name="Google Shape;520;p19"/>
            <p:cNvSpPr txBox="1"/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56304B"/>
                  </a:solidFill>
                  <a:latin typeface="Arial"/>
                  <a:ea typeface="Arial"/>
                  <a:cs typeface="Arial"/>
                  <a:sym typeface="Arial"/>
                </a:rPr>
                <a:t>연세대학교 미래        SW 가치확산</a:t>
              </a:r>
              <a:endParaRPr b="1" sz="1600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7231063" y="2128838"/>
            <a:ext cx="2271712" cy="2525712"/>
          </a:xfrm>
          <a:prstGeom prst="rect">
            <a:avLst/>
          </a:prstGeom>
          <a:solidFill>
            <a:srgbClr val="FFF1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2692400" y="2128838"/>
            <a:ext cx="2271713" cy="2525712"/>
          </a:xfrm>
          <a:prstGeom prst="rect">
            <a:avLst/>
          </a:prstGeom>
          <a:solidFill>
            <a:srgbClr val="FFF1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9499600" y="2128838"/>
            <a:ext cx="2692400" cy="252571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4964113" y="2128838"/>
            <a:ext cx="2270125" cy="252571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6" name="Google Shape;10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1663" y="-7938"/>
            <a:ext cx="828675" cy="127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7725" y="5105400"/>
            <a:ext cx="287655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/>
          <p:nvPr/>
        </p:nvSpPr>
        <p:spPr>
          <a:xfrm>
            <a:off x="0" y="2128838"/>
            <a:ext cx="2692400" cy="252571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869950" y="3682452"/>
            <a:ext cx="1385888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rPr>
              <a:t>터틀 로봇 소개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3390900" y="3682452"/>
            <a:ext cx="876300" cy="2418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rPr>
              <a:t>라인 코딩</a:t>
            </a:r>
            <a:endParaRPr/>
          </a:p>
        </p:txBody>
      </p:sp>
      <p:sp>
        <p:nvSpPr>
          <p:cNvPr id="111" name="Google Shape;111;p2"/>
          <p:cNvSpPr txBox="1"/>
          <p:nvPr/>
        </p:nvSpPr>
        <p:spPr>
          <a:xfrm>
            <a:off x="5676900" y="3682452"/>
            <a:ext cx="876300" cy="2418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rPr>
              <a:t>카드 코딩</a:t>
            </a:r>
            <a:endParaRPr/>
          </a:p>
        </p:txBody>
      </p:sp>
      <p:grpSp>
        <p:nvGrpSpPr>
          <p:cNvPr id="112" name="Google Shape;112;p2"/>
          <p:cNvGrpSpPr/>
          <p:nvPr/>
        </p:nvGrpSpPr>
        <p:grpSpPr>
          <a:xfrm>
            <a:off x="2689225" y="2276475"/>
            <a:ext cx="6813550" cy="2228850"/>
            <a:chOff x="2689724" y="2440316"/>
            <a:chExt cx="6812553" cy="1901952"/>
          </a:xfrm>
        </p:grpSpPr>
        <p:cxnSp>
          <p:nvCxnSpPr>
            <p:cNvPr id="113" name="Google Shape;113;p2"/>
            <p:cNvCxnSpPr/>
            <p:nvPr/>
          </p:nvCxnSpPr>
          <p:spPr>
            <a:xfrm>
              <a:off x="2689724" y="2440316"/>
              <a:ext cx="0" cy="1901952"/>
            </a:xfrm>
            <a:prstGeom prst="straightConnector1">
              <a:avLst/>
            </a:prstGeom>
            <a:noFill/>
            <a:ln cap="flat" cmpd="sng" w="28575">
              <a:solidFill>
                <a:srgbClr val="D8D8D8"/>
              </a:solidFill>
              <a:prstDash val="dash"/>
              <a:miter lim="8000"/>
              <a:headEnd len="sm" w="sm" type="none"/>
              <a:tailEnd len="sm" w="sm" type="none"/>
            </a:ln>
          </p:spPr>
        </p:cxnSp>
        <p:cxnSp>
          <p:nvCxnSpPr>
            <p:cNvPr id="114" name="Google Shape;114;p2"/>
            <p:cNvCxnSpPr/>
            <p:nvPr/>
          </p:nvCxnSpPr>
          <p:spPr>
            <a:xfrm>
              <a:off x="4961105" y="2440316"/>
              <a:ext cx="0" cy="1901952"/>
            </a:xfrm>
            <a:prstGeom prst="straightConnector1">
              <a:avLst/>
            </a:prstGeom>
            <a:noFill/>
            <a:ln cap="flat" cmpd="sng" w="28575">
              <a:solidFill>
                <a:srgbClr val="D8D8D8"/>
              </a:solidFill>
              <a:prstDash val="dash"/>
              <a:miter lim="8000"/>
              <a:headEnd len="sm" w="sm" type="none"/>
              <a:tailEnd len="sm" w="sm" type="none"/>
            </a:ln>
          </p:spPr>
        </p:cxnSp>
        <p:cxnSp>
          <p:nvCxnSpPr>
            <p:cNvPr id="115" name="Google Shape;115;p2"/>
            <p:cNvCxnSpPr/>
            <p:nvPr/>
          </p:nvCxnSpPr>
          <p:spPr>
            <a:xfrm>
              <a:off x="7230897" y="2440316"/>
              <a:ext cx="0" cy="1901952"/>
            </a:xfrm>
            <a:prstGeom prst="straightConnector1">
              <a:avLst/>
            </a:prstGeom>
            <a:noFill/>
            <a:ln cap="flat" cmpd="sng" w="28575">
              <a:solidFill>
                <a:srgbClr val="D8D8D8"/>
              </a:solidFill>
              <a:prstDash val="dash"/>
              <a:miter lim="8000"/>
              <a:headEnd len="sm" w="sm" type="none"/>
              <a:tailEnd len="sm" w="sm" type="none"/>
            </a:ln>
          </p:spPr>
        </p:cxnSp>
        <p:cxnSp>
          <p:nvCxnSpPr>
            <p:cNvPr id="116" name="Google Shape;116;p2"/>
            <p:cNvCxnSpPr/>
            <p:nvPr/>
          </p:nvCxnSpPr>
          <p:spPr>
            <a:xfrm>
              <a:off x="9502277" y="2440316"/>
              <a:ext cx="0" cy="1901952"/>
            </a:xfrm>
            <a:prstGeom prst="straightConnector1">
              <a:avLst/>
            </a:prstGeom>
            <a:noFill/>
            <a:ln cap="flat" cmpd="sng" w="28575">
              <a:solidFill>
                <a:srgbClr val="D8D8D8"/>
              </a:solidFill>
              <a:prstDash val="dash"/>
              <a:miter lim="8000"/>
              <a:headEnd len="sm" w="sm" type="none"/>
              <a:tailEnd len="sm" w="sm" type="none"/>
            </a:ln>
          </p:spPr>
        </p:cxnSp>
      </p:grpSp>
      <p:sp>
        <p:nvSpPr>
          <p:cNvPr id="117" name="Google Shape;117;p2"/>
          <p:cNvSpPr txBox="1"/>
          <p:nvPr/>
        </p:nvSpPr>
        <p:spPr>
          <a:xfrm>
            <a:off x="7810500" y="3682451"/>
            <a:ext cx="114680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rPr>
              <a:t>도전 과제</a:t>
            </a:r>
            <a:endParaRPr b="1" i="0" sz="1600" u="none" cap="none" strike="noStrike">
              <a:solidFill>
                <a:srgbClr val="5630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10510859" y="3682452"/>
            <a:ext cx="32380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rPr>
              <a:t>질문</a:t>
            </a:r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4683125" y="960438"/>
            <a:ext cx="282733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000" u="none" cap="none" strike="noStrike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1" i="0" sz="4000" u="none" cap="none" strike="noStrike">
              <a:solidFill>
                <a:srgbClr val="5630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79525" y="2626535"/>
            <a:ext cx="549275" cy="54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90925" y="2617010"/>
            <a:ext cx="468313" cy="5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57875" y="2515410"/>
            <a:ext cx="487363" cy="677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75613" y="2612247"/>
            <a:ext cx="600075" cy="59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328275" y="2536047"/>
            <a:ext cx="617538" cy="701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" name="Google Shape;125;p2"/>
          <p:cNvGrpSpPr/>
          <p:nvPr/>
        </p:nvGrpSpPr>
        <p:grpSpPr>
          <a:xfrm>
            <a:off x="1395413" y="1958973"/>
            <a:ext cx="314325" cy="338554"/>
            <a:chOff x="1395326" y="1549351"/>
            <a:chExt cx="314810" cy="338971"/>
          </a:xfrm>
        </p:grpSpPr>
        <p:sp>
          <p:nvSpPr>
            <p:cNvPr id="126" name="Google Shape;126;p2"/>
            <p:cNvSpPr/>
            <p:nvPr/>
          </p:nvSpPr>
          <p:spPr>
            <a:xfrm>
              <a:off x="1395326" y="1549351"/>
              <a:ext cx="314810" cy="314712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 txBox="1"/>
            <p:nvPr/>
          </p:nvSpPr>
          <p:spPr>
            <a:xfrm>
              <a:off x="1465367" y="1549351"/>
              <a:ext cx="105961" cy="3389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2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" name="Google Shape;128;p2"/>
          <p:cNvGrpSpPr/>
          <p:nvPr/>
        </p:nvGrpSpPr>
        <p:grpSpPr>
          <a:xfrm>
            <a:off x="3665538" y="1958973"/>
            <a:ext cx="315912" cy="338554"/>
            <a:chOff x="1395326" y="1549351"/>
            <a:chExt cx="314810" cy="338971"/>
          </a:xfrm>
        </p:grpSpPr>
        <p:sp>
          <p:nvSpPr>
            <p:cNvPr id="129" name="Google Shape;129;p2"/>
            <p:cNvSpPr/>
            <p:nvPr/>
          </p:nvSpPr>
          <p:spPr>
            <a:xfrm>
              <a:off x="1395326" y="1549351"/>
              <a:ext cx="314810" cy="314712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 txBox="1"/>
            <p:nvPr/>
          </p:nvSpPr>
          <p:spPr>
            <a:xfrm>
              <a:off x="1465367" y="1549351"/>
              <a:ext cx="148560" cy="3389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2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" name="Google Shape;131;p2"/>
          <p:cNvGrpSpPr/>
          <p:nvPr/>
        </p:nvGrpSpPr>
        <p:grpSpPr>
          <a:xfrm>
            <a:off x="5937250" y="1958973"/>
            <a:ext cx="314325" cy="338554"/>
            <a:chOff x="1395326" y="1549351"/>
            <a:chExt cx="314810" cy="338971"/>
          </a:xfrm>
        </p:grpSpPr>
        <p:sp>
          <p:nvSpPr>
            <p:cNvPr id="132" name="Google Shape;132;p2"/>
            <p:cNvSpPr/>
            <p:nvPr/>
          </p:nvSpPr>
          <p:spPr>
            <a:xfrm>
              <a:off x="1395326" y="1549351"/>
              <a:ext cx="314810" cy="314712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 txBox="1"/>
            <p:nvPr/>
          </p:nvSpPr>
          <p:spPr>
            <a:xfrm>
              <a:off x="1465367" y="1549351"/>
              <a:ext cx="155732" cy="3389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2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p2"/>
          <p:cNvGrpSpPr/>
          <p:nvPr/>
        </p:nvGrpSpPr>
        <p:grpSpPr>
          <a:xfrm>
            <a:off x="8207375" y="1958973"/>
            <a:ext cx="315913" cy="338554"/>
            <a:chOff x="1395326" y="1549351"/>
            <a:chExt cx="314810" cy="338971"/>
          </a:xfrm>
        </p:grpSpPr>
        <p:sp>
          <p:nvSpPr>
            <p:cNvPr id="135" name="Google Shape;135;p2"/>
            <p:cNvSpPr/>
            <p:nvPr/>
          </p:nvSpPr>
          <p:spPr>
            <a:xfrm>
              <a:off x="1395326" y="1549351"/>
              <a:ext cx="314810" cy="314712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 txBox="1"/>
            <p:nvPr/>
          </p:nvSpPr>
          <p:spPr>
            <a:xfrm>
              <a:off x="1465367" y="1549351"/>
              <a:ext cx="158144" cy="3389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2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2"/>
          <p:cNvGrpSpPr/>
          <p:nvPr/>
        </p:nvGrpSpPr>
        <p:grpSpPr>
          <a:xfrm>
            <a:off x="10479088" y="1958973"/>
            <a:ext cx="314325" cy="338554"/>
            <a:chOff x="1395326" y="1549351"/>
            <a:chExt cx="314810" cy="338971"/>
          </a:xfrm>
        </p:grpSpPr>
        <p:sp>
          <p:nvSpPr>
            <p:cNvPr id="138" name="Google Shape;138;p2"/>
            <p:cNvSpPr/>
            <p:nvPr/>
          </p:nvSpPr>
          <p:spPr>
            <a:xfrm>
              <a:off x="1395326" y="1549351"/>
              <a:ext cx="314810" cy="314712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 txBox="1"/>
            <p:nvPr/>
          </p:nvSpPr>
          <p:spPr>
            <a:xfrm>
              <a:off x="1465367" y="1549351"/>
              <a:ext cx="152521" cy="3389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2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2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141" name="Google Shape;141;p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Google Shape;142;p2"/>
            <p:cNvSpPr txBox="1"/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600" u="none" cap="none" strike="noStrike">
                  <a:solidFill>
                    <a:srgbClr val="56304B"/>
                  </a:solidFill>
                  <a:latin typeface="Arial"/>
                  <a:ea typeface="Arial"/>
                  <a:cs typeface="Arial"/>
                  <a:sym typeface="Arial"/>
                </a:rPr>
                <a:t>연세대학교 미래        SW 가치확산</a:t>
              </a:r>
              <a:endParaRPr b="1" i="0" sz="1600" u="none" cap="none" strike="noStrike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0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6" name="Google Shape;526;p20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27" name="Google Shape;52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80901" y="2929985"/>
            <a:ext cx="2561446" cy="3432866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20"/>
          <p:cNvSpPr txBox="1"/>
          <p:nvPr/>
        </p:nvSpPr>
        <p:spPr>
          <a:xfrm>
            <a:off x="552396" y="2592180"/>
            <a:ext cx="4634577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5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카드 입력을 끝냈다?</a:t>
            </a:r>
            <a:endParaRPr b="1" sz="2500">
              <a:solidFill>
                <a:srgbClr val="562B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0"/>
          <p:cNvSpPr/>
          <p:nvPr/>
        </p:nvSpPr>
        <p:spPr>
          <a:xfrm>
            <a:off x="648475" y="3238570"/>
            <a:ext cx="647789" cy="45282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38100">
            <a:solidFill>
              <a:srgbClr val="562B4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1" name="Google Shape;531;p20"/>
          <p:cNvSpPr txBox="1"/>
          <p:nvPr/>
        </p:nvSpPr>
        <p:spPr>
          <a:xfrm>
            <a:off x="1434546" y="3234578"/>
            <a:ext cx="4634577" cy="464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5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프로그램을 만드는 것에 성공!!</a:t>
            </a:r>
            <a:endParaRPr/>
          </a:p>
        </p:txBody>
      </p:sp>
      <p:pic>
        <p:nvPicPr>
          <p:cNvPr id="532" name="Google Shape;532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36090" y="3992745"/>
            <a:ext cx="2160270" cy="216027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20"/>
          <p:cNvSpPr txBox="1"/>
          <p:nvPr/>
        </p:nvSpPr>
        <p:spPr>
          <a:xfrm>
            <a:off x="6335608" y="2592180"/>
            <a:ext cx="5099576" cy="468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5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입력한 프로그램을 지우고 싶다면?</a:t>
            </a:r>
            <a:endParaRPr/>
          </a:p>
        </p:txBody>
      </p:sp>
      <p:sp>
        <p:nvSpPr>
          <p:cNvPr id="534" name="Google Shape;534;p20"/>
          <p:cNvSpPr txBox="1"/>
          <p:nvPr/>
        </p:nvSpPr>
        <p:spPr>
          <a:xfrm>
            <a:off x="6345582" y="3427851"/>
            <a:ext cx="3284577" cy="2750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5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터틀로봇의 등을 3초 동안 눌러주세요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562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562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562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5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머리에 빨간빛이 들어온다면 삭제 완료!</a:t>
            </a:r>
            <a:endParaRPr/>
          </a:p>
        </p:txBody>
      </p:sp>
      <p:sp>
        <p:nvSpPr>
          <p:cNvPr id="535" name="Google Shape;535;p20"/>
          <p:cNvSpPr/>
          <p:nvPr/>
        </p:nvSpPr>
        <p:spPr>
          <a:xfrm>
            <a:off x="7669275" y="4452722"/>
            <a:ext cx="495000" cy="65249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38100">
            <a:solidFill>
              <a:srgbClr val="20365E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6" name="Google Shape;536;p20"/>
          <p:cNvSpPr txBox="1"/>
          <p:nvPr/>
        </p:nvSpPr>
        <p:spPr>
          <a:xfrm>
            <a:off x="3635439" y="1273990"/>
            <a:ext cx="4921122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카드 코딩 준비 (2)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62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터틀 로봇 동작 확인하기</a:t>
            </a:r>
            <a:endParaRPr sz="2400">
              <a:solidFill>
                <a:srgbClr val="562B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7" name="Google Shape;537;p20"/>
          <p:cNvCxnSpPr/>
          <p:nvPr/>
        </p:nvCxnSpPr>
        <p:spPr>
          <a:xfrm flipH="1" rot="-5400000">
            <a:off x="4340587" y="4514954"/>
            <a:ext cx="3524999" cy="14174"/>
          </a:xfrm>
          <a:prstGeom prst="straightConnector1">
            <a:avLst/>
          </a:prstGeom>
          <a:noFill/>
          <a:ln cap="flat" cmpd="sng" w="38100">
            <a:solidFill>
              <a:srgbClr val="562B4B"/>
            </a:solidFill>
            <a:prstDash val="dash"/>
            <a:miter lim="8000"/>
            <a:headEnd len="sm" w="sm" type="none"/>
            <a:tailEnd len="sm" w="sm" type="none"/>
          </a:ln>
        </p:spPr>
      </p:cxnSp>
      <p:grpSp>
        <p:nvGrpSpPr>
          <p:cNvPr id="538" name="Google Shape;538;p20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539" name="Google Shape;539;p2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0" name="Google Shape;540;p20"/>
            <p:cNvSpPr txBox="1"/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56304B"/>
                  </a:solidFill>
                  <a:latin typeface="Arial"/>
                  <a:ea typeface="Arial"/>
                  <a:cs typeface="Arial"/>
                  <a:sym typeface="Arial"/>
                </a:rPr>
                <a:t>연세대학교 미래        SW 가치확산</a:t>
              </a:r>
              <a:endParaRPr b="1" sz="1600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1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6" name="Google Shape;546;p21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47" name="Google Shape;54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21"/>
          <p:cNvSpPr txBox="1"/>
          <p:nvPr/>
        </p:nvSpPr>
        <p:spPr>
          <a:xfrm>
            <a:off x="380730" y="3281516"/>
            <a:ext cx="1599793" cy="54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&lt;예시&gt;</a:t>
            </a:r>
            <a:endParaRPr/>
          </a:p>
        </p:txBody>
      </p:sp>
      <p:pic>
        <p:nvPicPr>
          <p:cNvPr id="549" name="Google Shape;549;p21"/>
          <p:cNvPicPr preferRelativeResize="0"/>
          <p:nvPr/>
        </p:nvPicPr>
        <p:blipFill rotWithShape="1">
          <a:blip r:embed="rId4">
            <a:alphaModFix/>
          </a:blip>
          <a:srcRect b="50500" l="11970" r="61570" t="20350"/>
          <a:stretch/>
        </p:blipFill>
        <p:spPr>
          <a:xfrm>
            <a:off x="504749" y="3984040"/>
            <a:ext cx="1259999" cy="205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21"/>
          <p:cNvPicPr preferRelativeResize="0"/>
          <p:nvPr/>
        </p:nvPicPr>
        <p:blipFill rotWithShape="1">
          <a:blip r:embed="rId4">
            <a:alphaModFix/>
          </a:blip>
          <a:srcRect b="50000" l="65510" r="9130" t="20349"/>
          <a:stretch/>
        </p:blipFill>
        <p:spPr>
          <a:xfrm>
            <a:off x="2652076" y="3979055"/>
            <a:ext cx="1207500" cy="2086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21"/>
          <p:cNvPicPr preferRelativeResize="0"/>
          <p:nvPr/>
        </p:nvPicPr>
        <p:blipFill rotWithShape="1">
          <a:blip r:embed="rId4">
            <a:alphaModFix/>
          </a:blip>
          <a:srcRect b="50500" l="11970" r="61570" t="20350"/>
          <a:stretch/>
        </p:blipFill>
        <p:spPr>
          <a:xfrm>
            <a:off x="4743374" y="3984041"/>
            <a:ext cx="1259999" cy="2051475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21"/>
          <p:cNvSpPr/>
          <p:nvPr/>
        </p:nvSpPr>
        <p:spPr>
          <a:xfrm>
            <a:off x="1849274" y="4662641"/>
            <a:ext cx="720090" cy="720090"/>
          </a:xfrm>
          <a:prstGeom prst="mathPlus">
            <a:avLst>
              <a:gd fmla="val 23520" name="adj1"/>
            </a:avLst>
          </a:prstGeom>
          <a:solidFill>
            <a:srgbClr val="FF6600"/>
          </a:solidFill>
          <a:ln cap="flat" cmpd="sng" w="38100">
            <a:solidFill>
              <a:srgbClr val="562B4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3" name="Google Shape;553;p21"/>
          <p:cNvSpPr/>
          <p:nvPr/>
        </p:nvSpPr>
        <p:spPr>
          <a:xfrm>
            <a:off x="3963824" y="4653116"/>
            <a:ext cx="720090" cy="720090"/>
          </a:xfrm>
          <a:prstGeom prst="mathPlus">
            <a:avLst>
              <a:gd fmla="val 23520" name="adj1"/>
            </a:avLst>
          </a:prstGeom>
          <a:solidFill>
            <a:srgbClr val="FF6600"/>
          </a:solidFill>
          <a:ln cap="flat" cmpd="sng" w="38100">
            <a:solidFill>
              <a:srgbClr val="562B4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4" name="Google Shape;554;p21"/>
          <p:cNvSpPr/>
          <p:nvPr/>
        </p:nvSpPr>
        <p:spPr>
          <a:xfrm>
            <a:off x="6172575" y="4651091"/>
            <a:ext cx="720090" cy="72009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FF6600"/>
          </a:solidFill>
          <a:ln cap="flat" cmpd="sng" w="38100">
            <a:solidFill>
              <a:srgbClr val="562B4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5" name="Google Shape;555;p21"/>
          <p:cNvSpPr/>
          <p:nvPr/>
        </p:nvSpPr>
        <p:spPr>
          <a:xfrm rot="-5399973">
            <a:off x="7107372" y="3858745"/>
            <a:ext cx="2160270" cy="2160270"/>
          </a:xfrm>
          <a:prstGeom prst="bentUpArrow">
            <a:avLst>
              <a:gd fmla="val 18750" name="adj1"/>
              <a:gd fmla="val 25000" name="adj2"/>
              <a:gd fmla="val 32031" name="adj3"/>
            </a:avLst>
          </a:prstGeom>
          <a:solidFill>
            <a:schemeClr val="accent4"/>
          </a:solidFill>
          <a:ln cap="flat" cmpd="sng" w="38100">
            <a:solidFill>
              <a:srgbClr val="562B4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6" name="Google Shape;556;p21"/>
          <p:cNvSpPr txBox="1"/>
          <p:nvPr/>
        </p:nvSpPr>
        <p:spPr>
          <a:xfrm>
            <a:off x="9408206" y="4479625"/>
            <a:ext cx="2594581" cy="1000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앞으로 12cm 이동,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왼쪽으로 90도 회전,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앞으로 12cm 이동</a:t>
            </a:r>
            <a:endParaRPr/>
          </a:p>
        </p:txBody>
      </p:sp>
      <p:sp>
        <p:nvSpPr>
          <p:cNvPr id="557" name="Google Shape;557;p21"/>
          <p:cNvSpPr txBox="1"/>
          <p:nvPr/>
        </p:nvSpPr>
        <p:spPr>
          <a:xfrm>
            <a:off x="196349" y="2581401"/>
            <a:ext cx="718767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각 역할을 하는 카드들을 조합해서 터틀 로봇을 움직여 봅시다.</a:t>
            </a:r>
            <a:endParaRPr/>
          </a:p>
        </p:txBody>
      </p:sp>
      <p:sp>
        <p:nvSpPr>
          <p:cNvPr id="558" name="Google Shape;558;p21"/>
          <p:cNvSpPr txBox="1"/>
          <p:nvPr/>
        </p:nvSpPr>
        <p:spPr>
          <a:xfrm>
            <a:off x="3635439" y="1273990"/>
            <a:ext cx="4921122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카드 코딩 준비 (2)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62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터틀 로봇 동작 확인하기</a:t>
            </a:r>
            <a:endParaRPr sz="2400">
              <a:solidFill>
                <a:srgbClr val="562B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9" name="Google Shape;559;p21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560" name="Google Shape;560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1" name="Google Shape;561;p21"/>
            <p:cNvSpPr txBox="1"/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56304B"/>
                  </a:solidFill>
                  <a:latin typeface="Arial"/>
                  <a:ea typeface="Arial"/>
                  <a:cs typeface="Arial"/>
                  <a:sym typeface="Arial"/>
                </a:rPr>
                <a:t>연세대학교 미래        SW 가치확산</a:t>
              </a:r>
              <a:endParaRPr b="1" sz="1600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2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7" name="Google Shape;567;p22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8" name="Google Shape;56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69" name="Google Shape;569;p22"/>
          <p:cNvGraphicFramePr/>
          <p:nvPr/>
        </p:nvGraphicFramePr>
        <p:xfrm>
          <a:off x="1307743" y="24146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{7330ED24-8162-4F8B-A7B4-82E1E06697D7}</a:tableStyleId>
              </a:tblPr>
              <a:tblGrid>
                <a:gridCol w="720000"/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0" name="Google Shape;570;p22"/>
          <p:cNvSpPr txBox="1"/>
          <p:nvPr/>
        </p:nvSpPr>
        <p:spPr>
          <a:xfrm>
            <a:off x="1889487" y="6007626"/>
            <a:ext cx="10054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거북이 집</a:t>
            </a:r>
            <a:endParaRPr/>
          </a:p>
        </p:txBody>
      </p:sp>
      <p:sp>
        <p:nvSpPr>
          <p:cNvPr id="571" name="Google Shape;571;p22"/>
          <p:cNvSpPr txBox="1"/>
          <p:nvPr/>
        </p:nvSpPr>
        <p:spPr>
          <a:xfrm>
            <a:off x="3107743" y="2052209"/>
            <a:ext cx="14382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거북이 친구 집</a:t>
            </a:r>
            <a:endParaRPr/>
          </a:p>
        </p:txBody>
      </p:sp>
      <p:sp>
        <p:nvSpPr>
          <p:cNvPr id="572" name="Google Shape;572;p22"/>
          <p:cNvSpPr txBox="1"/>
          <p:nvPr/>
        </p:nvSpPr>
        <p:spPr>
          <a:xfrm>
            <a:off x="5681663" y="2977854"/>
            <a:ext cx="6096000" cy="2447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함께 생각해봅시다!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562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5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맛있게 간식을 먹은 거북이는 이제 심심해요...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562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5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친구 거북이 집으로 놀러가기로 했어요.</a:t>
            </a:r>
            <a:endParaRPr/>
          </a:p>
        </p:txBody>
      </p:sp>
      <p:sp>
        <p:nvSpPr>
          <p:cNvPr id="573" name="Google Shape;573;p22"/>
          <p:cNvSpPr txBox="1"/>
          <p:nvPr/>
        </p:nvSpPr>
        <p:spPr>
          <a:xfrm>
            <a:off x="4498181" y="1273990"/>
            <a:ext cx="31956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카드 코딩</a:t>
            </a:r>
            <a:endParaRPr sz="2400">
              <a:solidFill>
                <a:srgbClr val="562B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4" name="Google Shape;57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39322" y="2495804"/>
            <a:ext cx="570313" cy="570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07033" y="5381828"/>
            <a:ext cx="570313" cy="5703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6" name="Google Shape;576;p22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577" name="Google Shape;577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8" name="Google Shape;578;p22"/>
            <p:cNvSpPr txBox="1"/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56304B"/>
                  </a:solidFill>
                  <a:latin typeface="Arial"/>
                  <a:ea typeface="Arial"/>
                  <a:cs typeface="Arial"/>
                  <a:sym typeface="Arial"/>
                </a:rPr>
                <a:t>연세대학교 미래        SW 가치확산</a:t>
              </a:r>
              <a:endParaRPr b="1" sz="1600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3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4" name="Google Shape;584;p23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5" name="Google Shape;585;p23"/>
          <p:cNvSpPr txBox="1"/>
          <p:nvPr/>
        </p:nvSpPr>
        <p:spPr>
          <a:xfrm>
            <a:off x="180975" y="2290463"/>
            <a:ext cx="11830050" cy="757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0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rPr>
              <a:t>잘 해결이 됐나요?</a:t>
            </a:r>
            <a:endParaRPr/>
          </a:p>
        </p:txBody>
      </p:sp>
      <p:pic>
        <p:nvPicPr>
          <p:cNvPr id="586" name="Google Shape;58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23"/>
          <p:cNvSpPr txBox="1"/>
          <p:nvPr/>
        </p:nvSpPr>
        <p:spPr>
          <a:xfrm>
            <a:off x="666877" y="3516447"/>
            <a:ext cx="10858246" cy="545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결과가 잘 나오지 않았다면 친구들과 함께 이유를 고민해봅시다.</a:t>
            </a:r>
            <a:endParaRPr/>
          </a:p>
        </p:txBody>
      </p:sp>
      <p:pic>
        <p:nvPicPr>
          <p:cNvPr id="588" name="Google Shape;58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5706" y="4315248"/>
            <a:ext cx="2160587" cy="21605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9" name="Google Shape;589;p23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590" name="Google Shape;590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1" name="Google Shape;591;p23"/>
            <p:cNvSpPr txBox="1"/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56304B"/>
                  </a:solidFill>
                  <a:latin typeface="Arial"/>
                  <a:ea typeface="Arial"/>
                  <a:cs typeface="Arial"/>
                  <a:sym typeface="Arial"/>
                </a:rPr>
                <a:t>연세대학교 미래        SW 가치확산</a:t>
              </a:r>
              <a:endParaRPr b="1" sz="1600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97" name="Google Shape;59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5118" y="5135566"/>
            <a:ext cx="925510" cy="925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5911" y="788829"/>
            <a:ext cx="923924" cy="92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22114" y="1432239"/>
            <a:ext cx="1251519" cy="1251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19096" y="4171254"/>
            <a:ext cx="1257554" cy="1257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34896" y="2214880"/>
            <a:ext cx="2425954" cy="2425954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24"/>
          <p:cNvSpPr txBox="1"/>
          <p:nvPr/>
        </p:nvSpPr>
        <p:spPr>
          <a:xfrm>
            <a:off x="6877050" y="3182938"/>
            <a:ext cx="183223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rPr>
              <a:t>도전 과제</a:t>
            </a:r>
            <a:endParaRPr b="1" sz="3600">
              <a:solidFill>
                <a:srgbClr val="5630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4"/>
          <p:cNvSpPr txBox="1"/>
          <p:nvPr/>
        </p:nvSpPr>
        <p:spPr>
          <a:xfrm>
            <a:off x="6877048" y="3924300"/>
            <a:ext cx="426720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rPr>
              <a:t>- 배운 내용을 토대로 과제를 해결해봅시다.</a:t>
            </a:r>
            <a:endParaRPr/>
          </a:p>
        </p:txBody>
      </p:sp>
      <p:sp>
        <p:nvSpPr>
          <p:cNvPr id="604" name="Google Shape;604;p24"/>
          <p:cNvSpPr/>
          <p:nvPr/>
        </p:nvSpPr>
        <p:spPr>
          <a:xfrm rot="-5400000">
            <a:off x="5499100" y="3232150"/>
            <a:ext cx="819150" cy="393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05" name="Google Shape;605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81688" y="-7938"/>
            <a:ext cx="428625" cy="8763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6" name="Google Shape;606;p24"/>
          <p:cNvGrpSpPr/>
          <p:nvPr/>
        </p:nvGrpSpPr>
        <p:grpSpPr>
          <a:xfrm>
            <a:off x="6877050" y="2319338"/>
            <a:ext cx="493713" cy="532339"/>
            <a:chOff x="7068195" y="1691107"/>
            <a:chExt cx="492443" cy="532683"/>
          </a:xfrm>
        </p:grpSpPr>
        <p:sp>
          <p:nvSpPr>
            <p:cNvPr id="607" name="Google Shape;607;p24"/>
            <p:cNvSpPr/>
            <p:nvPr/>
          </p:nvSpPr>
          <p:spPr>
            <a:xfrm>
              <a:off x="7068195" y="1691107"/>
              <a:ext cx="492443" cy="49244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4"/>
            <p:cNvSpPr txBox="1"/>
            <p:nvPr/>
          </p:nvSpPr>
          <p:spPr>
            <a:xfrm>
              <a:off x="7188253" y="1731029"/>
              <a:ext cx="241431" cy="4927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3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grpSp>
        <p:nvGrpSpPr>
          <p:cNvPr id="609" name="Google Shape;609;p24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610" name="Google Shape;610;p2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1" name="Google Shape;611;p24"/>
            <p:cNvSpPr txBox="1"/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56304B"/>
                  </a:solidFill>
                  <a:latin typeface="Arial"/>
                  <a:ea typeface="Arial"/>
                  <a:cs typeface="Arial"/>
                  <a:sym typeface="Arial"/>
                </a:rPr>
                <a:t>연세대학교 미래        SW 가치확산</a:t>
              </a:r>
              <a:endParaRPr b="1" sz="1600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5"/>
          <p:cNvSpPr/>
          <p:nvPr/>
        </p:nvSpPr>
        <p:spPr>
          <a:xfrm>
            <a:off x="0" y="0"/>
            <a:ext cx="3248025" cy="685800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17" name="Google Shape;61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6525" y="-7938"/>
            <a:ext cx="428625" cy="1895476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25"/>
          <p:cNvSpPr txBox="1"/>
          <p:nvPr/>
        </p:nvSpPr>
        <p:spPr>
          <a:xfrm>
            <a:off x="763665" y="3184525"/>
            <a:ext cx="1625445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rPr>
              <a:t>도전 과제</a:t>
            </a:r>
            <a:endParaRPr b="1" sz="3200">
              <a:solidFill>
                <a:srgbClr val="5630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9" name="Google Shape;619;p25"/>
          <p:cNvGrpSpPr/>
          <p:nvPr/>
        </p:nvGrpSpPr>
        <p:grpSpPr>
          <a:xfrm>
            <a:off x="1377950" y="2179638"/>
            <a:ext cx="492125" cy="501592"/>
            <a:chOff x="7068195" y="1691107"/>
            <a:chExt cx="492443" cy="501529"/>
          </a:xfrm>
        </p:grpSpPr>
        <p:sp>
          <p:nvSpPr>
            <p:cNvPr id="620" name="Google Shape;620;p25"/>
            <p:cNvSpPr/>
            <p:nvPr/>
          </p:nvSpPr>
          <p:spPr>
            <a:xfrm>
              <a:off x="7068195" y="1691107"/>
              <a:ext cx="492443" cy="49206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5"/>
            <p:cNvSpPr txBox="1"/>
            <p:nvPr/>
          </p:nvSpPr>
          <p:spPr>
            <a:xfrm>
              <a:off x="7188253" y="1731029"/>
              <a:ext cx="227773" cy="461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3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sp>
        <p:nvSpPr>
          <p:cNvPr id="622" name="Google Shape;622;p25"/>
          <p:cNvSpPr txBox="1"/>
          <p:nvPr/>
        </p:nvSpPr>
        <p:spPr>
          <a:xfrm>
            <a:off x="3738798" y="439849"/>
            <a:ext cx="1760299" cy="692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도전!</a:t>
            </a:r>
            <a:endParaRPr/>
          </a:p>
        </p:txBody>
      </p:sp>
      <p:sp>
        <p:nvSpPr>
          <p:cNvPr id="623" name="Google Shape;623;p25"/>
          <p:cNvSpPr txBox="1"/>
          <p:nvPr/>
        </p:nvSpPr>
        <p:spPr>
          <a:xfrm>
            <a:off x="3734333" y="1428183"/>
            <a:ext cx="6956426" cy="99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지금까지 배운 내용을 활용하여 과제를 해결해봅시다!</a:t>
            </a:r>
            <a:endParaRPr/>
          </a:p>
        </p:txBody>
      </p:sp>
      <p:pic>
        <p:nvPicPr>
          <p:cNvPr id="624" name="Google Shape;62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561" y="4452124"/>
            <a:ext cx="2160270" cy="2160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72475" y="3429000"/>
            <a:ext cx="2520315" cy="2520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85225" y="3429000"/>
            <a:ext cx="2520315" cy="25203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7" name="Google Shape;627;p25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628" name="Google Shape;628;p2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9" name="Google Shape;629;p25"/>
            <p:cNvSpPr txBox="1"/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56304B"/>
                  </a:solidFill>
                  <a:latin typeface="Arial"/>
                  <a:ea typeface="Arial"/>
                  <a:cs typeface="Arial"/>
                  <a:sym typeface="Arial"/>
                </a:rPr>
                <a:t>연세대학교 미래        SW 가치확산</a:t>
              </a:r>
              <a:endParaRPr b="1" sz="1600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6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6" name="Google Shape;636;p26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37" name="Google Shape;6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26"/>
          <p:cNvSpPr txBox="1"/>
          <p:nvPr/>
        </p:nvSpPr>
        <p:spPr>
          <a:xfrm>
            <a:off x="3062963" y="1273990"/>
            <a:ext cx="6058575" cy="638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도전과제</a:t>
            </a:r>
            <a:endParaRPr/>
          </a:p>
        </p:txBody>
      </p:sp>
      <p:grpSp>
        <p:nvGrpSpPr>
          <p:cNvPr id="639" name="Google Shape;639;p26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640" name="Google Shape;640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26"/>
            <p:cNvSpPr txBox="1"/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56304B"/>
                  </a:solidFill>
                  <a:latin typeface="Arial"/>
                  <a:ea typeface="Arial"/>
                  <a:cs typeface="Arial"/>
                  <a:sym typeface="Arial"/>
                </a:rPr>
                <a:t>연세대학교 미래        SW 가치확산</a:t>
              </a:r>
              <a:endParaRPr b="1" sz="1600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2" name="Google Shape;642;p26"/>
          <p:cNvSpPr txBox="1"/>
          <p:nvPr/>
        </p:nvSpPr>
        <p:spPr>
          <a:xfrm>
            <a:off x="6096000" y="2112608"/>
            <a:ext cx="6027538" cy="3600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친구네 집</a:t>
            </a:r>
            <a:r>
              <a:rPr b="1" lang="ko-KR" sz="20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으로 간 거북이, 친구네 집에도 할게 없네요...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562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그래서 친구랑 </a:t>
            </a:r>
            <a:r>
              <a:rPr b="1" lang="ko-KR" sz="20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놀이터</a:t>
            </a:r>
            <a:r>
              <a:rPr b="1" lang="ko-KR" sz="20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로 가기로 하는데요.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신나게 놀던 거북이는 다시 배가 고파졌어요.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그래서 </a:t>
            </a:r>
            <a:r>
              <a:rPr b="1" lang="ko-KR" sz="20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바다 마켓</a:t>
            </a:r>
            <a:r>
              <a:rPr b="1" lang="ko-KR" sz="20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에 들렀다가 </a:t>
            </a:r>
            <a:r>
              <a:rPr b="1" lang="ko-KR" sz="20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집</a:t>
            </a:r>
            <a:r>
              <a:rPr b="1" lang="ko-KR" sz="20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으로 돌아가려고 해요.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562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어느덧 해는 저물고, 부모님께서 걱정하시니</a:t>
            </a:r>
            <a:endParaRPr b="1" sz="2000">
              <a:solidFill>
                <a:srgbClr val="562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빨리 집으로 돌아가야 할 것 같습니다.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562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거북이를 위해 </a:t>
            </a:r>
            <a:r>
              <a:rPr b="1" lang="ko-KR" sz="20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친구 집</a:t>
            </a:r>
            <a:r>
              <a:rPr b="1" lang="ko-KR" sz="20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에서 나와 </a:t>
            </a:r>
            <a:r>
              <a:rPr b="1" lang="ko-KR" sz="20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놀이터</a:t>
            </a:r>
            <a:r>
              <a:rPr b="1" lang="ko-KR" sz="20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와 </a:t>
            </a:r>
            <a:r>
              <a:rPr b="1" lang="ko-KR" sz="20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바다 마켓</a:t>
            </a:r>
            <a:r>
              <a:rPr b="1" lang="ko-KR" sz="20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을 거쳐 </a:t>
            </a:r>
            <a:r>
              <a:rPr b="1" lang="ko-KR" sz="20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집</a:t>
            </a:r>
            <a:r>
              <a:rPr b="1" lang="ko-KR" sz="20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으로 돌아가는 </a:t>
            </a:r>
            <a:r>
              <a:rPr b="1" lang="ko-KR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가장 빠른 길</a:t>
            </a:r>
            <a:r>
              <a:rPr b="1" lang="ko-KR" sz="20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을 찾아봅시다.</a:t>
            </a:r>
            <a:endParaRPr/>
          </a:p>
        </p:txBody>
      </p:sp>
      <p:graphicFrame>
        <p:nvGraphicFramePr>
          <p:cNvPr id="643" name="Google Shape;643;p26"/>
          <p:cNvGraphicFramePr/>
          <p:nvPr/>
        </p:nvGraphicFramePr>
        <p:xfrm>
          <a:off x="202827" y="22018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{7330ED24-8162-4F8B-A7B4-82E1E06697D7}</a:tableStyleId>
              </a:tblPr>
              <a:tblGrid>
                <a:gridCol w="720000"/>
                <a:gridCol w="720000"/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4" name="Google Shape;644;p26"/>
          <p:cNvSpPr txBox="1"/>
          <p:nvPr/>
        </p:nvSpPr>
        <p:spPr>
          <a:xfrm>
            <a:off x="423523" y="6090687"/>
            <a:ext cx="994183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843A"/>
                </a:solidFill>
                <a:latin typeface="Arial"/>
                <a:ea typeface="Arial"/>
                <a:cs typeface="Arial"/>
                <a:sym typeface="Arial"/>
              </a:rPr>
              <a:t>거북이 집</a:t>
            </a:r>
            <a:endParaRPr/>
          </a:p>
        </p:txBody>
      </p:sp>
      <p:sp>
        <p:nvSpPr>
          <p:cNvPr id="645" name="Google Shape;645;p26"/>
          <p:cNvSpPr txBox="1"/>
          <p:nvPr/>
        </p:nvSpPr>
        <p:spPr>
          <a:xfrm>
            <a:off x="3280673" y="3224670"/>
            <a:ext cx="1011816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843A"/>
                </a:solidFill>
                <a:latin typeface="Arial"/>
                <a:ea typeface="Arial"/>
                <a:cs typeface="Arial"/>
                <a:sym typeface="Arial"/>
              </a:rPr>
              <a:t>바다 마켓</a:t>
            </a:r>
            <a:endParaRPr b="1" sz="1800">
              <a:solidFill>
                <a:srgbClr val="FF84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26"/>
          <p:cNvSpPr txBox="1"/>
          <p:nvPr/>
        </p:nvSpPr>
        <p:spPr>
          <a:xfrm>
            <a:off x="4530811" y="5423699"/>
            <a:ext cx="142218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843A"/>
                </a:solidFill>
                <a:latin typeface="Arial"/>
                <a:ea typeface="Arial"/>
                <a:cs typeface="Arial"/>
                <a:sym typeface="Arial"/>
              </a:rPr>
              <a:t>거북이 친구 집</a:t>
            </a:r>
            <a:endParaRPr/>
          </a:p>
        </p:txBody>
      </p:sp>
      <p:sp>
        <p:nvSpPr>
          <p:cNvPr id="647" name="Google Shape;647;p26"/>
          <p:cNvSpPr txBox="1"/>
          <p:nvPr/>
        </p:nvSpPr>
        <p:spPr>
          <a:xfrm>
            <a:off x="1992779" y="4699261"/>
            <a:ext cx="739305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843A"/>
                </a:solidFill>
                <a:latin typeface="Arial"/>
                <a:ea typeface="Arial"/>
                <a:cs typeface="Arial"/>
                <a:sym typeface="Arial"/>
              </a:rPr>
              <a:t>놀이터</a:t>
            </a:r>
            <a:endParaRPr/>
          </a:p>
        </p:txBody>
      </p:sp>
      <p:pic>
        <p:nvPicPr>
          <p:cNvPr id="648" name="Google Shape;64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1373" y="5404725"/>
            <a:ext cx="682293" cy="682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48422" y="2525042"/>
            <a:ext cx="706849" cy="70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1417" y="4740975"/>
            <a:ext cx="682293" cy="682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86413" y="3961104"/>
            <a:ext cx="747989" cy="747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7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7" name="Google Shape;657;p27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8" name="Google Shape;658;p27"/>
          <p:cNvSpPr txBox="1"/>
          <p:nvPr/>
        </p:nvSpPr>
        <p:spPr>
          <a:xfrm>
            <a:off x="180975" y="2290463"/>
            <a:ext cx="11830050" cy="757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0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rPr>
              <a:t>잘 해결이 됐나요?</a:t>
            </a:r>
            <a:endParaRPr/>
          </a:p>
        </p:txBody>
      </p:sp>
      <p:pic>
        <p:nvPicPr>
          <p:cNvPr id="659" name="Google Shape;65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27"/>
          <p:cNvSpPr txBox="1"/>
          <p:nvPr/>
        </p:nvSpPr>
        <p:spPr>
          <a:xfrm>
            <a:off x="666877" y="3516447"/>
            <a:ext cx="10858246" cy="545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결과가 잘 나오지 않았다면 친구들과 함께 이유를 고민해봅시다.</a:t>
            </a:r>
            <a:endParaRPr/>
          </a:p>
        </p:txBody>
      </p:sp>
      <p:pic>
        <p:nvPicPr>
          <p:cNvPr id="661" name="Google Shape;66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5706" y="4315248"/>
            <a:ext cx="2160587" cy="21605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2" name="Google Shape;662;p27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663" name="Google Shape;663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4" name="Google Shape;664;p27"/>
            <p:cNvSpPr txBox="1"/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56304B"/>
                  </a:solidFill>
                  <a:latin typeface="Arial"/>
                  <a:ea typeface="Arial"/>
                  <a:cs typeface="Arial"/>
                  <a:sym typeface="Arial"/>
                </a:rPr>
                <a:t>연세대학교 미래        SW 가치확산</a:t>
              </a:r>
              <a:endParaRPr b="1" sz="1600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28"/>
          <p:cNvSpPr/>
          <p:nvPr/>
        </p:nvSpPr>
        <p:spPr>
          <a:xfrm>
            <a:off x="-1" y="0"/>
            <a:ext cx="12182051" cy="685800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70" name="Google Shape;67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1688" y="-7938"/>
            <a:ext cx="428625" cy="87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2391" y="1585391"/>
            <a:ext cx="3687219" cy="3687219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28"/>
          <p:cNvSpPr txBox="1"/>
          <p:nvPr/>
        </p:nvSpPr>
        <p:spPr>
          <a:xfrm>
            <a:off x="180975" y="5405279"/>
            <a:ext cx="1183005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rPr>
              <a:t>질문이 있나요?</a:t>
            </a:r>
            <a:endParaRPr/>
          </a:p>
        </p:txBody>
      </p:sp>
      <p:grpSp>
        <p:nvGrpSpPr>
          <p:cNvPr id="673" name="Google Shape;673;p28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674" name="Google Shape;674;p2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5" name="Google Shape;675;p28"/>
            <p:cNvSpPr txBox="1"/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56304B"/>
                  </a:solidFill>
                  <a:latin typeface="Arial"/>
                  <a:ea typeface="Arial"/>
                  <a:cs typeface="Arial"/>
                  <a:sym typeface="Arial"/>
                </a:rPr>
                <a:t>연세대학교 미래        SW 가치확산</a:t>
              </a:r>
              <a:endParaRPr b="1" sz="1600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9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1" name="Google Shape;681;p29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82" name="Google Shape;68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4629150"/>
            <a:ext cx="2962275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29"/>
          <p:cNvSpPr txBox="1"/>
          <p:nvPr/>
        </p:nvSpPr>
        <p:spPr>
          <a:xfrm>
            <a:off x="180975" y="2290463"/>
            <a:ext cx="11830050" cy="1681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000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rPr>
              <a:t>이번 시간은 끝!</a:t>
            </a:r>
            <a:endParaRPr sz="6000">
              <a:solidFill>
                <a:srgbClr val="5630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630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rPr>
              <a:t>고생하셨습니다~</a:t>
            </a:r>
            <a:endParaRPr sz="4000">
              <a:solidFill>
                <a:srgbClr val="5630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4" name="Google Shape;68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5" name="Google Shape;685;p29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686" name="Google Shape;686;p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7" name="Google Shape;687;p29"/>
            <p:cNvSpPr txBox="1"/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56304B"/>
                  </a:solidFill>
                  <a:latin typeface="Arial"/>
                  <a:ea typeface="Arial"/>
                  <a:cs typeface="Arial"/>
                  <a:sym typeface="Arial"/>
                </a:rPr>
                <a:t>연세대학교 미래        SW 가치확산</a:t>
              </a:r>
              <a:endParaRPr b="1" sz="1600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8" name="Google Shape;14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6562" y="793750"/>
            <a:ext cx="927303" cy="927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1717" y="1422455"/>
            <a:ext cx="1256992" cy="1256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89185" y="5134952"/>
            <a:ext cx="922056" cy="922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21563" y="4175474"/>
            <a:ext cx="125730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"/>
          <p:cNvSpPr txBox="1"/>
          <p:nvPr/>
        </p:nvSpPr>
        <p:spPr>
          <a:xfrm>
            <a:off x="6872990" y="3182938"/>
            <a:ext cx="281393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600" u="none" cap="none" strike="noStrike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rPr>
              <a:t>터틀 로봇 소개</a:t>
            </a:r>
            <a:endParaRPr/>
          </a:p>
        </p:txBody>
      </p:sp>
      <p:sp>
        <p:nvSpPr>
          <p:cNvPr id="153" name="Google Shape;153;p3"/>
          <p:cNvSpPr txBox="1"/>
          <p:nvPr/>
        </p:nvSpPr>
        <p:spPr>
          <a:xfrm>
            <a:off x="6872986" y="3924300"/>
            <a:ext cx="4002699" cy="661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6304B"/>
              </a:buClr>
              <a:buSzPts val="1800"/>
              <a:buFont typeface="Arial"/>
              <a:buChar char="-"/>
            </a:pPr>
            <a:r>
              <a:rPr b="1" i="0" lang="ko-KR" sz="1800" u="none" cap="none" strike="noStrike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rPr>
              <a:t>터틀 로봇에 대해 함께 알아봅시다.</a:t>
            </a:r>
            <a:endParaRPr/>
          </a:p>
          <a:p>
            <a:pPr indent="-2413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lgun Gothic"/>
              <a:buNone/>
            </a:pPr>
            <a:r>
              <a:t/>
            </a:r>
            <a:endParaRPr b="1" i="0" sz="700" u="none" cap="none" strike="noStrike">
              <a:solidFill>
                <a:srgbClr val="5630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6304B"/>
              </a:buClr>
              <a:buSzPts val="1800"/>
              <a:buFont typeface="Arial"/>
              <a:buChar char="-"/>
            </a:pPr>
            <a:r>
              <a:rPr b="1" i="0" lang="ko-KR" sz="1800" u="none" cap="none" strike="noStrike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rPr>
              <a:t>터틀 로봇을 사용하기 위한 준비를 해봅시다.</a:t>
            </a:r>
            <a:endParaRPr/>
          </a:p>
        </p:txBody>
      </p:sp>
      <p:sp>
        <p:nvSpPr>
          <p:cNvPr id="154" name="Google Shape;154;p3"/>
          <p:cNvSpPr/>
          <p:nvPr/>
        </p:nvSpPr>
        <p:spPr>
          <a:xfrm rot="-5400000">
            <a:off x="5499100" y="3232150"/>
            <a:ext cx="819150" cy="393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5" name="Google Shape;155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81688" y="-7938"/>
            <a:ext cx="428625" cy="8763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" name="Google Shape;156;p3"/>
          <p:cNvGrpSpPr/>
          <p:nvPr/>
        </p:nvGrpSpPr>
        <p:grpSpPr>
          <a:xfrm>
            <a:off x="6872990" y="2319338"/>
            <a:ext cx="493713" cy="501592"/>
            <a:chOff x="7068195" y="1691107"/>
            <a:chExt cx="492443" cy="501529"/>
          </a:xfrm>
        </p:grpSpPr>
        <p:sp>
          <p:nvSpPr>
            <p:cNvPr id="157" name="Google Shape;157;p3"/>
            <p:cNvSpPr/>
            <p:nvPr/>
          </p:nvSpPr>
          <p:spPr>
            <a:xfrm>
              <a:off x="7068195" y="1691107"/>
              <a:ext cx="492443" cy="49206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"/>
            <p:cNvSpPr txBox="1"/>
            <p:nvPr/>
          </p:nvSpPr>
          <p:spPr>
            <a:xfrm>
              <a:off x="7188253" y="1731029"/>
              <a:ext cx="163085" cy="461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3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9" name="Google Shape;159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38252" y="2215940"/>
            <a:ext cx="2423922" cy="24239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Google Shape;160;p3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161" name="Google Shape;161;p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3"/>
            <p:cNvSpPr txBox="1"/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600" u="none" cap="none" strike="noStrike">
                  <a:solidFill>
                    <a:srgbClr val="56304B"/>
                  </a:solidFill>
                  <a:latin typeface="Arial"/>
                  <a:ea typeface="Arial"/>
                  <a:cs typeface="Arial"/>
                  <a:sym typeface="Arial"/>
                </a:rPr>
                <a:t>연세대학교 미래        SW 가치확산</a:t>
              </a:r>
              <a:endParaRPr b="1" i="0" sz="1600" u="none" cap="none" strike="noStrike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/>
          <p:nvPr/>
        </p:nvSpPr>
        <p:spPr>
          <a:xfrm>
            <a:off x="0" y="0"/>
            <a:ext cx="3248025" cy="685800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9" name="Google Shape;16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6525" y="-7938"/>
            <a:ext cx="428625" cy="1895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"/>
          <p:cNvSpPr txBox="1"/>
          <p:nvPr/>
        </p:nvSpPr>
        <p:spPr>
          <a:xfrm>
            <a:off x="300676" y="3184525"/>
            <a:ext cx="2494273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rPr>
              <a:t>터틀 로봇 소개</a:t>
            </a:r>
            <a:endParaRPr/>
          </a:p>
        </p:txBody>
      </p:sp>
      <p:grpSp>
        <p:nvGrpSpPr>
          <p:cNvPr id="171" name="Google Shape;171;p4"/>
          <p:cNvGrpSpPr/>
          <p:nvPr/>
        </p:nvGrpSpPr>
        <p:grpSpPr>
          <a:xfrm>
            <a:off x="1377950" y="2179638"/>
            <a:ext cx="492125" cy="501592"/>
            <a:chOff x="7068195" y="1691107"/>
            <a:chExt cx="492443" cy="501529"/>
          </a:xfrm>
        </p:grpSpPr>
        <p:sp>
          <p:nvSpPr>
            <p:cNvPr id="172" name="Google Shape;172;p4"/>
            <p:cNvSpPr/>
            <p:nvPr/>
          </p:nvSpPr>
          <p:spPr>
            <a:xfrm>
              <a:off x="7068195" y="1691107"/>
              <a:ext cx="492443" cy="49206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4"/>
            <p:cNvSpPr txBox="1"/>
            <p:nvPr/>
          </p:nvSpPr>
          <p:spPr>
            <a:xfrm>
              <a:off x="7188253" y="1731029"/>
              <a:ext cx="163612" cy="461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3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p4"/>
          <p:cNvSpPr txBox="1"/>
          <p:nvPr/>
        </p:nvSpPr>
        <p:spPr>
          <a:xfrm>
            <a:off x="5753467" y="2705175"/>
            <a:ext cx="4442783" cy="617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500" u="none" cap="none" strike="noStrike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어떻게 움직일까?</a:t>
            </a:r>
            <a:endParaRPr/>
          </a:p>
        </p:txBody>
      </p:sp>
      <p:pic>
        <p:nvPicPr>
          <p:cNvPr id="175" name="Google Shape;17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8799" y="4470400"/>
            <a:ext cx="2160270" cy="2160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64296" y="758657"/>
            <a:ext cx="1800225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91049" y="639149"/>
            <a:ext cx="1800225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4"/>
          <p:cNvSpPr/>
          <p:nvPr/>
        </p:nvSpPr>
        <p:spPr>
          <a:xfrm>
            <a:off x="7736775" y="3538200"/>
            <a:ext cx="495000" cy="72749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38100">
            <a:solidFill>
              <a:srgbClr val="20365E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4"/>
          <p:cNvSpPr txBox="1"/>
          <p:nvPr/>
        </p:nvSpPr>
        <p:spPr>
          <a:xfrm>
            <a:off x="8786994" y="6263130"/>
            <a:ext cx="2882781" cy="471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500" u="none" cap="none" strike="noStrike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코드 사용</a:t>
            </a:r>
            <a:endParaRPr/>
          </a:p>
        </p:txBody>
      </p:sp>
      <p:pic>
        <p:nvPicPr>
          <p:cNvPr id="180" name="Google Shape;180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45375" y="4723350"/>
            <a:ext cx="1440180" cy="144018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4"/>
          <p:cNvSpPr/>
          <p:nvPr/>
        </p:nvSpPr>
        <p:spPr>
          <a:xfrm>
            <a:off x="5835375" y="4542030"/>
            <a:ext cx="1800225" cy="1800225"/>
          </a:xfrm>
          <a:prstGeom prst="mathMultiply">
            <a:avLst>
              <a:gd fmla="val 17640" name="adj1"/>
            </a:avLst>
          </a:prstGeom>
          <a:solidFill>
            <a:srgbClr val="FF0000"/>
          </a:solidFill>
          <a:ln cap="flat" cmpd="sng" w="38100">
            <a:solidFill>
              <a:srgbClr val="20365E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2" name="Google Shape;182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499226" y="4723349"/>
            <a:ext cx="1440180" cy="144018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4"/>
          <p:cNvSpPr/>
          <p:nvPr/>
        </p:nvSpPr>
        <p:spPr>
          <a:xfrm>
            <a:off x="10505776" y="4805851"/>
            <a:ext cx="1260157" cy="1260157"/>
          </a:xfrm>
          <a:prstGeom prst="donut">
            <a:avLst>
              <a:gd fmla="val 16406" name="adj"/>
            </a:avLst>
          </a:prstGeom>
          <a:solidFill>
            <a:srgbClr val="3057B9"/>
          </a:solidFill>
          <a:ln cap="flat" cmpd="sng" w="38100">
            <a:solidFill>
              <a:srgbClr val="20365E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4" name="Google Shape;184;p4"/>
          <p:cNvCxnSpPr/>
          <p:nvPr/>
        </p:nvCxnSpPr>
        <p:spPr>
          <a:xfrm flipH="1" rot="-5400000">
            <a:off x="7121586" y="5429586"/>
            <a:ext cx="1747876" cy="345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miter lim="8000"/>
            <a:headEnd len="sm" w="sm" type="none"/>
            <a:tailEnd len="sm" w="sm" type="none"/>
          </a:ln>
        </p:spPr>
      </p:cxnSp>
      <p:grpSp>
        <p:nvGrpSpPr>
          <p:cNvPr id="185" name="Google Shape;185;p4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186" name="Google Shape;186;p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" name="Google Shape;187;p4"/>
            <p:cNvSpPr txBox="1"/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600" u="none" cap="none" strike="noStrike">
                  <a:solidFill>
                    <a:srgbClr val="56304B"/>
                  </a:solidFill>
                  <a:latin typeface="Arial"/>
                  <a:ea typeface="Arial"/>
                  <a:cs typeface="Arial"/>
                  <a:sym typeface="Arial"/>
                </a:rPr>
                <a:t>연세대학교 미래        SW 가치확산</a:t>
              </a:r>
              <a:endParaRPr b="1" i="0" sz="1600" u="none" cap="none" strike="noStrike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5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4" name="Google Shape;19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5"/>
          <p:cNvSpPr txBox="1"/>
          <p:nvPr/>
        </p:nvSpPr>
        <p:spPr>
          <a:xfrm>
            <a:off x="3273743" y="1273990"/>
            <a:ext cx="5668998" cy="619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500" u="none" cap="none" strike="noStrike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컴퓨터와 로봇의 동작 방식</a:t>
            </a:r>
            <a:endParaRPr/>
          </a:p>
        </p:txBody>
      </p:sp>
      <p:pic>
        <p:nvPicPr>
          <p:cNvPr id="196" name="Google Shape;19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17051" y="3174737"/>
            <a:ext cx="1637964" cy="163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98536" y="3142749"/>
            <a:ext cx="1637964" cy="16379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8" name="Google Shape;198;p5"/>
          <p:cNvGrpSpPr/>
          <p:nvPr/>
        </p:nvGrpSpPr>
        <p:grpSpPr>
          <a:xfrm>
            <a:off x="8736986" y="3136570"/>
            <a:ext cx="1637963" cy="1637965"/>
            <a:chOff x="8367600" y="1988820"/>
            <a:chExt cx="1557149" cy="1440180"/>
          </a:xfrm>
        </p:grpSpPr>
        <p:pic>
          <p:nvPicPr>
            <p:cNvPr id="199" name="Google Shape;199;p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367600" y="1988820"/>
              <a:ext cx="1440180" cy="144018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00" name="Google Shape;200;p5"/>
            <p:cNvCxnSpPr/>
            <p:nvPr/>
          </p:nvCxnSpPr>
          <p:spPr>
            <a:xfrm rot="5400000">
              <a:off x="9693075" y="2583675"/>
              <a:ext cx="463349" cy="0"/>
            </a:xfrm>
            <a:prstGeom prst="straightConnector1">
              <a:avLst/>
            </a:prstGeom>
            <a:noFill/>
            <a:ln cap="rnd" cmpd="sng" w="4445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201" name="Google Shape;201;p5"/>
          <p:cNvSpPr/>
          <p:nvPr/>
        </p:nvSpPr>
        <p:spPr>
          <a:xfrm>
            <a:off x="4038556" y="3883111"/>
            <a:ext cx="647789" cy="45282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38100">
            <a:solidFill>
              <a:srgbClr val="20365E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5"/>
          <p:cNvSpPr/>
          <p:nvPr/>
        </p:nvSpPr>
        <p:spPr>
          <a:xfrm>
            <a:off x="7505656" y="3883111"/>
            <a:ext cx="647789" cy="45282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38100">
            <a:solidFill>
              <a:srgbClr val="20365E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3" name="Google Shape;203;p5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204" name="Google Shape;204;p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5"/>
            <p:cNvSpPr txBox="1"/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600" u="none" cap="none" strike="noStrike">
                  <a:solidFill>
                    <a:srgbClr val="56304B"/>
                  </a:solidFill>
                  <a:latin typeface="Arial"/>
                  <a:ea typeface="Arial"/>
                  <a:cs typeface="Arial"/>
                  <a:sym typeface="Arial"/>
                </a:rPr>
                <a:t>연세대학교 미래        SW 가치확산</a:t>
              </a:r>
              <a:endParaRPr b="1" i="0" sz="1600" u="none" cap="none" strike="noStrike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5"/>
          <p:cNvSpPr txBox="1"/>
          <p:nvPr/>
        </p:nvSpPr>
        <p:spPr>
          <a:xfrm>
            <a:off x="1836136" y="4903927"/>
            <a:ext cx="15997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사람의 표현</a:t>
            </a:r>
            <a:endParaRPr b="1" i="0" sz="2000" u="none" cap="none" strike="noStrike">
              <a:solidFill>
                <a:srgbClr val="562B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5"/>
          <p:cNvSpPr txBox="1"/>
          <p:nvPr/>
        </p:nvSpPr>
        <p:spPr>
          <a:xfrm>
            <a:off x="5308345" y="4904826"/>
            <a:ext cx="15997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컴퓨터의 표현</a:t>
            </a:r>
            <a:endParaRPr b="1" i="0" sz="2000" u="none" cap="none" strike="noStrike">
              <a:solidFill>
                <a:srgbClr val="562B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5"/>
          <p:cNvSpPr txBox="1"/>
          <p:nvPr/>
        </p:nvSpPr>
        <p:spPr>
          <a:xfrm>
            <a:off x="8694550" y="4903927"/>
            <a:ext cx="15997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컴퓨터의 동작</a:t>
            </a:r>
            <a:endParaRPr b="1" i="0" sz="2000" u="none" cap="none" strike="noStrike">
              <a:solidFill>
                <a:srgbClr val="562B4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p6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5" name="Google Shape;21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6"/>
          <p:cNvSpPr txBox="1"/>
          <p:nvPr/>
        </p:nvSpPr>
        <p:spPr>
          <a:xfrm>
            <a:off x="3954414" y="1273990"/>
            <a:ext cx="42831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600" u="none" cap="none" strike="noStrike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터틀 로봇은?</a:t>
            </a:r>
            <a:endParaRPr/>
          </a:p>
        </p:txBody>
      </p:sp>
      <p:pic>
        <p:nvPicPr>
          <p:cNvPr id="217" name="Google Shape;21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0825" y="2179687"/>
            <a:ext cx="1080135" cy="1080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08410" y="2147699"/>
            <a:ext cx="1080135" cy="10801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" name="Google Shape;219;p6"/>
          <p:cNvGrpSpPr/>
          <p:nvPr/>
        </p:nvGrpSpPr>
        <p:grpSpPr>
          <a:xfrm>
            <a:off x="8256285" y="2141520"/>
            <a:ext cx="1080135" cy="1080136"/>
            <a:chOff x="8367600" y="1988820"/>
            <a:chExt cx="1557149" cy="1440180"/>
          </a:xfrm>
        </p:grpSpPr>
        <p:pic>
          <p:nvPicPr>
            <p:cNvPr id="220" name="Google Shape;220;p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367600" y="1988820"/>
              <a:ext cx="1440180" cy="144018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1" name="Google Shape;221;p6"/>
            <p:cNvCxnSpPr/>
            <p:nvPr/>
          </p:nvCxnSpPr>
          <p:spPr>
            <a:xfrm rot="5400000">
              <a:off x="9693075" y="2583675"/>
              <a:ext cx="463349" cy="0"/>
            </a:xfrm>
            <a:prstGeom prst="straightConnector1">
              <a:avLst/>
            </a:prstGeom>
            <a:noFill/>
            <a:ln cap="rnd" cmpd="sng" w="4445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222" name="Google Shape;222;p6"/>
          <p:cNvSpPr txBox="1"/>
          <p:nvPr/>
        </p:nvSpPr>
        <p:spPr>
          <a:xfrm>
            <a:off x="2598480" y="3332207"/>
            <a:ext cx="15997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사람의 표현</a:t>
            </a:r>
            <a:endParaRPr b="1" i="0" sz="2000" u="none" cap="none" strike="noStrike">
              <a:solidFill>
                <a:srgbClr val="562B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6"/>
          <p:cNvSpPr txBox="1"/>
          <p:nvPr/>
        </p:nvSpPr>
        <p:spPr>
          <a:xfrm>
            <a:off x="5360730" y="3332207"/>
            <a:ext cx="15997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기계의 표현</a:t>
            </a:r>
            <a:endParaRPr b="1" i="0" sz="2000" u="none" cap="none" strike="noStrike">
              <a:solidFill>
                <a:srgbClr val="562B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6"/>
          <p:cNvSpPr txBox="1"/>
          <p:nvPr/>
        </p:nvSpPr>
        <p:spPr>
          <a:xfrm>
            <a:off x="8094405" y="3332207"/>
            <a:ext cx="15997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컴퓨터의 동작</a:t>
            </a:r>
            <a:endParaRPr b="1" i="0" sz="2000" u="none" cap="none" strike="noStrike">
              <a:solidFill>
                <a:srgbClr val="562B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6"/>
          <p:cNvSpPr/>
          <p:nvPr/>
        </p:nvSpPr>
        <p:spPr>
          <a:xfrm>
            <a:off x="4467962" y="2516426"/>
            <a:ext cx="647789" cy="45282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38100">
            <a:solidFill>
              <a:srgbClr val="20365E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6"/>
          <p:cNvSpPr/>
          <p:nvPr/>
        </p:nvSpPr>
        <p:spPr>
          <a:xfrm>
            <a:off x="7173062" y="2516426"/>
            <a:ext cx="647789" cy="45282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38100">
            <a:solidFill>
              <a:srgbClr val="20365E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6"/>
          <p:cNvSpPr/>
          <p:nvPr/>
        </p:nvSpPr>
        <p:spPr>
          <a:xfrm>
            <a:off x="2166000" y="1467749"/>
            <a:ext cx="7860000" cy="2572500"/>
          </a:xfrm>
          <a:prstGeom prst="mathMultiply">
            <a:avLst>
              <a:gd fmla="val 16170" name="adj1"/>
            </a:avLst>
          </a:prstGeom>
          <a:solidFill>
            <a:srgbClr val="FF0000"/>
          </a:solidFill>
          <a:ln cap="flat" cmpd="sng" w="12700">
            <a:solidFill>
              <a:srgbClr val="20365E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8" name="Google Shape;228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29075" y="4342899"/>
            <a:ext cx="1800225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6"/>
          <p:cNvSpPr txBox="1"/>
          <p:nvPr/>
        </p:nvSpPr>
        <p:spPr>
          <a:xfrm>
            <a:off x="5829300" y="4613890"/>
            <a:ext cx="4283173" cy="1156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500" u="none" cap="none" strike="noStrike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복잡하지 않고 재미있게!</a:t>
            </a:r>
            <a:endParaRPr/>
          </a:p>
        </p:txBody>
      </p:sp>
      <p:grpSp>
        <p:nvGrpSpPr>
          <p:cNvPr id="230" name="Google Shape;230;p6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231" name="Google Shape;231;p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" name="Google Shape;232;p6"/>
            <p:cNvSpPr txBox="1"/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600" u="none" cap="none" strike="noStrike">
                  <a:solidFill>
                    <a:srgbClr val="56304B"/>
                  </a:solidFill>
                  <a:latin typeface="Arial"/>
                  <a:ea typeface="Arial"/>
                  <a:cs typeface="Arial"/>
                  <a:sym typeface="Arial"/>
                </a:rPr>
                <a:t>연세대학교 미래        SW 가치확산</a:t>
              </a:r>
              <a:endParaRPr b="1" i="0" sz="1600" u="none" cap="none" strike="noStrike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p7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9" name="Google Shape;23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7"/>
          <p:cNvSpPr txBox="1"/>
          <p:nvPr/>
        </p:nvSpPr>
        <p:spPr>
          <a:xfrm>
            <a:off x="2876859" y="1273990"/>
            <a:ext cx="64382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600" u="none" cap="none" strike="noStrike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터틀 로봇으로 무엇을 할 수 있을까?</a:t>
            </a:r>
            <a:endParaRPr b="1" i="0" sz="3600" u="none" cap="none" strike="noStrike">
              <a:solidFill>
                <a:srgbClr val="562B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" name="Google Shape;241;p7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242" name="Google Shape;242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" name="Google Shape;243;p7"/>
            <p:cNvSpPr txBox="1"/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600" u="none" cap="none" strike="noStrike">
                  <a:solidFill>
                    <a:srgbClr val="56304B"/>
                  </a:solidFill>
                  <a:latin typeface="Arial"/>
                  <a:ea typeface="Arial"/>
                  <a:cs typeface="Arial"/>
                  <a:sym typeface="Arial"/>
                </a:rPr>
                <a:t>연세대학교 미래        SW 가치확산</a:t>
              </a:r>
              <a:endParaRPr b="1" i="0" sz="1600" u="none" cap="none" strike="noStrike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" name="Google Shape;244;p7"/>
          <p:cNvGrpSpPr/>
          <p:nvPr/>
        </p:nvGrpSpPr>
        <p:grpSpPr>
          <a:xfrm>
            <a:off x="810322" y="2098769"/>
            <a:ext cx="5038602" cy="4134866"/>
            <a:chOff x="190894" y="2088937"/>
            <a:chExt cx="5038602" cy="4134866"/>
          </a:xfrm>
        </p:grpSpPr>
        <p:sp>
          <p:nvSpPr>
            <p:cNvPr id="245" name="Google Shape;245;p7"/>
            <p:cNvSpPr txBox="1"/>
            <p:nvPr/>
          </p:nvSpPr>
          <p:spPr>
            <a:xfrm>
              <a:off x="1910299" y="2088937"/>
              <a:ext cx="159979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2000" u="none" cap="none" strike="noStrike">
                  <a:solidFill>
                    <a:srgbClr val="562B4B"/>
                  </a:solidFill>
                  <a:latin typeface="Arial"/>
                  <a:ea typeface="Arial"/>
                  <a:cs typeface="Arial"/>
                  <a:sym typeface="Arial"/>
                </a:rPr>
                <a:t>라인 코딩</a:t>
              </a:r>
              <a:endParaRPr b="1" i="0" sz="2000" u="none" cap="none" strike="noStrike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6" name="Google Shape;246;p7"/>
            <p:cNvGrpSpPr/>
            <p:nvPr/>
          </p:nvGrpSpPr>
          <p:grpSpPr>
            <a:xfrm>
              <a:off x="190894" y="2642235"/>
              <a:ext cx="5038602" cy="3581568"/>
              <a:chOff x="190894" y="2642235"/>
              <a:chExt cx="5038602" cy="3581568"/>
            </a:xfrm>
          </p:grpSpPr>
          <p:sp>
            <p:nvSpPr>
              <p:cNvPr id="247" name="Google Shape;247;p7"/>
              <p:cNvSpPr/>
              <p:nvPr/>
            </p:nvSpPr>
            <p:spPr>
              <a:xfrm>
                <a:off x="757083" y="2642235"/>
                <a:ext cx="195877" cy="3148965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id="248" name="Google Shape;248;p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190894" y="4709072"/>
                <a:ext cx="1514731" cy="151473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9" name="Google Shape;249;p7"/>
              <p:cNvSpPr/>
              <p:nvPr/>
            </p:nvSpPr>
            <p:spPr>
              <a:xfrm rot="-5400000">
                <a:off x="1538747" y="1845998"/>
                <a:ext cx="195877" cy="244823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1320393" y="4441179"/>
                <a:ext cx="238324" cy="484312"/>
              </a:xfrm>
              <a:prstGeom prst="upArrow">
                <a:avLst>
                  <a:gd fmla="val 50000" name="adj1"/>
                  <a:gd fmla="val 50000" name="adj2"/>
                </a:avLst>
              </a:prstGeom>
              <a:solidFill>
                <a:srgbClr val="562B4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917780" y="3145319"/>
                <a:ext cx="533400" cy="541020"/>
              </a:xfrm>
              <a:prstGeom prst="rect">
                <a:avLst/>
              </a:prstGeom>
              <a:solidFill>
                <a:srgbClr val="0070B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2" name="Google Shape;252;p7"/>
              <p:cNvSpPr txBox="1"/>
              <p:nvPr/>
            </p:nvSpPr>
            <p:spPr>
              <a:xfrm>
                <a:off x="1505220" y="4525381"/>
                <a:ext cx="247914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2000" u="none" cap="none" strike="noStrike">
                    <a:solidFill>
                      <a:srgbClr val="562B4B"/>
                    </a:solidFill>
                    <a:latin typeface="Arial"/>
                    <a:ea typeface="Arial"/>
                    <a:cs typeface="Arial"/>
                    <a:sym typeface="Arial"/>
                  </a:rPr>
                  <a:t>1) 검은 선의 방향으로!</a:t>
                </a:r>
                <a:endParaRPr b="0" i="0" sz="2000" u="none" cap="none" strike="noStrike">
                  <a:solidFill>
                    <a:srgbClr val="562B4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7"/>
              <p:cNvSpPr txBox="1"/>
              <p:nvPr/>
            </p:nvSpPr>
            <p:spPr>
              <a:xfrm>
                <a:off x="1881670" y="3228649"/>
                <a:ext cx="3347826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2000" u="none" cap="none" strike="noStrike">
                    <a:solidFill>
                      <a:srgbClr val="562B4B"/>
                    </a:solidFill>
                    <a:latin typeface="Arial"/>
                    <a:ea typeface="Arial"/>
                    <a:cs typeface="Arial"/>
                    <a:sym typeface="Arial"/>
                  </a:rPr>
                  <a:t>2) 색깔 인식! 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2000" u="none" cap="none" strike="noStrike">
                    <a:solidFill>
                      <a:srgbClr val="562B4B"/>
                    </a:solidFill>
                    <a:latin typeface="Arial"/>
                    <a:ea typeface="Arial"/>
                    <a:cs typeface="Arial"/>
                    <a:sym typeface="Arial"/>
                  </a:rPr>
                  <a:t>    색에 따라 정지/직진/회전!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2000" u="none" cap="none" strike="noStrike">
                    <a:solidFill>
                      <a:srgbClr val="562B4B"/>
                    </a:solidFill>
                    <a:latin typeface="Arial"/>
                    <a:ea typeface="Arial"/>
                    <a:cs typeface="Arial"/>
                    <a:sym typeface="Arial"/>
                  </a:rPr>
                  <a:t>    (파란색은 우회전)</a:t>
                </a:r>
                <a:endParaRPr b="0" i="0" sz="2000" u="none" cap="none" strike="noStrike">
                  <a:solidFill>
                    <a:srgbClr val="562B4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 flipH="1" rot="5400000">
                <a:off x="1346226" y="3746327"/>
                <a:ext cx="535405" cy="460564"/>
              </a:xfrm>
              <a:prstGeom prst="bentUpArrow">
                <a:avLst>
                  <a:gd fmla="val 25000" name="adj1"/>
                  <a:gd fmla="val 25000" name="adj2"/>
                  <a:gd fmla="val 25000" name="adj3"/>
                </a:avLst>
              </a:prstGeom>
              <a:solidFill>
                <a:srgbClr val="562B4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255" name="Google Shape;255;p7"/>
          <p:cNvGrpSpPr/>
          <p:nvPr/>
        </p:nvGrpSpPr>
        <p:grpSpPr>
          <a:xfrm>
            <a:off x="5534303" y="2098769"/>
            <a:ext cx="6385023" cy="4297165"/>
            <a:chOff x="5317987" y="2088937"/>
            <a:chExt cx="6385023" cy="4297165"/>
          </a:xfrm>
        </p:grpSpPr>
        <p:sp>
          <p:nvSpPr>
            <p:cNvPr id="256" name="Google Shape;256;p7"/>
            <p:cNvSpPr txBox="1"/>
            <p:nvPr/>
          </p:nvSpPr>
          <p:spPr>
            <a:xfrm>
              <a:off x="7710602" y="2088937"/>
              <a:ext cx="159979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2000" u="none" cap="none" strike="noStrike">
                  <a:solidFill>
                    <a:srgbClr val="562B4B"/>
                  </a:solidFill>
                  <a:latin typeface="Arial"/>
                  <a:ea typeface="Arial"/>
                  <a:cs typeface="Arial"/>
                  <a:sym typeface="Arial"/>
                </a:rPr>
                <a:t>카드 코딩</a:t>
              </a:r>
              <a:endParaRPr b="1" i="0" sz="2000" u="none" cap="none" strike="noStrike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7" name="Google Shape;257;p7"/>
            <p:cNvGrpSpPr/>
            <p:nvPr/>
          </p:nvGrpSpPr>
          <p:grpSpPr>
            <a:xfrm>
              <a:off x="5317987" y="2663043"/>
              <a:ext cx="6385023" cy="3723059"/>
              <a:chOff x="5317987" y="2663043"/>
              <a:chExt cx="6385023" cy="3723059"/>
            </a:xfrm>
          </p:grpSpPr>
          <p:grpSp>
            <p:nvGrpSpPr>
              <p:cNvPr id="258" name="Google Shape;258;p7"/>
              <p:cNvGrpSpPr/>
              <p:nvPr/>
            </p:nvGrpSpPr>
            <p:grpSpPr>
              <a:xfrm>
                <a:off x="8655385" y="3131398"/>
                <a:ext cx="3047625" cy="3254705"/>
                <a:chOff x="8591160" y="3213676"/>
                <a:chExt cx="3047625" cy="3254705"/>
              </a:xfrm>
            </p:grpSpPr>
            <p:pic>
              <p:nvPicPr>
                <p:cNvPr id="259" name="Google Shape;259;p7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9345090" y="4098809"/>
                  <a:ext cx="1539765" cy="153976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60" name="Google Shape;260;p7"/>
                <p:cNvSpPr/>
                <p:nvPr/>
              </p:nvSpPr>
              <p:spPr>
                <a:xfrm flipH="1" rot="5400000">
                  <a:off x="9988604" y="3264728"/>
                  <a:ext cx="730448" cy="628343"/>
                </a:xfrm>
                <a:prstGeom prst="bentUpArrow">
                  <a:avLst>
                    <a:gd fmla="val 25000" name="adj1"/>
                    <a:gd fmla="val 29851" name="adj2"/>
                    <a:gd fmla="val 34702" name="adj3"/>
                  </a:avLst>
                </a:prstGeom>
                <a:solidFill>
                  <a:srgbClr val="562B4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61" name="Google Shape;261;p7"/>
                <p:cNvSpPr txBox="1"/>
                <p:nvPr/>
              </p:nvSpPr>
              <p:spPr>
                <a:xfrm>
                  <a:off x="8591160" y="5760494"/>
                  <a:ext cx="3047625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2000" u="none" cap="none" strike="noStrike">
                      <a:solidFill>
                        <a:srgbClr val="562B4B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2) 인식한 카드의</a:t>
                  </a:r>
                  <a:endParaRPr b="0" i="0" sz="2000" u="none" cap="none" strike="noStrike">
                    <a:solidFill>
                      <a:srgbClr val="562B4B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2000" u="none" cap="none" strike="noStrike">
                      <a:solidFill>
                        <a:srgbClr val="562B4B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내용대로 동작!</a:t>
                  </a:r>
                  <a:endParaRPr b="0" i="0" sz="2000" u="none" cap="none" strike="noStrike">
                    <a:solidFill>
                      <a:srgbClr val="562B4B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2" name="Google Shape;262;p7"/>
              <p:cNvGrpSpPr/>
              <p:nvPr/>
            </p:nvGrpSpPr>
            <p:grpSpPr>
              <a:xfrm>
                <a:off x="5317987" y="2663043"/>
                <a:ext cx="3872723" cy="3412585"/>
                <a:chOff x="5317987" y="2849857"/>
                <a:chExt cx="3872723" cy="3412585"/>
              </a:xfrm>
            </p:grpSpPr>
            <p:sp>
              <p:nvSpPr>
                <p:cNvPr id="263" name="Google Shape;263;p7"/>
                <p:cNvSpPr txBox="1"/>
                <p:nvPr/>
              </p:nvSpPr>
              <p:spPr>
                <a:xfrm>
                  <a:off x="5317987" y="5862332"/>
                  <a:ext cx="2479145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2000" u="none" cap="none" strike="noStrike">
                      <a:solidFill>
                        <a:srgbClr val="562B4B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1) 카드 인식!</a:t>
                  </a:r>
                  <a:endParaRPr b="0" i="0" sz="2000" u="none" cap="none" strike="noStrike">
                    <a:solidFill>
                      <a:srgbClr val="562B4B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64" name="Google Shape;264;p7"/>
                <p:cNvGrpSpPr/>
                <p:nvPr/>
              </p:nvGrpSpPr>
              <p:grpSpPr>
                <a:xfrm>
                  <a:off x="7003805" y="2849857"/>
                  <a:ext cx="2186905" cy="1810633"/>
                  <a:chOff x="7075988" y="2752893"/>
                  <a:chExt cx="2186905" cy="1810633"/>
                </a:xfrm>
              </p:grpSpPr>
              <p:pic>
                <p:nvPicPr>
                  <p:cNvPr descr="https://search.pstatic.net/sunny/?src=https%3A%2F%2Fmedia.istockphoto.com%2Fvectors%2Fthink-bubble-isolated-on-white-background-vector-id1176273684%3Fk%3D20%26m%3D1176273684%26s%3D612x612%26w%3D0%26h%3DGSawtKT29EpmER7jUffLDAEUoQEnuVH57fuEiVibXWA%3D&amp;type=sc960_832" id="265" name="Google Shape;265;p7"/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 b="18741" l="15528" r="76433" t="71554"/>
                  <a:stretch/>
                </p:blipFill>
                <p:spPr>
                  <a:xfrm>
                    <a:off x="7159748" y="4285320"/>
                    <a:ext cx="325958" cy="27820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grpSp>
                <p:nvGrpSpPr>
                  <p:cNvPr id="266" name="Google Shape;266;p7"/>
                  <p:cNvGrpSpPr/>
                  <p:nvPr/>
                </p:nvGrpSpPr>
                <p:grpSpPr>
                  <a:xfrm>
                    <a:off x="7075988" y="2752893"/>
                    <a:ext cx="2186905" cy="1527278"/>
                    <a:chOff x="7551174" y="2749755"/>
                    <a:chExt cx="2186905" cy="1527278"/>
                  </a:xfrm>
                </p:grpSpPr>
                <p:pic>
                  <p:nvPicPr>
                    <p:cNvPr descr="https://search.pstatic.net/sunny/?src=https%3A%2F%2Fmedia.istockphoto.com%2Fvectors%2Fthink-bubble-isolated-on-white-background-vector-id1176273684%3Fk%3D20%26m%3D1176273684%26s%3D612x612%26w%3D0%26h%3DGSawtKT29EpmER7jUffLDAEUoQEnuVH57fuEiVibXWA%3D&amp;type=sc960_832" id="267" name="Google Shape;267;p7"/>
                    <p:cNvPicPr preferRelativeResize="0"/>
                    <p:nvPr/>
                  </p:nvPicPr>
                  <p:blipFill rotWithShape="1">
                    <a:blip r:embed="rId6">
                      <a:alphaModFix/>
                    </a:blip>
                    <a:srcRect b="26045" l="26915" r="19634" t="20680"/>
                    <a:stretch/>
                  </p:blipFill>
                  <p:spPr>
                    <a:xfrm>
                      <a:off x="7570838" y="2749755"/>
                      <a:ext cx="2167241" cy="152727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268" name="Google Shape;268;p7"/>
                    <p:cNvSpPr txBox="1"/>
                    <p:nvPr/>
                  </p:nvSpPr>
                  <p:spPr>
                    <a:xfrm>
                      <a:off x="7708491" y="3235842"/>
                      <a:ext cx="1929476" cy="60016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562B4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카드가 있다! 가만보자...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562B4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 카드는 우회전하라는 신호이군!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562B4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기억 해두겠어..</a:t>
                      </a:r>
                      <a:endParaRPr b="0" i="0" sz="1100" u="none" cap="none" strike="noStrike">
                        <a:solidFill>
                          <a:srgbClr val="562B4B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69" name="Google Shape;269;p7"/>
                    <p:cNvSpPr/>
                    <p:nvPr/>
                  </p:nvSpPr>
                  <p:spPr>
                    <a:xfrm>
                      <a:off x="7551174" y="3833968"/>
                      <a:ext cx="147485" cy="443065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p:txBody>
                </p:sp>
              </p:grpSp>
              <p:pic>
                <p:nvPicPr>
                  <p:cNvPr descr="https://search.pstatic.net/sunny/?src=https%3A%2F%2Fmedia.istockphoto.com%2Fvectors%2Fthink-bubble-isolated-on-white-background-vector-id1176273684%3Fk%3D20%26m%3D1176273684%26s%3D612x612%26w%3D0%26h%3DGSawtKT29EpmER7jUffLDAEUoQEnuVH57fuEiVibXWA%3D&amp;type=sc960_832" id="270" name="Google Shape;270;p7"/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 b="26801" l="22757" r="69808" t="62519"/>
                  <a:stretch/>
                </p:blipFill>
                <p:spPr>
                  <a:xfrm>
                    <a:off x="7466040" y="4080387"/>
                    <a:ext cx="301443" cy="30615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grpSp>
              <p:nvGrpSpPr>
                <p:cNvPr id="271" name="Google Shape;271;p7"/>
                <p:cNvGrpSpPr/>
                <p:nvPr/>
              </p:nvGrpSpPr>
              <p:grpSpPr>
                <a:xfrm>
                  <a:off x="6090199" y="3092288"/>
                  <a:ext cx="934720" cy="1483360"/>
                  <a:chOff x="7280642" y="3092288"/>
                  <a:chExt cx="934720" cy="1483360"/>
                </a:xfrm>
              </p:grpSpPr>
              <p:sp>
                <p:nvSpPr>
                  <p:cNvPr id="272" name="Google Shape;272;p7"/>
                  <p:cNvSpPr/>
                  <p:nvPr/>
                </p:nvSpPr>
                <p:spPr>
                  <a:xfrm>
                    <a:off x="7280642" y="3092288"/>
                    <a:ext cx="934720" cy="1483360"/>
                  </a:xfrm>
                  <a:prstGeom prst="roundRect">
                    <a:avLst>
                      <a:gd fmla="val 4711" name="adj"/>
                    </a:avLst>
                  </a:prstGeom>
                  <a:solidFill>
                    <a:srgbClr val="1447B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273" name="Google Shape;273;p7"/>
                  <p:cNvSpPr/>
                  <p:nvPr/>
                </p:nvSpPr>
                <p:spPr>
                  <a:xfrm>
                    <a:off x="7591311" y="3618769"/>
                    <a:ext cx="313382" cy="397981"/>
                  </a:xfrm>
                  <a:prstGeom prst="bentArrow">
                    <a:avLst>
                      <a:gd fmla="val 34726" name="adj1"/>
                      <a:gd fmla="val 33105" name="adj2"/>
                      <a:gd fmla="val 25000" name="adj3"/>
                      <a:gd fmla="val 43750" name="adj4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  <p:pic>
              <p:nvPicPr>
                <p:cNvPr id="274" name="Google Shape;274;p7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5787677" y="4196698"/>
                  <a:ext cx="1539765" cy="153976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8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0" name="Google Shape;28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5245" y="794026"/>
            <a:ext cx="925510" cy="925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1563" y="1426529"/>
            <a:ext cx="1252875" cy="12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88295" y="5135879"/>
            <a:ext cx="919411" cy="919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19351" y="4175899"/>
            <a:ext cx="1257299" cy="125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35150" y="2225082"/>
            <a:ext cx="2425700" cy="24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8"/>
          <p:cNvSpPr txBox="1"/>
          <p:nvPr/>
        </p:nvSpPr>
        <p:spPr>
          <a:xfrm>
            <a:off x="6872989" y="3182938"/>
            <a:ext cx="1928111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600" u="none" cap="none" strike="noStrike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rPr>
              <a:t>라인 코딩</a:t>
            </a:r>
            <a:endParaRPr/>
          </a:p>
        </p:txBody>
      </p:sp>
      <p:sp>
        <p:nvSpPr>
          <p:cNvPr id="286" name="Google Shape;286;p8"/>
          <p:cNvSpPr txBox="1"/>
          <p:nvPr/>
        </p:nvSpPr>
        <p:spPr>
          <a:xfrm>
            <a:off x="6872987" y="3924300"/>
            <a:ext cx="4709413" cy="552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rPr>
              <a:t>- 라인 코딩에 대해 알아봅시다.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rPr>
              <a:t>- 라인 코딩을 이용해 터틀로봇을 움직여봅시다.</a:t>
            </a:r>
            <a:endParaRPr/>
          </a:p>
        </p:txBody>
      </p:sp>
      <p:sp>
        <p:nvSpPr>
          <p:cNvPr id="287" name="Google Shape;287;p8"/>
          <p:cNvSpPr/>
          <p:nvPr/>
        </p:nvSpPr>
        <p:spPr>
          <a:xfrm rot="-5400000">
            <a:off x="5499100" y="3232150"/>
            <a:ext cx="819150" cy="393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8" name="Google Shape;288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81688" y="-7938"/>
            <a:ext cx="428625" cy="8763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9" name="Google Shape;289;p8"/>
          <p:cNvGrpSpPr/>
          <p:nvPr/>
        </p:nvGrpSpPr>
        <p:grpSpPr>
          <a:xfrm>
            <a:off x="6872990" y="2319338"/>
            <a:ext cx="493713" cy="532339"/>
            <a:chOff x="7068195" y="1691107"/>
            <a:chExt cx="492443" cy="532683"/>
          </a:xfrm>
        </p:grpSpPr>
        <p:sp>
          <p:nvSpPr>
            <p:cNvPr id="290" name="Google Shape;290;p8"/>
            <p:cNvSpPr/>
            <p:nvPr/>
          </p:nvSpPr>
          <p:spPr>
            <a:xfrm>
              <a:off x="7068195" y="1691107"/>
              <a:ext cx="492443" cy="49244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8"/>
            <p:cNvSpPr txBox="1"/>
            <p:nvPr/>
          </p:nvSpPr>
          <p:spPr>
            <a:xfrm>
              <a:off x="7188253" y="1731029"/>
              <a:ext cx="217447" cy="4927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292" name="Google Shape;292;p8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293" name="Google Shape;293;p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4" name="Google Shape;294;p8"/>
            <p:cNvSpPr txBox="1"/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600" u="none" cap="none" strike="noStrike">
                  <a:solidFill>
                    <a:srgbClr val="56304B"/>
                  </a:solidFill>
                  <a:latin typeface="Arial"/>
                  <a:ea typeface="Arial"/>
                  <a:cs typeface="Arial"/>
                  <a:sym typeface="Arial"/>
                </a:rPr>
                <a:t>연세대학교 미래        SW 가치확산</a:t>
              </a:r>
              <a:endParaRPr b="1" i="0" sz="1600" u="none" cap="none" strike="noStrike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9"/>
          <p:cNvSpPr/>
          <p:nvPr/>
        </p:nvSpPr>
        <p:spPr>
          <a:xfrm>
            <a:off x="0" y="0"/>
            <a:ext cx="3248025" cy="685800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0" name="Google Shape;30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6525" y="-7938"/>
            <a:ext cx="428625" cy="1895476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9"/>
          <p:cNvSpPr txBox="1"/>
          <p:nvPr/>
        </p:nvSpPr>
        <p:spPr>
          <a:xfrm>
            <a:off x="695325" y="3184525"/>
            <a:ext cx="172402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rPr>
              <a:t>라인 코딩</a:t>
            </a:r>
            <a:endParaRPr/>
          </a:p>
        </p:txBody>
      </p:sp>
      <p:grpSp>
        <p:nvGrpSpPr>
          <p:cNvPr id="302" name="Google Shape;302;p9"/>
          <p:cNvGrpSpPr/>
          <p:nvPr/>
        </p:nvGrpSpPr>
        <p:grpSpPr>
          <a:xfrm>
            <a:off x="1377950" y="2179638"/>
            <a:ext cx="492125" cy="501592"/>
            <a:chOff x="7068195" y="1691107"/>
            <a:chExt cx="492443" cy="501529"/>
          </a:xfrm>
        </p:grpSpPr>
        <p:sp>
          <p:nvSpPr>
            <p:cNvPr id="303" name="Google Shape;303;p9"/>
            <p:cNvSpPr/>
            <p:nvPr/>
          </p:nvSpPr>
          <p:spPr>
            <a:xfrm>
              <a:off x="7068195" y="1691107"/>
              <a:ext cx="492443" cy="49206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9"/>
            <p:cNvSpPr txBox="1"/>
            <p:nvPr/>
          </p:nvSpPr>
          <p:spPr>
            <a:xfrm>
              <a:off x="7188253" y="1731029"/>
              <a:ext cx="203714" cy="461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3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sp>
        <p:nvSpPr>
          <p:cNvPr id="305" name="Google Shape;305;p9"/>
          <p:cNvSpPr txBox="1"/>
          <p:nvPr/>
        </p:nvSpPr>
        <p:spPr>
          <a:xfrm>
            <a:off x="4199298" y="867350"/>
            <a:ext cx="70028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000" u="none" cap="none" strike="noStrike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터틀 로봇은 어떻게 움직일까요?</a:t>
            </a:r>
            <a:endParaRPr/>
          </a:p>
        </p:txBody>
      </p:sp>
      <p:sp>
        <p:nvSpPr>
          <p:cNvPr id="306" name="Google Shape;306;p9"/>
          <p:cNvSpPr/>
          <p:nvPr/>
        </p:nvSpPr>
        <p:spPr>
          <a:xfrm>
            <a:off x="7095088" y="2479163"/>
            <a:ext cx="1282700" cy="40481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38100">
            <a:solidFill>
              <a:srgbClr val="562B4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7" name="Google Shape;30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5100" y="4440601"/>
            <a:ext cx="2160270" cy="2160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61676" y="1770600"/>
            <a:ext cx="1800225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9"/>
          <p:cNvPicPr preferRelativeResize="0"/>
          <p:nvPr/>
        </p:nvPicPr>
        <p:blipFill rotWithShape="1">
          <a:blip r:embed="rId6">
            <a:alphaModFix/>
          </a:blip>
          <a:srcRect b="14580" l="0" r="0" t="25000"/>
          <a:stretch/>
        </p:blipFill>
        <p:spPr>
          <a:xfrm>
            <a:off x="4127250" y="1895249"/>
            <a:ext cx="2880360" cy="174036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0" name="Google Shape;310;p9"/>
          <p:cNvSpPr txBox="1"/>
          <p:nvPr/>
        </p:nvSpPr>
        <p:spPr>
          <a:xfrm>
            <a:off x="4197648" y="5425775"/>
            <a:ext cx="7002800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500" u="none" cap="none" strike="noStrike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rPr>
              <a:t>터틀 로봇은 색을 구분해요!</a:t>
            </a:r>
            <a:endParaRPr/>
          </a:p>
        </p:txBody>
      </p:sp>
      <p:grpSp>
        <p:nvGrpSpPr>
          <p:cNvPr id="311" name="Google Shape;311;p9"/>
          <p:cNvGrpSpPr/>
          <p:nvPr/>
        </p:nvGrpSpPr>
        <p:grpSpPr>
          <a:xfrm>
            <a:off x="3745331" y="4313583"/>
            <a:ext cx="7933147" cy="834887"/>
            <a:chOff x="3745331" y="4313583"/>
            <a:chExt cx="7933147" cy="834887"/>
          </a:xfrm>
        </p:grpSpPr>
        <p:sp>
          <p:nvSpPr>
            <p:cNvPr id="312" name="Google Shape;312;p9"/>
            <p:cNvSpPr/>
            <p:nvPr/>
          </p:nvSpPr>
          <p:spPr>
            <a:xfrm>
              <a:off x="3745331" y="4313583"/>
              <a:ext cx="7933147" cy="834887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3966876" y="4540836"/>
              <a:ext cx="380381" cy="380381"/>
            </a:xfrm>
            <a:prstGeom prst="ellipse">
              <a:avLst/>
            </a:prstGeom>
            <a:solidFill>
              <a:srgbClr val="009F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8354137" y="4540836"/>
              <a:ext cx="380381" cy="380381"/>
            </a:xfrm>
            <a:prstGeom prst="ellipse">
              <a:avLst/>
            </a:prstGeom>
            <a:solidFill>
              <a:srgbClr val="0070B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302503" y="4540836"/>
              <a:ext cx="380381" cy="380381"/>
            </a:xfrm>
            <a:prstGeom prst="ellipse">
              <a:avLst/>
            </a:prstGeom>
            <a:solidFill>
              <a:srgbClr val="E513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6648068" y="4540836"/>
              <a:ext cx="380381" cy="380381"/>
            </a:xfrm>
            <a:prstGeom prst="ellipse">
              <a:avLst/>
            </a:prstGeom>
            <a:solidFill>
              <a:srgbClr val="FFD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10090023" y="4540836"/>
              <a:ext cx="380381" cy="380381"/>
            </a:xfrm>
            <a:prstGeom prst="ellipse">
              <a:avLst/>
            </a:prstGeom>
            <a:solidFill>
              <a:srgbClr val="971B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8" name="Google Shape;318;p9"/>
            <p:cNvSpPr txBox="1"/>
            <p:nvPr/>
          </p:nvSpPr>
          <p:spPr>
            <a:xfrm>
              <a:off x="4342885" y="4469416"/>
              <a:ext cx="787395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2800" u="none" cap="none" strike="noStrike">
                  <a:solidFill>
                    <a:srgbClr val="562B4B"/>
                  </a:solidFill>
                  <a:latin typeface="Arial"/>
                  <a:ea typeface="Arial"/>
                  <a:cs typeface="Arial"/>
                  <a:sym typeface="Arial"/>
                </a:rPr>
                <a:t>직진</a:t>
              </a:r>
              <a:endParaRPr sz="28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9"/>
            <p:cNvSpPr txBox="1"/>
            <p:nvPr/>
          </p:nvSpPr>
          <p:spPr>
            <a:xfrm>
              <a:off x="5679058" y="4469416"/>
              <a:ext cx="787395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rgbClr val="562B4B"/>
                  </a:solidFill>
                  <a:latin typeface="Arial"/>
                  <a:ea typeface="Arial"/>
                  <a:cs typeface="Arial"/>
                  <a:sym typeface="Arial"/>
                </a:rPr>
                <a:t>정지</a:t>
              </a:r>
              <a:endParaRPr sz="28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9"/>
            <p:cNvSpPr txBox="1"/>
            <p:nvPr/>
          </p:nvSpPr>
          <p:spPr>
            <a:xfrm>
              <a:off x="7022426" y="4469416"/>
              <a:ext cx="108876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rgbClr val="562B4B"/>
                  </a:solidFill>
                  <a:latin typeface="Arial"/>
                  <a:ea typeface="Arial"/>
                  <a:cs typeface="Arial"/>
                  <a:sym typeface="Arial"/>
                </a:rPr>
                <a:t>좌회전</a:t>
              </a:r>
              <a:endParaRPr sz="28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9"/>
            <p:cNvSpPr txBox="1"/>
            <p:nvPr/>
          </p:nvSpPr>
          <p:spPr>
            <a:xfrm>
              <a:off x="8766267" y="4469416"/>
              <a:ext cx="1059906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rgbClr val="562B4B"/>
                  </a:solidFill>
                  <a:latin typeface="Arial"/>
                  <a:ea typeface="Arial"/>
                  <a:cs typeface="Arial"/>
                  <a:sym typeface="Arial"/>
                </a:rPr>
                <a:t>우회전</a:t>
              </a:r>
              <a:endParaRPr sz="28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9"/>
            <p:cNvSpPr txBox="1"/>
            <p:nvPr/>
          </p:nvSpPr>
          <p:spPr>
            <a:xfrm>
              <a:off x="10476517" y="4469416"/>
              <a:ext cx="94448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rgbClr val="562B4B"/>
                  </a:solidFill>
                  <a:latin typeface="Arial"/>
                  <a:ea typeface="Arial"/>
                  <a:cs typeface="Arial"/>
                  <a:sym typeface="Arial"/>
                </a:rPr>
                <a:t>U-턴</a:t>
              </a:r>
              <a:endParaRPr sz="2800">
                <a:solidFill>
                  <a:srgbClr val="562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p9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324" name="Google Shape;324;p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5" name="Google Shape;325;p9"/>
            <p:cNvSpPr txBox="1"/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56304B"/>
                  </a:solidFill>
                  <a:latin typeface="Arial"/>
                  <a:ea typeface="Arial"/>
                  <a:cs typeface="Arial"/>
                  <a:sym typeface="Arial"/>
                </a:rPr>
                <a:t>연세대학교 미래        SW 가치확산</a:t>
              </a:r>
              <a:endParaRPr b="1" sz="1600">
                <a:solidFill>
                  <a:srgbClr val="5630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2019-11-15T01:34:19Z</dcterms:created>
  <dc:creator>zer544</dc:creator>
</cp:coreProperties>
</file>