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312" r:id="rId5"/>
    <p:sldId id="318" r:id="rId6"/>
    <p:sldId id="313" r:id="rId7"/>
    <p:sldId id="359" r:id="rId8"/>
    <p:sldId id="360" r:id="rId9"/>
    <p:sldId id="354" r:id="rId10"/>
    <p:sldId id="319" r:id="rId11"/>
    <p:sldId id="361" r:id="rId12"/>
    <p:sldId id="362" r:id="rId13"/>
    <p:sldId id="363" r:id="rId14"/>
    <p:sldId id="364" r:id="rId15"/>
    <p:sldId id="378" r:id="rId16"/>
    <p:sldId id="376" r:id="rId17"/>
    <p:sldId id="377" r:id="rId18"/>
    <p:sldId id="365" r:id="rId19"/>
    <p:sldId id="366" r:id="rId20"/>
    <p:sldId id="367" r:id="rId21"/>
    <p:sldId id="368" r:id="rId22"/>
    <p:sldId id="369" r:id="rId23"/>
    <p:sldId id="371" r:id="rId24"/>
    <p:sldId id="370" r:id="rId25"/>
    <p:sldId id="372" r:id="rId26"/>
    <p:sldId id="373" r:id="rId27"/>
    <p:sldId id="374" r:id="rId28"/>
    <p:sldId id="379" r:id="rId29"/>
    <p:sldId id="380" r:id="rId30"/>
    <p:sldId id="358" r:id="rId31"/>
    <p:sldId id="32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06" autoAdjust="0"/>
    <p:restoredTop sz="96667" autoAdjust="0"/>
  </p:normalViewPr>
  <p:slideViewPr>
    <p:cSldViewPr snapToGrid="0">
      <p:cViewPr varScale="1">
        <p:scale>
          <a:sx n="69" d="100"/>
          <a:sy n="69" d="100"/>
        </p:scale>
        <p:origin x="8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65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4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2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88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81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26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9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타원 이동</a:t>
            </a:r>
            <a:r>
              <a:rPr lang="en-US" altLang="ko-KR" sz="1200" i="0" dirty="0"/>
              <a:t>: </a:t>
            </a:r>
            <a:r>
              <a:rPr lang="ko-KR" altLang="en-US" sz="1200" i="0" dirty="0"/>
              <a:t>기존 버튼 위치</a:t>
            </a:r>
            <a:r>
              <a:rPr lang="en-US" altLang="ko-KR" sz="1200" i="0" dirty="0"/>
              <a:t>, </a:t>
            </a:r>
            <a:r>
              <a:rPr lang="ko-KR" altLang="en-US" sz="1200" i="0" dirty="0"/>
              <a:t>화면 하단 중앙 위치를 정점으로 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(</a:t>
            </a:r>
            <a:r>
              <a:rPr lang="ko-KR" altLang="en-US" sz="1200" i="0" dirty="0"/>
              <a:t>화면 하단 중앙</a:t>
            </a:r>
            <a:r>
              <a:rPr lang="en-US" altLang="ko-KR" sz="1200" i="0" dirty="0"/>
              <a:t>.x, </a:t>
            </a:r>
            <a:r>
              <a:rPr lang="ko-KR" altLang="en-US" sz="1200" i="0" dirty="0"/>
              <a:t>버튼 위치</a:t>
            </a:r>
            <a:r>
              <a:rPr lang="en-US" altLang="ko-KR" sz="1200" i="0" dirty="0"/>
              <a:t>.y) </a:t>
            </a:r>
            <a:r>
              <a:rPr lang="ko-KR" altLang="en-US" sz="1200" i="0" dirty="0"/>
              <a:t>좌표를 중심으로 각 정점을 </a:t>
            </a:r>
            <a:r>
              <a:rPr lang="ko-KR" altLang="en-US" sz="1200" i="0" dirty="0" err="1"/>
              <a:t>장축과</a:t>
            </a:r>
            <a:r>
              <a:rPr lang="ko-KR" altLang="en-US" sz="1200" i="0" dirty="0"/>
              <a:t> 단축으로 취하는 타원 위를 이동</a:t>
            </a:r>
            <a:r>
              <a:rPr lang="en-US" altLang="ko-KR" sz="1200" i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0" dirty="0"/>
              <a:t>버튼의 이동 시간은</a:t>
            </a:r>
            <a:r>
              <a:rPr lang="en-US" altLang="ko-KR" sz="1200" i="0" dirty="0"/>
              <a:t> </a:t>
            </a:r>
            <a:r>
              <a:rPr lang="ko-KR" altLang="en-US" sz="1200" i="0" dirty="0"/>
              <a:t>임의로 설정함</a:t>
            </a:r>
            <a:r>
              <a:rPr lang="en-US" altLang="ko-KR" sz="1200" i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81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1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95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67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SHIFT + F5</a:t>
            </a:r>
            <a:r>
              <a:rPr lang="ko-KR" altLang="en-US" sz="1200" i="0" dirty="0"/>
              <a:t>로 </a:t>
            </a:r>
            <a:r>
              <a:rPr lang="en-US" altLang="ko-KR" sz="1200" i="0" dirty="0"/>
              <a:t>GIF </a:t>
            </a:r>
            <a:r>
              <a:rPr lang="ko-KR" altLang="en-US" sz="1200" i="0" dirty="0"/>
              <a:t>자료 확인</a:t>
            </a:r>
            <a:endParaRPr lang="en-US" altLang="ko-KR" sz="1200" i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i="0" dirty="0"/>
              <a:t>GIF </a:t>
            </a:r>
            <a:r>
              <a:rPr lang="ko-KR" altLang="en-US" sz="1200" i="0" dirty="0"/>
              <a:t>상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안 보이다 보이는 건 무시</a:t>
            </a:r>
            <a:r>
              <a:rPr lang="en-US" altLang="ko-KR" sz="1200" i="0" dirty="0"/>
              <a:t>. </a:t>
            </a:r>
            <a:r>
              <a:rPr lang="ko-KR" altLang="en-US" sz="1200" i="0" dirty="0"/>
              <a:t>처음부터 </a:t>
            </a:r>
            <a:r>
              <a:rPr lang="en-US" altLang="ko-KR" sz="1200" i="0" dirty="0"/>
              <a:t>text </a:t>
            </a:r>
            <a:r>
              <a:rPr lang="ko-KR" altLang="en-US" sz="1200" i="0" dirty="0"/>
              <a:t>입력된 상태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8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28.xml"/><Relationship Id="rId5" Type="http://schemas.openxmlformats.org/officeDocument/2006/relationships/slide" Target="slide12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 소모를 통해 재화 사용처 제공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레벨마다 추가 효과를 제공해 확실한 목표와 동기부여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성취감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비용을 소모해 레벨업을 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레벨업시</a:t>
              </a:r>
              <a:r>
                <a:rPr lang="ko-KR" altLang="en-US" dirty="0">
                  <a:solidFill>
                    <a:schemeClr val="tx1"/>
                  </a:solidFill>
                </a:rPr>
                <a:t> 농장 수익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시간을 재계산한다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특정 레벨에 도달하면 추가 효과를 활성화한다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873443"/>
            <a:ext cx="8366000" cy="2731902"/>
            <a:chOff x="7280649" y="4038167"/>
            <a:chExt cx="4217057" cy="238909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320938"/>
              <a:ext cx="4217057" cy="21063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보유 당근이 충분한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활성화 및 상호작용 가능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-= </a:t>
              </a:r>
              <a:r>
                <a:rPr lang="en-US" altLang="ko-KR" dirty="0" err="1">
                  <a:solidFill>
                    <a:schemeClr val="tx1"/>
                  </a:solidFill>
                </a:rPr>
                <a:t>NeedCarrot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matches specific LV):</a:t>
              </a:r>
            </a:p>
            <a:p>
              <a:pPr lvl="2"/>
              <a:r>
                <a:rPr lang="ko-KR" altLang="en-US" dirty="0">
                  <a:solidFill>
                    <a:schemeClr val="tx1"/>
                  </a:solidFill>
                </a:rPr>
                <a:t>레벨에 맞는 추가 효과 부여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3738141"/>
            <a:ext cx="8366001" cy="2972575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3189"/>
              <a:ext cx="4217057" cy="211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추가 효과 유형</a:t>
              </a:r>
              <a:r>
                <a:rPr lang="en-US" altLang="ko-KR" dirty="0">
                  <a:solidFill>
                    <a:schemeClr val="tx1"/>
                  </a:solidFill>
                </a:rPr>
                <a:t>: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 N%</a:t>
              </a:r>
            </a:p>
            <a:p>
              <a:pPr marL="2171700" lvl="4" indent="-342900">
                <a:buAutoNum type="arabicParenR"/>
              </a:pPr>
              <a:r>
                <a:rPr lang="ko-KR" altLang="en-US" dirty="0">
                  <a:solidFill>
                    <a:schemeClr val="tx1"/>
                  </a:solidFill>
                </a:rPr>
                <a:t>농장 수확 시간 </a:t>
              </a:r>
              <a:r>
                <a:rPr lang="en-US" altLang="ko-KR" dirty="0">
                  <a:solidFill>
                    <a:schemeClr val="tx1"/>
                  </a:solidFill>
                </a:rPr>
                <a:t>- N%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선 적용 후 해당 효과 적용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레벨로 부여되는 추가 효과는 </a:t>
              </a:r>
              <a:r>
                <a:rPr lang="ko-KR" altLang="en-US" dirty="0" err="1">
                  <a:solidFill>
                    <a:schemeClr val="tx1"/>
                  </a:solidFill>
                </a:rPr>
                <a:t>곱연산된다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5LV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+50% / 10LV –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수익율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+100% </a:t>
              </a:r>
              <a:r>
                <a:rPr lang="ko-KR" altLang="en-US" dirty="0">
                  <a:solidFill>
                    <a:schemeClr val="tx1"/>
                  </a:solidFill>
                </a:rPr>
                <a:t>인 경우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     → LV 10 </a:t>
              </a:r>
              <a:r>
                <a:rPr lang="ko-KR" altLang="en-US" dirty="0">
                  <a:solidFill>
                    <a:schemeClr val="tx1"/>
                  </a:solidFill>
                </a:rPr>
                <a:t>농장의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:= (X * 1.5) * 2.0</a:t>
              </a:r>
            </a:p>
            <a:p>
              <a:pPr lvl="8"/>
              <a:r>
                <a:rPr lang="en-US" altLang="ko-KR" dirty="0">
                  <a:solidFill>
                    <a:schemeClr val="tx1"/>
                  </a:solidFill>
                </a:rPr>
                <a:t>     (X: </a:t>
              </a:r>
              <a:r>
                <a:rPr lang="ko-KR" altLang="en-US" dirty="0">
                  <a:solidFill>
                    <a:schemeClr val="tx1"/>
                  </a:solidFill>
                </a:rPr>
                <a:t>플레이어 </a:t>
              </a:r>
              <a:r>
                <a:rPr lang="en-US" altLang="ko-KR" dirty="0">
                  <a:solidFill>
                    <a:schemeClr val="tx1"/>
                  </a:solidFill>
                </a:rPr>
                <a:t>LV </a:t>
              </a:r>
              <a:r>
                <a:rPr lang="ko-KR" altLang="en-US" dirty="0">
                  <a:solidFill>
                    <a:schemeClr val="tx1"/>
                  </a:solidFill>
                </a:rPr>
                <a:t>효과 </a:t>
              </a:r>
              <a:r>
                <a:rPr lang="ko-KR" altLang="en-US" dirty="0" err="1">
                  <a:solidFill>
                    <a:schemeClr val="tx1"/>
                  </a:solidFill>
                </a:rPr>
                <a:t>적용값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효과 상세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2.1 </a:t>
              </a:r>
              <a:r>
                <a:rPr lang="ko-KR" altLang="en-US" sz="2800" b="1" dirty="0"/>
                <a:t>농장 </a:t>
              </a:r>
              <a:r>
                <a:rPr lang="ko-KR" altLang="en-US" sz="2800" b="1" dirty="0" err="1"/>
                <a:t>레벨업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41EF6D-1BA1-47B6-88B8-B939E4147F81}"/>
              </a:ext>
            </a:extLst>
          </p:cNvPr>
          <p:cNvGrpSpPr/>
          <p:nvPr/>
        </p:nvGrpSpPr>
        <p:grpSpPr>
          <a:xfrm>
            <a:off x="783448" y="2274862"/>
            <a:ext cx="6007318" cy="2308274"/>
            <a:chOff x="7280649" y="4038167"/>
            <a:chExt cx="4217057" cy="238908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39C60D-C785-4F59-9258-0FBDFAA6DFA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C54FA6-63B8-47F9-82BD-2453A2DAE6F7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농장의 세부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를 열람할 수 있는 별도의 창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진행할 수 있음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세부 내용 및 배치는 추가 예정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EE1AEE-2A62-426B-8014-8E3A1932A19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D209AE-1ECB-4D01-BCBF-8A196FF0BF8F}"/>
              </a:ext>
            </a:extLst>
          </p:cNvPr>
          <p:cNvSpPr/>
          <p:nvPr/>
        </p:nvSpPr>
        <p:spPr>
          <a:xfrm>
            <a:off x="7732059" y="873110"/>
            <a:ext cx="3513359" cy="51117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B24290-C3A5-4BD8-A29D-0B752CC753CF}"/>
              </a:ext>
            </a:extLst>
          </p:cNvPr>
          <p:cNvSpPr/>
          <p:nvPr/>
        </p:nvSpPr>
        <p:spPr>
          <a:xfrm>
            <a:off x="8048578" y="4972029"/>
            <a:ext cx="2864495" cy="791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레벨업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(LV Up Price)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A40A3C-7E07-4BAF-B941-838FCEFB3F3B}"/>
              </a:ext>
            </a:extLst>
          </p:cNvPr>
          <p:cNvGrpSpPr/>
          <p:nvPr/>
        </p:nvGrpSpPr>
        <p:grpSpPr>
          <a:xfrm>
            <a:off x="7732059" y="437265"/>
            <a:ext cx="1253705" cy="437505"/>
            <a:chOff x="5383928" y="2247900"/>
            <a:chExt cx="2078938" cy="437505"/>
          </a:xfrm>
        </p:grpSpPr>
        <p:sp>
          <p:nvSpPr>
            <p:cNvPr id="21" name="화살표: 오각형 20">
              <a:extLst>
                <a:ext uri="{FF2B5EF4-FFF2-40B4-BE49-F238E27FC236}">
                  <a16:creationId xmlns:a16="http://schemas.microsoft.com/office/drawing/2014/main" id="{F37716C9-D357-448C-A18F-B6C8D8542588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17230F-36A5-4EAF-8C28-FBFA4C713BF1}"/>
                </a:ext>
              </a:extLst>
            </p:cNvPr>
            <p:cNvSpPr txBox="1"/>
            <p:nvPr/>
          </p:nvSpPr>
          <p:spPr>
            <a:xfrm>
              <a:off x="5393131" y="2281986"/>
              <a:ext cx="159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창 구성</a:t>
              </a:r>
              <a:endParaRPr lang="en-US" altLang="ko-KR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39325C-42DA-4CCF-88D4-9893C12255D9}"/>
              </a:ext>
            </a:extLst>
          </p:cNvPr>
          <p:cNvSpPr/>
          <p:nvPr/>
        </p:nvSpPr>
        <p:spPr>
          <a:xfrm>
            <a:off x="7976089" y="1087928"/>
            <a:ext cx="1253705" cy="1193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52A4F-5D83-49D7-BE45-1CF32EEB04F1}"/>
              </a:ext>
            </a:extLst>
          </p:cNvPr>
          <p:cNvSpPr txBox="1"/>
          <p:nvPr/>
        </p:nvSpPr>
        <p:spPr>
          <a:xfrm>
            <a:off x="9473824" y="1202148"/>
            <a:ext cx="102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AC1258-7F1B-4910-B314-E7899D42A377}"/>
              </a:ext>
            </a:extLst>
          </p:cNvPr>
          <p:cNvSpPr txBox="1"/>
          <p:nvPr/>
        </p:nvSpPr>
        <p:spPr>
          <a:xfrm>
            <a:off x="9473824" y="1737170"/>
            <a:ext cx="102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LV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3098CE-6755-4EB5-8DF1-798A6D3102D5}"/>
              </a:ext>
            </a:extLst>
          </p:cNvPr>
          <p:cNvSpPr/>
          <p:nvPr/>
        </p:nvSpPr>
        <p:spPr>
          <a:xfrm>
            <a:off x="8048578" y="2430926"/>
            <a:ext cx="2838960" cy="1189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127</a:t>
            </a:r>
            <a:r>
              <a:rPr lang="ko-KR" altLang="en-US" dirty="0">
                <a:solidFill>
                  <a:schemeClr val="tx1"/>
                </a:solidFill>
              </a:rPr>
              <a:t>자 이내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3A04BE-DED4-48E7-AA27-6D94E0BC96FA}"/>
              </a:ext>
            </a:extLst>
          </p:cNvPr>
          <p:cNvSpPr/>
          <p:nvPr/>
        </p:nvSpPr>
        <p:spPr>
          <a:xfrm>
            <a:off x="8048578" y="3772741"/>
            <a:ext cx="2838960" cy="1046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Earning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Earn </a:t>
            </a:r>
            <a:r>
              <a:rPr lang="en-US" altLang="ko-KR" dirty="0" err="1">
                <a:solidFill>
                  <a:schemeClr val="tx1"/>
                </a:solidFill>
              </a:rPr>
              <a:t>Cooltime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159088-179D-4BB4-A387-A747452E90B8}"/>
              </a:ext>
            </a:extLst>
          </p:cNvPr>
          <p:cNvSpPr/>
          <p:nvPr/>
        </p:nvSpPr>
        <p:spPr>
          <a:xfrm>
            <a:off x="8736366" y="2321277"/>
            <a:ext cx="1504743" cy="346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작물의 효능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97E9BF-4939-4ADB-876C-C96FB00D4129}"/>
              </a:ext>
            </a:extLst>
          </p:cNvPr>
          <p:cNvSpPr/>
          <p:nvPr/>
        </p:nvSpPr>
        <p:spPr>
          <a:xfrm>
            <a:off x="8861064" y="3665768"/>
            <a:ext cx="1255345" cy="346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농장 효과</a:t>
            </a:r>
          </a:p>
        </p:txBody>
      </p:sp>
    </p:spTree>
    <p:extLst>
      <p:ext uri="{BB962C8B-B14F-4D97-AF65-F5344CB8AC3E}">
        <p14:creationId xmlns:p14="http://schemas.microsoft.com/office/powerpoint/2010/main" val="213578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672353" y="1236636"/>
            <a:ext cx="5674659" cy="2488199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 등장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팝업은 화면 중앙에서 </a:t>
              </a:r>
              <a:r>
                <a:rPr lang="en-US" altLang="ko-KR" dirty="0">
                  <a:solidFill>
                    <a:schemeClr val="tx1"/>
                  </a:solidFill>
                </a:rPr>
                <a:t>0 to 1 (scale) at y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axis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팝업되며</a:t>
              </a:r>
              <a:r>
                <a:rPr lang="ko-KR" altLang="en-US" dirty="0">
                  <a:solidFill>
                    <a:schemeClr val="tx1"/>
                  </a:solidFill>
                </a:rPr>
                <a:t> 동시에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농장의 </a:t>
              </a:r>
              <a:r>
                <a:rPr lang="en-US" altLang="ko-KR" dirty="0">
                  <a:solidFill>
                    <a:schemeClr val="tx1"/>
                  </a:solidFill>
                </a:rPr>
                <a:t>Farm Data</a:t>
              </a:r>
              <a:r>
                <a:rPr lang="ko-KR" altLang="en-US" dirty="0">
                  <a:solidFill>
                    <a:schemeClr val="tx1"/>
                  </a:solidFill>
                </a:rPr>
                <a:t>로 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</a:t>
              </a:r>
              <a:r>
                <a:rPr lang="ko-KR" altLang="en-US" dirty="0">
                  <a:solidFill>
                    <a:schemeClr val="tx1"/>
                  </a:solidFill>
                </a:rPr>
                <a:t> 설정</a:t>
              </a:r>
              <a:endParaRPr lang="en-US" altLang="ko-KR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8EF474D-FC3A-4390-AFD7-DA5877478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0199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05C0470-DCEE-41D6-9DE8-5AE3E9197C85}"/>
              </a:ext>
            </a:extLst>
          </p:cNvPr>
          <p:cNvGrpSpPr/>
          <p:nvPr/>
        </p:nvGrpSpPr>
        <p:grpSpPr>
          <a:xfrm>
            <a:off x="7537571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5A094BA2-088E-43C6-932F-5F2E2275F241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24E1A0-6344-4A7F-86A1-65783EDD86BA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A12DDA-68CB-497A-8041-A9802B15A9DF}"/>
              </a:ext>
            </a:extLst>
          </p:cNvPr>
          <p:cNvGrpSpPr/>
          <p:nvPr/>
        </p:nvGrpSpPr>
        <p:grpSpPr>
          <a:xfrm>
            <a:off x="672353" y="3977587"/>
            <a:ext cx="5674659" cy="2224395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AC3099-4AD5-490D-920D-7A9653FCD15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5836BB0-F145-41B0-A4CA-27B7B3CE5D33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정보창</a:t>
              </a:r>
              <a:r>
                <a:rPr lang="ko-KR" altLang="en-US" dirty="0">
                  <a:solidFill>
                    <a:schemeClr val="tx1"/>
                  </a:solidFill>
                </a:rPr>
                <a:t> 이외의 화면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창 종료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*</a:t>
              </a:r>
              <a:r>
                <a:rPr lang="ko-KR" altLang="en-US" dirty="0">
                  <a:solidFill>
                    <a:schemeClr val="tx1"/>
                  </a:solidFill>
                </a:rPr>
                <a:t>다른 상호작용 </a:t>
              </a:r>
              <a:r>
                <a:rPr lang="ko-KR" altLang="en-US" dirty="0" err="1">
                  <a:solidFill>
                    <a:schemeClr val="tx1"/>
                  </a:solidFill>
                </a:rPr>
                <a:t>입력시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해당 입력이 진행되며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동시에 창 종료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종료 과정은 팝업의 역순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y axis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0DEBBE-37FB-4897-B460-27721C643CD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96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정보 창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종료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48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4067E19-C663-4213-ACE0-AD7ABF4832E9}"/>
              </a:ext>
            </a:extLst>
          </p:cNvPr>
          <p:cNvGrpSpPr/>
          <p:nvPr/>
        </p:nvGrpSpPr>
        <p:grpSpPr>
          <a:xfrm>
            <a:off x="0" y="64063"/>
            <a:ext cx="3106271" cy="656018"/>
            <a:chOff x="0" y="196020"/>
            <a:chExt cx="2329813" cy="6560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4652E5-2BD3-451B-9B8B-1FBA5AAB31BC}"/>
                </a:ext>
              </a:extLst>
            </p:cNvPr>
            <p:cNvSpPr txBox="1"/>
            <p:nvPr/>
          </p:nvSpPr>
          <p:spPr>
            <a:xfrm>
              <a:off x="0" y="196020"/>
              <a:ext cx="2329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2.2 </a:t>
              </a:r>
              <a:r>
                <a:rPr lang="ko-KR" altLang="en-US" sz="2800" b="1" dirty="0"/>
                <a:t>농장 정보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B9355D8-F377-4806-AC51-5057B7B3F3BD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D994F9-5D7E-48FE-A49A-91B06EB1FCE3}"/>
              </a:ext>
            </a:extLst>
          </p:cNvPr>
          <p:cNvGrpSpPr/>
          <p:nvPr/>
        </p:nvGrpSpPr>
        <p:grpSpPr>
          <a:xfrm>
            <a:off x="685800" y="2209226"/>
            <a:ext cx="5674659" cy="2439548"/>
            <a:chOff x="7280649" y="4038167"/>
            <a:chExt cx="4217057" cy="23890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C73F78-F4EB-4396-8763-A5AFDF529259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DEDEBE-1467-4901-AD82-7153CF11214F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정보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창에서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버튼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  <a:hlinkClick r:id="rId3" action="ppaction://hlinksldjump"/>
                </a:rPr>
                <a:t>2.1 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sldjump"/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  <a:hlinkClick r:id="rId3" action="ppaction://hlinksldjump"/>
                </a:rPr>
                <a:t>레벨업</a:t>
              </a:r>
              <a:r>
                <a:rPr lang="ko-KR" altLang="en-US" dirty="0">
                  <a:solidFill>
                    <a:schemeClr val="tx1"/>
                  </a:solidFill>
                </a:rPr>
                <a:t> 진행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Input(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i="1" dirty="0">
                  <a:solidFill>
                    <a:schemeClr val="tx1"/>
                  </a:solidFill>
                </a:rPr>
                <a:t>) &gt;&gt; True &gt;&gt; 2.1 </a:t>
              </a:r>
              <a:r>
                <a:rPr lang="ko-KR" altLang="en-US" i="1" dirty="0">
                  <a:solidFill>
                    <a:schemeClr val="tx1"/>
                  </a:solidFill>
                </a:rPr>
                <a:t>농장 </a:t>
              </a:r>
              <a:r>
                <a:rPr lang="ko-KR" altLang="en-US" i="1" dirty="0" err="1">
                  <a:solidFill>
                    <a:schemeClr val="tx1"/>
                  </a:solidFill>
                </a:rPr>
                <a:t>레벨업</a:t>
              </a:r>
              <a:endParaRPr lang="en-US" altLang="ko-KR" i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 레벨업에 따라 변경된 </a:t>
              </a:r>
              <a:r>
                <a:rPr lang="en-US" altLang="ko-KR" dirty="0">
                  <a:solidFill>
                    <a:schemeClr val="tx1"/>
                  </a:solidFill>
                </a:rPr>
                <a:t>Farm</a:t>
              </a:r>
              <a:r>
                <a:rPr lang="ko-KR" altLang="en-US" dirty="0">
                  <a:solidFill>
                    <a:schemeClr val="tx1"/>
                  </a:solidFill>
                </a:rPr>
                <a:t>의 </a:t>
              </a:r>
              <a:r>
                <a:rPr lang="en-US" altLang="ko-KR" dirty="0">
                  <a:solidFill>
                    <a:schemeClr val="tx1"/>
                  </a:solidFill>
                </a:rPr>
                <a:t>Data</a:t>
              </a:r>
              <a:r>
                <a:rPr lang="ko-KR" altLang="en-US" dirty="0">
                  <a:solidFill>
                    <a:schemeClr val="tx1"/>
                  </a:solidFill>
                </a:rPr>
                <a:t> 값으로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정보창의 각 </a:t>
              </a:r>
              <a:r>
                <a:rPr lang="en-US" altLang="ko-KR" dirty="0">
                  <a:solidFill>
                    <a:schemeClr val="tx1"/>
                  </a:solidFill>
                </a:rPr>
                <a:t>text </a:t>
              </a:r>
              <a:r>
                <a:rPr lang="ko-KR" altLang="en-US" dirty="0">
                  <a:solidFill>
                    <a:schemeClr val="tx1"/>
                  </a:solidFill>
                </a:rPr>
                <a:t>변경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5A675-0640-4ECB-B2AC-63DE1D7F391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6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</a:rPr>
                <a:t>레벨업</a:t>
              </a:r>
              <a:r>
                <a:rPr lang="ko-KR" altLang="en-US" dirty="0">
                  <a:solidFill>
                    <a:schemeClr val="bg1"/>
                  </a:solidFill>
                </a:rPr>
                <a:t> 진행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3EDABDAC-53BF-4DC2-B1FE-9C9F481A1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8377" y="253908"/>
            <a:ext cx="3979448" cy="63501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C83EEEB-6E95-4C54-B92F-FAFE1A6F0B01}"/>
              </a:ext>
            </a:extLst>
          </p:cNvPr>
          <p:cNvGrpSpPr/>
          <p:nvPr/>
        </p:nvGrpSpPr>
        <p:grpSpPr>
          <a:xfrm>
            <a:off x="7905749" y="253908"/>
            <a:ext cx="1253705" cy="437505"/>
            <a:chOff x="5383928" y="2247900"/>
            <a:chExt cx="2078938" cy="437505"/>
          </a:xfrm>
        </p:grpSpPr>
        <p:sp>
          <p:nvSpPr>
            <p:cNvPr id="11" name="화살표: 오각형 10">
              <a:extLst>
                <a:ext uri="{FF2B5EF4-FFF2-40B4-BE49-F238E27FC236}">
                  <a16:creationId xmlns:a16="http://schemas.microsoft.com/office/drawing/2014/main" id="{F088B8A8-8307-440C-9BC9-4D8E16764D7D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BE19B6-44C2-4A6F-A64B-9652E1B1438B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65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클릭 시스템</a:t>
            </a:r>
          </a:p>
        </p:txBody>
      </p:sp>
    </p:spTree>
    <p:extLst>
      <p:ext uri="{BB962C8B-B14F-4D97-AF65-F5344CB8AC3E}">
        <p14:creationId xmlns:p14="http://schemas.microsoft.com/office/powerpoint/2010/main" val="4206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클릭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976786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빠른 수익 창출 수단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사용자 상호작용을 통해 지루함을 </a:t>
              </a:r>
              <a:r>
                <a:rPr lang="ko-KR" altLang="en-US" dirty="0" err="1">
                  <a:solidFill>
                    <a:schemeClr val="tx1"/>
                  </a:solidFill>
                </a:rPr>
                <a:t>덜어줌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자동 클릭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기초 마련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092824"/>
            <a:ext cx="8366000" cy="1618392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UI</a:t>
              </a:r>
              <a:r>
                <a:rPr lang="ko-KR" altLang="en-US" dirty="0">
                  <a:solidFill>
                    <a:schemeClr val="tx1"/>
                  </a:solidFill>
                </a:rPr>
                <a:t>부를 제외한 화면</a:t>
              </a:r>
              <a:r>
                <a:rPr lang="en-US" altLang="ko-KR" dirty="0">
                  <a:solidFill>
                    <a:schemeClr val="tx1"/>
                  </a:solidFill>
                </a:rPr>
                <a:t>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+=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F70C9-3821-4FD6-9E68-B9898D1B7113}"/>
              </a:ext>
            </a:extLst>
          </p:cNvPr>
          <p:cNvGrpSpPr/>
          <p:nvPr/>
        </p:nvGrpSpPr>
        <p:grpSpPr>
          <a:xfrm>
            <a:off x="1913000" y="4863090"/>
            <a:ext cx="8366000" cy="161839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53558E-8F43-454B-A327-FFB5478A3BF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B739DB0-8073-46FD-81B6-95AB05113650}"/>
                </a:ext>
              </a:extLst>
            </p:cNvPr>
            <p:cNvSpPr/>
            <p:nvPr/>
          </p:nvSpPr>
          <p:spPr>
            <a:xfrm>
              <a:off x="7280649" y="4563053"/>
              <a:ext cx="4217057" cy="1864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if(Input(</a:t>
              </a:r>
              <a:r>
                <a:rPr lang="en-US" altLang="ko-KR" dirty="0" err="1">
                  <a:solidFill>
                    <a:schemeClr val="tx1"/>
                  </a:solidFill>
                </a:rPr>
                <a:t>LvUp</a:t>
              </a:r>
              <a:r>
                <a:rPr lang="en-US" altLang="ko-KR" dirty="0">
                  <a:solidFill>
                    <a:schemeClr val="tx1"/>
                  </a:solidFill>
                </a:rPr>
                <a:t>)):</a:t>
              </a:r>
            </a:p>
            <a:p>
              <a:pPr lvl="1"/>
              <a:r>
                <a:rPr lang="en-US" altLang="ko-KR" dirty="0" err="1">
                  <a:solidFill>
                    <a:schemeClr val="tx1"/>
                  </a:solidFill>
                </a:rPr>
                <a:t>ClickLV</a:t>
              </a:r>
              <a:r>
                <a:rPr lang="en-US" altLang="ko-KR" dirty="0">
                  <a:solidFill>
                    <a:schemeClr val="tx1"/>
                  </a:solidFill>
                </a:rPr>
                <a:t>++;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Compute </a:t>
              </a:r>
              <a:r>
                <a:rPr lang="en-US" altLang="ko-KR" dirty="0" err="1">
                  <a:solidFill>
                    <a:schemeClr val="tx1"/>
                  </a:solidFill>
                </a:rPr>
                <a:t>ClickEarning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C633-9423-4256-86E6-315F8CE6FC93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545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클릭 </a:t>
              </a:r>
              <a:r>
                <a:rPr lang="en-US" altLang="ko-KR" dirty="0">
                  <a:solidFill>
                    <a:schemeClr val="bg1"/>
                  </a:solidFill>
                </a:rPr>
                <a:t>LV Up </a:t>
              </a:r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9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액티브 스킬 시스템</a:t>
            </a:r>
          </a:p>
        </p:txBody>
      </p:sp>
    </p:spTree>
    <p:extLst>
      <p:ext uri="{BB962C8B-B14F-4D97-AF65-F5344CB8AC3E}">
        <p14:creationId xmlns:p14="http://schemas.microsoft.com/office/powerpoint/2010/main" val="78666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 상호작용과 그에 따른 유용한 효과로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플레이 참여와 보상을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지루해지는 구간을 능동적으로 돌파할 수 있도록 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레벨업을 통해 재화 사용처 마련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효율적인 재화 소비를 </a:t>
              </a:r>
              <a:r>
                <a:rPr lang="ko-KR" altLang="en-US" dirty="0" err="1">
                  <a:solidFill>
                    <a:schemeClr val="tx1"/>
                  </a:solidFill>
                </a:rPr>
                <a:t>생각토록</a:t>
              </a:r>
              <a:r>
                <a:rPr lang="ko-KR" altLang="en-US" dirty="0">
                  <a:solidFill>
                    <a:schemeClr val="tx1"/>
                  </a:solidFill>
                </a:rPr>
                <a:t> 함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상호작용을 통해 일정 시간 동안 효과를 발휘하는 스킬을 발동할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발동이 끝나고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지정된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쿨타임동안</a:t>
              </a:r>
              <a:r>
                <a:rPr lang="ko-KR" altLang="en-US" dirty="0">
                  <a:solidFill>
                    <a:schemeClr val="tx1"/>
                  </a:solidFill>
                </a:rPr>
                <a:t> 스킬을 재사용할 수 없다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레벨업을 통해 효과를 강화하고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지속시간을 늘리며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쿨타임을</a:t>
              </a:r>
              <a:r>
                <a:rPr lang="ko-KR" altLang="en-US" dirty="0">
                  <a:solidFill>
                    <a:schemeClr val="tx1"/>
                  </a:solidFill>
                </a:rPr>
                <a:t> 줄일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32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2376119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if(Touch </a:t>
              </a:r>
              <a:r>
                <a:rPr lang="en-US" altLang="ko-KR" dirty="0" err="1">
                  <a:solidFill>
                    <a:schemeClr val="tx1"/>
                  </a:solidFill>
                </a:rPr>
                <a:t>Activing</a:t>
              </a:r>
              <a:r>
                <a:rPr lang="en-US" altLang="ko-KR" dirty="0">
                  <a:solidFill>
                    <a:schemeClr val="tx1"/>
                  </a:solidFill>
                </a:rPr>
                <a:t> Skill):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Adopt Skill Effect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(s);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i="1" dirty="0">
                  <a:solidFill>
                    <a:schemeClr val="tx1"/>
                  </a:solidFill>
                </a:rPr>
                <a:t>(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효과는 </a:t>
              </a:r>
              <a:r>
                <a:rPr lang="en-US" altLang="ko-KR" i="1" dirty="0">
                  <a:solidFill>
                    <a:schemeClr val="tx1"/>
                  </a:solidFill>
                </a:rPr>
                <a:t>Skill ID</a:t>
              </a:r>
              <a:r>
                <a:rPr lang="ko-KR" altLang="en-US" i="1" dirty="0">
                  <a:solidFill>
                    <a:schemeClr val="tx1"/>
                  </a:solidFill>
                </a:rPr>
                <a:t>에 따라 적절한 </a:t>
              </a:r>
              <a:r>
                <a:rPr lang="en-US" altLang="ko-KR" i="1" dirty="0">
                  <a:solidFill>
                    <a:schemeClr val="tx1"/>
                  </a:solidFill>
                </a:rPr>
                <a:t>4.1 </a:t>
              </a:r>
              <a:r>
                <a:rPr lang="ko-KR" altLang="en-US" i="1" dirty="0">
                  <a:solidFill>
                    <a:schemeClr val="tx1"/>
                  </a:solidFill>
                </a:rPr>
                <a:t>스킬 효과 시스템을 적용</a:t>
              </a:r>
              <a:r>
                <a:rPr lang="en-US" altLang="ko-KR" i="1" dirty="0">
                  <a:solidFill>
                    <a:schemeClr val="tx1"/>
                  </a:solidFill>
                </a:rPr>
                <a:t>)</a:t>
              </a: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When end of </a:t>
              </a:r>
              <a:r>
                <a:rPr lang="en-US" altLang="ko-KR" dirty="0" err="1">
                  <a:solidFill>
                    <a:schemeClr val="tx1"/>
                  </a:solidFill>
                </a:rPr>
                <a:t>DurationTime</a:t>
              </a:r>
              <a:r>
                <a:rPr lang="en-US" altLang="ko-KR" dirty="0">
                  <a:solidFill>
                    <a:schemeClr val="tx1"/>
                  </a:solidFill>
                </a:rPr>
                <a:t>, can`t use same Skill for </a:t>
              </a:r>
              <a:r>
                <a:rPr lang="en-US" altLang="ko-KR" dirty="0" err="1">
                  <a:solidFill>
                    <a:schemeClr val="tx1"/>
                  </a:solidFill>
                </a:rPr>
                <a:t>Cooltime</a:t>
              </a:r>
              <a:r>
                <a:rPr lang="en-US" altLang="ko-KR" dirty="0">
                  <a:solidFill>
                    <a:schemeClr val="tx1"/>
                  </a:solidFill>
                </a:rPr>
                <a:t>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59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82853"/>
              </p:ext>
            </p:extLst>
          </p:nvPr>
        </p:nvGraphicFramePr>
        <p:xfrm>
          <a:off x="955963" y="995905"/>
          <a:ext cx="10280073" cy="5072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농장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클릭 시스템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7215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수정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클릭 시스템 수정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액티브 스킬 시스템 추가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시스템 관련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일부 텍스트 수정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정보 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상점 창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</a:t>
                      </a:r>
                      <a:r>
                        <a:rPr lang="ko-KR" altLang="en-US" dirty="0" err="1"/>
                        <a:t>팝업시</a:t>
                      </a:r>
                      <a:r>
                        <a:rPr lang="ko-KR" altLang="en-US" dirty="0"/>
                        <a:t> 버튼의 타원 이동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슬라이드 노트 </a:t>
                      </a:r>
                      <a:r>
                        <a:rPr lang="ko-KR" altLang="en-US" dirty="0" err="1"/>
                        <a:t>내용란에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상세 내용 기재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탭 관련 참고사항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89285"/>
                  </a:ext>
                </a:extLst>
              </a:tr>
              <a:tr h="41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2020.11.12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정보 창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상점 슬롯 항목 명칭 변경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8271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24EF2F-36E2-4289-B31B-E5FE57735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183696"/>
            <a:ext cx="2962275" cy="288607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액티브 스킬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318078" y="2376118"/>
            <a:ext cx="5671142" cy="225284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</a:rPr>
                <a:t>스킬별로</a:t>
              </a:r>
              <a:r>
                <a:rPr lang="ko-KR" altLang="en-US" dirty="0">
                  <a:solidFill>
                    <a:schemeClr val="tx1"/>
                  </a:solidFill>
                </a:rPr>
                <a:t> 스킬 아이콘이 화면에 </a:t>
              </a:r>
              <a:r>
                <a:rPr lang="ko-KR" altLang="en-US" dirty="0" err="1">
                  <a:solidFill>
                    <a:schemeClr val="tx1"/>
                  </a:solidFill>
                </a:rPr>
                <a:t>토글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아이콘 </a:t>
              </a:r>
              <a:r>
                <a:rPr lang="ko-KR" altLang="en-US" dirty="0" err="1">
                  <a:solidFill>
                    <a:schemeClr val="tx1"/>
                  </a:solidFill>
                </a:rPr>
                <a:t>터치시</a:t>
              </a:r>
              <a:r>
                <a:rPr lang="ko-KR" altLang="en-US" dirty="0">
                  <a:solidFill>
                    <a:schemeClr val="tx1"/>
                  </a:solidFill>
                </a:rPr>
                <a:t> 스킬 발동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지속 시간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 err="1">
                  <a:solidFill>
                    <a:schemeClr val="tx1"/>
                  </a:solidFill>
                </a:rPr>
                <a:t>쿨타임</a:t>
              </a:r>
              <a:r>
                <a:rPr lang="ko-KR" altLang="en-US" dirty="0">
                  <a:solidFill>
                    <a:schemeClr val="tx1"/>
                  </a:solidFill>
                </a:rPr>
                <a:t> 동안 아이콘에 밝기 효과 적용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(GIF </a:t>
              </a:r>
              <a:r>
                <a:rPr lang="ko-KR" altLang="en-US" dirty="0">
                  <a:solidFill>
                    <a:schemeClr val="tx1"/>
                  </a:solidFill>
                </a:rPr>
                <a:t>자료 참고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CC9910-F783-4E1B-A420-701058FA871C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0D0B918B-C61A-4467-820E-C20AB55519C3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010DAE-57B9-4AA0-9357-9CC1C3032F79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30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281043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스킬 효과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67F5422-E15F-4221-B992-3BBFDEB66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17018"/>
              </p:ext>
            </p:extLst>
          </p:nvPr>
        </p:nvGraphicFramePr>
        <p:xfrm>
          <a:off x="2585197" y="2267119"/>
          <a:ext cx="7021606" cy="2323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6">
                  <a:extLst>
                    <a:ext uri="{9D8B030D-6E8A-4147-A177-3AD203B41FA5}">
                      <a16:colId xmlns:a16="http://schemas.microsoft.com/office/drawing/2014/main" val="1620833618"/>
                    </a:ext>
                  </a:extLst>
                </a:gridCol>
                <a:gridCol w="1971314">
                  <a:extLst>
                    <a:ext uri="{9D8B030D-6E8A-4147-A177-3AD203B41FA5}">
                      <a16:colId xmlns:a16="http://schemas.microsoft.com/office/drawing/2014/main" val="568206432"/>
                    </a:ext>
                  </a:extLst>
                </a:gridCol>
                <a:gridCol w="3993776">
                  <a:extLst>
                    <a:ext uri="{9D8B030D-6E8A-4147-A177-3AD203B41FA5}">
                      <a16:colId xmlns:a16="http://schemas.microsoft.com/office/drawing/2014/main" val="2162755630"/>
                    </a:ext>
                  </a:extLst>
                </a:gridCol>
              </a:tblGrid>
              <a:tr h="44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Skill 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스킬 효과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732556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매초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번의 </a:t>
                      </a:r>
                      <a:r>
                        <a:rPr lang="en-US" altLang="ko-KR" dirty="0"/>
                        <a:t>Click() </a:t>
                      </a:r>
                      <a:r>
                        <a:rPr lang="ko-KR" altLang="en-US" dirty="0"/>
                        <a:t>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7101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수익율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농장의 수익 </a:t>
                      </a:r>
                      <a:r>
                        <a:rPr lang="en-US" altLang="ko-KR" dirty="0"/>
                        <a:t>+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90237"/>
                  </a:ext>
                </a:extLst>
              </a:tr>
              <a:tr h="625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수확 시간 감소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모든 농장 수확 시간 </a:t>
                      </a:r>
                      <a:r>
                        <a:rPr lang="en-US" altLang="ko-KR" dirty="0"/>
                        <a:t>– N%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11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A02C94-B4A4-46B5-898A-626789269DF2}"/>
              </a:ext>
            </a:extLst>
          </p:cNvPr>
          <p:cNvSpPr txBox="1"/>
          <p:nvPr/>
        </p:nvSpPr>
        <p:spPr>
          <a:xfrm>
            <a:off x="5645523" y="4590881"/>
            <a:ext cx="628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/>
              <a:t>*</a:t>
            </a:r>
            <a:r>
              <a:rPr lang="ko-KR" altLang="en-US" sz="1600" i="1" dirty="0"/>
              <a:t>각 </a:t>
            </a:r>
            <a:r>
              <a:rPr lang="en-US" altLang="ko-KR" sz="1600" i="1" dirty="0"/>
              <a:t>N</a:t>
            </a:r>
            <a:r>
              <a:rPr lang="ko-KR" altLang="en-US" sz="1600" i="1" dirty="0"/>
              <a:t>은 유형과 스킬 레벨에 따라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계산 적용됨</a:t>
            </a:r>
            <a:endParaRPr lang="en-US" altLang="ko-KR" sz="1600" i="1" dirty="0"/>
          </a:p>
          <a:p>
            <a:r>
              <a:rPr lang="en-US" altLang="ko-KR" sz="1600" i="1" dirty="0"/>
              <a:t>**</a:t>
            </a:r>
            <a:r>
              <a:rPr lang="ko-KR" altLang="en-US" sz="1600" i="1" dirty="0"/>
              <a:t>실제 스킬 데이터와 수치 공식 기획의 스킬 부분 참고</a:t>
            </a:r>
            <a:r>
              <a:rPr lang="en-US" altLang="ko-KR" sz="1600" i="1" dirty="0"/>
              <a:t>(</a:t>
            </a:r>
            <a:r>
              <a:rPr lang="ko-KR" altLang="en-US" sz="1600" i="1" dirty="0"/>
              <a:t>추가 예정</a:t>
            </a:r>
            <a:r>
              <a:rPr lang="en-US" altLang="ko-KR" sz="1600" i="1" dirty="0"/>
              <a:t>)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68046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상점 시스템</a:t>
            </a:r>
          </a:p>
        </p:txBody>
      </p:sp>
    </p:spTree>
    <p:extLst>
      <p:ext uri="{BB962C8B-B14F-4D97-AF65-F5344CB8AC3E}">
        <p14:creationId xmlns:p14="http://schemas.microsoft.com/office/powerpoint/2010/main" val="48669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323238"/>
            <a:ext cx="8366001" cy="2105762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클릭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스킬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엔딩 등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농장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을 제외한 모든 구매가 이루어지는 시스템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추가 사항</a:t>
              </a:r>
              <a:r>
                <a:rPr lang="en-US" altLang="ko-KR" dirty="0">
                  <a:solidFill>
                    <a:schemeClr val="tx1"/>
                  </a:solidFill>
                </a:rPr>
                <a:t>) </a:t>
              </a:r>
              <a:r>
                <a:rPr lang="ko-KR" altLang="en-US" dirty="0" err="1">
                  <a:solidFill>
                    <a:schemeClr val="tx1"/>
                  </a:solidFill>
                </a:rPr>
                <a:t>인앱구매가</a:t>
              </a:r>
              <a:r>
                <a:rPr lang="ko-KR" altLang="en-US" dirty="0">
                  <a:solidFill>
                    <a:schemeClr val="tx1"/>
                  </a:solidFill>
                </a:rPr>
                <a:t> 이루어짐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702277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모든 구매는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구매 </a:t>
              </a:r>
              <a:r>
                <a:rPr lang="en-US" altLang="ko-KR" dirty="0">
                  <a:solidFill>
                    <a:schemeClr val="tx1"/>
                  </a:solidFill>
                </a:rPr>
                <a:t>Flow’</a:t>
              </a:r>
              <a:r>
                <a:rPr lang="ko-KR" altLang="en-US" dirty="0">
                  <a:solidFill>
                    <a:schemeClr val="tx1"/>
                  </a:solidFill>
                </a:rPr>
                <a:t>를 따라 이루어짐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이후 각 객체의 변동사항은 각 시스템 설명에 함께 기재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본 장에서는 상점 그 자체의 사항만 기재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변동사항 반영이 필요한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해당되는 </a:t>
              </a:r>
              <a:r>
                <a:rPr lang="en-US" altLang="ko-KR" dirty="0">
                  <a:solidFill>
                    <a:schemeClr val="tx1"/>
                  </a:solidFill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</a:rPr>
                <a:t>변동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92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86FA9E68-F67A-4B50-9EBE-CAE2F479C477}"/>
              </a:ext>
            </a:extLst>
          </p:cNvPr>
          <p:cNvSpPr/>
          <p:nvPr/>
        </p:nvSpPr>
        <p:spPr>
          <a:xfrm>
            <a:off x="828386" y="1924290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4C8F7F-14CF-4845-ABD0-2FCE4C0923E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917608" y="2495043"/>
            <a:ext cx="2393" cy="386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83F739-44E6-4059-ACE3-5BEA0F892002}"/>
              </a:ext>
            </a:extLst>
          </p:cNvPr>
          <p:cNvCxnSpPr>
            <a:cxnSpLocks/>
            <a:stCxn id="15" idx="4"/>
            <a:endCxn id="46" idx="0"/>
          </p:cNvCxnSpPr>
          <p:nvPr/>
        </p:nvCxnSpPr>
        <p:spPr>
          <a:xfrm>
            <a:off x="5653885" y="3074037"/>
            <a:ext cx="3" cy="5857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EF33D1-B5B6-42A9-922C-8D8AC349E3A7}"/>
              </a:ext>
            </a:extLst>
          </p:cNvPr>
          <p:cNvCxnSpPr>
            <a:cxnSpLocks/>
            <a:stCxn id="14" idx="3"/>
            <a:endCxn id="37" idx="1"/>
          </p:cNvCxnSpPr>
          <p:nvPr/>
        </p:nvCxnSpPr>
        <p:spPr>
          <a:xfrm flipV="1">
            <a:off x="3476244" y="662945"/>
            <a:ext cx="1256932" cy="303630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529FA8-9A18-44B9-8BB6-F0EA0360C017}"/>
              </a:ext>
            </a:extLst>
          </p:cNvPr>
          <p:cNvSpPr txBox="1"/>
          <p:nvPr/>
        </p:nvSpPr>
        <p:spPr>
          <a:xfrm>
            <a:off x="1505143" y="4441796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0C6566-FF7B-41F5-9A0B-F2A507F75381}"/>
              </a:ext>
            </a:extLst>
          </p:cNvPr>
          <p:cNvSpPr txBox="1"/>
          <p:nvPr/>
        </p:nvSpPr>
        <p:spPr>
          <a:xfrm>
            <a:off x="3380959" y="3237587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E0686-1DC8-4349-AC23-CFE52BCB2BAB}"/>
              </a:ext>
            </a:extLst>
          </p:cNvPr>
          <p:cNvSpPr/>
          <p:nvPr/>
        </p:nvSpPr>
        <p:spPr>
          <a:xfrm>
            <a:off x="4787831" y="5644731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비활성화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66F2D78-6962-468E-A730-61F04B417A85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2561248" y="3873029"/>
            <a:ext cx="1582942" cy="287022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8BDB54-8A01-48F2-8589-11EFA24B9924}"/>
              </a:ext>
            </a:extLst>
          </p:cNvPr>
          <p:cNvGrpSpPr/>
          <p:nvPr/>
        </p:nvGrpSpPr>
        <p:grpSpPr>
          <a:xfrm>
            <a:off x="514489" y="1141242"/>
            <a:ext cx="1403119" cy="437505"/>
            <a:chOff x="5383928" y="2247900"/>
            <a:chExt cx="2078938" cy="437505"/>
          </a:xfrm>
        </p:grpSpPr>
        <p:sp>
          <p:nvSpPr>
            <p:cNvPr id="34" name="화살표: 오각형 33">
              <a:extLst>
                <a:ext uri="{FF2B5EF4-FFF2-40B4-BE49-F238E27FC236}">
                  <a16:creationId xmlns:a16="http://schemas.microsoft.com/office/drawing/2014/main" id="{1B174681-A2BC-4335-8319-2CC7B39CDCF7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EE062E6-1C13-4D0E-836F-EF9A4B31E43D}"/>
                </a:ext>
              </a:extLst>
            </p:cNvPr>
            <p:cNvSpPr txBox="1"/>
            <p:nvPr/>
          </p:nvSpPr>
          <p:spPr>
            <a:xfrm>
              <a:off x="5393130" y="2281986"/>
              <a:ext cx="105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구매 </a:t>
              </a:r>
              <a:r>
                <a:rPr lang="en-US" altLang="ko-KR" dirty="0"/>
                <a:t>Flow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4936B2-B1FD-4C1F-ABBA-26C6DF759F2D}"/>
              </a:ext>
            </a:extLst>
          </p:cNvPr>
          <p:cNvGrpSpPr/>
          <p:nvPr/>
        </p:nvGrpSpPr>
        <p:grpSpPr>
          <a:xfrm>
            <a:off x="358971" y="2881834"/>
            <a:ext cx="3117273" cy="1634836"/>
            <a:chOff x="358971" y="4423755"/>
            <a:chExt cx="3117273" cy="1634836"/>
          </a:xfrm>
        </p:grpSpPr>
        <p:sp>
          <p:nvSpPr>
            <p:cNvPr id="14" name="순서도: 판단 13">
              <a:extLst>
                <a:ext uri="{FF2B5EF4-FFF2-40B4-BE49-F238E27FC236}">
                  <a16:creationId xmlns:a16="http://schemas.microsoft.com/office/drawing/2014/main" id="{B8500349-8104-48B8-B212-F1476D039C73}"/>
                </a:ext>
              </a:extLst>
            </p:cNvPr>
            <p:cNvSpPr/>
            <p:nvPr/>
          </p:nvSpPr>
          <p:spPr>
            <a:xfrm>
              <a:off x="358971" y="4423755"/>
              <a:ext cx="3117273" cy="1634836"/>
            </a:xfrm>
            <a:prstGeom prst="flowChartDecision">
              <a:avLst/>
            </a:prstGeom>
            <a:solidFill>
              <a:srgbClr val="F3F3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CFBBC8-4BD0-426E-BAA5-4056AEA1DCF9}"/>
                </a:ext>
              </a:extLst>
            </p:cNvPr>
            <p:cNvSpPr txBox="1"/>
            <p:nvPr/>
          </p:nvSpPr>
          <p:spPr>
            <a:xfrm>
              <a:off x="1012159" y="4925168"/>
              <a:ext cx="19847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/>
                <a:t>PlayerInfo.Carrot</a:t>
              </a:r>
              <a:endParaRPr lang="en-US" altLang="ko-KR" dirty="0"/>
            </a:p>
            <a:p>
              <a:pPr algn="ctr"/>
              <a:r>
                <a:rPr lang="en-US" altLang="ko-KR" dirty="0"/>
                <a:t>&gt;= </a:t>
              </a:r>
              <a:r>
                <a:rPr lang="en-US" altLang="ko-KR" dirty="0" err="1"/>
                <a:t>NeedCarrot</a:t>
              </a:r>
              <a:r>
                <a:rPr lang="en-US" altLang="ko-KR" dirty="0"/>
                <a:t> ?</a:t>
              </a:r>
              <a:endParaRPr lang="ko-KR" altLang="en-US" dirty="0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A12452-9593-468B-978E-C51A44422A8B}"/>
              </a:ext>
            </a:extLst>
          </p:cNvPr>
          <p:cNvSpPr/>
          <p:nvPr/>
        </p:nvSpPr>
        <p:spPr>
          <a:xfrm>
            <a:off x="4733176" y="208064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버튼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활성화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5D3D80-3194-40C1-B8E4-E2E2F3453A4A}"/>
              </a:ext>
            </a:extLst>
          </p:cNvPr>
          <p:cNvCxnSpPr>
            <a:cxnSpLocks/>
            <a:stCxn id="37" idx="2"/>
            <a:endCxn id="15" idx="1"/>
          </p:cNvCxnSpPr>
          <p:nvPr/>
        </p:nvCxnSpPr>
        <p:spPr>
          <a:xfrm flipH="1">
            <a:off x="5653885" y="1117825"/>
            <a:ext cx="2" cy="67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E07A47-30F1-4B49-A61A-8ECD05D17382}"/>
              </a:ext>
            </a:extLst>
          </p:cNvPr>
          <p:cNvSpPr/>
          <p:nvPr/>
        </p:nvSpPr>
        <p:spPr>
          <a:xfrm>
            <a:off x="4615769" y="3659832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PlayerInfo.Carrot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NeedCarrot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5951A2-5D44-43C0-87A1-FBAF3637C933}"/>
              </a:ext>
            </a:extLst>
          </p:cNvPr>
          <p:cNvSpPr/>
          <p:nvPr/>
        </p:nvSpPr>
        <p:spPr>
          <a:xfrm>
            <a:off x="8371981" y="208064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구매에 따라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변동될 객체의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 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992A7-FF24-4617-A7B4-7F6BBC30B593}"/>
              </a:ext>
            </a:extLst>
          </p:cNvPr>
          <p:cNvSpPr/>
          <p:nvPr/>
        </p:nvSpPr>
        <p:spPr>
          <a:xfrm>
            <a:off x="8371980" y="3855809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변동사항 반영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상점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텍스트 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09773B6E-00E2-4F89-B359-AEE31FE674D7}"/>
              </a:ext>
            </a:extLst>
          </p:cNvPr>
          <p:cNvSpPr/>
          <p:nvPr/>
        </p:nvSpPr>
        <p:spPr>
          <a:xfrm>
            <a:off x="8318483" y="5814234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E2AB37CD-A011-404E-87E6-6377E5DDD2DF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6692006" y="816022"/>
            <a:ext cx="1679975" cy="345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298761B-2F36-4678-B49A-A910B6D7270F}"/>
              </a:ext>
            </a:extLst>
          </p:cNvPr>
          <p:cNvCxnSpPr>
            <a:cxnSpLocks/>
            <a:stCxn id="48" idx="2"/>
            <a:endCxn id="38" idx="0"/>
          </p:cNvCxnSpPr>
          <p:nvPr/>
        </p:nvCxnSpPr>
        <p:spPr>
          <a:xfrm flipH="1">
            <a:off x="9410099" y="1423979"/>
            <a:ext cx="1" cy="607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C03CF4-297F-4596-A3CC-C66304E5700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9410098" y="5071724"/>
            <a:ext cx="1" cy="74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214442-9083-4F1B-85DF-017C8E2F57F7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 flipV="1">
            <a:off x="6629253" y="6099611"/>
            <a:ext cx="168923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BA33B3-BDA0-49A0-BDEF-249451767B3C}"/>
              </a:ext>
            </a:extLst>
          </p:cNvPr>
          <p:cNvGrpSpPr/>
          <p:nvPr/>
        </p:nvGrpSpPr>
        <p:grpSpPr>
          <a:xfrm>
            <a:off x="4426248" y="1794209"/>
            <a:ext cx="2455274" cy="1279828"/>
            <a:chOff x="4426248" y="1794209"/>
            <a:chExt cx="2455274" cy="1279828"/>
          </a:xfrm>
        </p:grpSpPr>
        <p:sp>
          <p:nvSpPr>
            <p:cNvPr id="15" name="순서도: 데이터 14">
              <a:extLst>
                <a:ext uri="{FF2B5EF4-FFF2-40B4-BE49-F238E27FC236}">
                  <a16:creationId xmlns:a16="http://schemas.microsoft.com/office/drawing/2014/main" id="{28C227EA-846C-4DF3-B51E-AB3EBAC53FC7}"/>
                </a:ext>
              </a:extLst>
            </p:cNvPr>
            <p:cNvSpPr/>
            <p:nvPr/>
          </p:nvSpPr>
          <p:spPr>
            <a:xfrm>
              <a:off x="4426248" y="1794209"/>
              <a:ext cx="2455274" cy="1279828"/>
            </a:xfrm>
            <a:prstGeom prst="flowChartInputOutp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E32CB4-2FF5-4F1F-AE38-9C1BB36A7FCE}"/>
                </a:ext>
              </a:extLst>
            </p:cNvPr>
            <p:cNvSpPr txBox="1"/>
            <p:nvPr/>
          </p:nvSpPr>
          <p:spPr>
            <a:xfrm>
              <a:off x="5059011" y="2234377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구매 입력</a:t>
              </a:r>
              <a:endParaRPr lang="en-US" altLang="ko-KR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42EFEA0-13BB-4775-9E61-E0A8FE1FDC39}"/>
              </a:ext>
            </a:extLst>
          </p:cNvPr>
          <p:cNvGrpSpPr/>
          <p:nvPr/>
        </p:nvGrpSpPr>
        <p:grpSpPr>
          <a:xfrm>
            <a:off x="0" y="99367"/>
            <a:ext cx="1532966" cy="620714"/>
            <a:chOff x="0" y="231324"/>
            <a:chExt cx="2341178" cy="62071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CFC8653-1268-4E8B-9CEC-7EE87E208C2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87" name="평행 사변형 86">
              <a:extLst>
                <a:ext uri="{FF2B5EF4-FFF2-40B4-BE49-F238E27FC236}">
                  <a16:creationId xmlns:a16="http://schemas.microsoft.com/office/drawing/2014/main" id="{E8126C5B-727C-4050-A208-6E600217D981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283ECE-A97B-439E-A945-91C7BA8BC903}"/>
              </a:ext>
            </a:extLst>
          </p:cNvPr>
          <p:cNvSpPr/>
          <p:nvPr/>
        </p:nvSpPr>
        <p:spPr>
          <a:xfrm>
            <a:off x="8371980" y="2031937"/>
            <a:ext cx="2076237" cy="12159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 변동사항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전달 받음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0E70CC6-1791-4982-8528-A0FE7ED16FF4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9410099" y="3247852"/>
            <a:ext cx="0" cy="607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1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271840" y="2096517"/>
            <a:ext cx="5970228" cy="3238668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275335"/>
              <a:ext cx="4217057" cy="2151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구매 유형에 따라 탭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항목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ShopItem.ItemCategory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세부 데이터로 분류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탭은 임시로 </a:t>
              </a:r>
              <a:r>
                <a:rPr lang="en-US" altLang="ko-KR" sz="1400" dirty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>
                  <a:solidFill>
                    <a:schemeClr val="tx1"/>
                  </a:solidFill>
                </a:rPr>
                <a:t>개</a:t>
              </a:r>
              <a:r>
                <a:rPr lang="en-US" altLang="ko-KR" sz="1400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dirty="0">
                  <a:solidFill>
                    <a:schemeClr val="tx1"/>
                  </a:solidFill>
                </a:rPr>
                <a:t>개수 무관하게 적용될 수 있도록 구현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탭에서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항목별 슬롯이 존재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탭에 따라 해당 항목 슬롯들이 나타남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슬롯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행을 구성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lvl="1"/>
              <a:r>
                <a:rPr lang="en-US" altLang="ko-KR" dirty="0">
                  <a:solidFill>
                    <a:schemeClr val="tx1"/>
                  </a:solidFill>
                </a:rPr>
                <a:t>-</a:t>
              </a:r>
              <a:r>
                <a:rPr lang="ko-KR" altLang="en-US" dirty="0">
                  <a:solidFill>
                    <a:schemeClr val="tx1"/>
                  </a:solidFill>
                </a:rPr>
                <a:t>스크롤링 제공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슬롯은</a:t>
              </a:r>
              <a:r>
                <a:rPr lang="en-US" altLang="ko-KR" dirty="0">
                  <a:solidFill>
                    <a:schemeClr val="tx1"/>
                  </a:solidFill>
                </a:rPr>
                <a:t> IMG, 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레벨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효과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구매 버튼으로 구성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00166A-9234-4F8F-A549-F3D5DA4FA56A}"/>
              </a:ext>
            </a:extLst>
          </p:cNvPr>
          <p:cNvGrpSpPr/>
          <p:nvPr/>
        </p:nvGrpSpPr>
        <p:grpSpPr>
          <a:xfrm>
            <a:off x="6534923" y="1071632"/>
            <a:ext cx="5127680" cy="2926285"/>
            <a:chOff x="6534923" y="1183144"/>
            <a:chExt cx="5127680" cy="292628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173D85B-F864-4AF0-ACCD-E2AFF20EC9F8}"/>
                </a:ext>
              </a:extLst>
            </p:cNvPr>
            <p:cNvSpPr/>
            <p:nvPr/>
          </p:nvSpPr>
          <p:spPr>
            <a:xfrm>
              <a:off x="6534923" y="1192267"/>
              <a:ext cx="5127679" cy="29171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22F88CE-CFBD-4365-941B-EB53CC61527A}"/>
                </a:ext>
              </a:extLst>
            </p:cNvPr>
            <p:cNvSpPr/>
            <p:nvPr/>
          </p:nvSpPr>
          <p:spPr>
            <a:xfrm>
              <a:off x="6534923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B75E8A0-A4FC-426D-9C8B-141A16FD77CB}"/>
                </a:ext>
              </a:extLst>
            </p:cNvPr>
            <p:cNvSpPr/>
            <p:nvPr/>
          </p:nvSpPr>
          <p:spPr>
            <a:xfrm>
              <a:off x="8238150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A48931A-8630-43D6-AF55-CE46AFA8BEAA}"/>
                </a:ext>
              </a:extLst>
            </p:cNvPr>
            <p:cNvSpPr/>
            <p:nvPr/>
          </p:nvSpPr>
          <p:spPr>
            <a:xfrm>
              <a:off x="9941378" y="3679123"/>
              <a:ext cx="1703228" cy="4303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탭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0AFB992E-C766-4CA8-B960-F937F9FCCA73}"/>
                </a:ext>
              </a:extLst>
            </p:cNvPr>
            <p:cNvSpPr/>
            <p:nvPr/>
          </p:nvSpPr>
          <p:spPr>
            <a:xfrm>
              <a:off x="6534923" y="1554487"/>
              <a:ext cx="5127680" cy="2124636"/>
            </a:xfrm>
            <a:prstGeom prst="roundRect">
              <a:avLst>
                <a:gd name="adj" fmla="val 717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762710-4B97-421B-91BC-6091F9EC0E20}"/>
                </a:ext>
              </a:extLst>
            </p:cNvPr>
            <p:cNvSpPr txBox="1"/>
            <p:nvPr/>
          </p:nvSpPr>
          <p:spPr>
            <a:xfrm>
              <a:off x="7939609" y="2302579"/>
              <a:ext cx="2662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탭에 적절한 슬롯 배치</a:t>
              </a:r>
              <a:endParaRPr lang="en-US" altLang="ko-KR" dirty="0"/>
            </a:p>
            <a:p>
              <a:pPr algn="ctr"/>
              <a:r>
                <a:rPr lang="en-US" altLang="ko-KR" dirty="0"/>
                <a:t>(1</a:t>
              </a:r>
              <a:r>
                <a:rPr lang="ko-KR" altLang="en-US" dirty="0"/>
                <a:t> </a:t>
              </a:r>
              <a:r>
                <a:rPr lang="en-US" altLang="ko-KR" dirty="0"/>
                <a:t>Slot by 1 Row)</a:t>
              </a:r>
              <a:endParaRPr lang="ko-KR" altLang="en-US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2B22871-3680-4F30-9299-DBC3BBBCA731}"/>
                </a:ext>
              </a:extLst>
            </p:cNvPr>
            <p:cNvSpPr/>
            <p:nvPr/>
          </p:nvSpPr>
          <p:spPr>
            <a:xfrm flipV="1">
              <a:off x="8807375" y="1240489"/>
              <a:ext cx="564777" cy="26577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C24D55-6279-42BA-B18D-11AFABF19E51}"/>
                </a:ext>
              </a:extLst>
            </p:cNvPr>
            <p:cNvSpPr txBox="1"/>
            <p:nvPr/>
          </p:nvSpPr>
          <p:spPr>
            <a:xfrm>
              <a:off x="9372152" y="1183144"/>
              <a:ext cx="1680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내리기 버튼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6552920" y="643250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1" y="2281986"/>
              <a:ext cx="1411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상점 </a:t>
              </a:r>
              <a:r>
                <a:rPr lang="en-US" altLang="ko-KR" dirty="0"/>
                <a:t>UI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0BB31D-94C8-4D35-9B56-89AECC7C0FD8}"/>
              </a:ext>
            </a:extLst>
          </p:cNvPr>
          <p:cNvGrpSpPr/>
          <p:nvPr/>
        </p:nvGrpSpPr>
        <p:grpSpPr>
          <a:xfrm>
            <a:off x="6516927" y="4904879"/>
            <a:ext cx="1466077" cy="437505"/>
            <a:chOff x="5383928" y="2247900"/>
            <a:chExt cx="2078938" cy="437505"/>
          </a:xfrm>
        </p:grpSpPr>
        <p:sp>
          <p:nvSpPr>
            <p:cNvPr id="27" name="화살표: 오각형 26">
              <a:extLst>
                <a:ext uri="{FF2B5EF4-FFF2-40B4-BE49-F238E27FC236}">
                  <a16:creationId xmlns:a16="http://schemas.microsoft.com/office/drawing/2014/main" id="{31C9899E-97B2-4859-8B4D-913A5FF7809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12B650-49BB-482C-8604-5D3AC939746D}"/>
                </a:ext>
              </a:extLst>
            </p:cNvPr>
            <p:cNvSpPr txBox="1"/>
            <p:nvPr/>
          </p:nvSpPr>
          <p:spPr>
            <a:xfrm>
              <a:off x="5393132" y="2281986"/>
              <a:ext cx="202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슬롯 구성</a:t>
              </a:r>
              <a:endParaRPr lang="en-US" altLang="ko-KR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4E2A6C-FD17-47F1-84E9-064422975CE7}"/>
              </a:ext>
            </a:extLst>
          </p:cNvPr>
          <p:cNvGrpSpPr/>
          <p:nvPr/>
        </p:nvGrpSpPr>
        <p:grpSpPr>
          <a:xfrm>
            <a:off x="6516927" y="5335185"/>
            <a:ext cx="5127679" cy="1261100"/>
            <a:chOff x="6516927" y="5335185"/>
            <a:chExt cx="5127679" cy="12611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4E1C8F-94DB-4490-B452-733EE845CA6A}"/>
                </a:ext>
              </a:extLst>
            </p:cNvPr>
            <p:cNvSpPr/>
            <p:nvPr/>
          </p:nvSpPr>
          <p:spPr>
            <a:xfrm>
              <a:off x="6516927" y="5335185"/>
              <a:ext cx="5127679" cy="1261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3F923C-3537-43F4-8094-0AD643050078}"/>
                </a:ext>
              </a:extLst>
            </p:cNvPr>
            <p:cNvSpPr/>
            <p:nvPr/>
          </p:nvSpPr>
          <p:spPr>
            <a:xfrm>
              <a:off x="6717003" y="5501447"/>
              <a:ext cx="959284" cy="928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364FE1-D4DE-49B1-9535-5857A47FCDF2}"/>
                </a:ext>
              </a:extLst>
            </p:cNvPr>
            <p:cNvSpPr txBox="1"/>
            <p:nvPr/>
          </p:nvSpPr>
          <p:spPr>
            <a:xfrm>
              <a:off x="7776502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Name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9E5FF7-C370-468E-918E-7526191E4C38}"/>
                </a:ext>
              </a:extLst>
            </p:cNvPr>
            <p:cNvSpPr txBox="1"/>
            <p:nvPr/>
          </p:nvSpPr>
          <p:spPr>
            <a:xfrm>
              <a:off x="9185217" y="5423937"/>
              <a:ext cx="1358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9F2CF8-508B-4447-A1CC-9FDE9C9B43A4}"/>
                </a:ext>
              </a:extLst>
            </p:cNvPr>
            <p:cNvSpPr txBox="1"/>
            <p:nvPr/>
          </p:nvSpPr>
          <p:spPr>
            <a:xfrm>
              <a:off x="7776502" y="5836309"/>
              <a:ext cx="2060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Effect with Value</a:t>
              </a:r>
              <a:br>
                <a:rPr lang="en-US" altLang="ko-KR" dirty="0"/>
              </a:br>
              <a:r>
                <a:rPr lang="en-US" altLang="ko-KR" dirty="0"/>
                <a:t>(</a:t>
              </a:r>
              <a:r>
                <a:rPr lang="ko-KR" altLang="en-US" dirty="0"/>
                <a:t>최대 </a:t>
              </a:r>
              <a:r>
                <a:rPr lang="en-US" altLang="ko-KR" dirty="0"/>
                <a:t>3</a:t>
              </a:r>
              <a:r>
                <a:rPr lang="ko-KR" altLang="en-US" dirty="0"/>
                <a:t>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6A9A70E-A93F-4F78-BD2F-9415E70A5448}"/>
                </a:ext>
              </a:extLst>
            </p:cNvPr>
            <p:cNvSpPr/>
            <p:nvPr/>
          </p:nvSpPr>
          <p:spPr>
            <a:xfrm>
              <a:off x="10593932" y="5536586"/>
              <a:ext cx="914400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구매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비용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278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525219" y="1215254"/>
            <a:ext cx="6607294" cy="2696203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10615"/>
              <a:ext cx="4217057" cy="2116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상점 버튼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클릭시</a:t>
              </a:r>
              <a:r>
                <a:rPr lang="ko-KR" altLang="en-US" dirty="0">
                  <a:solidFill>
                    <a:schemeClr val="tx1"/>
                  </a:solidFill>
                </a:rPr>
                <a:t> 상점 창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버튼 이미지가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바퀴 회전하며 화면 하단 중앙으로 이동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		        </a:t>
              </a:r>
              <a:r>
                <a:rPr lang="en-US" altLang="ko-KR" sz="1600" dirty="0">
                  <a:solidFill>
                    <a:schemeClr val="tx1"/>
                  </a:solidFill>
                </a:rPr>
                <a:t>(</a:t>
              </a:r>
              <a:r>
                <a:rPr lang="ko-KR" altLang="en-US" sz="1600" dirty="0">
                  <a:solidFill>
                    <a:schemeClr val="tx1"/>
                  </a:solidFill>
                </a:rPr>
                <a:t>회전은 시계방향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이동은</a:t>
              </a:r>
              <a:r>
                <a:rPr lang="en-US" altLang="ko-KR" sz="1600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</a:rPr>
                <a:t>타원을 그리며</a:t>
              </a:r>
              <a:r>
                <a:rPr lang="en-US" altLang="ko-KR" sz="1600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이동 종료 후 버튼 위치에서 </a:t>
              </a:r>
              <a:r>
                <a:rPr lang="en-US" altLang="ko-KR" dirty="0">
                  <a:solidFill>
                    <a:schemeClr val="tx1"/>
                  </a:solidFill>
                </a:rPr>
                <a:t>0 to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(scale) at x axis</a:t>
              </a:r>
              <a:r>
                <a:rPr lang="ko-KR" altLang="en-US" dirty="0">
                  <a:solidFill>
                    <a:schemeClr val="tx1"/>
                  </a:solidFill>
                </a:rPr>
                <a:t>로 팝업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탭은 가장 최근에 열었던 탭을 기준으로 열림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최근에 열었던 탭이 없는 경우는 </a:t>
              </a:r>
              <a:r>
                <a:rPr lang="ko-KR" altLang="en-US" i="1" dirty="0">
                  <a:solidFill>
                    <a:schemeClr val="tx1"/>
                  </a:solidFill>
                </a:rPr>
                <a:t>탭</a:t>
              </a:r>
              <a:r>
                <a:rPr lang="en-US" altLang="ko-KR" i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상점 창 팝업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613AEF-41F3-4537-AEC6-1C4C77CF07BA}"/>
              </a:ext>
            </a:extLst>
          </p:cNvPr>
          <p:cNvGrpSpPr/>
          <p:nvPr/>
        </p:nvGrpSpPr>
        <p:grpSpPr>
          <a:xfrm>
            <a:off x="0" y="99367"/>
            <a:ext cx="2366682" cy="620714"/>
            <a:chOff x="0" y="231324"/>
            <a:chExt cx="2341178" cy="6207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594E88-2EA4-4B62-8D41-791E6C37F386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5.1 </a:t>
              </a:r>
              <a:r>
                <a:rPr lang="ko-KR" altLang="en-US" sz="2800" b="1" dirty="0"/>
                <a:t>상점 창</a:t>
              </a:r>
              <a:endParaRPr lang="ko-KR" altLang="en-US" sz="1400" b="1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BC8FEDDD-5135-4889-876B-1070125CD6BB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C4597E-8D0F-4B90-8916-34AB1AFFF056}"/>
              </a:ext>
            </a:extLst>
          </p:cNvPr>
          <p:cNvGrpSpPr/>
          <p:nvPr/>
        </p:nvGrpSpPr>
        <p:grpSpPr>
          <a:xfrm>
            <a:off x="525218" y="4406630"/>
            <a:ext cx="6607293" cy="1795352"/>
            <a:chOff x="7280649" y="4038167"/>
            <a:chExt cx="4217057" cy="238908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2B6A15-69EA-48FC-9C47-C3025768825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C49E10-8FB6-4A59-BF16-0F91F033F2ED}"/>
                </a:ext>
              </a:extLst>
            </p:cNvPr>
            <p:cNvSpPr/>
            <p:nvPr/>
          </p:nvSpPr>
          <p:spPr>
            <a:xfrm>
              <a:off x="7280649" y="4530082"/>
              <a:ext cx="4217057" cy="1897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내리기 버튼 </a:t>
              </a:r>
              <a:r>
                <a:rPr lang="ko-KR" altLang="en-US" dirty="0" err="1">
                  <a:solidFill>
                    <a:schemeClr val="tx1"/>
                  </a:solidFill>
                </a:rPr>
                <a:t>클릭시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팝업의 역순으로 종료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 to 0 (scale) at x axis </a:t>
              </a:r>
              <a:r>
                <a:rPr lang="ko-KR" altLang="en-US" dirty="0">
                  <a:solidFill>
                    <a:schemeClr val="tx1"/>
                  </a:solidFill>
                </a:rPr>
                <a:t>후 중앙부 버튼이 원래 자리로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BF3240-11D1-426D-9FC4-FE5705A20A04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272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상점 창 종료</a:t>
              </a: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6B046708-98C6-4951-B16B-139A15392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31" y="360977"/>
            <a:ext cx="4019550" cy="642937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10AD25-1DEF-43F1-9AF3-33658BC71DFF}"/>
              </a:ext>
            </a:extLst>
          </p:cNvPr>
          <p:cNvGrpSpPr/>
          <p:nvPr/>
        </p:nvGrpSpPr>
        <p:grpSpPr>
          <a:xfrm>
            <a:off x="7647231" y="352768"/>
            <a:ext cx="1223582" cy="437505"/>
            <a:chOff x="5383928" y="2247900"/>
            <a:chExt cx="2078938" cy="437505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8E65393D-F284-431B-BF7E-A388737C65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C7B09-5085-4124-BD29-5EB90585401E}"/>
                </a:ext>
              </a:extLst>
            </p:cNvPr>
            <p:cNvSpPr txBox="1"/>
            <p:nvPr/>
          </p:nvSpPr>
          <p:spPr>
            <a:xfrm>
              <a:off x="5393132" y="2281986"/>
              <a:ext cx="1814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142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6.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변화를 통해 수 변화를 감지함으로써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3913182"/>
            <a:ext cx="8206868" cy="2715566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326054"/>
              <a:ext cx="4217057" cy="210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단위목록</a:t>
              </a:r>
              <a:r>
                <a:rPr lang="en-US" altLang="ko-KR" dirty="0">
                  <a:solidFill>
                    <a:schemeClr val="tx1"/>
                  </a:solidFill>
                </a:rPr>
                <a:t>.txt</a:t>
              </a:r>
              <a:r>
                <a:rPr lang="ko-KR" altLang="en-US" dirty="0">
                  <a:solidFill>
                    <a:schemeClr val="tx1"/>
                  </a:solidFill>
                </a:rPr>
                <a:t>‘를 따른다</a:t>
              </a:r>
              <a:r>
                <a:rPr lang="en-US" altLang="ko-KR" dirty="0">
                  <a:solidFill>
                    <a:schemeClr val="tx1"/>
                  </a:solidFill>
                </a:rPr>
                <a:t>. (</a:t>
              </a:r>
              <a:r>
                <a:rPr lang="ko-KR" altLang="en-US" dirty="0">
                  <a:solidFill>
                    <a:schemeClr val="tx1"/>
                  </a:solidFill>
                </a:rPr>
                <a:t>추가예정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3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농장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농장 </a:t>
            </a:r>
            <a:r>
              <a:rPr lang="ko-KR" altLang="en-US" sz="2000" dirty="0" err="1">
                <a:hlinkClick r:id="rId4" action="ppaction://hlinksldjump"/>
              </a:rPr>
              <a:t>레벨업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농장 정보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클릭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7" action="ppaction://hlinksldjump"/>
              </a:rPr>
              <a:t>액티브 스킬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8" action="ppaction://hlinksldjump"/>
              </a:rPr>
              <a:t>스킬 효과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9" action="ppaction://hlinksldjump"/>
              </a:rPr>
              <a:t>상점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10" action="ppaction://hlinksldjump"/>
              </a:rPr>
              <a:t>상점 창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11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시스템 구조에 대한 핵심 요소 및 주요 골자만 기재함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세부사항은 기재하지 않음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Var</a:t>
              </a:r>
              <a:r>
                <a:rPr lang="ko-KR" altLang="en-US" dirty="0">
                  <a:solidFill>
                    <a:schemeClr val="tx1"/>
                  </a:solidFill>
                </a:rPr>
                <a:t>는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</a:t>
              </a:r>
              <a:r>
                <a:rPr lang="en-US" altLang="ko-KR" dirty="0">
                  <a:solidFill>
                    <a:schemeClr val="tx1"/>
                  </a:solidFill>
                </a:rPr>
                <a:t>’ </a:t>
              </a:r>
              <a:r>
                <a:rPr lang="ko-KR" altLang="en-US" dirty="0">
                  <a:solidFill>
                    <a:schemeClr val="tx1"/>
                  </a:solidFill>
                </a:rPr>
                <a:t>상 </a:t>
              </a:r>
              <a:r>
                <a:rPr lang="en-US" altLang="ko-KR" dirty="0">
                  <a:solidFill>
                    <a:schemeClr val="tx1"/>
                  </a:solidFill>
                </a:rPr>
                <a:t>Class Design</a:t>
              </a:r>
              <a:r>
                <a:rPr lang="ko-KR" altLang="en-US" dirty="0">
                  <a:solidFill>
                    <a:schemeClr val="tx1"/>
                  </a:solidFill>
                </a:rPr>
                <a:t>을 따름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시각 자료 활용을 위해 </a:t>
              </a:r>
              <a:r>
                <a:rPr lang="en-US" altLang="ko-KR" dirty="0">
                  <a:solidFill>
                    <a:schemeClr val="tx1"/>
                  </a:solidFill>
                </a:rPr>
                <a:t>ppt </a:t>
              </a:r>
              <a:r>
                <a:rPr lang="ko-KR" altLang="en-US" dirty="0">
                  <a:solidFill>
                    <a:schemeClr val="tx1"/>
                  </a:solidFill>
                </a:rPr>
                <a:t>형식으로 작성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농장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매 시간마다 자동으로 수익을 내는 농장 운영을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기본적인 </a:t>
              </a:r>
              <a:r>
                <a:rPr lang="ko-KR" altLang="en-US" dirty="0" err="1">
                  <a:solidFill>
                    <a:schemeClr val="tx1"/>
                  </a:solidFill>
                </a:rPr>
                <a:t>수익원</a:t>
              </a:r>
              <a:r>
                <a:rPr lang="ko-KR" altLang="en-US" dirty="0">
                  <a:solidFill>
                    <a:schemeClr val="tx1"/>
                  </a:solidFill>
                </a:rPr>
                <a:t> 확보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단계 농장 확보라는 목표 제공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농장은 매 시간마다 수익을 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레벨이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단계마다 </a:t>
              </a:r>
              <a:r>
                <a:rPr lang="ko-KR" altLang="en-US" dirty="0" err="1">
                  <a:solidFill>
                    <a:schemeClr val="tx1"/>
                  </a:solidFill>
                </a:rPr>
                <a:t>하나씩의</a:t>
              </a:r>
              <a:r>
                <a:rPr lang="ko-KR" altLang="en-US" dirty="0">
                  <a:solidFill>
                    <a:schemeClr val="tx1"/>
                  </a:solidFill>
                </a:rPr>
                <a:t> 농장이 존재하고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개개 농장마다 레벨이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1(1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 – 2LV / </a:t>
              </a:r>
              <a:r>
                <a:rPr lang="ko-KR" altLang="en-US" dirty="0">
                  <a:solidFill>
                    <a:schemeClr val="tx1"/>
                  </a:solidFill>
                </a:rPr>
                <a:t>농장</a:t>
              </a:r>
              <a:r>
                <a:rPr lang="en-US" altLang="ko-KR" dirty="0">
                  <a:solidFill>
                    <a:schemeClr val="tx1"/>
                  </a:solidFill>
                </a:rPr>
                <a:t>2(2</a:t>
              </a:r>
              <a:r>
                <a:rPr lang="ko-KR" altLang="en-US" dirty="0">
                  <a:solidFill>
                    <a:schemeClr val="tx1"/>
                  </a:solidFill>
                </a:rPr>
                <a:t>단계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– 5LV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if(</a:t>
              </a:r>
              <a:r>
                <a:rPr lang="en-US" altLang="ko-KR" dirty="0" err="1">
                  <a:solidFill>
                    <a:schemeClr val="tx1"/>
                  </a:solidFill>
                </a:rPr>
                <a:t>FarmLV</a:t>
              </a:r>
              <a:r>
                <a:rPr lang="en-US" altLang="ko-KR" dirty="0">
                  <a:solidFill>
                    <a:schemeClr val="tx1"/>
                  </a:solidFill>
                </a:rPr>
                <a:t> &gt; 0):</a:t>
              </a:r>
            </a:p>
            <a:p>
              <a:pPr lvl="1"/>
              <a:r>
                <a:rPr lang="ko-KR" altLang="en-US" dirty="0">
                  <a:solidFill>
                    <a:schemeClr val="tx1"/>
                  </a:solidFill>
                </a:rPr>
                <a:t>매 </a:t>
              </a:r>
              <a:r>
                <a:rPr lang="en-US" altLang="ko-KR" dirty="0" err="1">
                  <a:solidFill>
                    <a:schemeClr val="tx1"/>
                  </a:solidFill>
                </a:rPr>
                <a:t>FarmEarnCooltime</a:t>
              </a:r>
              <a:r>
                <a:rPr lang="ko-KR" altLang="en-US" dirty="0">
                  <a:solidFill>
                    <a:schemeClr val="tx1"/>
                  </a:solidFill>
                </a:rPr>
                <a:t>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ko-KR" altLang="en-US" dirty="0">
                  <a:solidFill>
                    <a:schemeClr val="tx1"/>
                  </a:solidFill>
                </a:rPr>
                <a:t>만큼 </a:t>
              </a:r>
              <a:r>
                <a:rPr lang="en-US" altLang="ko-KR" dirty="0" err="1">
                  <a:solidFill>
                    <a:schemeClr val="tx1"/>
                  </a:solidFill>
                </a:rPr>
                <a:t>PlayerInfo.Carrot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증가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 설명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D8EEFA3-FE31-4E3A-B567-699D39FBE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2278716"/>
            <a:ext cx="2781300" cy="28384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2059963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6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160020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농장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236895" y="2437268"/>
            <a:ext cx="4883524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solidFill>
                    <a:schemeClr val="tx1"/>
                  </a:solidFill>
                </a:rPr>
                <a:t>FarmEarning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>
                  <a:solidFill>
                    <a:schemeClr val="tx1"/>
                  </a:solidFill>
                </a:rPr>
                <a:t>증가시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텍스트를 농장 상단에 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텍스트는 위로 서서히 올라가며 </a:t>
              </a:r>
              <a:r>
                <a:rPr lang="en-US" altLang="ko-KR" dirty="0">
                  <a:solidFill>
                    <a:schemeClr val="tx1"/>
                  </a:solidFill>
                </a:rPr>
                <a:t>Fade Out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관련 </a:t>
              </a:r>
              <a:r>
                <a:rPr lang="en-US" altLang="ko-KR" dirty="0">
                  <a:solidFill>
                    <a:schemeClr val="bg1"/>
                  </a:solidFill>
                </a:rPr>
                <a:t>UI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11E454-01E1-4812-8BB4-8322E24F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49" y="1780278"/>
            <a:ext cx="2990850" cy="35242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EFA9BD-D931-49B1-848D-F30CDC75F89D}"/>
              </a:ext>
            </a:extLst>
          </p:cNvPr>
          <p:cNvGrpSpPr/>
          <p:nvPr/>
        </p:nvGrpSpPr>
        <p:grpSpPr>
          <a:xfrm>
            <a:off x="7905749" y="1780278"/>
            <a:ext cx="1253705" cy="437505"/>
            <a:chOff x="5383928" y="2247900"/>
            <a:chExt cx="2078938" cy="437505"/>
          </a:xfrm>
        </p:grpSpPr>
        <p:sp>
          <p:nvSpPr>
            <p:cNvPr id="18" name="화살표: 오각형 17">
              <a:extLst>
                <a:ext uri="{FF2B5EF4-FFF2-40B4-BE49-F238E27FC236}">
                  <a16:creationId xmlns:a16="http://schemas.microsoft.com/office/drawing/2014/main" id="{1D718685-2DC5-4943-99B5-ABA7693D4BE2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7C5A4-0570-4D6C-9993-0C84648C53A1}"/>
                </a:ext>
              </a:extLst>
            </p:cNvPr>
            <p:cNvSpPr txBox="1"/>
            <p:nvPr/>
          </p:nvSpPr>
          <p:spPr>
            <a:xfrm>
              <a:off x="5393131" y="2281986"/>
              <a:ext cx="935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GIF </a:t>
              </a:r>
              <a:r>
                <a:rPr lang="ko-KR" altLang="en-US" dirty="0"/>
                <a:t>자료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93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1469</Words>
  <Application>Microsoft Office PowerPoint</Application>
  <PresentationFormat>와이드스크린</PresentationFormat>
  <Paragraphs>297</Paragraphs>
  <Slides>28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당근키우기 시스템 기획서</vt:lpstr>
      <vt:lpstr>PowerPoint 프레젠테이션</vt:lpstr>
      <vt:lpstr>PowerPoint 프레젠테이션</vt:lpstr>
      <vt:lpstr>1. 문서 개요</vt:lpstr>
      <vt:lpstr>PowerPoint 프레젠테이션</vt:lpstr>
      <vt:lpstr>2. 농장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클릭 시스템</vt:lpstr>
      <vt:lpstr>PowerPoint 프레젠테이션</vt:lpstr>
      <vt:lpstr>4. 액티브 스킬 시스템</vt:lpstr>
      <vt:lpstr>PowerPoint 프레젠테이션</vt:lpstr>
      <vt:lpstr>PowerPoint 프레젠테이션</vt:lpstr>
      <vt:lpstr>PowerPoint 프레젠테이션</vt:lpstr>
      <vt:lpstr>PowerPoint 프레젠테이션</vt:lpstr>
      <vt:lpstr>5. 상점 시스템</vt:lpstr>
      <vt:lpstr>PowerPoint 프레젠테이션</vt:lpstr>
      <vt:lpstr>PowerPoint 프레젠테이션</vt:lpstr>
      <vt:lpstr>PowerPoint 프레젠테이션</vt:lpstr>
      <vt:lpstr>PowerPoint 프레젠테이션</vt:lpstr>
      <vt:lpstr>6.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284</cp:revision>
  <dcterms:created xsi:type="dcterms:W3CDTF">2020-07-17T09:29:04Z</dcterms:created>
  <dcterms:modified xsi:type="dcterms:W3CDTF">2020-11-12T05:10:01Z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