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37"/>
  </p:sld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vertBarState="maximized">
    <p:restoredLeft sz="15620"/>
    <p:restoredTop sz="94848"/>
  </p:normalViewPr>
  <p:slideViewPr>
    <p:cSldViewPr>
      <p:cViewPr>
        <p:scale>
          <a:sx n="75" d="100"/>
          <a:sy n="75" d="100"/>
        </p:scale>
        <p:origin x="-2664" y="-834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192" cy="73736192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slide" Target="slides/slide13.xml"  /><Relationship Id="rId14" Type="http://schemas.openxmlformats.org/officeDocument/2006/relationships/slide" Target="slides/slide14.xml"  /><Relationship Id="rId15" Type="http://schemas.openxmlformats.org/officeDocument/2006/relationships/slide" Target="slides/slide15.xml"  /><Relationship Id="rId16" Type="http://schemas.openxmlformats.org/officeDocument/2006/relationships/slide" Target="slides/slide16.xml"  /><Relationship Id="rId17" Type="http://schemas.openxmlformats.org/officeDocument/2006/relationships/slide" Target="slides/slide17.xml"  /><Relationship Id="rId18" Type="http://schemas.openxmlformats.org/officeDocument/2006/relationships/slide" Target="slides/slide18.xml"  /><Relationship Id="rId19" Type="http://schemas.openxmlformats.org/officeDocument/2006/relationships/slide" Target="slides/slide19.xml"  /><Relationship Id="rId2" Type="http://schemas.openxmlformats.org/officeDocument/2006/relationships/slide" Target="slides/slide2.xml"  /><Relationship Id="rId20" Type="http://schemas.openxmlformats.org/officeDocument/2006/relationships/slide" Target="slides/slide20.xml"  /><Relationship Id="rId21" Type="http://schemas.openxmlformats.org/officeDocument/2006/relationships/slide" Target="slides/slide21.xml"  /><Relationship Id="rId22" Type="http://schemas.openxmlformats.org/officeDocument/2006/relationships/slide" Target="slides/slide22.xml"  /><Relationship Id="rId23" Type="http://schemas.openxmlformats.org/officeDocument/2006/relationships/slide" Target="slides/slide23.xml"  /><Relationship Id="rId24" Type="http://schemas.openxmlformats.org/officeDocument/2006/relationships/slide" Target="slides/slide24.xml"  /><Relationship Id="rId25" Type="http://schemas.openxmlformats.org/officeDocument/2006/relationships/slide" Target="slides/slide25.xml"  /><Relationship Id="rId26" Type="http://schemas.openxmlformats.org/officeDocument/2006/relationships/slide" Target="slides/slide26.xml"  /><Relationship Id="rId27" Type="http://schemas.openxmlformats.org/officeDocument/2006/relationships/slide" Target="slides/slide27.xml"  /><Relationship Id="rId28" Type="http://schemas.openxmlformats.org/officeDocument/2006/relationships/slide" Target="slides/slide28.xml"  /><Relationship Id="rId29" Type="http://schemas.openxmlformats.org/officeDocument/2006/relationships/slide" Target="slides/slide29.xml"  /><Relationship Id="rId3" Type="http://schemas.openxmlformats.org/officeDocument/2006/relationships/slide" Target="slides/slide3.xml"  /><Relationship Id="rId30" Type="http://schemas.openxmlformats.org/officeDocument/2006/relationships/slide" Target="slides/slide30.xml"  /><Relationship Id="rId31" Type="http://schemas.openxmlformats.org/officeDocument/2006/relationships/slide" Target="slides/slide31.xml"  /><Relationship Id="rId32" Type="http://schemas.openxmlformats.org/officeDocument/2006/relationships/slide" Target="slides/slide32.xml"  /><Relationship Id="rId33" Type="http://schemas.openxmlformats.org/officeDocument/2006/relationships/slide" Target="slides/slide33.xml"  /><Relationship Id="rId34" Type="http://schemas.openxmlformats.org/officeDocument/2006/relationships/slide" Target="slides/slide34.xml"  /><Relationship Id="rId35" Type="http://schemas.openxmlformats.org/officeDocument/2006/relationships/presProps" Target="presProps.xml"  /><Relationship Id="rId36" Type="http://schemas.openxmlformats.org/officeDocument/2006/relationships/viewProps" Target="viewProps.xml"  /><Relationship Id="rId37" Type="http://schemas.openxmlformats.org/officeDocument/2006/relationships/slideMaster" Target="slideMasters/slideMaster1.xml"  /><Relationship Id="rId38" Type="http://schemas.openxmlformats.org/officeDocument/2006/relationships/theme" Target="theme/theme1.xml"  /><Relationship Id="rId39" Type="http://schemas.openxmlformats.org/officeDocument/2006/relationships/tableStyles" Target="tableStyles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slide" Target="slides/slide9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623-1DA9-433A-9361-C5EF1673E228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17F1-9A8F-4687-9F50-538D5F7E2F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623-1DA9-433A-9361-C5EF1673E228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17F1-9A8F-4687-9F50-538D5F7E2F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623-1DA9-433A-9361-C5EF1673E228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17F1-9A8F-4687-9F50-538D5F7E2F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623-1DA9-433A-9361-C5EF1673E228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17F1-9A8F-4687-9F50-538D5F7E2F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623-1DA9-433A-9361-C5EF1673E228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17F1-9A8F-4687-9F50-538D5F7E2F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623-1DA9-433A-9361-C5EF1673E228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17F1-9A8F-4687-9F50-538D5F7E2F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623-1DA9-433A-9361-C5EF1673E228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17F1-9A8F-4687-9F50-538D5F7E2F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623-1DA9-433A-9361-C5EF1673E228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17F1-9A8F-4687-9F50-538D5F7E2F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623-1DA9-433A-9361-C5EF1673E228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17F1-9A8F-4687-9F50-538D5F7E2F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623-1DA9-433A-9361-C5EF1673E228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17F1-9A8F-4687-9F50-538D5F7E2F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623-1DA9-433A-9361-C5EF1673E228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17F1-9A8F-4687-9F50-538D5F7E2F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BEEAD623-1DA9-433A-9361-C5EF1673E228}" type="datetimeFigureOut">
              <a:rPr lang="ko-KR" altLang="en-US"/>
              <a:pPr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B6C417F1-9A8F-4687-9F50-538D5F7E2F9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3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4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5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7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8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9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/>
            <a:endParaRPr lang="ko-KR" alt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/>
            <a:endParaRPr lang="ko-KR" altLang="en-US"/>
          </a:p>
        </p:txBody>
      </p:sp>
      <p:pic>
        <p:nvPicPr>
          <p:cNvPr id="3077" name="_x444219024" descr="cif00001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67544" y="2276872"/>
            <a:ext cx="8143875" cy="641350"/>
          </a:xfrm>
          <a:prstGeom prst="rect">
            <a:avLst/>
          </a:prstGeom>
          <a:noFill/>
        </p:spPr>
      </p:pic>
      <p:sp>
        <p:nvSpPr>
          <p:cNvPr id="3080" name="Rectangle 8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/>
            <a:endParaRPr lang="ko-KR" altLang="en-US"/>
          </a:p>
        </p:txBody>
      </p:sp>
      <p:pic>
        <p:nvPicPr>
          <p:cNvPr id="3079" name="_x444219024" descr="cif00001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467544" y="3861048"/>
            <a:ext cx="8143875" cy="641350"/>
          </a:xfrm>
          <a:prstGeom prst="rect">
            <a:avLst/>
          </a:prstGeom>
          <a:noFill/>
        </p:spPr>
      </p:pic>
      <p:sp>
        <p:nvSpPr>
          <p:cNvPr id="3082" name="Rectangle 10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/>
            <a:endParaRPr lang="ko-KR" altLang="en-US"/>
          </a:p>
        </p:txBody>
      </p:sp>
      <p:sp>
        <p:nvSpPr>
          <p:cNvPr id="13" name="제목 1"/>
          <p:cNvSpPr>
            <a:spLocks noGrp="1"/>
          </p:cNvSpPr>
          <p:nvPr>
            <p:ph type="ctrTitle" idx="0"/>
          </p:nvPr>
        </p:nvSpPr>
        <p:spPr>
          <a:xfrm>
            <a:off x="611560" y="2348880"/>
            <a:ext cx="7772400" cy="1470025"/>
          </a:xfrm>
        </p:spPr>
        <p:txBody>
          <a:bodyPr/>
          <a:lstStyle/>
          <a:p>
            <a:pPr lvl="0"/>
            <a:r>
              <a:rPr lang="ko-KR" altLang="en-US"/>
              <a:t>눌천 </a:t>
            </a:r>
            <a:r>
              <a:rPr lang="en-US" altLang="ko-KR"/>
              <a:t>MES </a:t>
            </a:r>
            <a:r>
              <a:rPr lang="ko-KR" altLang="en-US"/>
              <a:t>매뉴얼</a:t>
            </a:r>
            <a:endParaRPr lang="ko-KR" altLang="en-US"/>
          </a:p>
        </p:txBody>
      </p:sp>
      <p:sp>
        <p:nvSpPr>
          <p:cNvPr id="14" name="제목 1"/>
          <p:cNvSpPr txBox="1"/>
          <p:nvPr/>
        </p:nvSpPr>
        <p:spPr>
          <a:xfrm>
            <a:off x="5764088" y="4221089"/>
            <a:ext cx="3379912" cy="50405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marL="0" lvl="0" indent="0" algn="ctr" defTabSz="1260157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>
                <a:latin typeface="+mj-lt"/>
                <a:ea typeface="+mj-ea"/>
                <a:cs typeface="+mj-cs"/>
              </a:rPr>
              <a:t>블루비즈 </a:t>
            </a:r>
            <a:r>
              <a:rPr lang="ko-KR" altLang="en-US" b="0" i="0" spc="5">
                <a:solidFill>
                  <a:schemeClr val="tx1"/>
                </a:solidFill>
                <a:latin typeface="+mj-lt"/>
                <a:ea typeface="+mj-ea"/>
                <a:cs typeface="+mj-cs"/>
              </a:rPr>
              <a:t>정영진 대리</a:t>
            </a:r>
            <a:endParaRPr lang="ko-KR" altLang="en-US" b="0" i="0" spc="5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1-8. 납품현황조회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/>
              <a:buChar char="•"/>
            </a:pPr>
            <a:r>
              <a:rPr lang="en-US" altLang="ko-KR">
                <a:solidFill>
                  <a:schemeClr val="tx1"/>
                </a:solidFill>
              </a:rPr>
              <a:t> 1-</a:t>
            </a:r>
            <a:r>
              <a:rPr lang="ko-KR" altLang="en-US">
                <a:solidFill>
                  <a:schemeClr val="tx1"/>
                </a:solidFill>
              </a:rPr>
              <a:t>7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r>
              <a:rPr lang="ko-KR" altLang="en-US">
                <a:solidFill>
                  <a:schemeClr val="tx1"/>
                </a:solidFill>
              </a:rPr>
              <a:t>납품관리 화면에서 등록한 출하내역을 한 화면으로 정의한 화면입니다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en-US" altLang="ko-KR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해당화면에서는 조회만 가능합니다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520526"/>
            <a:ext cx="9144000" cy="48526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1-9. 바코드출력용 엑셀등록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/>
              <a:buChar char="•"/>
            </a:pPr>
            <a:r>
              <a:rPr lang="en-US" altLang="ko-KR">
                <a:solidFill>
                  <a:schemeClr val="tx1"/>
                </a:solidFill>
              </a:rPr>
              <a:t> DAS </a:t>
            </a:r>
            <a:r>
              <a:rPr lang="ko-KR" altLang="en-US">
                <a:solidFill>
                  <a:schemeClr val="tx1"/>
                </a:solidFill>
              </a:rPr>
              <a:t>엑셀출력조회 화면에서 출력하기 위해 입력하는 화면입니다.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신규 등록 후 좌측 상단의 첨부파일 버튼을 사용하여 정해진 양식의 엑셀 파일을 등록하시면 상세내역이 자동등록됩니다.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해당 화면에서는 조회, 저장, 삭제가 모두 가능합니다.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375419"/>
            <a:ext cx="9144000" cy="51418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1-10. 매출관리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/>
              <a:buChar char="•"/>
            </a:pP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1-7. 납품관리 화면에서 출하내역의 항목 중 [매출확정일자]가 입력된 데이터를 나타냅니다.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해당 화면에서는 조회만 가능합니다.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476672"/>
            <a:ext cx="9144000" cy="49559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1-11. 매입관리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/>
              <a:buChar char="•"/>
            </a:pPr>
            <a:r>
              <a:rPr lang="en-US" altLang="ko-KR">
                <a:solidFill>
                  <a:schemeClr val="tx1"/>
                </a:solidFill>
              </a:rPr>
              <a:t>  </a:t>
            </a:r>
            <a:r>
              <a:rPr lang="ko-KR" altLang="en-US">
                <a:solidFill>
                  <a:schemeClr val="tx1"/>
                </a:solidFill>
              </a:rPr>
              <a:t>1-5. 구매입고관리 화면에서 매입내역의 항목 중 [매입확정일자]가 입력된 데이터를 나타냅니다.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해당 화면에서는 조회만 가능합니다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664324"/>
            <a:ext cx="9144000" cy="442085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1-12. 영업실적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/>
              <a:buChar char="•"/>
            </a:pP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각 모듈(수주, 납품, 매출, 매입)의 총 합계금액을 일별, 월별로 집계하여 표시합니다.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회사의 월별, 년별 결산 시 사용합니다.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해당 화면에서는 조회만 가능합니다.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404664"/>
            <a:ext cx="9144000" cy="50704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1-13. 제품재고현황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/>
              <a:buChar char="•"/>
            </a:pP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생산 또는 출고 후 남은 완제품의 재고수량을 나타내는 화면입니다.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제품 생산완료 시 자동채번 되어 </a:t>
            </a:r>
            <a:r>
              <a:rPr lang="en-US" altLang="ko-KR">
                <a:solidFill>
                  <a:schemeClr val="tx1"/>
                </a:solidFill>
              </a:rPr>
              <a:t>LOT</a:t>
            </a:r>
            <a:r>
              <a:rPr lang="ko-KR" altLang="en-US">
                <a:solidFill>
                  <a:schemeClr val="tx1"/>
                </a:solidFill>
              </a:rPr>
              <a:t>번호가 부여되며, 출고 할 때 해당 </a:t>
            </a:r>
            <a:r>
              <a:rPr lang="en-US" altLang="ko-KR">
                <a:solidFill>
                  <a:schemeClr val="tx1"/>
                </a:solidFill>
              </a:rPr>
              <a:t>LOT</a:t>
            </a:r>
            <a:r>
              <a:rPr lang="ko-KR" altLang="en-US">
                <a:solidFill>
                  <a:schemeClr val="tx1"/>
                </a:solidFill>
              </a:rPr>
              <a:t>를 입력하여 출고등록 하면 해당 </a:t>
            </a:r>
            <a:r>
              <a:rPr lang="en-US" altLang="ko-KR">
                <a:solidFill>
                  <a:schemeClr val="tx1"/>
                </a:solidFill>
              </a:rPr>
              <a:t>LOT</a:t>
            </a:r>
            <a:r>
              <a:rPr lang="ko-KR" altLang="en-US">
                <a:solidFill>
                  <a:schemeClr val="tx1"/>
                </a:solidFill>
              </a:rPr>
              <a:t>에서 재고수량이 차감됩니다.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620688"/>
            <a:ext cx="9144000" cy="463411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39552" y="2564904"/>
            <a:ext cx="7772400" cy="1470025"/>
          </a:xfrm>
        </p:spPr>
        <p:txBody>
          <a:bodyPr/>
          <a:lstStyle/>
          <a:p>
            <a:pPr lvl="0"/>
            <a:r>
              <a:rPr lang="ko-KR" altLang="en-US"/>
              <a:t>2</a:t>
            </a:r>
            <a:r>
              <a:rPr lang="en-US" altLang="ko-KR"/>
              <a:t>. </a:t>
            </a:r>
            <a:r>
              <a:rPr lang="ko-KR" altLang="en-US"/>
              <a:t>생산계획</a:t>
            </a:r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2-1. 생산계획정보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/>
              <a:buChar char="•"/>
            </a:pP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수주등록 시 자동등록 되는 화면입니다.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수주는 하였는데 제품의 수량이 부족하여 제품생산을 진행해야 할 경우 데이터 좌측 체크박스를 체크한 뒤 우측상단의 [작업지시접수] 버튼을 클릭하시면 되는데, 그 전에 해당 생산제품의 </a:t>
            </a:r>
            <a:r>
              <a:rPr lang="en-US" altLang="ko-KR">
                <a:solidFill>
                  <a:schemeClr val="tx1"/>
                </a:solidFill>
              </a:rPr>
              <a:t>BOM</a:t>
            </a:r>
            <a:r>
              <a:rPr lang="ko-KR" altLang="en-US">
                <a:solidFill>
                  <a:schemeClr val="tx1"/>
                </a:solidFill>
              </a:rPr>
              <a:t>정보가 입력되어 있어야 합니다.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[작업지시접수]를 할 경우 "할당여부" 항목은 할당으로 변경됩니다.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해당 화면에서는 비수주 생산(신규등록)이 가능합니다.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해당 화면에서의 "삭제"는 생산계획 데이터 삭제가 아니라 해당 수주상세내역, 품목정보로 등록된 작업지시내역만 삭제합니다.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404664"/>
            <a:ext cx="9144000" cy="375373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2-2. 작업지시관리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/>
              <a:buChar char="•"/>
            </a:pP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2-1. 생산계획정보 화면에서 등록한 데이터가 표시 됩니다.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해당 데이터는 </a:t>
            </a:r>
            <a:r>
              <a:rPr lang="en-US" altLang="ko-KR">
                <a:solidFill>
                  <a:schemeClr val="tx1"/>
                </a:solidFill>
              </a:rPr>
              <a:t>DAS</a:t>
            </a:r>
            <a:r>
              <a:rPr lang="ko-KR" altLang="en-US">
                <a:solidFill>
                  <a:schemeClr val="tx1"/>
                </a:solidFill>
              </a:rPr>
              <a:t>에서 각 공정에서 표시되며 </a:t>
            </a:r>
            <a:r>
              <a:rPr lang="en-US" altLang="ko-KR">
                <a:solidFill>
                  <a:schemeClr val="tx1"/>
                </a:solidFill>
              </a:rPr>
              <a:t>DAS</a:t>
            </a:r>
            <a:r>
              <a:rPr lang="ko-KR" altLang="en-US">
                <a:solidFill>
                  <a:schemeClr val="tx1"/>
                </a:solidFill>
              </a:rPr>
              <a:t>에서 작업실적등록이 가능합니다.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902076"/>
            <a:ext cx="9144000" cy="382306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2-3. </a:t>
            </a:r>
            <a:r>
              <a:rPr lang="en-US" altLang="ko-KR"/>
              <a:t>LOT Tracking</a:t>
            </a:r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/>
              <a:buChar char="•"/>
            </a:pP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해당 화면은 (생산)</a:t>
            </a:r>
            <a:r>
              <a:rPr lang="en-US" altLang="ko-KR">
                <a:solidFill>
                  <a:schemeClr val="tx1"/>
                </a:solidFill>
              </a:rPr>
              <a:t>LOT</a:t>
            </a:r>
            <a:r>
              <a:rPr lang="ko-KR" altLang="en-US">
                <a:solidFill>
                  <a:schemeClr val="tx1"/>
                </a:solidFill>
              </a:rPr>
              <a:t>를 </a:t>
            </a:r>
            <a:r>
              <a:rPr lang="en-US" altLang="ko-KR">
                <a:solidFill>
                  <a:schemeClr val="tx1"/>
                </a:solidFill>
              </a:rPr>
              <a:t>Trackiong(</a:t>
            </a:r>
            <a:r>
              <a:rPr lang="ko-KR" altLang="en-US">
                <a:solidFill>
                  <a:schemeClr val="tx1"/>
                </a:solidFill>
              </a:rPr>
              <a:t>추적) 하기 위한 화면입니다.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생산이 완료된 제품(</a:t>
            </a:r>
            <a:r>
              <a:rPr lang="en-US" altLang="ko-KR">
                <a:solidFill>
                  <a:schemeClr val="tx1"/>
                </a:solidFill>
              </a:rPr>
              <a:t>LOT</a:t>
            </a:r>
            <a:r>
              <a:rPr lang="ko-KR" altLang="en-US">
                <a:solidFill>
                  <a:schemeClr val="tx1"/>
                </a:solidFill>
              </a:rPr>
              <a:t>)을 조회조건에 입력하여야 하며ㅇ 조회할 경우 해당 제품의 생산정보를 확인할 수 있습니다.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LOT</a:t>
            </a:r>
            <a:r>
              <a:rPr lang="ko-KR" altLang="en-US">
                <a:solidFill>
                  <a:schemeClr val="tx1"/>
                </a:solidFill>
              </a:rPr>
              <a:t>번호가 필요할 경우 영업관리 &gt;&gt; 제품재고현황 화면에서 복사할 수 있습니다.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423359"/>
            <a:ext cx="9144000" cy="48058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39552" y="2564904"/>
            <a:ext cx="7772400" cy="1470025"/>
          </a:xfrm>
        </p:spPr>
        <p:txBody>
          <a:bodyPr/>
          <a:lstStyle/>
          <a:p>
            <a:pPr lvl="0"/>
            <a:r>
              <a:rPr lang="en-US" altLang="ko-KR"/>
              <a:t>1. </a:t>
            </a:r>
            <a:r>
              <a:rPr lang="ko-KR" altLang="en-US"/>
              <a:t>영업관리</a:t>
            </a:r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 2-4. 자재투입현황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/>
              <a:buChar char="•"/>
            </a:pP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현 시점에서 투입 중인 자재의 정보, 투입 된 자재로 인해 생산 중인 제품(반제품)의 정보를 나타내는 화면입니다.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투입된 자재라 할지라도 해당 제품(반제품)의 작업이 완료되면 해당 화면에서 자동삭제 됩니다.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476672"/>
            <a:ext cx="9144000" cy="45396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 2-5. 생산일지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/>
              <a:buChar char="•"/>
            </a:pP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해당 조회일자의 생산된 제품, 투입된 원재료, 부재료를 표시하는 화면입니다.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해당 화면에서 우측 하단의 작업자현황, 비용등록이 가능합니다.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404664"/>
            <a:ext cx="9144000" cy="495524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39552" y="2564904"/>
            <a:ext cx="7772400" cy="1470025"/>
          </a:xfrm>
        </p:spPr>
        <p:txBody>
          <a:bodyPr/>
          <a:lstStyle/>
          <a:p>
            <a:pPr lvl="0"/>
            <a:r>
              <a:rPr lang="ko-KR" altLang="en-US"/>
              <a:t>3</a:t>
            </a:r>
            <a:r>
              <a:rPr lang="en-US" altLang="ko-KR"/>
              <a:t>. </a:t>
            </a:r>
            <a:r>
              <a:rPr lang="ko-KR" altLang="en-US"/>
              <a:t>생산관리</a:t>
            </a:r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 3-1. 생산실적현황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/>
              <a:buChar char="•"/>
            </a:pPr>
            <a:r>
              <a:rPr lang="en-US" altLang="ko-KR">
                <a:solidFill>
                  <a:schemeClr val="tx1"/>
                </a:solidFill>
              </a:rPr>
              <a:t> DAS</a:t>
            </a:r>
            <a:r>
              <a:rPr lang="ko-KR" altLang="en-US">
                <a:solidFill>
                  <a:schemeClr val="tx1"/>
                </a:solidFill>
              </a:rPr>
              <a:t>에서 각 공정 작업실적등록 후 작업완료 된 제품, 반제품의 정보를 나타냅니다.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초기 화면에서는 수정이 불가능한 화면이었지만, 추후 요청으로 인하여 실적수량을 수정할 수 있게 변경하였고, 수량이 변경될 시 해당 생산</a:t>
            </a:r>
            <a:r>
              <a:rPr lang="en-US" altLang="ko-KR">
                <a:solidFill>
                  <a:schemeClr val="tx1"/>
                </a:solidFill>
              </a:rPr>
              <a:t>LOT</a:t>
            </a:r>
            <a:r>
              <a:rPr lang="ko-KR" altLang="en-US">
                <a:solidFill>
                  <a:schemeClr val="tx1"/>
                </a:solidFill>
              </a:rPr>
              <a:t>의 재고수량에 영향을 줍니다.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557869"/>
            <a:ext cx="9144000" cy="438329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 3-2. 공정재고현황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/>
              <a:buChar char="•"/>
            </a:pP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각 생산공정의 정보와 각 </a:t>
            </a:r>
            <a:r>
              <a:rPr lang="en-US" altLang="ko-KR">
                <a:solidFill>
                  <a:schemeClr val="tx1"/>
                </a:solidFill>
              </a:rPr>
              <a:t>LOT</a:t>
            </a:r>
            <a:r>
              <a:rPr lang="ko-KR" altLang="en-US">
                <a:solidFill>
                  <a:schemeClr val="tx1"/>
                </a:solidFill>
              </a:rPr>
              <a:t>별 입출고, 남은 재고수량을 표시합니다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해당 화면에서는 조회만 가능합니다.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476672"/>
            <a:ext cx="9144000" cy="493280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 3-3. 창고온도현황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5373216"/>
            <a:ext cx="9144000" cy="14847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/>
              <a:buChar char="•"/>
            </a:pP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창고 온도를 표시합니다.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DataConvert</a:t>
            </a:r>
            <a:r>
              <a:rPr lang="ko-KR" altLang="en-US">
                <a:solidFill>
                  <a:schemeClr val="tx1"/>
                </a:solidFill>
              </a:rPr>
              <a:t>.</a:t>
            </a:r>
            <a:r>
              <a:rPr lang="en-US" altLang="ko-KR">
                <a:solidFill>
                  <a:schemeClr val="tx1"/>
                </a:solidFill>
              </a:rPr>
              <a:t>exe</a:t>
            </a:r>
            <a:r>
              <a:rPr lang="ko-KR" altLang="en-US">
                <a:solidFill>
                  <a:schemeClr val="tx1"/>
                </a:solidFill>
              </a:rPr>
              <a:t> 소프트웨어로 창고온도 데이터를 제어하며, 해당 데이터를 게더링하여 창고온도현황 화면에 표시하는 프로세스입니다.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좌측에 표시 된 숫자를 클릭하면 해당 창고의 온도변화가 기록된 데이터를 하단의 그래프로 확인 할 수 있습니다.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332656"/>
            <a:ext cx="9144000" cy="496855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 3-4. 포장생산현황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/>
              <a:buChar char="•"/>
            </a:pP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자동포장기계를 사용한 현황을 표시하는 화면입니다.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자동포장기계를 사용하면 데이터가 자동으로 축적되며 일별로 표시하여 각 생산일자를 클릭하면 해당 생산일자의 자동포장기계 사용시간을 확인 할 수 있습니다.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548680"/>
            <a:ext cx="9144000" cy="446680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39552" y="2564904"/>
            <a:ext cx="7772400" cy="1470025"/>
          </a:xfrm>
        </p:spPr>
        <p:txBody>
          <a:bodyPr/>
          <a:lstStyle/>
          <a:p>
            <a:pPr lvl="0"/>
            <a:r>
              <a:rPr lang="ko-KR" altLang="en-US"/>
              <a:t>4</a:t>
            </a:r>
            <a:r>
              <a:rPr lang="en-US" altLang="ko-KR"/>
              <a:t>. </a:t>
            </a:r>
            <a:r>
              <a:rPr lang="ko-KR" altLang="en-US"/>
              <a:t>자재관리</a:t>
            </a:r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 4-1. 자재재고현황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/>
              <a:buChar char="•"/>
            </a:pP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투입자재의 총 재고를 표시하는 화면입니다.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품목별, </a:t>
            </a:r>
            <a:r>
              <a:rPr lang="en-US" altLang="ko-KR">
                <a:solidFill>
                  <a:schemeClr val="tx1"/>
                </a:solidFill>
              </a:rPr>
              <a:t>LOT</a:t>
            </a:r>
            <a:r>
              <a:rPr lang="ko-KR" altLang="en-US">
                <a:solidFill>
                  <a:schemeClr val="tx1"/>
                </a:solidFill>
              </a:rPr>
              <a:t>별로 투입자재의 재고를 확인 할 수 있습니다.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588145"/>
            <a:ext cx="9144000" cy="485707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 4-2. 자재입고조회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/>
              <a:buChar char="•"/>
            </a:pP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입고 된 자재의 정보를 표시하는 화면입니다.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1-5. 구매입고관리 화면에서 </a:t>
            </a:r>
            <a:r>
              <a:rPr lang="en-US" altLang="ko-KR">
                <a:solidFill>
                  <a:schemeClr val="tx1"/>
                </a:solidFill>
              </a:rPr>
              <a:t>LOT</a:t>
            </a:r>
            <a:r>
              <a:rPr lang="ko-KR" altLang="en-US">
                <a:solidFill>
                  <a:schemeClr val="tx1"/>
                </a:solidFill>
              </a:rPr>
              <a:t>등록 된 데이터가 화면에 표시됩니다.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476672"/>
            <a:ext cx="9144000" cy="49157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/>
              <a:t>1-1.</a:t>
            </a:r>
            <a:r>
              <a:rPr lang="ko-KR" altLang="en-US"/>
              <a:t>수주접수관리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/>
            <a:endParaRPr lang="en-US" altLang="ko-KR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수주접수관리 화면은 주문을 받았을 때 입력하는 화면입니다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en-US" altLang="ko-KR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해당 화면에서는 조회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저장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삭제가 모두 가능합니다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en-US" altLang="ko-KR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16387" name="그림 1638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485626"/>
            <a:ext cx="9144000" cy="488758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 4-3. 자재출고조회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/>
              <a:buChar char="•"/>
            </a:pP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생산 시 투입된 자재의 정보를 나타냅니다.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476672"/>
            <a:ext cx="9144000" cy="482374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39552" y="2564904"/>
            <a:ext cx="7772400" cy="1470025"/>
          </a:xfrm>
        </p:spPr>
        <p:txBody>
          <a:bodyPr/>
          <a:lstStyle/>
          <a:p>
            <a:pPr lvl="0"/>
            <a:r>
              <a:rPr lang="ko-KR" altLang="en-US"/>
              <a:t>5</a:t>
            </a:r>
            <a:r>
              <a:rPr lang="en-US" altLang="ko-KR"/>
              <a:t>. </a:t>
            </a:r>
            <a:r>
              <a:rPr lang="ko-KR" altLang="en-US"/>
              <a:t>품질관리</a:t>
            </a:r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 5-1. 불량실적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/>
              <a:buChar char="•"/>
            </a:pP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생산 중 불량발생으로 인하여 불량등록한 경우 해당 화면에 나타냅니다.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불량실적은 </a:t>
            </a:r>
            <a:r>
              <a:rPr lang="en-US" altLang="ko-KR">
                <a:solidFill>
                  <a:schemeClr val="tx1"/>
                </a:solidFill>
              </a:rPr>
              <a:t>DAS</a:t>
            </a:r>
            <a:r>
              <a:rPr lang="ko-KR" altLang="en-US">
                <a:solidFill>
                  <a:schemeClr val="tx1"/>
                </a:solidFill>
              </a:rPr>
              <a:t>와 마찬가지로 해당화면에서도 신규등록 가능하며 작업지시는 필수입력사항입니다.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692696"/>
            <a:ext cx="9144000" cy="390279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 5-2. 불량집계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/>
              <a:buChar char="•"/>
            </a:pP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5-1. 불량집계와 같은 프로세스로, </a:t>
            </a:r>
            <a:r>
              <a:rPr lang="en-US" altLang="ko-KR">
                <a:solidFill>
                  <a:schemeClr val="tx1"/>
                </a:solidFill>
              </a:rPr>
              <a:t>DAS</a:t>
            </a:r>
            <a:r>
              <a:rPr lang="ko-KR" altLang="en-US">
                <a:solidFill>
                  <a:schemeClr val="tx1"/>
                </a:solidFill>
              </a:rPr>
              <a:t>에서 불량등록된 데이터를 일자별, 불량사유별, 품목별, 공정별, 작업장별로 나누어 표시하는 형태를 지닌 화면입니다.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548680"/>
            <a:ext cx="9144000" cy="449678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 5-3. </a:t>
            </a:r>
            <a:r>
              <a:rPr lang="en-US" altLang="ko-KR"/>
              <a:t>Xray</a:t>
            </a:r>
            <a:r>
              <a:rPr lang="ko-KR" altLang="en-US"/>
              <a:t> 검출현황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/>
              <a:buChar char="•"/>
            </a:pP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현장 </a:t>
            </a:r>
            <a:r>
              <a:rPr lang="en-US" altLang="ko-KR">
                <a:solidFill>
                  <a:schemeClr val="tx1"/>
                </a:solidFill>
              </a:rPr>
              <a:t>X-Ray</a:t>
            </a:r>
            <a:r>
              <a:rPr lang="ko-KR" altLang="en-US">
                <a:solidFill>
                  <a:schemeClr val="tx1"/>
                </a:solidFill>
              </a:rPr>
              <a:t> 금속걸출기를 사용하였을 때 자동등록 되는 화면입니다.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금속검출 시 텍스트파일이 검출기</a:t>
            </a:r>
            <a:r>
              <a:rPr lang="en-US" altLang="ko-KR">
                <a:solidFill>
                  <a:schemeClr val="tx1"/>
                </a:solidFill>
              </a:rPr>
              <a:t>PC</a:t>
            </a:r>
            <a:r>
              <a:rPr lang="ko-KR" altLang="en-US">
                <a:solidFill>
                  <a:schemeClr val="tx1"/>
                </a:solidFill>
              </a:rPr>
              <a:t> 안에 저장되고 해당 텍스트 파일을 가공하여 </a:t>
            </a:r>
            <a:r>
              <a:rPr lang="en-US" altLang="ko-KR">
                <a:solidFill>
                  <a:schemeClr val="tx1"/>
                </a:solidFill>
              </a:rPr>
              <a:t>MES</a:t>
            </a:r>
            <a:r>
              <a:rPr lang="ko-KR" altLang="en-US">
                <a:solidFill>
                  <a:schemeClr val="tx1"/>
                </a:solidFill>
              </a:rPr>
              <a:t> 데이터로 변환시키는 프로세스가 있습니다.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529823"/>
            <a:ext cx="9144000" cy="46993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/>
              <a:t>1-2. </a:t>
            </a:r>
            <a:r>
              <a:rPr lang="ko-KR" altLang="en-US"/>
              <a:t>수주현황조회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/>
              <a:buChar char="•"/>
            </a:pPr>
            <a:r>
              <a:rPr lang="en-US" altLang="ko-KR">
                <a:solidFill>
                  <a:schemeClr val="tx1"/>
                </a:solidFill>
              </a:rPr>
              <a:t> 1-1.</a:t>
            </a:r>
            <a:r>
              <a:rPr lang="ko-KR" altLang="en-US">
                <a:solidFill>
                  <a:schemeClr val="tx1"/>
                </a:solidFill>
              </a:rPr>
              <a:t>수주접수관리 화면에서 등록한 수주내역을 한 화면으로 정의한 화면입니다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en-US" altLang="ko-KR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해당 화면에서는 조회만 가능합니다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-16925" y="620688"/>
            <a:ext cx="9177850" cy="4464496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/>
              <a:t>1-3. </a:t>
            </a:r>
            <a:r>
              <a:rPr lang="ko-KR" altLang="en-US"/>
              <a:t>구매발주관리</a:t>
            </a:r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0" y="692696"/>
            <a:ext cx="9144000" cy="4889086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6" name="직사각형 5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/>
              <a:buChar char="•"/>
            </a:pP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생산에 필요한 자재 구매의 정보를 입력하는 화면입니다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en-US" altLang="ko-KR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해당 화면에서는 조회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저장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삭제 모두 가능합니다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/>
              <a:t>1-4. </a:t>
            </a:r>
            <a:r>
              <a:rPr lang="ko-KR" altLang="en-US"/>
              <a:t>구매발주조회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/>
              <a:buChar char="•"/>
            </a:pPr>
            <a:r>
              <a:rPr lang="en-US" altLang="ko-KR">
                <a:solidFill>
                  <a:schemeClr val="tx1"/>
                </a:solidFill>
              </a:rPr>
              <a:t> 1-3.</a:t>
            </a:r>
            <a:r>
              <a:rPr lang="ko-KR" altLang="en-US">
                <a:solidFill>
                  <a:schemeClr val="tx1"/>
                </a:solidFill>
              </a:rPr>
              <a:t>구매발주관리 화면에서 등록한 발주내역을 한 화면으로 정의한 화면입니다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해당 화면에서는 조회만 가능합니다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8435" name="그림 18434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476672"/>
            <a:ext cx="9144000" cy="46715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/>
              <a:t>1-5. </a:t>
            </a:r>
            <a:r>
              <a:rPr lang="ko-KR" altLang="en-US"/>
              <a:t>구매입고관리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5229200"/>
            <a:ext cx="9144000" cy="1628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구매발주요청 접수 후 거래처로부터 자재를 납품받은 경우 입력합니다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en-US" altLang="ko-KR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입고내역의 오른쪽 탭을 클릭하여 구매발주참조를 사용하여 데이터를 입력하실 수 있습니다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en-US" altLang="ko-KR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발주내역의 </a:t>
            </a:r>
            <a:r>
              <a:rPr lang="en-US" altLang="ko-KR">
                <a:solidFill>
                  <a:schemeClr val="tx1"/>
                </a:solidFill>
              </a:rPr>
              <a:t>LOT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: </a:t>
            </a:r>
            <a:r>
              <a:rPr lang="ko-KR" altLang="en-US">
                <a:solidFill>
                  <a:schemeClr val="tx1"/>
                </a:solidFill>
              </a:rPr>
              <a:t>기존의 </a:t>
            </a:r>
            <a:r>
              <a:rPr lang="en-US" altLang="ko-KR">
                <a:solidFill>
                  <a:schemeClr val="tx1"/>
                </a:solidFill>
              </a:rPr>
              <a:t>LOT</a:t>
            </a:r>
            <a:r>
              <a:rPr lang="ko-KR" altLang="en-US">
                <a:solidFill>
                  <a:schemeClr val="tx1"/>
                </a:solidFill>
              </a:rPr>
              <a:t>를 수정할 경우 수량만 수정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신규 </a:t>
            </a:r>
            <a:r>
              <a:rPr lang="en-US" altLang="ko-KR">
                <a:solidFill>
                  <a:schemeClr val="tx1"/>
                </a:solidFill>
              </a:rPr>
              <a:t>LOT</a:t>
            </a:r>
            <a:r>
              <a:rPr lang="ko-KR" altLang="en-US">
                <a:solidFill>
                  <a:schemeClr val="tx1"/>
                </a:solidFill>
              </a:rPr>
              <a:t>를 생성할 경우 행 추가 후 입고수량을 입력하여 저장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395535" y="579954"/>
            <a:ext cx="8352928" cy="4361214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/>
              <a:t>1-6. </a:t>
            </a:r>
            <a:r>
              <a:rPr lang="ko-KR" altLang="en-US"/>
              <a:t>구매입고조회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/>
              <a:buChar char="•"/>
            </a:pPr>
            <a:r>
              <a:rPr lang="en-US" altLang="ko-KR">
                <a:solidFill>
                  <a:schemeClr val="tx1"/>
                </a:solidFill>
              </a:rPr>
              <a:t> 1-5.</a:t>
            </a:r>
            <a:r>
              <a:rPr lang="ko-KR" altLang="en-US">
                <a:solidFill>
                  <a:schemeClr val="tx1"/>
                </a:solidFill>
              </a:rPr>
              <a:t>구매입고관리 화면에서 등록한 입고내역을 한 화면으로 정의한 화면입니다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en-US" altLang="ko-KR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해당화면에서는 조회만 가능합니다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323528" y="692696"/>
            <a:ext cx="8577340" cy="4786054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1-7. 납품관리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/>
              <a:buChar char="•"/>
            </a:pP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수주 제품의 매출정보를 입력하는 화면입니다.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수주 정보를 참조할 수 있으며, 비수주일 경우 수주참조 없이 등록할 수 있습니다.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해당 화면에서는 조회, 저장, 삭제가 모두 가능합니다.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404664"/>
            <a:ext cx="9144000" cy="50613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2023-01-30T08:45:19.000</dcterms:created>
  <dc:creator>bluebiz</dc:creator>
  <dc:description/>
  <cp:keywords/>
  <cp:lastModifiedBy>bluebiz</cp:lastModifiedBy>
  <dcterms:modified xsi:type="dcterms:W3CDTF">2023-01-31T03:26:54.935</dcterms:modified>
  <cp:revision>38</cp:revision>
  <dc:subject/>
  <dc:title>눌천 MES 매뉴얼</dc:title>
</cp:coreProperties>
</file>