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17" r:id="rId2"/>
    <p:sldId id="264" r:id="rId3"/>
    <p:sldId id="309" r:id="rId4"/>
    <p:sldId id="330" r:id="rId5"/>
    <p:sldId id="310" r:id="rId6"/>
    <p:sldId id="333" r:id="rId7"/>
    <p:sldId id="262" r:id="rId8"/>
    <p:sldId id="337" r:id="rId9"/>
    <p:sldId id="344" r:id="rId10"/>
    <p:sldId id="325" r:id="rId11"/>
    <p:sldId id="343" r:id="rId12"/>
    <p:sldId id="326" r:id="rId13"/>
    <p:sldId id="327" r:id="rId14"/>
    <p:sldId id="328" r:id="rId15"/>
  </p:sldIdLst>
  <p:sldSz cx="9144000" cy="5143500" type="screen16x9"/>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00"/>
    <a:srgbClr val="3992DB"/>
    <a:srgbClr val="005DA2"/>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12" autoAdjust="0"/>
    <p:restoredTop sz="73204" autoAdjust="0"/>
  </p:normalViewPr>
  <p:slideViewPr>
    <p:cSldViewPr>
      <p:cViewPr varScale="1">
        <p:scale>
          <a:sx n="112" d="100"/>
          <a:sy n="112" d="100"/>
        </p:scale>
        <p:origin x="1416"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1" d="100"/>
          <a:sy n="61" d="100"/>
        </p:scale>
        <p:origin x="1488"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2020/9/17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2020/9/17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4026197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4046023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3744837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2590561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877778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503615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作者根据简单（</a:t>
            </a:r>
            <a:r>
              <a:rPr lang="en-US" altLang="zh-CN" sz="1200" b="0" i="0" kern="1200" dirty="0" smtClean="0">
                <a:solidFill>
                  <a:schemeClr val="tx1"/>
                </a:solidFill>
                <a:effectLst/>
                <a:latin typeface="+mn-lt"/>
                <a:ea typeface="+mn-ea"/>
                <a:cs typeface="+mn-cs"/>
              </a:rPr>
              <a:t>easy</a:t>
            </a:r>
            <a:r>
              <a:rPr lang="zh-CN" altLang="en-US" sz="1200" b="0" i="0" kern="1200" dirty="0" smtClean="0">
                <a:solidFill>
                  <a:schemeClr val="tx1"/>
                </a:solidFill>
                <a:effectLst/>
                <a:latin typeface="+mn-lt"/>
                <a:ea typeface="+mn-ea"/>
                <a:cs typeface="+mn-cs"/>
              </a:rPr>
              <a:t>）的输入图片可以只用低分辨率的特征就能完成分类，而复杂的（</a:t>
            </a:r>
            <a:r>
              <a:rPr lang="en-US" altLang="zh-CN" sz="1200" b="0" i="0" kern="1200" dirty="0" smtClean="0">
                <a:solidFill>
                  <a:schemeClr val="tx1"/>
                </a:solidFill>
                <a:effectLst/>
                <a:latin typeface="+mn-lt"/>
                <a:ea typeface="+mn-ea"/>
                <a:cs typeface="+mn-cs"/>
              </a:rPr>
              <a:t>hard</a:t>
            </a:r>
            <a:r>
              <a:rPr lang="zh-CN" altLang="en-US" sz="1200" b="0" i="0" kern="1200" dirty="0" smtClean="0">
                <a:solidFill>
                  <a:schemeClr val="tx1"/>
                </a:solidFill>
                <a:effectLst/>
                <a:latin typeface="+mn-lt"/>
                <a:ea typeface="+mn-ea"/>
                <a:cs typeface="+mn-cs"/>
              </a:rPr>
              <a:t>）图像需要更详细的空间特征信息才能完成分类。</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如图所示，在</a:t>
            </a:r>
            <a:r>
              <a:rPr lang="en-US" altLang="zh-CN" sz="1200" b="0" i="0" kern="1200" dirty="0" smtClean="0">
                <a:solidFill>
                  <a:schemeClr val="tx1"/>
                </a:solidFill>
                <a:effectLst/>
                <a:latin typeface="+mn-lt"/>
                <a:ea typeface="+mn-ea"/>
                <a:cs typeface="+mn-cs"/>
              </a:rPr>
              <a:t>RANet</a:t>
            </a:r>
            <a:r>
              <a:rPr lang="zh-CN" altLang="en-US" sz="1200" b="0" i="0" kern="1200" dirty="0" smtClean="0">
                <a:solidFill>
                  <a:schemeClr val="tx1"/>
                </a:solidFill>
                <a:effectLst/>
                <a:latin typeface="+mn-lt"/>
                <a:ea typeface="+mn-ea"/>
                <a:cs typeface="+mn-cs"/>
              </a:rPr>
              <a:t>中输入图像首先通过较小的子网络提取低分辨率的特征，如果这些特征能够让这个样本有足够的置信度完成分类那就不要再进一步提取特征了。</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如果不能有足够的置信度，那么当前子网络的特征将融合到下一个提取特征分辨率更高特征的子网络中，根据置信度判断能不能完成分类，重复下去一直到某个子网完成分类或者所有的子网都遍历完不能完成分类</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985624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RANet</a:t>
            </a:r>
            <a:r>
              <a:rPr lang="zh-CN" altLang="en-US" sz="1200" b="0" i="0" kern="1200" dirty="0" smtClean="0">
                <a:solidFill>
                  <a:schemeClr val="tx1"/>
                </a:solidFill>
                <a:effectLst/>
                <a:latin typeface="+mn-lt"/>
                <a:ea typeface="+mn-ea"/>
                <a:cs typeface="+mn-cs"/>
              </a:rPr>
              <a:t>的结构如图所示，包含一个</a:t>
            </a:r>
            <a:r>
              <a:rPr lang="en-US" altLang="zh-CN" sz="1200" b="0" i="1" kern="1200" dirty="0" smtClean="0">
                <a:solidFill>
                  <a:schemeClr val="tx1"/>
                </a:solidFill>
                <a:effectLst/>
                <a:latin typeface="+mn-lt"/>
                <a:ea typeface="+mn-ea"/>
                <a:cs typeface="+mn-cs"/>
              </a:rPr>
              <a:t>Initial Layer</a:t>
            </a:r>
            <a:r>
              <a:rPr lang="zh-CN" altLang="en-US" sz="1200" b="0" i="0" kern="1200" dirty="0" smtClean="0">
                <a:solidFill>
                  <a:schemeClr val="tx1"/>
                </a:solidFill>
                <a:effectLst/>
                <a:latin typeface="+mn-lt"/>
                <a:ea typeface="+mn-ea"/>
                <a:cs typeface="+mn-cs"/>
              </a:rPr>
              <a:t> 和 </a:t>
            </a:r>
            <a:r>
              <a:rPr lang="en-US" altLang="zh-CN" sz="1200" b="0" i="1"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 个子网络。每个子网络在结尾的块中都有多个分类器。   </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个子网络中可以设置</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个不同的尺度（</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可以大于</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，即有多个同样的尺度）。</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为了简单起见作者在图中未画出用来保证计算有效性的过渡层（</a:t>
            </a:r>
            <a:r>
              <a:rPr lang="en-US" altLang="zh-CN" sz="1200" b="0" i="0" kern="1200" dirty="0" smtClean="0">
                <a:solidFill>
                  <a:schemeClr val="tx1"/>
                </a:solidFill>
                <a:effectLst/>
                <a:latin typeface="+mn-lt"/>
                <a:ea typeface="+mn-ea"/>
                <a:cs typeface="+mn-cs"/>
              </a:rPr>
              <a:t>1 </a:t>
            </a:r>
            <a:r>
              <a:rPr lang="en-US" altLang="zh-CN" sz="1200" b="0" i="1"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 convolution operator +BN layer +ReLU layer</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3904135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一个子网络中有多个分类器，那么</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28127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子网络</a:t>
            </a:r>
            <a:r>
              <a:rPr lang="en-US" altLang="zh-CN" sz="1200" b="0" i="0" kern="1200" dirty="0" smtClean="0">
                <a:solidFill>
                  <a:schemeClr val="tx1"/>
                </a:solidFill>
                <a:effectLst/>
                <a:latin typeface="+mn-lt"/>
                <a:ea typeface="+mn-ea"/>
                <a:cs typeface="+mn-cs"/>
              </a:rPr>
              <a:t>h(h&gt;1)</a:t>
            </a:r>
            <a:r>
              <a:rPr lang="zh-CN" altLang="en-US" sz="1200" b="0" i="0" kern="1200" dirty="0" smtClean="0">
                <a:solidFill>
                  <a:schemeClr val="tx1"/>
                </a:solidFill>
                <a:effectLst/>
                <a:latin typeface="+mn-lt"/>
                <a:ea typeface="+mn-ea"/>
                <a:cs typeface="+mn-cs"/>
              </a:rPr>
              <a:t>拥有初始化层生成的基础特征并且融合子网络</a:t>
            </a:r>
            <a:r>
              <a:rPr lang="en-US" altLang="zh-CN" sz="1200" b="0" i="0" kern="1200" dirty="0" smtClean="0">
                <a:solidFill>
                  <a:schemeClr val="tx1"/>
                </a:solidFill>
                <a:effectLst/>
                <a:latin typeface="+mn-lt"/>
                <a:ea typeface="+mn-ea"/>
                <a:cs typeface="+mn-cs"/>
              </a:rPr>
              <a:t>h-1</a:t>
            </a:r>
            <a:r>
              <a:rPr lang="zh-CN" altLang="en-US" sz="1200" b="0" i="0" kern="1200" dirty="0" smtClean="0">
                <a:solidFill>
                  <a:schemeClr val="tx1"/>
                </a:solidFill>
                <a:effectLst/>
                <a:latin typeface="+mn-lt"/>
                <a:ea typeface="+mn-ea"/>
                <a:cs typeface="+mn-cs"/>
              </a:rPr>
              <a:t>的特征。假设子网络</a:t>
            </a:r>
            <a:r>
              <a:rPr lang="en-US" altLang="zh-CN" sz="1200" b="0" i="0" kern="1200" dirty="0" smtClean="0">
                <a:solidFill>
                  <a:schemeClr val="tx1"/>
                </a:solidFill>
                <a:effectLst/>
                <a:latin typeface="+mn-lt"/>
                <a:ea typeface="+mn-ea"/>
                <a:cs typeface="+mn-cs"/>
              </a:rPr>
              <a:t>h-1</a:t>
            </a:r>
            <a:r>
              <a:rPr lang="zh-CN" altLang="en-US" sz="1200" b="0" i="0" kern="1200" dirty="0" smtClean="0">
                <a:solidFill>
                  <a:schemeClr val="tx1"/>
                </a:solidFill>
                <a:effectLst/>
                <a:latin typeface="+mn-lt"/>
                <a:ea typeface="+mn-ea"/>
                <a:cs typeface="+mn-cs"/>
              </a:rPr>
              <a:t>拥有</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个块，那么子网络</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的前</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个块都将融合子网络</a:t>
            </a:r>
            <a:r>
              <a:rPr lang="en-US" altLang="zh-CN" sz="1200" b="0" i="0" kern="1200" dirty="0" smtClean="0">
                <a:solidFill>
                  <a:schemeClr val="tx1"/>
                </a:solidFill>
                <a:effectLst/>
                <a:latin typeface="+mn-lt"/>
                <a:ea typeface="+mn-ea"/>
                <a:cs typeface="+mn-cs"/>
              </a:rPr>
              <a:t>h-1</a:t>
            </a:r>
            <a:r>
              <a:rPr lang="zh-CN" altLang="en-US" sz="1200" b="0" i="0" kern="1200" dirty="0" smtClean="0">
                <a:solidFill>
                  <a:schemeClr val="tx1"/>
                </a:solidFill>
                <a:effectLst/>
                <a:latin typeface="+mn-lt"/>
                <a:ea typeface="+mn-ea"/>
                <a:cs typeface="+mn-cs"/>
              </a:rPr>
              <a:t>中对应的块。剩下的块是正常的</a:t>
            </a:r>
            <a:r>
              <a:rPr lang="en-US" altLang="zh-CN" sz="1200" b="0" i="0" kern="1200" dirty="0" smtClean="0">
                <a:solidFill>
                  <a:schemeClr val="tx1"/>
                </a:solidFill>
                <a:effectLst/>
                <a:latin typeface="+mn-lt"/>
                <a:ea typeface="+mn-ea"/>
                <a:cs typeface="+mn-cs"/>
              </a:rPr>
              <a:t>Dense</a:t>
            </a:r>
            <a:r>
              <a:rPr lang="zh-CN" altLang="en-US" sz="1200" b="0" i="0" kern="1200" dirty="0" smtClean="0">
                <a:solidFill>
                  <a:schemeClr val="tx1"/>
                </a:solidFill>
                <a:effectLst/>
                <a:latin typeface="+mn-lt"/>
                <a:ea typeface="+mn-ea"/>
                <a:cs typeface="+mn-cs"/>
              </a:rPr>
              <a:t>块</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本文提出了两种关于融合的方法，</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如下图</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所示是融合之后特征的尺度不变，</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所示是融合之后特征的尺度降低。</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 1</a:t>
            </a:r>
            <a:r>
              <a:rPr lang="zh-CN" altLang="en-US" sz="1200" b="0" i="0" kern="1200" dirty="0" smtClean="0">
                <a:solidFill>
                  <a:schemeClr val="tx1"/>
                </a:solidFill>
                <a:effectLst/>
                <a:latin typeface="+mn-lt"/>
                <a:ea typeface="+mn-ea"/>
                <a:cs typeface="+mn-cs"/>
              </a:rPr>
              <a:t>、  对于</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中保持特征尺度融合的方法是使用</a:t>
            </a:r>
            <a:r>
              <a:rPr lang="en-US" altLang="zh-CN" sz="1200" b="0" i="1" kern="1200" dirty="0" smtClean="0">
                <a:solidFill>
                  <a:schemeClr val="tx1"/>
                </a:solidFill>
                <a:effectLst/>
                <a:latin typeface="+mn-lt"/>
                <a:ea typeface="+mn-ea"/>
                <a:cs typeface="+mn-cs"/>
              </a:rPr>
              <a:t>Up-Conv layer</a:t>
            </a:r>
            <a:r>
              <a:rPr lang="zh-CN" altLang="en-US"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Regular-Conv</a:t>
            </a:r>
            <a:r>
              <a:rPr lang="en-US" altLang="zh-CN" sz="1200" b="0" i="0" kern="1200" dirty="0" smtClean="0">
                <a:solidFill>
                  <a:schemeClr val="tx1"/>
                </a:solidFill>
                <a:effectLst/>
                <a:latin typeface="+mn-lt"/>
                <a:ea typeface="+mn-ea"/>
                <a:cs typeface="+mn-cs"/>
              </a:rPr>
              <a:t> layer + up-sampling bilinear interpolation</a:t>
            </a:r>
            <a:r>
              <a:rPr lang="zh-CN" altLang="en-US" sz="1200" b="0" i="0" kern="1200" dirty="0" smtClean="0">
                <a:solidFill>
                  <a:schemeClr val="tx1"/>
                </a:solidFill>
                <a:effectLst/>
                <a:latin typeface="+mn-lt"/>
                <a:ea typeface="+mn-ea"/>
                <a:cs typeface="+mn-cs"/>
              </a:rPr>
              <a:t>）处理，得到这些结果特征最后通过</a:t>
            </a:r>
            <a:r>
              <a:rPr lang="en-US" altLang="zh-CN" sz="1200" b="0" i="0" kern="1200" dirty="0" smtClean="0">
                <a:solidFill>
                  <a:schemeClr val="tx1"/>
                </a:solidFill>
                <a:effectLst/>
                <a:latin typeface="+mn-lt"/>
                <a:ea typeface="+mn-ea"/>
                <a:cs typeface="+mn-cs"/>
              </a:rPr>
              <a:t>dense</a:t>
            </a:r>
            <a:r>
              <a:rPr lang="zh-CN" altLang="en-US" sz="1200" b="0" i="0" kern="1200" dirty="0" smtClean="0">
                <a:solidFill>
                  <a:schemeClr val="tx1"/>
                </a:solidFill>
                <a:effectLst/>
                <a:latin typeface="+mn-lt"/>
                <a:ea typeface="+mn-ea"/>
                <a:cs typeface="+mn-cs"/>
              </a:rPr>
              <a:t>连接融合在一起。</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 对于</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中降低特征尺度融合的方法是在最后的块中对当前网络提取的特征使用</a:t>
            </a:r>
            <a:r>
              <a:rPr lang="en-US" altLang="zh-CN" sz="1200" b="0" i="1" kern="1200" dirty="0" smtClean="0">
                <a:solidFill>
                  <a:schemeClr val="tx1"/>
                </a:solidFill>
                <a:effectLst/>
                <a:latin typeface="+mn-lt"/>
                <a:ea typeface="+mn-ea"/>
                <a:cs typeface="+mn-cs"/>
              </a:rPr>
              <a:t>Strided-Conv layer</a:t>
            </a:r>
            <a:r>
              <a:rPr lang="zh-CN" altLang="en-US" sz="1200" b="0" i="0" kern="1200" dirty="0" smtClean="0">
                <a:solidFill>
                  <a:schemeClr val="tx1"/>
                </a:solidFill>
                <a:effectLst/>
                <a:latin typeface="+mn-lt"/>
                <a:ea typeface="+mn-ea"/>
                <a:cs typeface="+mn-cs"/>
              </a:rPr>
              <a:t>降低特征的尺度，对前一层子网络中的特征使用</a:t>
            </a:r>
            <a:r>
              <a:rPr lang="en-US" altLang="zh-CN" sz="1200" b="0" i="1" kern="1200" dirty="0" smtClean="0">
                <a:solidFill>
                  <a:schemeClr val="tx1"/>
                </a:solidFill>
                <a:effectLst/>
                <a:latin typeface="+mn-lt"/>
                <a:ea typeface="+mn-ea"/>
                <a:cs typeface="+mn-cs"/>
              </a:rPr>
              <a:t>Regular-Conv layer</a:t>
            </a:r>
            <a:r>
              <a:rPr lang="zh-CN" altLang="en-US" sz="1200" b="0" i="0" kern="1200" dirty="0" smtClean="0">
                <a:solidFill>
                  <a:schemeClr val="tx1"/>
                </a:solidFill>
                <a:effectLst/>
                <a:latin typeface="+mn-lt"/>
                <a:ea typeface="+mn-ea"/>
                <a:cs typeface="+mn-cs"/>
              </a:rPr>
              <a:t>保持低的特征尺度。在</a:t>
            </a:r>
            <a:r>
              <a:rPr lang="en-US" altLang="zh-CN" sz="1200" b="0" i="0" kern="1200" dirty="0" smtClean="0">
                <a:solidFill>
                  <a:schemeClr val="tx1"/>
                </a:solidFill>
                <a:effectLst/>
                <a:latin typeface="+mn-lt"/>
                <a:ea typeface="+mn-ea"/>
                <a:cs typeface="+mn-cs"/>
              </a:rPr>
              <a:t>pooling</a:t>
            </a:r>
            <a:r>
              <a:rPr lang="zh-CN" altLang="en-US" sz="1200" b="0" i="0" kern="1200" dirty="0" smtClean="0">
                <a:solidFill>
                  <a:schemeClr val="tx1"/>
                </a:solidFill>
                <a:effectLst/>
                <a:latin typeface="+mn-lt"/>
                <a:ea typeface="+mn-ea"/>
                <a:cs typeface="+mn-cs"/>
              </a:rPr>
              <a:t>操作之后也是使用</a:t>
            </a:r>
            <a:r>
              <a:rPr lang="en-US" altLang="zh-CN" sz="1200" b="0" i="0" kern="1200" dirty="0" smtClean="0">
                <a:solidFill>
                  <a:schemeClr val="tx1"/>
                </a:solidFill>
                <a:effectLst/>
                <a:latin typeface="+mn-lt"/>
                <a:ea typeface="+mn-ea"/>
                <a:cs typeface="+mn-cs"/>
              </a:rPr>
              <a:t>dense</a:t>
            </a:r>
            <a:r>
              <a:rPr lang="zh-CN" altLang="en-US" sz="1200" b="0" i="0" kern="1200" dirty="0" smtClean="0">
                <a:solidFill>
                  <a:schemeClr val="tx1"/>
                </a:solidFill>
                <a:effectLst/>
                <a:latin typeface="+mn-lt"/>
                <a:ea typeface="+mn-ea"/>
                <a:cs typeface="+mn-cs"/>
              </a:rPr>
              <a:t>连接将特征融合在一起</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342575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作者根据简单（</a:t>
            </a:r>
            <a:r>
              <a:rPr lang="en-US" altLang="zh-CN" sz="1200" b="0" i="0" kern="1200" dirty="0" smtClean="0">
                <a:solidFill>
                  <a:schemeClr val="tx1"/>
                </a:solidFill>
                <a:effectLst/>
                <a:latin typeface="+mn-lt"/>
                <a:ea typeface="+mn-ea"/>
                <a:cs typeface="+mn-cs"/>
              </a:rPr>
              <a:t>easy</a:t>
            </a:r>
            <a:r>
              <a:rPr lang="zh-CN" altLang="en-US" sz="1200" b="0" i="0" kern="1200" dirty="0" smtClean="0">
                <a:solidFill>
                  <a:schemeClr val="tx1"/>
                </a:solidFill>
                <a:effectLst/>
                <a:latin typeface="+mn-lt"/>
                <a:ea typeface="+mn-ea"/>
                <a:cs typeface="+mn-cs"/>
              </a:rPr>
              <a:t>）的输入图片可以只用低分辨率的特征就能完成分类，而复杂的（</a:t>
            </a:r>
            <a:r>
              <a:rPr lang="en-US" altLang="zh-CN" sz="1200" b="0" i="0" kern="1200" dirty="0" smtClean="0">
                <a:solidFill>
                  <a:schemeClr val="tx1"/>
                </a:solidFill>
                <a:effectLst/>
                <a:latin typeface="+mn-lt"/>
                <a:ea typeface="+mn-ea"/>
                <a:cs typeface="+mn-cs"/>
              </a:rPr>
              <a:t>hard</a:t>
            </a:r>
            <a:r>
              <a:rPr lang="zh-CN" altLang="en-US" sz="1200" b="0" i="0" kern="1200" dirty="0" smtClean="0">
                <a:solidFill>
                  <a:schemeClr val="tx1"/>
                </a:solidFill>
                <a:effectLst/>
                <a:latin typeface="+mn-lt"/>
                <a:ea typeface="+mn-ea"/>
                <a:cs typeface="+mn-cs"/>
              </a:rPr>
              <a:t>）图像需要更详细的空间特征信息才能完成分类。</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如图所示，在</a:t>
            </a:r>
            <a:r>
              <a:rPr lang="en-US" altLang="zh-CN" sz="1200" b="0" i="0" kern="1200" dirty="0" smtClean="0">
                <a:solidFill>
                  <a:schemeClr val="tx1"/>
                </a:solidFill>
                <a:effectLst/>
                <a:latin typeface="+mn-lt"/>
                <a:ea typeface="+mn-ea"/>
                <a:cs typeface="+mn-cs"/>
              </a:rPr>
              <a:t>RANet</a:t>
            </a:r>
            <a:r>
              <a:rPr lang="zh-CN" altLang="en-US" sz="1200" b="0" i="0" kern="1200" dirty="0" smtClean="0">
                <a:solidFill>
                  <a:schemeClr val="tx1"/>
                </a:solidFill>
                <a:effectLst/>
                <a:latin typeface="+mn-lt"/>
                <a:ea typeface="+mn-ea"/>
                <a:cs typeface="+mn-cs"/>
              </a:rPr>
              <a:t>中输入图像首先通过较小的子网络提取低分辨率的特征，如果这些特征能够让这个样本有足够的置信度完成分类那就不要再进一步提取特征了。</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如果不能有足够的置信度，那么当前子网络的特征将融合到下一个提取特征分辨率更高特征的子网络中，根据置信度判断能不能完成分类，重复下去一直到某个子网完成分类或者所有的子网都遍历完不能完成分类</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3402897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a:grpSpLocks/>
          </p:cNvGrpSpPr>
          <p:nvPr userDrawn="1"/>
        </p:nvGrpSpPr>
        <p:grpSpPr bwMode="auto">
          <a:xfrm>
            <a:off x="323528" y="292895"/>
            <a:ext cx="390372" cy="205979"/>
            <a:chOff x="0" y="0"/>
            <a:chExt cx="1041399" cy="549275"/>
          </a:xfrm>
        </p:grpSpPr>
        <p:sp>
          <p:nvSpPr>
            <p:cNvPr id="1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smtClean="0">
                <a:solidFill>
                  <a:schemeClr val="accent1"/>
                </a:solidFill>
                <a:latin typeface="微软雅黑 Light" panose="020B0502040204020203" pitchFamily="34" charset="-122"/>
                <a:ea typeface="微软雅黑 Light" panose="020B0502040204020203" pitchFamily="34" charset="-122"/>
              </a:rPr>
              <a:t> </a:t>
            </a:r>
            <a:endParaRPr lang="zh-CN" altLang="en-US" sz="18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extLst>
      <p:ext uri="{BB962C8B-B14F-4D97-AF65-F5344CB8AC3E}">
        <p14:creationId xmlns:p14="http://schemas.microsoft.com/office/powerpoint/2010/main" val="983114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extLst>
      <p:ext uri="{BB962C8B-B14F-4D97-AF65-F5344CB8AC3E}">
        <p14:creationId xmlns:p14="http://schemas.microsoft.com/office/powerpoint/2010/main" val="10451212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2020/9/17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2020/9/17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2020/9/17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2020/9/17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7.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0.png"/><Relationship Id="rId5" Type="http://schemas.openxmlformats.org/officeDocument/2006/relationships/image" Target="../media/image6.wmf"/><Relationship Id="rId10" Type="http://schemas.openxmlformats.org/officeDocument/2006/relationships/image" Target="../media/image9.png"/><Relationship Id="rId4" Type="http://schemas.openxmlformats.org/officeDocument/2006/relationships/oleObject" Target="../embeddings/oleObject2.bin"/><Relationship Id="rId9"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3" name="Rectangle 3"/>
          <p:cNvSpPr txBox="1">
            <a:spLocks noChangeArrowheads="1"/>
          </p:cNvSpPr>
          <p:nvPr/>
        </p:nvSpPr>
        <p:spPr>
          <a:xfrm>
            <a:off x="0" y="2070520"/>
            <a:ext cx="9497292"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a:latin typeface="微软雅黑" panose="020B0503020204020204" pitchFamily="34" charset="-122"/>
                <a:ea typeface="微软雅黑" panose="020B0503020204020204" pitchFamily="34" charset="-122"/>
              </a:rPr>
              <a:t>Resolution Adaptive Networks for Efficient Inference</a:t>
            </a:r>
            <a:endParaRPr lang="zh-CN" altLang="en-US" sz="2800" b="1" dirty="0">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360174" y="2787774"/>
            <a:ext cx="8465606"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文本框 2"/>
          <p:cNvSpPr txBox="1"/>
          <p:nvPr/>
        </p:nvSpPr>
        <p:spPr>
          <a:xfrm>
            <a:off x="597711" y="2855121"/>
            <a:ext cx="8070224"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讲述</a:t>
            </a:r>
            <a:r>
              <a:rPr lang="zh-CN" altLang="en-US" sz="1350" b="1" dirty="0" smtClean="0">
                <a:latin typeface="微软雅黑" panose="020B0503020204020204" pitchFamily="34" charset="-122"/>
                <a:ea typeface="微软雅黑" panose="020B0503020204020204" pitchFamily="34" charset="-122"/>
              </a:rPr>
              <a:t>人 </a:t>
            </a:r>
            <a:r>
              <a:rPr lang="en-US" altLang="zh-CN" sz="1350" b="1" dirty="0" smtClean="0">
                <a:latin typeface="微软雅黑" panose="020B0503020204020204" pitchFamily="34" charset="-122"/>
                <a:ea typeface="微软雅黑" panose="020B0503020204020204" pitchFamily="34" charset="-122"/>
              </a:rPr>
              <a:t>| </a:t>
            </a:r>
            <a:r>
              <a:rPr lang="zh-CN" altLang="en-US" sz="1350" b="1" dirty="0" smtClean="0">
                <a:latin typeface="微软雅黑" panose="020B0503020204020204" pitchFamily="34" charset="-122"/>
                <a:ea typeface="微软雅黑" panose="020B0503020204020204" pitchFamily="34" charset="-122"/>
              </a:rPr>
              <a:t>王立圣</a:t>
            </a:r>
            <a:endParaRPr lang="en-US" altLang="zh-CN" sz="1350" b="1" dirty="0" smtClean="0">
              <a:latin typeface="微软雅黑" panose="020B0503020204020204" pitchFamily="34" charset="-122"/>
              <a:ea typeface="微软雅黑" panose="020B0503020204020204" pitchFamily="34" charset="-122"/>
            </a:endParaRPr>
          </a:p>
        </p:txBody>
      </p:sp>
      <p:grpSp>
        <p:nvGrpSpPr>
          <p:cNvPr id="116" name="Group 4"/>
          <p:cNvGrpSpPr>
            <a:grpSpLocks noChangeAspect="1"/>
          </p:cNvGrpSpPr>
          <p:nvPr/>
        </p:nvGrpSpPr>
        <p:grpSpPr bwMode="auto">
          <a:xfrm>
            <a:off x="251520" y="229770"/>
            <a:ext cx="2316419" cy="557143"/>
            <a:chOff x="2838" y="1917"/>
            <a:chExt cx="2004" cy="482"/>
          </a:xfrm>
          <a:solidFill>
            <a:schemeClr val="tx1"/>
          </a:solidFill>
        </p:grpSpPr>
        <p:sp>
          <p:nvSpPr>
            <p:cNvPr id="117" name="Freeform 5"/>
            <p:cNvSpPr/>
            <p:nvPr/>
          </p:nvSpPr>
          <p:spPr bwMode="auto">
            <a:xfrm>
              <a:off x="3174" y="1952"/>
              <a:ext cx="191" cy="302"/>
            </a:xfrm>
            <a:custGeom>
              <a:avLst/>
              <a:gdLst>
                <a:gd name="T0" fmla="*/ 97 w 100"/>
                <a:gd name="T1" fmla="*/ 25 h 156"/>
                <a:gd name="T2" fmla="*/ 98 w 100"/>
                <a:gd name="T3" fmla="*/ 138 h 156"/>
                <a:gd name="T4" fmla="*/ 85 w 100"/>
                <a:gd name="T5" fmla="*/ 153 h 156"/>
                <a:gd name="T6" fmla="*/ 49 w 100"/>
                <a:gd name="T7" fmla="*/ 117 h 156"/>
                <a:gd name="T8" fmla="*/ 57 w 100"/>
                <a:gd name="T9" fmla="*/ 123 h 156"/>
                <a:gd name="T10" fmla="*/ 57 w 100"/>
                <a:gd name="T11" fmla="*/ 119 h 156"/>
                <a:gd name="T12" fmla="*/ 77 w 100"/>
                <a:gd name="T13" fmla="*/ 134 h 156"/>
                <a:gd name="T14" fmla="*/ 83 w 100"/>
                <a:gd name="T15" fmla="*/ 121 h 156"/>
                <a:gd name="T16" fmla="*/ 76 w 100"/>
                <a:gd name="T17" fmla="*/ 31 h 156"/>
                <a:gd name="T18" fmla="*/ 66 w 100"/>
                <a:gd name="T19" fmla="*/ 7 h 156"/>
                <a:gd name="T20" fmla="*/ 0 w 100"/>
                <a:gd name="T21" fmla="*/ 28 h 156"/>
                <a:gd name="T22" fmla="*/ 1 w 100"/>
                <a:gd name="T23" fmla="*/ 26 h 156"/>
                <a:gd name="T24" fmla="*/ 58 w 100"/>
                <a:gd name="T25" fmla="*/ 4 h 156"/>
                <a:gd name="T26" fmla="*/ 97 w 100"/>
                <a:gd name="T27" fmla="*/ 2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156">
                  <a:moveTo>
                    <a:pt x="97" y="25"/>
                  </a:moveTo>
                  <a:cubicBezTo>
                    <a:pt x="87" y="33"/>
                    <a:pt x="100" y="117"/>
                    <a:pt x="98" y="138"/>
                  </a:cubicBezTo>
                  <a:cubicBezTo>
                    <a:pt x="96" y="153"/>
                    <a:pt x="93" y="156"/>
                    <a:pt x="85" y="153"/>
                  </a:cubicBezTo>
                  <a:cubicBezTo>
                    <a:pt x="75" y="149"/>
                    <a:pt x="51" y="124"/>
                    <a:pt x="49" y="117"/>
                  </a:cubicBezTo>
                  <a:cubicBezTo>
                    <a:pt x="50" y="117"/>
                    <a:pt x="55" y="122"/>
                    <a:pt x="57" y="123"/>
                  </a:cubicBezTo>
                  <a:cubicBezTo>
                    <a:pt x="57" y="121"/>
                    <a:pt x="56" y="121"/>
                    <a:pt x="57" y="119"/>
                  </a:cubicBezTo>
                  <a:cubicBezTo>
                    <a:pt x="61" y="123"/>
                    <a:pt x="74" y="133"/>
                    <a:pt x="77" y="134"/>
                  </a:cubicBezTo>
                  <a:cubicBezTo>
                    <a:pt x="84" y="134"/>
                    <a:pt x="81" y="126"/>
                    <a:pt x="83" y="121"/>
                  </a:cubicBezTo>
                  <a:cubicBezTo>
                    <a:pt x="82" y="103"/>
                    <a:pt x="75" y="47"/>
                    <a:pt x="76" y="31"/>
                  </a:cubicBezTo>
                  <a:cubicBezTo>
                    <a:pt x="75" y="20"/>
                    <a:pt x="75" y="10"/>
                    <a:pt x="66" y="7"/>
                  </a:cubicBezTo>
                  <a:cubicBezTo>
                    <a:pt x="42" y="8"/>
                    <a:pt x="23" y="28"/>
                    <a:pt x="0" y="28"/>
                  </a:cubicBezTo>
                  <a:cubicBezTo>
                    <a:pt x="0" y="27"/>
                    <a:pt x="1" y="27"/>
                    <a:pt x="1" y="26"/>
                  </a:cubicBezTo>
                  <a:cubicBezTo>
                    <a:pt x="8" y="17"/>
                    <a:pt x="58" y="4"/>
                    <a:pt x="58" y="4"/>
                  </a:cubicBezTo>
                  <a:cubicBezTo>
                    <a:pt x="73" y="0"/>
                    <a:pt x="97" y="4"/>
                    <a:pt x="97"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8" name="Freeform 6"/>
            <p:cNvSpPr/>
            <p:nvPr/>
          </p:nvSpPr>
          <p:spPr bwMode="auto">
            <a:xfrm>
              <a:off x="3254" y="1985"/>
              <a:ext cx="48" cy="39"/>
            </a:xfrm>
            <a:custGeom>
              <a:avLst/>
              <a:gdLst>
                <a:gd name="T0" fmla="*/ 7 w 25"/>
                <a:gd name="T1" fmla="*/ 1 h 20"/>
                <a:gd name="T2" fmla="*/ 24 w 25"/>
                <a:gd name="T3" fmla="*/ 9 h 20"/>
                <a:gd name="T4" fmla="*/ 24 w 25"/>
                <a:gd name="T5" fmla="*/ 16 h 20"/>
                <a:gd name="T6" fmla="*/ 12 w 25"/>
                <a:gd name="T7" fmla="*/ 17 h 20"/>
                <a:gd name="T8" fmla="*/ 1 w 25"/>
                <a:gd name="T9" fmla="*/ 5 h 20"/>
                <a:gd name="T10" fmla="*/ 7 w 25"/>
                <a:gd name="T11" fmla="*/ 1 h 20"/>
              </a:gdLst>
              <a:ahLst/>
              <a:cxnLst>
                <a:cxn ang="0">
                  <a:pos x="T0" y="T1"/>
                </a:cxn>
                <a:cxn ang="0">
                  <a:pos x="T2" y="T3"/>
                </a:cxn>
                <a:cxn ang="0">
                  <a:pos x="T4" y="T5"/>
                </a:cxn>
                <a:cxn ang="0">
                  <a:pos x="T6" y="T7"/>
                </a:cxn>
                <a:cxn ang="0">
                  <a:pos x="T8" y="T9"/>
                </a:cxn>
                <a:cxn ang="0">
                  <a:pos x="T10" y="T11"/>
                </a:cxn>
              </a:cxnLst>
              <a:rect l="0" t="0" r="r" b="b"/>
              <a:pathLst>
                <a:path w="25" h="20">
                  <a:moveTo>
                    <a:pt x="7" y="1"/>
                  </a:moveTo>
                  <a:cubicBezTo>
                    <a:pt x="12" y="2"/>
                    <a:pt x="17" y="1"/>
                    <a:pt x="24" y="9"/>
                  </a:cubicBezTo>
                  <a:cubicBezTo>
                    <a:pt x="25" y="11"/>
                    <a:pt x="25" y="13"/>
                    <a:pt x="24" y="16"/>
                  </a:cubicBezTo>
                  <a:cubicBezTo>
                    <a:pt x="23" y="18"/>
                    <a:pt x="15" y="20"/>
                    <a:pt x="12" y="17"/>
                  </a:cubicBezTo>
                  <a:cubicBezTo>
                    <a:pt x="9" y="13"/>
                    <a:pt x="2" y="8"/>
                    <a:pt x="1" y="5"/>
                  </a:cubicBezTo>
                  <a:cubicBezTo>
                    <a:pt x="0" y="2"/>
                    <a:pt x="5"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9" name="Freeform 7"/>
            <p:cNvSpPr/>
            <p:nvPr/>
          </p:nvSpPr>
          <p:spPr bwMode="auto">
            <a:xfrm>
              <a:off x="3124" y="2020"/>
              <a:ext cx="27" cy="180"/>
            </a:xfrm>
            <a:custGeom>
              <a:avLst/>
              <a:gdLst>
                <a:gd name="T0" fmla="*/ 5 w 14"/>
                <a:gd name="T1" fmla="*/ 0 h 93"/>
                <a:gd name="T2" fmla="*/ 8 w 14"/>
                <a:gd name="T3" fmla="*/ 9 h 93"/>
                <a:gd name="T4" fmla="*/ 14 w 14"/>
                <a:gd name="T5" fmla="*/ 91 h 93"/>
                <a:gd name="T6" fmla="*/ 9 w 14"/>
                <a:gd name="T7" fmla="*/ 93 h 93"/>
                <a:gd name="T8" fmla="*/ 1 w 14"/>
                <a:gd name="T9" fmla="*/ 86 h 93"/>
                <a:gd name="T10" fmla="*/ 3 w 14"/>
                <a:gd name="T11" fmla="*/ 6 h 93"/>
                <a:gd name="T12" fmla="*/ 5 w 1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14" h="93">
                  <a:moveTo>
                    <a:pt x="5" y="0"/>
                  </a:moveTo>
                  <a:cubicBezTo>
                    <a:pt x="6" y="1"/>
                    <a:pt x="8" y="1"/>
                    <a:pt x="8" y="9"/>
                  </a:cubicBezTo>
                  <a:cubicBezTo>
                    <a:pt x="9" y="10"/>
                    <a:pt x="10" y="90"/>
                    <a:pt x="14" y="91"/>
                  </a:cubicBezTo>
                  <a:cubicBezTo>
                    <a:pt x="11" y="92"/>
                    <a:pt x="12" y="93"/>
                    <a:pt x="9" y="93"/>
                  </a:cubicBezTo>
                  <a:cubicBezTo>
                    <a:pt x="6" y="90"/>
                    <a:pt x="3" y="90"/>
                    <a:pt x="1" y="86"/>
                  </a:cubicBezTo>
                  <a:cubicBezTo>
                    <a:pt x="4" y="67"/>
                    <a:pt x="0" y="31"/>
                    <a:pt x="3" y="6"/>
                  </a:cubicBezTo>
                  <a:cubicBezTo>
                    <a:pt x="3" y="3"/>
                    <a:pt x="3"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20" name="Freeform 8"/>
            <p:cNvSpPr/>
            <p:nvPr/>
          </p:nvSpPr>
          <p:spPr bwMode="auto">
            <a:xfrm>
              <a:off x="2838" y="2053"/>
              <a:ext cx="99" cy="46"/>
            </a:xfrm>
            <a:custGeom>
              <a:avLst/>
              <a:gdLst>
                <a:gd name="T0" fmla="*/ 52 w 52"/>
                <a:gd name="T1" fmla="*/ 24 h 24"/>
                <a:gd name="T2" fmla="*/ 33 w 52"/>
                <a:gd name="T3" fmla="*/ 16 h 24"/>
                <a:gd name="T4" fmla="*/ 17 w 52"/>
                <a:gd name="T5" fmla="*/ 9 h 24"/>
                <a:gd name="T6" fmla="*/ 0 w 52"/>
                <a:gd name="T7" fmla="*/ 0 h 24"/>
                <a:gd name="T8" fmla="*/ 20 w 52"/>
                <a:gd name="T9" fmla="*/ 2 h 24"/>
                <a:gd name="T10" fmla="*/ 44 w 52"/>
                <a:gd name="T11" fmla="*/ 15 h 24"/>
                <a:gd name="T12" fmla="*/ 52 w 5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52" h="24">
                  <a:moveTo>
                    <a:pt x="52" y="24"/>
                  </a:moveTo>
                  <a:cubicBezTo>
                    <a:pt x="43" y="24"/>
                    <a:pt x="42" y="22"/>
                    <a:pt x="33" y="16"/>
                  </a:cubicBezTo>
                  <a:cubicBezTo>
                    <a:pt x="31" y="14"/>
                    <a:pt x="27" y="11"/>
                    <a:pt x="17" y="9"/>
                  </a:cubicBezTo>
                  <a:cubicBezTo>
                    <a:pt x="14" y="6"/>
                    <a:pt x="3" y="4"/>
                    <a:pt x="0" y="0"/>
                  </a:cubicBezTo>
                  <a:cubicBezTo>
                    <a:pt x="8" y="0"/>
                    <a:pt x="14" y="0"/>
                    <a:pt x="20" y="2"/>
                  </a:cubicBezTo>
                  <a:cubicBezTo>
                    <a:pt x="22" y="4"/>
                    <a:pt x="34" y="6"/>
                    <a:pt x="44" y="15"/>
                  </a:cubicBezTo>
                  <a:cubicBezTo>
                    <a:pt x="48" y="18"/>
                    <a:pt x="51" y="19"/>
                    <a:pt x="5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21" name="Freeform 9"/>
            <p:cNvSpPr>
              <a:spLocks noEditPoints="1"/>
            </p:cNvSpPr>
            <p:nvPr/>
          </p:nvSpPr>
          <p:spPr bwMode="auto">
            <a:xfrm>
              <a:off x="2924" y="1917"/>
              <a:ext cx="164" cy="360"/>
            </a:xfrm>
            <a:custGeom>
              <a:avLst/>
              <a:gdLst>
                <a:gd name="T0" fmla="*/ 39 w 86"/>
                <a:gd name="T1" fmla="*/ 38 h 186"/>
                <a:gd name="T2" fmla="*/ 56 w 86"/>
                <a:gd name="T3" fmla="*/ 34 h 186"/>
                <a:gd name="T4" fmla="*/ 59 w 86"/>
                <a:gd name="T5" fmla="*/ 31 h 186"/>
                <a:gd name="T6" fmla="*/ 85 w 86"/>
                <a:gd name="T7" fmla="*/ 43 h 186"/>
                <a:gd name="T8" fmla="*/ 85 w 86"/>
                <a:gd name="T9" fmla="*/ 48 h 186"/>
                <a:gd name="T10" fmla="*/ 64 w 86"/>
                <a:gd name="T11" fmla="*/ 61 h 186"/>
                <a:gd name="T12" fmla="*/ 55 w 86"/>
                <a:gd name="T13" fmla="*/ 72 h 186"/>
                <a:gd name="T14" fmla="*/ 57 w 86"/>
                <a:gd name="T15" fmla="*/ 81 h 186"/>
                <a:gd name="T16" fmla="*/ 39 w 86"/>
                <a:gd name="T17" fmla="*/ 88 h 186"/>
                <a:gd name="T18" fmla="*/ 39 w 86"/>
                <a:gd name="T19" fmla="*/ 55 h 186"/>
                <a:gd name="T20" fmla="*/ 45 w 86"/>
                <a:gd name="T21" fmla="*/ 48 h 186"/>
                <a:gd name="T22" fmla="*/ 39 w 86"/>
                <a:gd name="T23" fmla="*/ 49 h 186"/>
                <a:gd name="T24" fmla="*/ 39 w 86"/>
                <a:gd name="T25" fmla="*/ 38 h 186"/>
                <a:gd name="T26" fmla="*/ 12 w 86"/>
                <a:gd name="T27" fmla="*/ 1 h 186"/>
                <a:gd name="T28" fmla="*/ 30 w 86"/>
                <a:gd name="T29" fmla="*/ 8 h 186"/>
                <a:gd name="T30" fmla="*/ 34 w 86"/>
                <a:gd name="T31" fmla="*/ 14 h 186"/>
                <a:gd name="T32" fmla="*/ 34 w 86"/>
                <a:gd name="T33" fmla="*/ 39 h 186"/>
                <a:gd name="T34" fmla="*/ 39 w 86"/>
                <a:gd name="T35" fmla="*/ 38 h 186"/>
                <a:gd name="T36" fmla="*/ 39 w 86"/>
                <a:gd name="T37" fmla="*/ 49 h 186"/>
                <a:gd name="T38" fmla="*/ 34 w 86"/>
                <a:gd name="T39" fmla="*/ 50 h 186"/>
                <a:gd name="T40" fmla="*/ 33 w 86"/>
                <a:gd name="T41" fmla="*/ 63 h 186"/>
                <a:gd name="T42" fmla="*/ 39 w 86"/>
                <a:gd name="T43" fmla="*/ 55 h 186"/>
                <a:gd name="T44" fmla="*/ 39 w 86"/>
                <a:gd name="T45" fmla="*/ 88 h 186"/>
                <a:gd name="T46" fmla="*/ 35 w 86"/>
                <a:gd name="T47" fmla="*/ 91 h 186"/>
                <a:gd name="T48" fmla="*/ 26 w 86"/>
                <a:gd name="T49" fmla="*/ 183 h 186"/>
                <a:gd name="T50" fmla="*/ 23 w 86"/>
                <a:gd name="T51" fmla="*/ 186 h 186"/>
                <a:gd name="T52" fmla="*/ 20 w 86"/>
                <a:gd name="T53" fmla="*/ 97 h 186"/>
                <a:gd name="T54" fmla="*/ 16 w 86"/>
                <a:gd name="T55" fmla="*/ 92 h 186"/>
                <a:gd name="T56" fmla="*/ 17 w 86"/>
                <a:gd name="T57" fmla="*/ 81 h 186"/>
                <a:gd name="T58" fmla="*/ 20 w 86"/>
                <a:gd name="T59" fmla="*/ 79 h 186"/>
                <a:gd name="T60" fmla="*/ 19 w 86"/>
                <a:gd name="T61" fmla="*/ 54 h 186"/>
                <a:gd name="T62" fmla="*/ 0 w 86"/>
                <a:gd name="T63" fmla="*/ 53 h 186"/>
                <a:gd name="T64" fmla="*/ 8 w 86"/>
                <a:gd name="T65" fmla="*/ 47 h 186"/>
                <a:gd name="T66" fmla="*/ 18 w 86"/>
                <a:gd name="T67" fmla="*/ 44 h 186"/>
                <a:gd name="T68" fmla="*/ 17 w 86"/>
                <a:gd name="T69" fmla="*/ 17 h 186"/>
                <a:gd name="T70" fmla="*/ 15 w 86"/>
                <a:gd name="T71" fmla="*/ 6 h 186"/>
                <a:gd name="T72" fmla="*/ 12 w 86"/>
                <a:gd name="T73" fmla="*/ 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 h="186">
                  <a:moveTo>
                    <a:pt x="39" y="38"/>
                  </a:moveTo>
                  <a:cubicBezTo>
                    <a:pt x="45" y="37"/>
                    <a:pt x="50" y="35"/>
                    <a:pt x="56" y="34"/>
                  </a:cubicBezTo>
                  <a:cubicBezTo>
                    <a:pt x="56" y="33"/>
                    <a:pt x="59" y="32"/>
                    <a:pt x="59" y="31"/>
                  </a:cubicBezTo>
                  <a:cubicBezTo>
                    <a:pt x="75" y="29"/>
                    <a:pt x="85" y="39"/>
                    <a:pt x="85" y="43"/>
                  </a:cubicBezTo>
                  <a:cubicBezTo>
                    <a:pt x="86" y="45"/>
                    <a:pt x="86" y="46"/>
                    <a:pt x="85" y="48"/>
                  </a:cubicBezTo>
                  <a:cubicBezTo>
                    <a:pt x="83" y="52"/>
                    <a:pt x="65" y="60"/>
                    <a:pt x="64" y="61"/>
                  </a:cubicBezTo>
                  <a:cubicBezTo>
                    <a:pt x="57" y="66"/>
                    <a:pt x="55" y="68"/>
                    <a:pt x="55" y="72"/>
                  </a:cubicBezTo>
                  <a:cubicBezTo>
                    <a:pt x="57" y="73"/>
                    <a:pt x="60" y="78"/>
                    <a:pt x="57" y="81"/>
                  </a:cubicBezTo>
                  <a:cubicBezTo>
                    <a:pt x="53" y="82"/>
                    <a:pt x="45" y="85"/>
                    <a:pt x="39" y="88"/>
                  </a:cubicBezTo>
                  <a:cubicBezTo>
                    <a:pt x="39" y="55"/>
                    <a:pt x="39" y="55"/>
                    <a:pt x="39" y="55"/>
                  </a:cubicBezTo>
                  <a:cubicBezTo>
                    <a:pt x="45" y="48"/>
                    <a:pt x="45" y="48"/>
                    <a:pt x="45" y="48"/>
                  </a:cubicBezTo>
                  <a:cubicBezTo>
                    <a:pt x="39" y="49"/>
                    <a:pt x="39" y="49"/>
                    <a:pt x="39" y="49"/>
                  </a:cubicBezTo>
                  <a:lnTo>
                    <a:pt x="39" y="38"/>
                  </a:lnTo>
                  <a:close/>
                  <a:moveTo>
                    <a:pt x="12" y="1"/>
                  </a:moveTo>
                  <a:cubicBezTo>
                    <a:pt x="19" y="0"/>
                    <a:pt x="26" y="1"/>
                    <a:pt x="30" y="8"/>
                  </a:cubicBezTo>
                  <a:cubicBezTo>
                    <a:pt x="31" y="8"/>
                    <a:pt x="33" y="12"/>
                    <a:pt x="34" y="14"/>
                  </a:cubicBezTo>
                  <a:cubicBezTo>
                    <a:pt x="34" y="22"/>
                    <a:pt x="34" y="30"/>
                    <a:pt x="34" y="39"/>
                  </a:cubicBezTo>
                  <a:cubicBezTo>
                    <a:pt x="36" y="39"/>
                    <a:pt x="37" y="38"/>
                    <a:pt x="39" y="38"/>
                  </a:cubicBezTo>
                  <a:cubicBezTo>
                    <a:pt x="39" y="49"/>
                    <a:pt x="39" y="49"/>
                    <a:pt x="39" y="49"/>
                  </a:cubicBezTo>
                  <a:cubicBezTo>
                    <a:pt x="34" y="50"/>
                    <a:pt x="34" y="50"/>
                    <a:pt x="34" y="50"/>
                  </a:cubicBezTo>
                  <a:cubicBezTo>
                    <a:pt x="33" y="63"/>
                    <a:pt x="33" y="63"/>
                    <a:pt x="33" y="63"/>
                  </a:cubicBezTo>
                  <a:cubicBezTo>
                    <a:pt x="39" y="55"/>
                    <a:pt x="39" y="55"/>
                    <a:pt x="39" y="55"/>
                  </a:cubicBezTo>
                  <a:cubicBezTo>
                    <a:pt x="39" y="88"/>
                    <a:pt x="39" y="88"/>
                    <a:pt x="39" y="88"/>
                  </a:cubicBezTo>
                  <a:cubicBezTo>
                    <a:pt x="37" y="89"/>
                    <a:pt x="35" y="90"/>
                    <a:pt x="35" y="91"/>
                  </a:cubicBezTo>
                  <a:cubicBezTo>
                    <a:pt x="32" y="124"/>
                    <a:pt x="31" y="150"/>
                    <a:pt x="26" y="183"/>
                  </a:cubicBezTo>
                  <a:cubicBezTo>
                    <a:pt x="25" y="183"/>
                    <a:pt x="24" y="186"/>
                    <a:pt x="23" y="186"/>
                  </a:cubicBezTo>
                  <a:cubicBezTo>
                    <a:pt x="22" y="157"/>
                    <a:pt x="20" y="127"/>
                    <a:pt x="20" y="97"/>
                  </a:cubicBezTo>
                  <a:cubicBezTo>
                    <a:pt x="19" y="94"/>
                    <a:pt x="17" y="94"/>
                    <a:pt x="16" y="92"/>
                  </a:cubicBezTo>
                  <a:cubicBezTo>
                    <a:pt x="13" y="90"/>
                    <a:pt x="14" y="82"/>
                    <a:pt x="17" y="81"/>
                  </a:cubicBezTo>
                  <a:cubicBezTo>
                    <a:pt x="18" y="81"/>
                    <a:pt x="19" y="79"/>
                    <a:pt x="20" y="79"/>
                  </a:cubicBezTo>
                  <a:cubicBezTo>
                    <a:pt x="20" y="60"/>
                    <a:pt x="19" y="61"/>
                    <a:pt x="19" y="54"/>
                  </a:cubicBezTo>
                  <a:cubicBezTo>
                    <a:pt x="15" y="53"/>
                    <a:pt x="0" y="58"/>
                    <a:pt x="0" y="53"/>
                  </a:cubicBezTo>
                  <a:cubicBezTo>
                    <a:pt x="1" y="51"/>
                    <a:pt x="6" y="49"/>
                    <a:pt x="8" y="47"/>
                  </a:cubicBezTo>
                  <a:cubicBezTo>
                    <a:pt x="12" y="46"/>
                    <a:pt x="15" y="45"/>
                    <a:pt x="18" y="44"/>
                  </a:cubicBezTo>
                  <a:cubicBezTo>
                    <a:pt x="19" y="34"/>
                    <a:pt x="19" y="27"/>
                    <a:pt x="17" y="17"/>
                  </a:cubicBezTo>
                  <a:cubicBezTo>
                    <a:pt x="17" y="15"/>
                    <a:pt x="17" y="6"/>
                    <a:pt x="15" y="6"/>
                  </a:cubicBezTo>
                  <a:cubicBezTo>
                    <a:pt x="14" y="4"/>
                    <a:pt x="12" y="4"/>
                    <a:pt x="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22" name="Freeform 10"/>
            <p:cNvSpPr>
              <a:spLocks noEditPoints="1"/>
            </p:cNvSpPr>
            <p:nvPr/>
          </p:nvSpPr>
          <p:spPr bwMode="auto">
            <a:xfrm>
              <a:off x="3155" y="2012"/>
              <a:ext cx="154" cy="176"/>
            </a:xfrm>
            <a:custGeom>
              <a:avLst/>
              <a:gdLst>
                <a:gd name="T0" fmla="*/ 62 w 81"/>
                <a:gd name="T1" fmla="*/ 38 h 91"/>
                <a:gd name="T2" fmla="*/ 67 w 81"/>
                <a:gd name="T3" fmla="*/ 28 h 91"/>
                <a:gd name="T4" fmla="*/ 78 w 81"/>
                <a:gd name="T5" fmla="*/ 36 h 91"/>
                <a:gd name="T6" fmla="*/ 70 w 81"/>
                <a:gd name="T7" fmla="*/ 51 h 91"/>
                <a:gd name="T8" fmla="*/ 81 w 81"/>
                <a:gd name="T9" fmla="*/ 79 h 91"/>
                <a:gd name="T10" fmla="*/ 78 w 81"/>
                <a:gd name="T11" fmla="*/ 80 h 91"/>
                <a:gd name="T12" fmla="*/ 65 w 81"/>
                <a:gd name="T13" fmla="*/ 57 h 91"/>
                <a:gd name="T14" fmla="*/ 50 w 81"/>
                <a:gd name="T15" fmla="*/ 72 h 91"/>
                <a:gd name="T16" fmla="*/ 52 w 81"/>
                <a:gd name="T17" fmla="*/ 74 h 91"/>
                <a:gd name="T18" fmla="*/ 59 w 81"/>
                <a:gd name="T19" fmla="*/ 77 h 91"/>
                <a:gd name="T20" fmla="*/ 59 w 81"/>
                <a:gd name="T21" fmla="*/ 83 h 91"/>
                <a:gd name="T22" fmla="*/ 49 w 81"/>
                <a:gd name="T23" fmla="*/ 85 h 91"/>
                <a:gd name="T24" fmla="*/ 46 w 81"/>
                <a:gd name="T25" fmla="*/ 87 h 91"/>
                <a:gd name="T26" fmla="*/ 44 w 81"/>
                <a:gd name="T27" fmla="*/ 89 h 91"/>
                <a:gd name="T28" fmla="*/ 44 w 81"/>
                <a:gd name="T29" fmla="*/ 63 h 91"/>
                <a:gd name="T30" fmla="*/ 58 w 81"/>
                <a:gd name="T31" fmla="*/ 43 h 91"/>
                <a:gd name="T32" fmla="*/ 53 w 81"/>
                <a:gd name="T33" fmla="*/ 40 h 91"/>
                <a:gd name="T34" fmla="*/ 44 w 81"/>
                <a:gd name="T35" fmla="*/ 51 h 91"/>
                <a:gd name="T36" fmla="*/ 44 w 81"/>
                <a:gd name="T37" fmla="*/ 43 h 91"/>
                <a:gd name="T38" fmla="*/ 45 w 81"/>
                <a:gd name="T39" fmla="*/ 40 h 91"/>
                <a:gd name="T40" fmla="*/ 44 w 81"/>
                <a:gd name="T41" fmla="*/ 40 h 91"/>
                <a:gd name="T42" fmla="*/ 44 w 81"/>
                <a:gd name="T43" fmla="*/ 32 h 91"/>
                <a:gd name="T44" fmla="*/ 46 w 81"/>
                <a:gd name="T45" fmla="*/ 35 h 91"/>
                <a:gd name="T46" fmla="*/ 50 w 81"/>
                <a:gd name="T47" fmla="*/ 39 h 91"/>
                <a:gd name="T48" fmla="*/ 51 w 81"/>
                <a:gd name="T49" fmla="*/ 36 h 91"/>
                <a:gd name="T50" fmla="*/ 44 w 81"/>
                <a:gd name="T51" fmla="*/ 27 h 91"/>
                <a:gd name="T52" fmla="*/ 44 w 81"/>
                <a:gd name="T53" fmla="*/ 3 h 91"/>
                <a:gd name="T54" fmla="*/ 48 w 81"/>
                <a:gd name="T55" fmla="*/ 7 h 91"/>
                <a:gd name="T56" fmla="*/ 44 w 81"/>
                <a:gd name="T57" fmla="*/ 19 h 91"/>
                <a:gd name="T58" fmla="*/ 62 w 81"/>
                <a:gd name="T59" fmla="*/ 38 h 91"/>
                <a:gd name="T60" fmla="*/ 44 w 81"/>
                <a:gd name="T61" fmla="*/ 89 h 91"/>
                <a:gd name="T62" fmla="*/ 33 w 81"/>
                <a:gd name="T63" fmla="*/ 91 h 91"/>
                <a:gd name="T64" fmla="*/ 12 w 81"/>
                <a:gd name="T65" fmla="*/ 77 h 91"/>
                <a:gd name="T66" fmla="*/ 13 w 81"/>
                <a:gd name="T67" fmla="*/ 77 h 91"/>
                <a:gd name="T68" fmla="*/ 44 w 81"/>
                <a:gd name="T69" fmla="*/ 63 h 91"/>
                <a:gd name="T70" fmla="*/ 44 w 81"/>
                <a:gd name="T71" fmla="*/ 89 h 91"/>
                <a:gd name="T72" fmla="*/ 44 w 81"/>
                <a:gd name="T73" fmla="*/ 51 h 91"/>
                <a:gd name="T74" fmla="*/ 44 w 81"/>
                <a:gd name="T75" fmla="*/ 43 h 91"/>
                <a:gd name="T76" fmla="*/ 26 w 81"/>
                <a:gd name="T77" fmla="*/ 59 h 91"/>
                <a:gd name="T78" fmla="*/ 18 w 81"/>
                <a:gd name="T79" fmla="*/ 64 h 91"/>
                <a:gd name="T80" fmla="*/ 41 w 81"/>
                <a:gd name="T81" fmla="*/ 38 h 91"/>
                <a:gd name="T82" fmla="*/ 44 w 81"/>
                <a:gd name="T83" fmla="*/ 40 h 91"/>
                <a:gd name="T84" fmla="*/ 44 w 81"/>
                <a:gd name="T85" fmla="*/ 32 h 91"/>
                <a:gd name="T86" fmla="*/ 36 w 81"/>
                <a:gd name="T87" fmla="*/ 25 h 91"/>
                <a:gd name="T88" fmla="*/ 40 w 81"/>
                <a:gd name="T89" fmla="*/ 23 h 91"/>
                <a:gd name="T90" fmla="*/ 44 w 81"/>
                <a:gd name="T91" fmla="*/ 27 h 91"/>
                <a:gd name="T92" fmla="*/ 44 w 81"/>
                <a:gd name="T93" fmla="*/ 3 h 91"/>
                <a:gd name="T94" fmla="*/ 42 w 81"/>
                <a:gd name="T95" fmla="*/ 3 h 91"/>
                <a:gd name="T96" fmla="*/ 21 w 81"/>
                <a:gd name="T97" fmla="*/ 0 h 91"/>
                <a:gd name="T98" fmla="*/ 15 w 81"/>
                <a:gd name="T99" fmla="*/ 7 h 91"/>
                <a:gd name="T100" fmla="*/ 23 w 81"/>
                <a:gd name="T101" fmla="*/ 7 h 91"/>
                <a:gd name="T102" fmla="*/ 22 w 81"/>
                <a:gd name="T103" fmla="*/ 9 h 91"/>
                <a:gd name="T104" fmla="*/ 13 w 81"/>
                <a:gd name="T105" fmla="*/ 9 h 91"/>
                <a:gd name="T106" fmla="*/ 21 w 81"/>
                <a:gd name="T107" fmla="*/ 17 h 91"/>
                <a:gd name="T108" fmla="*/ 5 w 81"/>
                <a:gd name="T109" fmla="*/ 29 h 91"/>
                <a:gd name="T110" fmla="*/ 4 w 81"/>
                <a:gd name="T111" fmla="*/ 30 h 91"/>
                <a:gd name="T112" fmla="*/ 11 w 81"/>
                <a:gd name="T113" fmla="*/ 45 h 91"/>
                <a:gd name="T114" fmla="*/ 32 w 81"/>
                <a:gd name="T115" fmla="*/ 28 h 91"/>
                <a:gd name="T116" fmla="*/ 34 w 81"/>
                <a:gd name="T117" fmla="*/ 34 h 91"/>
                <a:gd name="T118" fmla="*/ 1 w 81"/>
                <a:gd name="T119" fmla="*/ 69 h 91"/>
                <a:gd name="T120" fmla="*/ 7 w 81"/>
                <a:gd name="T121" fmla="*/ 77 h 91"/>
                <a:gd name="T122" fmla="*/ 44 w 81"/>
                <a:gd name="T123"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1" h="91">
                  <a:moveTo>
                    <a:pt x="62" y="38"/>
                  </a:moveTo>
                  <a:cubicBezTo>
                    <a:pt x="64" y="34"/>
                    <a:pt x="67" y="32"/>
                    <a:pt x="67" y="28"/>
                  </a:cubicBezTo>
                  <a:cubicBezTo>
                    <a:pt x="72" y="30"/>
                    <a:pt x="75" y="31"/>
                    <a:pt x="78" y="36"/>
                  </a:cubicBezTo>
                  <a:cubicBezTo>
                    <a:pt x="79" y="45"/>
                    <a:pt x="70" y="48"/>
                    <a:pt x="70" y="51"/>
                  </a:cubicBezTo>
                  <a:cubicBezTo>
                    <a:pt x="72" y="60"/>
                    <a:pt x="80" y="71"/>
                    <a:pt x="81" y="79"/>
                  </a:cubicBezTo>
                  <a:cubicBezTo>
                    <a:pt x="81" y="80"/>
                    <a:pt x="79" y="81"/>
                    <a:pt x="78" y="80"/>
                  </a:cubicBezTo>
                  <a:cubicBezTo>
                    <a:pt x="73" y="76"/>
                    <a:pt x="67" y="64"/>
                    <a:pt x="65" y="57"/>
                  </a:cubicBezTo>
                  <a:cubicBezTo>
                    <a:pt x="62" y="61"/>
                    <a:pt x="57" y="66"/>
                    <a:pt x="50" y="72"/>
                  </a:cubicBezTo>
                  <a:cubicBezTo>
                    <a:pt x="51" y="74"/>
                    <a:pt x="51" y="73"/>
                    <a:pt x="52" y="74"/>
                  </a:cubicBezTo>
                  <a:cubicBezTo>
                    <a:pt x="56" y="75"/>
                    <a:pt x="57" y="75"/>
                    <a:pt x="59" y="77"/>
                  </a:cubicBezTo>
                  <a:cubicBezTo>
                    <a:pt x="60" y="79"/>
                    <a:pt x="59" y="82"/>
                    <a:pt x="59" y="83"/>
                  </a:cubicBezTo>
                  <a:cubicBezTo>
                    <a:pt x="58" y="85"/>
                    <a:pt x="54" y="84"/>
                    <a:pt x="49" y="85"/>
                  </a:cubicBezTo>
                  <a:cubicBezTo>
                    <a:pt x="48" y="86"/>
                    <a:pt x="47" y="87"/>
                    <a:pt x="46" y="87"/>
                  </a:cubicBezTo>
                  <a:cubicBezTo>
                    <a:pt x="45" y="88"/>
                    <a:pt x="45" y="89"/>
                    <a:pt x="44" y="89"/>
                  </a:cubicBezTo>
                  <a:cubicBezTo>
                    <a:pt x="44" y="63"/>
                    <a:pt x="44" y="63"/>
                    <a:pt x="44" y="63"/>
                  </a:cubicBezTo>
                  <a:cubicBezTo>
                    <a:pt x="52" y="55"/>
                    <a:pt x="58" y="45"/>
                    <a:pt x="58" y="43"/>
                  </a:cubicBezTo>
                  <a:cubicBezTo>
                    <a:pt x="56" y="42"/>
                    <a:pt x="56" y="41"/>
                    <a:pt x="53" y="40"/>
                  </a:cubicBezTo>
                  <a:cubicBezTo>
                    <a:pt x="53" y="42"/>
                    <a:pt x="49" y="46"/>
                    <a:pt x="44" y="51"/>
                  </a:cubicBezTo>
                  <a:cubicBezTo>
                    <a:pt x="44" y="43"/>
                    <a:pt x="44" y="43"/>
                    <a:pt x="44" y="43"/>
                  </a:cubicBezTo>
                  <a:cubicBezTo>
                    <a:pt x="44" y="42"/>
                    <a:pt x="45" y="41"/>
                    <a:pt x="45" y="40"/>
                  </a:cubicBezTo>
                  <a:cubicBezTo>
                    <a:pt x="44" y="40"/>
                    <a:pt x="44" y="40"/>
                    <a:pt x="44" y="40"/>
                  </a:cubicBezTo>
                  <a:cubicBezTo>
                    <a:pt x="44" y="32"/>
                    <a:pt x="44" y="32"/>
                    <a:pt x="44" y="32"/>
                  </a:cubicBezTo>
                  <a:cubicBezTo>
                    <a:pt x="45" y="33"/>
                    <a:pt x="46" y="34"/>
                    <a:pt x="46" y="35"/>
                  </a:cubicBezTo>
                  <a:cubicBezTo>
                    <a:pt x="50" y="37"/>
                    <a:pt x="48" y="36"/>
                    <a:pt x="50" y="39"/>
                  </a:cubicBezTo>
                  <a:cubicBezTo>
                    <a:pt x="52" y="39"/>
                    <a:pt x="51" y="38"/>
                    <a:pt x="51" y="36"/>
                  </a:cubicBezTo>
                  <a:cubicBezTo>
                    <a:pt x="49" y="34"/>
                    <a:pt x="47" y="30"/>
                    <a:pt x="44" y="27"/>
                  </a:cubicBezTo>
                  <a:cubicBezTo>
                    <a:pt x="44" y="3"/>
                    <a:pt x="44" y="3"/>
                    <a:pt x="44" y="3"/>
                  </a:cubicBezTo>
                  <a:cubicBezTo>
                    <a:pt x="45" y="4"/>
                    <a:pt x="47" y="6"/>
                    <a:pt x="48" y="7"/>
                  </a:cubicBezTo>
                  <a:cubicBezTo>
                    <a:pt x="50" y="14"/>
                    <a:pt x="49" y="16"/>
                    <a:pt x="44" y="19"/>
                  </a:cubicBezTo>
                  <a:cubicBezTo>
                    <a:pt x="50" y="26"/>
                    <a:pt x="52" y="33"/>
                    <a:pt x="62" y="38"/>
                  </a:cubicBezTo>
                  <a:close/>
                  <a:moveTo>
                    <a:pt x="44" y="89"/>
                  </a:moveTo>
                  <a:cubicBezTo>
                    <a:pt x="41" y="91"/>
                    <a:pt x="37" y="91"/>
                    <a:pt x="33" y="91"/>
                  </a:cubicBezTo>
                  <a:cubicBezTo>
                    <a:pt x="29" y="90"/>
                    <a:pt x="13" y="81"/>
                    <a:pt x="12" y="77"/>
                  </a:cubicBezTo>
                  <a:cubicBezTo>
                    <a:pt x="12" y="77"/>
                    <a:pt x="13" y="77"/>
                    <a:pt x="13" y="77"/>
                  </a:cubicBezTo>
                  <a:cubicBezTo>
                    <a:pt x="20" y="84"/>
                    <a:pt x="33" y="74"/>
                    <a:pt x="44" y="63"/>
                  </a:cubicBezTo>
                  <a:cubicBezTo>
                    <a:pt x="44" y="89"/>
                    <a:pt x="44" y="89"/>
                    <a:pt x="44" y="89"/>
                  </a:cubicBezTo>
                  <a:close/>
                  <a:moveTo>
                    <a:pt x="44" y="51"/>
                  </a:moveTo>
                  <a:cubicBezTo>
                    <a:pt x="44" y="43"/>
                    <a:pt x="44" y="43"/>
                    <a:pt x="44" y="43"/>
                  </a:cubicBezTo>
                  <a:cubicBezTo>
                    <a:pt x="41" y="47"/>
                    <a:pt x="33" y="54"/>
                    <a:pt x="26" y="59"/>
                  </a:cubicBezTo>
                  <a:cubicBezTo>
                    <a:pt x="24" y="60"/>
                    <a:pt x="20" y="64"/>
                    <a:pt x="18" y="64"/>
                  </a:cubicBezTo>
                  <a:cubicBezTo>
                    <a:pt x="22" y="58"/>
                    <a:pt x="36" y="48"/>
                    <a:pt x="41" y="38"/>
                  </a:cubicBezTo>
                  <a:cubicBezTo>
                    <a:pt x="42" y="39"/>
                    <a:pt x="43" y="39"/>
                    <a:pt x="44" y="40"/>
                  </a:cubicBezTo>
                  <a:cubicBezTo>
                    <a:pt x="44" y="32"/>
                    <a:pt x="44" y="32"/>
                    <a:pt x="44" y="32"/>
                  </a:cubicBezTo>
                  <a:cubicBezTo>
                    <a:pt x="42" y="30"/>
                    <a:pt x="40" y="28"/>
                    <a:pt x="36" y="25"/>
                  </a:cubicBezTo>
                  <a:cubicBezTo>
                    <a:pt x="37" y="25"/>
                    <a:pt x="39" y="23"/>
                    <a:pt x="40" y="23"/>
                  </a:cubicBezTo>
                  <a:cubicBezTo>
                    <a:pt x="42" y="24"/>
                    <a:pt x="43" y="25"/>
                    <a:pt x="44" y="27"/>
                  </a:cubicBezTo>
                  <a:cubicBezTo>
                    <a:pt x="44" y="3"/>
                    <a:pt x="44" y="3"/>
                    <a:pt x="44" y="3"/>
                  </a:cubicBezTo>
                  <a:cubicBezTo>
                    <a:pt x="43" y="3"/>
                    <a:pt x="42" y="3"/>
                    <a:pt x="42" y="3"/>
                  </a:cubicBezTo>
                  <a:cubicBezTo>
                    <a:pt x="41" y="3"/>
                    <a:pt x="25" y="0"/>
                    <a:pt x="21" y="0"/>
                  </a:cubicBezTo>
                  <a:cubicBezTo>
                    <a:pt x="17" y="1"/>
                    <a:pt x="14" y="2"/>
                    <a:pt x="15" y="7"/>
                  </a:cubicBezTo>
                  <a:cubicBezTo>
                    <a:pt x="16" y="8"/>
                    <a:pt x="20" y="8"/>
                    <a:pt x="23" y="7"/>
                  </a:cubicBezTo>
                  <a:cubicBezTo>
                    <a:pt x="24" y="8"/>
                    <a:pt x="23" y="9"/>
                    <a:pt x="22" y="9"/>
                  </a:cubicBezTo>
                  <a:cubicBezTo>
                    <a:pt x="18" y="10"/>
                    <a:pt x="17" y="9"/>
                    <a:pt x="13" y="9"/>
                  </a:cubicBezTo>
                  <a:cubicBezTo>
                    <a:pt x="9" y="9"/>
                    <a:pt x="18" y="15"/>
                    <a:pt x="21" y="17"/>
                  </a:cubicBezTo>
                  <a:cubicBezTo>
                    <a:pt x="20" y="21"/>
                    <a:pt x="10" y="30"/>
                    <a:pt x="5" y="29"/>
                  </a:cubicBezTo>
                  <a:cubicBezTo>
                    <a:pt x="5" y="30"/>
                    <a:pt x="5" y="29"/>
                    <a:pt x="4" y="30"/>
                  </a:cubicBezTo>
                  <a:cubicBezTo>
                    <a:pt x="4" y="36"/>
                    <a:pt x="4" y="43"/>
                    <a:pt x="11" y="45"/>
                  </a:cubicBezTo>
                  <a:cubicBezTo>
                    <a:pt x="15" y="42"/>
                    <a:pt x="29" y="33"/>
                    <a:pt x="32" y="28"/>
                  </a:cubicBezTo>
                  <a:cubicBezTo>
                    <a:pt x="36" y="31"/>
                    <a:pt x="34" y="33"/>
                    <a:pt x="34" y="34"/>
                  </a:cubicBezTo>
                  <a:cubicBezTo>
                    <a:pt x="26" y="45"/>
                    <a:pt x="10" y="59"/>
                    <a:pt x="1" y="69"/>
                  </a:cubicBezTo>
                  <a:cubicBezTo>
                    <a:pt x="0" y="76"/>
                    <a:pt x="0" y="79"/>
                    <a:pt x="7" y="77"/>
                  </a:cubicBezTo>
                  <a:cubicBezTo>
                    <a:pt x="10" y="78"/>
                    <a:pt x="31" y="62"/>
                    <a:pt x="44"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23" name="Freeform 11"/>
            <p:cNvSpPr/>
            <p:nvPr/>
          </p:nvSpPr>
          <p:spPr bwMode="auto">
            <a:xfrm>
              <a:off x="4241" y="1931"/>
              <a:ext cx="280" cy="191"/>
            </a:xfrm>
            <a:custGeom>
              <a:avLst/>
              <a:gdLst>
                <a:gd name="T0" fmla="*/ 29 w 147"/>
                <a:gd name="T1" fmla="*/ 27 h 99"/>
                <a:gd name="T2" fmla="*/ 50 w 147"/>
                <a:gd name="T3" fmla="*/ 67 h 99"/>
                <a:gd name="T4" fmla="*/ 59 w 147"/>
                <a:gd name="T5" fmla="*/ 64 h 99"/>
                <a:gd name="T6" fmla="*/ 44 w 147"/>
                <a:gd name="T7" fmla="*/ 19 h 99"/>
                <a:gd name="T8" fmla="*/ 60 w 147"/>
                <a:gd name="T9" fmla="*/ 35 h 99"/>
                <a:gd name="T10" fmla="*/ 66 w 147"/>
                <a:gd name="T11" fmla="*/ 56 h 99"/>
                <a:gd name="T12" fmla="*/ 69 w 147"/>
                <a:gd name="T13" fmla="*/ 51 h 99"/>
                <a:gd name="T14" fmla="*/ 70 w 147"/>
                <a:gd name="T15" fmla="*/ 45 h 99"/>
                <a:gd name="T16" fmla="*/ 66 w 147"/>
                <a:gd name="T17" fmla="*/ 40 h 99"/>
                <a:gd name="T18" fmla="*/ 72 w 147"/>
                <a:gd name="T19" fmla="*/ 40 h 99"/>
                <a:gd name="T20" fmla="*/ 73 w 147"/>
                <a:gd name="T21" fmla="*/ 30 h 99"/>
                <a:gd name="T22" fmla="*/ 63 w 147"/>
                <a:gd name="T23" fmla="*/ 16 h 99"/>
                <a:gd name="T24" fmla="*/ 66 w 147"/>
                <a:gd name="T25" fmla="*/ 5 h 99"/>
                <a:gd name="T26" fmla="*/ 80 w 147"/>
                <a:gd name="T27" fmla="*/ 15 h 99"/>
                <a:gd name="T28" fmla="*/ 87 w 147"/>
                <a:gd name="T29" fmla="*/ 39 h 99"/>
                <a:gd name="T30" fmla="*/ 82 w 147"/>
                <a:gd name="T31" fmla="*/ 50 h 99"/>
                <a:gd name="T32" fmla="*/ 77 w 147"/>
                <a:gd name="T33" fmla="*/ 58 h 99"/>
                <a:gd name="T34" fmla="*/ 99 w 147"/>
                <a:gd name="T35" fmla="*/ 53 h 99"/>
                <a:gd name="T36" fmla="*/ 94 w 147"/>
                <a:gd name="T37" fmla="*/ 40 h 99"/>
                <a:gd name="T38" fmla="*/ 99 w 147"/>
                <a:gd name="T39" fmla="*/ 38 h 99"/>
                <a:gd name="T40" fmla="*/ 104 w 147"/>
                <a:gd name="T41" fmla="*/ 37 h 99"/>
                <a:gd name="T42" fmla="*/ 98 w 147"/>
                <a:gd name="T43" fmla="*/ 23 h 99"/>
                <a:gd name="T44" fmla="*/ 101 w 147"/>
                <a:gd name="T45" fmla="*/ 19 h 99"/>
                <a:gd name="T46" fmla="*/ 105 w 147"/>
                <a:gd name="T47" fmla="*/ 15 h 99"/>
                <a:gd name="T48" fmla="*/ 96 w 147"/>
                <a:gd name="T49" fmla="*/ 6 h 99"/>
                <a:gd name="T50" fmla="*/ 104 w 147"/>
                <a:gd name="T51" fmla="*/ 3 h 99"/>
                <a:gd name="T52" fmla="*/ 111 w 147"/>
                <a:gd name="T53" fmla="*/ 2 h 99"/>
                <a:gd name="T54" fmla="*/ 120 w 147"/>
                <a:gd name="T55" fmla="*/ 19 h 99"/>
                <a:gd name="T56" fmla="*/ 114 w 147"/>
                <a:gd name="T57" fmla="*/ 32 h 99"/>
                <a:gd name="T58" fmla="*/ 112 w 147"/>
                <a:gd name="T59" fmla="*/ 49 h 99"/>
                <a:gd name="T60" fmla="*/ 143 w 147"/>
                <a:gd name="T61" fmla="*/ 56 h 99"/>
                <a:gd name="T62" fmla="*/ 130 w 147"/>
                <a:gd name="T63" fmla="*/ 63 h 99"/>
                <a:gd name="T64" fmla="*/ 119 w 147"/>
                <a:gd name="T65" fmla="*/ 58 h 99"/>
                <a:gd name="T66" fmla="*/ 127 w 147"/>
                <a:gd name="T67" fmla="*/ 55 h 99"/>
                <a:gd name="T68" fmla="*/ 109 w 147"/>
                <a:gd name="T69" fmla="*/ 59 h 99"/>
                <a:gd name="T70" fmla="*/ 108 w 147"/>
                <a:gd name="T71" fmla="*/ 63 h 99"/>
                <a:gd name="T72" fmla="*/ 98 w 147"/>
                <a:gd name="T73" fmla="*/ 60 h 99"/>
                <a:gd name="T74" fmla="*/ 79 w 147"/>
                <a:gd name="T75" fmla="*/ 64 h 99"/>
                <a:gd name="T76" fmla="*/ 65 w 147"/>
                <a:gd name="T77" fmla="*/ 74 h 99"/>
                <a:gd name="T78" fmla="*/ 58 w 147"/>
                <a:gd name="T79" fmla="*/ 71 h 99"/>
                <a:gd name="T80" fmla="*/ 53 w 147"/>
                <a:gd name="T81" fmla="*/ 80 h 99"/>
                <a:gd name="T82" fmla="*/ 48 w 147"/>
                <a:gd name="T83" fmla="*/ 76 h 99"/>
                <a:gd name="T84" fmla="*/ 25 w 147"/>
                <a:gd name="T85" fmla="*/ 86 h 99"/>
                <a:gd name="T86" fmla="*/ 19 w 147"/>
                <a:gd name="T87" fmla="*/ 94 h 99"/>
                <a:gd name="T88" fmla="*/ 8 w 147"/>
                <a:gd name="T89" fmla="*/ 98 h 99"/>
                <a:gd name="T90" fmla="*/ 4 w 147"/>
                <a:gd name="T91" fmla="*/ 88 h 99"/>
                <a:gd name="T92" fmla="*/ 16 w 147"/>
                <a:gd name="T93" fmla="*/ 74 h 99"/>
                <a:gd name="T94" fmla="*/ 25 w 147"/>
                <a:gd name="T95" fmla="*/ 76 h 99"/>
                <a:gd name="T96" fmla="*/ 48 w 147"/>
                <a:gd name="T97" fmla="*/ 66 h 99"/>
                <a:gd name="T98" fmla="*/ 31 w 147"/>
                <a:gd name="T99" fmla="*/ 3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7" h="99">
                  <a:moveTo>
                    <a:pt x="31" y="33"/>
                  </a:moveTo>
                  <a:cubicBezTo>
                    <a:pt x="31" y="33"/>
                    <a:pt x="18" y="23"/>
                    <a:pt x="29" y="27"/>
                  </a:cubicBezTo>
                  <a:cubicBezTo>
                    <a:pt x="29" y="27"/>
                    <a:pt x="40" y="30"/>
                    <a:pt x="46" y="48"/>
                  </a:cubicBezTo>
                  <a:cubicBezTo>
                    <a:pt x="46" y="48"/>
                    <a:pt x="51" y="60"/>
                    <a:pt x="50" y="67"/>
                  </a:cubicBezTo>
                  <a:cubicBezTo>
                    <a:pt x="50" y="67"/>
                    <a:pt x="50" y="69"/>
                    <a:pt x="53" y="68"/>
                  </a:cubicBezTo>
                  <a:cubicBezTo>
                    <a:pt x="53" y="68"/>
                    <a:pt x="59" y="68"/>
                    <a:pt x="59" y="64"/>
                  </a:cubicBezTo>
                  <a:cubicBezTo>
                    <a:pt x="59" y="64"/>
                    <a:pt x="61" y="50"/>
                    <a:pt x="51" y="28"/>
                  </a:cubicBezTo>
                  <a:cubicBezTo>
                    <a:pt x="51" y="28"/>
                    <a:pt x="48" y="20"/>
                    <a:pt x="44" y="19"/>
                  </a:cubicBezTo>
                  <a:cubicBezTo>
                    <a:pt x="44" y="19"/>
                    <a:pt x="42" y="16"/>
                    <a:pt x="45" y="18"/>
                  </a:cubicBezTo>
                  <a:cubicBezTo>
                    <a:pt x="45" y="18"/>
                    <a:pt x="56" y="20"/>
                    <a:pt x="60" y="35"/>
                  </a:cubicBezTo>
                  <a:cubicBezTo>
                    <a:pt x="60" y="35"/>
                    <a:pt x="63" y="47"/>
                    <a:pt x="64" y="56"/>
                  </a:cubicBezTo>
                  <a:cubicBezTo>
                    <a:pt x="64" y="56"/>
                    <a:pt x="65" y="60"/>
                    <a:pt x="66" y="56"/>
                  </a:cubicBezTo>
                  <a:cubicBezTo>
                    <a:pt x="66" y="56"/>
                    <a:pt x="67" y="54"/>
                    <a:pt x="69" y="53"/>
                  </a:cubicBezTo>
                  <a:cubicBezTo>
                    <a:pt x="69" y="53"/>
                    <a:pt x="70" y="52"/>
                    <a:pt x="69" y="51"/>
                  </a:cubicBezTo>
                  <a:cubicBezTo>
                    <a:pt x="69" y="51"/>
                    <a:pt x="69" y="48"/>
                    <a:pt x="70" y="48"/>
                  </a:cubicBezTo>
                  <a:cubicBezTo>
                    <a:pt x="70" y="48"/>
                    <a:pt x="72" y="47"/>
                    <a:pt x="70" y="45"/>
                  </a:cubicBezTo>
                  <a:cubicBezTo>
                    <a:pt x="70" y="45"/>
                    <a:pt x="69" y="43"/>
                    <a:pt x="67" y="43"/>
                  </a:cubicBezTo>
                  <a:cubicBezTo>
                    <a:pt x="67" y="43"/>
                    <a:pt x="60" y="37"/>
                    <a:pt x="66" y="40"/>
                  </a:cubicBezTo>
                  <a:cubicBezTo>
                    <a:pt x="66" y="40"/>
                    <a:pt x="69" y="41"/>
                    <a:pt x="70" y="42"/>
                  </a:cubicBezTo>
                  <a:cubicBezTo>
                    <a:pt x="70" y="42"/>
                    <a:pt x="72" y="44"/>
                    <a:pt x="72" y="40"/>
                  </a:cubicBezTo>
                  <a:cubicBezTo>
                    <a:pt x="72" y="40"/>
                    <a:pt x="74" y="32"/>
                    <a:pt x="75" y="31"/>
                  </a:cubicBezTo>
                  <a:cubicBezTo>
                    <a:pt x="75" y="31"/>
                    <a:pt x="76" y="27"/>
                    <a:pt x="73" y="30"/>
                  </a:cubicBezTo>
                  <a:cubicBezTo>
                    <a:pt x="73" y="30"/>
                    <a:pt x="69" y="32"/>
                    <a:pt x="67" y="26"/>
                  </a:cubicBezTo>
                  <a:cubicBezTo>
                    <a:pt x="67" y="26"/>
                    <a:pt x="59" y="19"/>
                    <a:pt x="63" y="16"/>
                  </a:cubicBezTo>
                  <a:cubicBezTo>
                    <a:pt x="63" y="16"/>
                    <a:pt x="68" y="11"/>
                    <a:pt x="64" y="7"/>
                  </a:cubicBezTo>
                  <a:cubicBezTo>
                    <a:pt x="64" y="7"/>
                    <a:pt x="60" y="2"/>
                    <a:pt x="66" y="5"/>
                  </a:cubicBezTo>
                  <a:cubicBezTo>
                    <a:pt x="66" y="5"/>
                    <a:pt x="71" y="7"/>
                    <a:pt x="76" y="12"/>
                  </a:cubicBezTo>
                  <a:cubicBezTo>
                    <a:pt x="76" y="12"/>
                    <a:pt x="75" y="14"/>
                    <a:pt x="80" y="15"/>
                  </a:cubicBezTo>
                  <a:cubicBezTo>
                    <a:pt x="80" y="15"/>
                    <a:pt x="97" y="18"/>
                    <a:pt x="94" y="28"/>
                  </a:cubicBezTo>
                  <a:cubicBezTo>
                    <a:pt x="94" y="28"/>
                    <a:pt x="87" y="34"/>
                    <a:pt x="87" y="39"/>
                  </a:cubicBezTo>
                  <a:cubicBezTo>
                    <a:pt x="87" y="39"/>
                    <a:pt x="85" y="44"/>
                    <a:pt x="83" y="45"/>
                  </a:cubicBezTo>
                  <a:cubicBezTo>
                    <a:pt x="83" y="45"/>
                    <a:pt x="82" y="45"/>
                    <a:pt x="82" y="50"/>
                  </a:cubicBezTo>
                  <a:cubicBezTo>
                    <a:pt x="82" y="50"/>
                    <a:pt x="83" y="51"/>
                    <a:pt x="81" y="52"/>
                  </a:cubicBezTo>
                  <a:cubicBezTo>
                    <a:pt x="81" y="52"/>
                    <a:pt x="79" y="55"/>
                    <a:pt x="77" y="58"/>
                  </a:cubicBezTo>
                  <a:cubicBezTo>
                    <a:pt x="77" y="58"/>
                    <a:pt x="72" y="62"/>
                    <a:pt x="76" y="60"/>
                  </a:cubicBezTo>
                  <a:cubicBezTo>
                    <a:pt x="76" y="60"/>
                    <a:pt x="92" y="55"/>
                    <a:pt x="99" y="53"/>
                  </a:cubicBezTo>
                  <a:cubicBezTo>
                    <a:pt x="99" y="53"/>
                    <a:pt x="104" y="51"/>
                    <a:pt x="100" y="48"/>
                  </a:cubicBezTo>
                  <a:cubicBezTo>
                    <a:pt x="100" y="48"/>
                    <a:pt x="95" y="43"/>
                    <a:pt x="94" y="40"/>
                  </a:cubicBezTo>
                  <a:cubicBezTo>
                    <a:pt x="94" y="40"/>
                    <a:pt x="92" y="35"/>
                    <a:pt x="95" y="37"/>
                  </a:cubicBezTo>
                  <a:cubicBezTo>
                    <a:pt x="95" y="37"/>
                    <a:pt x="98" y="40"/>
                    <a:pt x="99" y="38"/>
                  </a:cubicBezTo>
                  <a:cubicBezTo>
                    <a:pt x="99" y="38"/>
                    <a:pt x="98" y="37"/>
                    <a:pt x="101" y="38"/>
                  </a:cubicBezTo>
                  <a:cubicBezTo>
                    <a:pt x="101" y="38"/>
                    <a:pt x="104" y="40"/>
                    <a:pt x="104" y="37"/>
                  </a:cubicBezTo>
                  <a:cubicBezTo>
                    <a:pt x="104" y="37"/>
                    <a:pt x="107" y="31"/>
                    <a:pt x="104" y="32"/>
                  </a:cubicBezTo>
                  <a:cubicBezTo>
                    <a:pt x="104" y="32"/>
                    <a:pt x="98" y="28"/>
                    <a:pt x="98" y="23"/>
                  </a:cubicBezTo>
                  <a:cubicBezTo>
                    <a:pt x="98" y="23"/>
                    <a:pt x="97" y="20"/>
                    <a:pt x="98" y="19"/>
                  </a:cubicBezTo>
                  <a:cubicBezTo>
                    <a:pt x="98" y="19"/>
                    <a:pt x="99" y="17"/>
                    <a:pt x="101" y="19"/>
                  </a:cubicBezTo>
                  <a:cubicBezTo>
                    <a:pt x="101" y="19"/>
                    <a:pt x="105" y="27"/>
                    <a:pt x="105" y="22"/>
                  </a:cubicBezTo>
                  <a:cubicBezTo>
                    <a:pt x="105" y="15"/>
                    <a:pt x="105" y="15"/>
                    <a:pt x="105" y="15"/>
                  </a:cubicBezTo>
                  <a:cubicBezTo>
                    <a:pt x="105" y="15"/>
                    <a:pt x="106" y="12"/>
                    <a:pt x="100" y="12"/>
                  </a:cubicBezTo>
                  <a:cubicBezTo>
                    <a:pt x="100" y="12"/>
                    <a:pt x="90" y="7"/>
                    <a:pt x="96" y="6"/>
                  </a:cubicBezTo>
                  <a:cubicBezTo>
                    <a:pt x="96" y="6"/>
                    <a:pt x="100" y="7"/>
                    <a:pt x="99" y="4"/>
                  </a:cubicBezTo>
                  <a:cubicBezTo>
                    <a:pt x="99" y="4"/>
                    <a:pt x="99" y="3"/>
                    <a:pt x="104" y="3"/>
                  </a:cubicBezTo>
                  <a:cubicBezTo>
                    <a:pt x="104" y="3"/>
                    <a:pt x="105" y="3"/>
                    <a:pt x="106" y="1"/>
                  </a:cubicBezTo>
                  <a:cubicBezTo>
                    <a:pt x="106" y="1"/>
                    <a:pt x="107" y="0"/>
                    <a:pt x="111" y="2"/>
                  </a:cubicBezTo>
                  <a:cubicBezTo>
                    <a:pt x="111" y="2"/>
                    <a:pt x="127" y="6"/>
                    <a:pt x="124" y="14"/>
                  </a:cubicBezTo>
                  <a:cubicBezTo>
                    <a:pt x="124" y="14"/>
                    <a:pt x="123" y="18"/>
                    <a:pt x="120" y="19"/>
                  </a:cubicBezTo>
                  <a:cubicBezTo>
                    <a:pt x="120" y="19"/>
                    <a:pt x="119" y="18"/>
                    <a:pt x="116" y="26"/>
                  </a:cubicBezTo>
                  <a:cubicBezTo>
                    <a:pt x="116" y="26"/>
                    <a:pt x="114" y="29"/>
                    <a:pt x="114" y="32"/>
                  </a:cubicBezTo>
                  <a:cubicBezTo>
                    <a:pt x="114" y="32"/>
                    <a:pt x="115" y="38"/>
                    <a:pt x="113" y="41"/>
                  </a:cubicBezTo>
                  <a:cubicBezTo>
                    <a:pt x="113" y="41"/>
                    <a:pt x="113" y="47"/>
                    <a:pt x="112" y="49"/>
                  </a:cubicBezTo>
                  <a:cubicBezTo>
                    <a:pt x="112" y="49"/>
                    <a:pt x="111" y="52"/>
                    <a:pt x="114" y="51"/>
                  </a:cubicBezTo>
                  <a:cubicBezTo>
                    <a:pt x="114" y="51"/>
                    <a:pt x="136" y="46"/>
                    <a:pt x="143" y="56"/>
                  </a:cubicBezTo>
                  <a:cubicBezTo>
                    <a:pt x="143" y="56"/>
                    <a:pt x="147" y="58"/>
                    <a:pt x="136" y="62"/>
                  </a:cubicBezTo>
                  <a:cubicBezTo>
                    <a:pt x="136" y="62"/>
                    <a:pt x="132" y="64"/>
                    <a:pt x="130" y="63"/>
                  </a:cubicBezTo>
                  <a:cubicBezTo>
                    <a:pt x="118" y="60"/>
                    <a:pt x="118" y="60"/>
                    <a:pt x="118" y="60"/>
                  </a:cubicBezTo>
                  <a:cubicBezTo>
                    <a:pt x="118" y="60"/>
                    <a:pt x="113" y="59"/>
                    <a:pt x="119" y="58"/>
                  </a:cubicBezTo>
                  <a:cubicBezTo>
                    <a:pt x="119" y="58"/>
                    <a:pt x="127" y="58"/>
                    <a:pt x="128" y="56"/>
                  </a:cubicBezTo>
                  <a:cubicBezTo>
                    <a:pt x="128" y="56"/>
                    <a:pt x="131" y="54"/>
                    <a:pt x="127" y="55"/>
                  </a:cubicBezTo>
                  <a:cubicBezTo>
                    <a:pt x="127" y="55"/>
                    <a:pt x="118" y="56"/>
                    <a:pt x="115" y="55"/>
                  </a:cubicBezTo>
                  <a:cubicBezTo>
                    <a:pt x="115" y="55"/>
                    <a:pt x="110" y="55"/>
                    <a:pt x="109" y="59"/>
                  </a:cubicBezTo>
                  <a:cubicBezTo>
                    <a:pt x="109" y="59"/>
                    <a:pt x="110" y="60"/>
                    <a:pt x="108" y="61"/>
                  </a:cubicBezTo>
                  <a:cubicBezTo>
                    <a:pt x="108" y="61"/>
                    <a:pt x="108" y="61"/>
                    <a:pt x="108" y="63"/>
                  </a:cubicBezTo>
                  <a:cubicBezTo>
                    <a:pt x="108" y="63"/>
                    <a:pt x="108" y="70"/>
                    <a:pt x="102" y="66"/>
                  </a:cubicBezTo>
                  <a:cubicBezTo>
                    <a:pt x="102" y="66"/>
                    <a:pt x="97" y="64"/>
                    <a:pt x="98" y="60"/>
                  </a:cubicBezTo>
                  <a:cubicBezTo>
                    <a:pt x="98" y="60"/>
                    <a:pt x="99" y="56"/>
                    <a:pt x="95" y="58"/>
                  </a:cubicBezTo>
                  <a:cubicBezTo>
                    <a:pt x="95" y="58"/>
                    <a:pt x="84" y="63"/>
                    <a:pt x="79" y="64"/>
                  </a:cubicBezTo>
                  <a:cubicBezTo>
                    <a:pt x="79" y="64"/>
                    <a:pt x="65" y="66"/>
                    <a:pt x="66" y="70"/>
                  </a:cubicBezTo>
                  <a:cubicBezTo>
                    <a:pt x="66" y="70"/>
                    <a:pt x="68" y="74"/>
                    <a:pt x="65" y="74"/>
                  </a:cubicBezTo>
                  <a:cubicBezTo>
                    <a:pt x="65" y="74"/>
                    <a:pt x="63" y="73"/>
                    <a:pt x="61" y="70"/>
                  </a:cubicBezTo>
                  <a:cubicBezTo>
                    <a:pt x="61" y="70"/>
                    <a:pt x="61" y="69"/>
                    <a:pt x="58" y="71"/>
                  </a:cubicBezTo>
                  <a:cubicBezTo>
                    <a:pt x="58" y="71"/>
                    <a:pt x="50" y="73"/>
                    <a:pt x="52" y="77"/>
                  </a:cubicBezTo>
                  <a:cubicBezTo>
                    <a:pt x="52" y="77"/>
                    <a:pt x="53" y="78"/>
                    <a:pt x="53" y="80"/>
                  </a:cubicBezTo>
                  <a:cubicBezTo>
                    <a:pt x="53" y="80"/>
                    <a:pt x="56" y="82"/>
                    <a:pt x="53" y="82"/>
                  </a:cubicBezTo>
                  <a:cubicBezTo>
                    <a:pt x="53" y="82"/>
                    <a:pt x="50" y="79"/>
                    <a:pt x="48" y="76"/>
                  </a:cubicBezTo>
                  <a:cubicBezTo>
                    <a:pt x="48" y="76"/>
                    <a:pt x="48" y="73"/>
                    <a:pt x="44" y="76"/>
                  </a:cubicBezTo>
                  <a:cubicBezTo>
                    <a:pt x="44" y="76"/>
                    <a:pt x="31" y="77"/>
                    <a:pt x="25" y="86"/>
                  </a:cubicBezTo>
                  <a:cubicBezTo>
                    <a:pt x="25" y="86"/>
                    <a:pt x="23" y="87"/>
                    <a:pt x="23" y="90"/>
                  </a:cubicBezTo>
                  <a:cubicBezTo>
                    <a:pt x="23" y="90"/>
                    <a:pt x="20" y="93"/>
                    <a:pt x="19" y="94"/>
                  </a:cubicBezTo>
                  <a:cubicBezTo>
                    <a:pt x="19" y="94"/>
                    <a:pt x="15" y="99"/>
                    <a:pt x="13" y="99"/>
                  </a:cubicBezTo>
                  <a:cubicBezTo>
                    <a:pt x="13" y="99"/>
                    <a:pt x="10" y="98"/>
                    <a:pt x="8" y="98"/>
                  </a:cubicBezTo>
                  <a:cubicBezTo>
                    <a:pt x="8" y="98"/>
                    <a:pt x="8" y="98"/>
                    <a:pt x="6" y="96"/>
                  </a:cubicBezTo>
                  <a:cubicBezTo>
                    <a:pt x="6" y="96"/>
                    <a:pt x="0" y="92"/>
                    <a:pt x="4" y="88"/>
                  </a:cubicBezTo>
                  <a:cubicBezTo>
                    <a:pt x="4" y="88"/>
                    <a:pt x="8" y="84"/>
                    <a:pt x="10" y="79"/>
                  </a:cubicBezTo>
                  <a:cubicBezTo>
                    <a:pt x="10" y="79"/>
                    <a:pt x="11" y="73"/>
                    <a:pt x="16" y="74"/>
                  </a:cubicBezTo>
                  <a:cubicBezTo>
                    <a:pt x="16" y="74"/>
                    <a:pt x="21" y="75"/>
                    <a:pt x="22" y="77"/>
                  </a:cubicBezTo>
                  <a:cubicBezTo>
                    <a:pt x="22" y="77"/>
                    <a:pt x="23" y="78"/>
                    <a:pt x="25" y="76"/>
                  </a:cubicBezTo>
                  <a:cubicBezTo>
                    <a:pt x="25" y="76"/>
                    <a:pt x="40" y="74"/>
                    <a:pt x="47" y="70"/>
                  </a:cubicBezTo>
                  <a:cubicBezTo>
                    <a:pt x="47" y="70"/>
                    <a:pt x="48" y="70"/>
                    <a:pt x="48" y="66"/>
                  </a:cubicBezTo>
                  <a:cubicBezTo>
                    <a:pt x="48" y="66"/>
                    <a:pt x="45" y="51"/>
                    <a:pt x="40" y="44"/>
                  </a:cubicBezTo>
                  <a:cubicBezTo>
                    <a:pt x="40" y="44"/>
                    <a:pt x="35" y="35"/>
                    <a:pt x="31"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24" name="Freeform 12"/>
            <p:cNvSpPr/>
            <p:nvPr/>
          </p:nvSpPr>
          <p:spPr bwMode="auto">
            <a:xfrm>
              <a:off x="4306" y="2062"/>
              <a:ext cx="168" cy="188"/>
            </a:xfrm>
            <a:custGeom>
              <a:avLst/>
              <a:gdLst>
                <a:gd name="T0" fmla="*/ 26 w 88"/>
                <a:gd name="T1" fmla="*/ 10 h 97"/>
                <a:gd name="T2" fmla="*/ 39 w 88"/>
                <a:gd name="T3" fmla="*/ 7 h 97"/>
                <a:gd name="T4" fmla="*/ 47 w 88"/>
                <a:gd name="T5" fmla="*/ 3 h 97"/>
                <a:gd name="T6" fmla="*/ 53 w 88"/>
                <a:gd name="T7" fmla="*/ 2 h 97"/>
                <a:gd name="T8" fmla="*/ 69 w 88"/>
                <a:gd name="T9" fmla="*/ 9 h 97"/>
                <a:gd name="T10" fmla="*/ 64 w 88"/>
                <a:gd name="T11" fmla="*/ 16 h 97"/>
                <a:gd name="T12" fmla="*/ 61 w 88"/>
                <a:gd name="T13" fmla="*/ 26 h 97"/>
                <a:gd name="T14" fmla="*/ 69 w 88"/>
                <a:gd name="T15" fmla="*/ 33 h 97"/>
                <a:gd name="T16" fmla="*/ 82 w 88"/>
                <a:gd name="T17" fmla="*/ 36 h 97"/>
                <a:gd name="T18" fmla="*/ 84 w 88"/>
                <a:gd name="T19" fmla="*/ 45 h 97"/>
                <a:gd name="T20" fmla="*/ 79 w 88"/>
                <a:gd name="T21" fmla="*/ 48 h 97"/>
                <a:gd name="T22" fmla="*/ 75 w 88"/>
                <a:gd name="T23" fmla="*/ 48 h 97"/>
                <a:gd name="T24" fmla="*/ 69 w 88"/>
                <a:gd name="T25" fmla="*/ 55 h 97"/>
                <a:gd name="T26" fmla="*/ 69 w 88"/>
                <a:gd name="T27" fmla="*/ 70 h 97"/>
                <a:gd name="T28" fmla="*/ 58 w 88"/>
                <a:gd name="T29" fmla="*/ 89 h 97"/>
                <a:gd name="T30" fmla="*/ 53 w 88"/>
                <a:gd name="T31" fmla="*/ 92 h 97"/>
                <a:gd name="T32" fmla="*/ 48 w 88"/>
                <a:gd name="T33" fmla="*/ 96 h 97"/>
                <a:gd name="T34" fmla="*/ 45 w 88"/>
                <a:gd name="T35" fmla="*/ 97 h 97"/>
                <a:gd name="T36" fmla="*/ 24 w 88"/>
                <a:gd name="T37" fmla="*/ 97 h 97"/>
                <a:gd name="T38" fmla="*/ 20 w 88"/>
                <a:gd name="T39" fmla="*/ 97 h 97"/>
                <a:gd name="T40" fmla="*/ 18 w 88"/>
                <a:gd name="T41" fmla="*/ 95 h 97"/>
                <a:gd name="T42" fmla="*/ 17 w 88"/>
                <a:gd name="T43" fmla="*/ 95 h 97"/>
                <a:gd name="T44" fmla="*/ 14 w 88"/>
                <a:gd name="T45" fmla="*/ 94 h 97"/>
                <a:gd name="T46" fmla="*/ 4 w 88"/>
                <a:gd name="T47" fmla="*/ 89 h 97"/>
                <a:gd name="T48" fmla="*/ 6 w 88"/>
                <a:gd name="T49" fmla="*/ 88 h 97"/>
                <a:gd name="T50" fmla="*/ 14 w 88"/>
                <a:gd name="T51" fmla="*/ 89 h 97"/>
                <a:gd name="T52" fmla="*/ 15 w 88"/>
                <a:gd name="T53" fmla="*/ 86 h 97"/>
                <a:gd name="T54" fmla="*/ 40 w 88"/>
                <a:gd name="T55" fmla="*/ 81 h 97"/>
                <a:gd name="T56" fmla="*/ 55 w 88"/>
                <a:gd name="T57" fmla="*/ 54 h 97"/>
                <a:gd name="T58" fmla="*/ 38 w 88"/>
                <a:gd name="T59" fmla="*/ 53 h 97"/>
                <a:gd name="T60" fmla="*/ 25 w 88"/>
                <a:gd name="T61" fmla="*/ 57 h 97"/>
                <a:gd name="T62" fmla="*/ 15 w 88"/>
                <a:gd name="T63" fmla="*/ 44 h 97"/>
                <a:gd name="T64" fmla="*/ 16 w 88"/>
                <a:gd name="T65" fmla="*/ 42 h 97"/>
                <a:gd name="T66" fmla="*/ 23 w 88"/>
                <a:gd name="T67" fmla="*/ 43 h 97"/>
                <a:gd name="T68" fmla="*/ 30 w 88"/>
                <a:gd name="T69" fmla="*/ 42 h 97"/>
                <a:gd name="T70" fmla="*/ 42 w 88"/>
                <a:gd name="T71" fmla="*/ 40 h 97"/>
                <a:gd name="T72" fmla="*/ 51 w 88"/>
                <a:gd name="T73" fmla="*/ 38 h 97"/>
                <a:gd name="T74" fmla="*/ 49 w 88"/>
                <a:gd name="T75" fmla="*/ 35 h 97"/>
                <a:gd name="T76" fmla="*/ 42 w 88"/>
                <a:gd name="T77" fmla="*/ 21 h 97"/>
                <a:gd name="T78" fmla="*/ 45 w 88"/>
                <a:gd name="T79" fmla="*/ 12 h 97"/>
                <a:gd name="T80" fmla="*/ 31 w 88"/>
                <a:gd name="T81" fmla="*/ 15 h 97"/>
                <a:gd name="T82" fmla="*/ 25 w 88"/>
                <a:gd name="T83" fmla="*/ 12 h 97"/>
                <a:gd name="T84" fmla="*/ 26 w 88"/>
                <a:gd name="T8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7">
                  <a:moveTo>
                    <a:pt x="26" y="10"/>
                  </a:moveTo>
                  <a:cubicBezTo>
                    <a:pt x="26" y="10"/>
                    <a:pt x="31" y="11"/>
                    <a:pt x="39" y="7"/>
                  </a:cubicBezTo>
                  <a:cubicBezTo>
                    <a:pt x="39" y="7"/>
                    <a:pt x="46" y="6"/>
                    <a:pt x="47" y="3"/>
                  </a:cubicBezTo>
                  <a:cubicBezTo>
                    <a:pt x="47" y="3"/>
                    <a:pt x="48" y="0"/>
                    <a:pt x="53" y="2"/>
                  </a:cubicBezTo>
                  <a:cubicBezTo>
                    <a:pt x="53" y="2"/>
                    <a:pt x="67" y="1"/>
                    <a:pt x="69" y="9"/>
                  </a:cubicBezTo>
                  <a:cubicBezTo>
                    <a:pt x="69" y="9"/>
                    <a:pt x="70" y="13"/>
                    <a:pt x="64" y="16"/>
                  </a:cubicBezTo>
                  <a:cubicBezTo>
                    <a:pt x="64" y="16"/>
                    <a:pt x="60" y="20"/>
                    <a:pt x="61" y="26"/>
                  </a:cubicBezTo>
                  <a:cubicBezTo>
                    <a:pt x="61" y="26"/>
                    <a:pt x="65" y="35"/>
                    <a:pt x="69" y="33"/>
                  </a:cubicBezTo>
                  <a:cubicBezTo>
                    <a:pt x="69" y="33"/>
                    <a:pt x="81" y="33"/>
                    <a:pt x="82" y="36"/>
                  </a:cubicBezTo>
                  <a:cubicBezTo>
                    <a:pt x="82" y="36"/>
                    <a:pt x="88" y="42"/>
                    <a:pt x="84" y="45"/>
                  </a:cubicBezTo>
                  <a:cubicBezTo>
                    <a:pt x="84" y="45"/>
                    <a:pt x="81" y="46"/>
                    <a:pt x="79" y="48"/>
                  </a:cubicBezTo>
                  <a:cubicBezTo>
                    <a:pt x="79" y="48"/>
                    <a:pt x="78" y="49"/>
                    <a:pt x="75" y="48"/>
                  </a:cubicBezTo>
                  <a:cubicBezTo>
                    <a:pt x="75" y="48"/>
                    <a:pt x="68" y="48"/>
                    <a:pt x="69" y="55"/>
                  </a:cubicBezTo>
                  <a:cubicBezTo>
                    <a:pt x="69" y="70"/>
                    <a:pt x="69" y="70"/>
                    <a:pt x="69" y="70"/>
                  </a:cubicBezTo>
                  <a:cubicBezTo>
                    <a:pt x="69" y="70"/>
                    <a:pt x="65" y="83"/>
                    <a:pt x="58" y="89"/>
                  </a:cubicBezTo>
                  <a:cubicBezTo>
                    <a:pt x="58" y="89"/>
                    <a:pt x="54" y="92"/>
                    <a:pt x="53" y="92"/>
                  </a:cubicBezTo>
                  <a:cubicBezTo>
                    <a:pt x="53" y="92"/>
                    <a:pt x="51" y="93"/>
                    <a:pt x="48" y="96"/>
                  </a:cubicBezTo>
                  <a:cubicBezTo>
                    <a:pt x="48" y="96"/>
                    <a:pt x="47" y="97"/>
                    <a:pt x="45" y="97"/>
                  </a:cubicBezTo>
                  <a:cubicBezTo>
                    <a:pt x="24" y="97"/>
                    <a:pt x="24" y="97"/>
                    <a:pt x="24" y="97"/>
                  </a:cubicBezTo>
                  <a:cubicBezTo>
                    <a:pt x="24" y="97"/>
                    <a:pt x="22" y="96"/>
                    <a:pt x="20" y="97"/>
                  </a:cubicBezTo>
                  <a:cubicBezTo>
                    <a:pt x="20" y="97"/>
                    <a:pt x="18" y="96"/>
                    <a:pt x="18" y="95"/>
                  </a:cubicBezTo>
                  <a:cubicBezTo>
                    <a:pt x="18" y="95"/>
                    <a:pt x="19" y="94"/>
                    <a:pt x="17" y="95"/>
                  </a:cubicBezTo>
                  <a:cubicBezTo>
                    <a:pt x="17" y="95"/>
                    <a:pt x="16" y="93"/>
                    <a:pt x="14" y="94"/>
                  </a:cubicBezTo>
                  <a:cubicBezTo>
                    <a:pt x="4" y="89"/>
                    <a:pt x="4" y="89"/>
                    <a:pt x="4" y="89"/>
                  </a:cubicBezTo>
                  <a:cubicBezTo>
                    <a:pt x="4" y="89"/>
                    <a:pt x="0" y="87"/>
                    <a:pt x="6" y="88"/>
                  </a:cubicBezTo>
                  <a:cubicBezTo>
                    <a:pt x="6" y="88"/>
                    <a:pt x="19" y="93"/>
                    <a:pt x="14" y="89"/>
                  </a:cubicBezTo>
                  <a:cubicBezTo>
                    <a:pt x="14" y="89"/>
                    <a:pt x="11" y="86"/>
                    <a:pt x="15" y="86"/>
                  </a:cubicBezTo>
                  <a:cubicBezTo>
                    <a:pt x="15" y="86"/>
                    <a:pt x="30" y="87"/>
                    <a:pt x="40" y="81"/>
                  </a:cubicBezTo>
                  <a:cubicBezTo>
                    <a:pt x="40" y="81"/>
                    <a:pt x="61" y="73"/>
                    <a:pt x="55" y="54"/>
                  </a:cubicBezTo>
                  <a:cubicBezTo>
                    <a:pt x="55" y="54"/>
                    <a:pt x="48" y="50"/>
                    <a:pt x="38" y="53"/>
                  </a:cubicBezTo>
                  <a:cubicBezTo>
                    <a:pt x="38" y="53"/>
                    <a:pt x="29" y="59"/>
                    <a:pt x="25" y="57"/>
                  </a:cubicBezTo>
                  <a:cubicBezTo>
                    <a:pt x="25" y="57"/>
                    <a:pt x="17" y="51"/>
                    <a:pt x="15" y="44"/>
                  </a:cubicBezTo>
                  <a:cubicBezTo>
                    <a:pt x="15" y="44"/>
                    <a:pt x="12" y="40"/>
                    <a:pt x="16" y="42"/>
                  </a:cubicBezTo>
                  <a:cubicBezTo>
                    <a:pt x="16" y="42"/>
                    <a:pt x="17" y="44"/>
                    <a:pt x="23" y="43"/>
                  </a:cubicBezTo>
                  <a:cubicBezTo>
                    <a:pt x="23" y="43"/>
                    <a:pt x="28" y="44"/>
                    <a:pt x="30" y="42"/>
                  </a:cubicBezTo>
                  <a:cubicBezTo>
                    <a:pt x="30" y="42"/>
                    <a:pt x="35" y="41"/>
                    <a:pt x="42" y="40"/>
                  </a:cubicBezTo>
                  <a:cubicBezTo>
                    <a:pt x="42" y="40"/>
                    <a:pt x="49" y="39"/>
                    <a:pt x="51" y="38"/>
                  </a:cubicBezTo>
                  <a:cubicBezTo>
                    <a:pt x="51" y="38"/>
                    <a:pt x="53" y="35"/>
                    <a:pt x="49" y="35"/>
                  </a:cubicBezTo>
                  <a:cubicBezTo>
                    <a:pt x="49" y="35"/>
                    <a:pt x="39" y="37"/>
                    <a:pt x="42" y="21"/>
                  </a:cubicBezTo>
                  <a:cubicBezTo>
                    <a:pt x="42" y="21"/>
                    <a:pt x="50" y="9"/>
                    <a:pt x="45" y="12"/>
                  </a:cubicBezTo>
                  <a:cubicBezTo>
                    <a:pt x="45" y="12"/>
                    <a:pt x="37" y="17"/>
                    <a:pt x="31" y="15"/>
                  </a:cubicBezTo>
                  <a:cubicBezTo>
                    <a:pt x="31" y="15"/>
                    <a:pt x="27" y="15"/>
                    <a:pt x="25" y="12"/>
                  </a:cubicBezTo>
                  <a:cubicBezTo>
                    <a:pt x="25" y="12"/>
                    <a:pt x="22" y="7"/>
                    <a:pt x="2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25" name="Freeform 13"/>
            <p:cNvSpPr/>
            <p:nvPr/>
          </p:nvSpPr>
          <p:spPr bwMode="auto">
            <a:xfrm>
              <a:off x="4023" y="1962"/>
              <a:ext cx="151" cy="247"/>
            </a:xfrm>
            <a:custGeom>
              <a:avLst/>
              <a:gdLst>
                <a:gd name="T0" fmla="*/ 37 w 79"/>
                <a:gd name="T1" fmla="*/ 7 h 128"/>
                <a:gd name="T2" fmla="*/ 39 w 79"/>
                <a:gd name="T3" fmla="*/ 5 h 128"/>
                <a:gd name="T4" fmla="*/ 49 w 79"/>
                <a:gd name="T5" fmla="*/ 8 h 128"/>
                <a:gd name="T6" fmla="*/ 58 w 79"/>
                <a:gd name="T7" fmla="*/ 12 h 128"/>
                <a:gd name="T8" fmla="*/ 60 w 79"/>
                <a:gd name="T9" fmla="*/ 19 h 128"/>
                <a:gd name="T10" fmla="*/ 61 w 79"/>
                <a:gd name="T11" fmla="*/ 26 h 128"/>
                <a:gd name="T12" fmla="*/ 69 w 79"/>
                <a:gd name="T13" fmla="*/ 33 h 128"/>
                <a:gd name="T14" fmla="*/ 70 w 79"/>
                <a:gd name="T15" fmla="*/ 33 h 128"/>
                <a:gd name="T16" fmla="*/ 74 w 79"/>
                <a:gd name="T17" fmla="*/ 38 h 128"/>
                <a:gd name="T18" fmla="*/ 75 w 79"/>
                <a:gd name="T19" fmla="*/ 41 h 128"/>
                <a:gd name="T20" fmla="*/ 77 w 79"/>
                <a:gd name="T21" fmla="*/ 47 h 128"/>
                <a:gd name="T22" fmla="*/ 70 w 79"/>
                <a:gd name="T23" fmla="*/ 58 h 128"/>
                <a:gd name="T24" fmla="*/ 66 w 79"/>
                <a:gd name="T25" fmla="*/ 61 h 128"/>
                <a:gd name="T26" fmla="*/ 62 w 79"/>
                <a:gd name="T27" fmla="*/ 69 h 128"/>
                <a:gd name="T28" fmla="*/ 56 w 79"/>
                <a:gd name="T29" fmla="*/ 77 h 128"/>
                <a:gd name="T30" fmla="*/ 48 w 79"/>
                <a:gd name="T31" fmla="*/ 94 h 128"/>
                <a:gd name="T32" fmla="*/ 44 w 79"/>
                <a:gd name="T33" fmla="*/ 103 h 128"/>
                <a:gd name="T34" fmla="*/ 38 w 79"/>
                <a:gd name="T35" fmla="*/ 107 h 128"/>
                <a:gd name="T36" fmla="*/ 36 w 79"/>
                <a:gd name="T37" fmla="*/ 111 h 128"/>
                <a:gd name="T38" fmla="*/ 33 w 79"/>
                <a:gd name="T39" fmla="*/ 115 h 128"/>
                <a:gd name="T40" fmla="*/ 25 w 79"/>
                <a:gd name="T41" fmla="*/ 119 h 128"/>
                <a:gd name="T42" fmla="*/ 18 w 79"/>
                <a:gd name="T43" fmla="*/ 122 h 128"/>
                <a:gd name="T44" fmla="*/ 13 w 79"/>
                <a:gd name="T45" fmla="*/ 123 h 128"/>
                <a:gd name="T46" fmla="*/ 11 w 79"/>
                <a:gd name="T47" fmla="*/ 125 h 128"/>
                <a:gd name="T48" fmla="*/ 3 w 79"/>
                <a:gd name="T49" fmla="*/ 127 h 128"/>
                <a:gd name="T50" fmla="*/ 9 w 79"/>
                <a:gd name="T51" fmla="*/ 111 h 128"/>
                <a:gd name="T52" fmla="*/ 14 w 79"/>
                <a:gd name="T53" fmla="*/ 103 h 128"/>
                <a:gd name="T54" fmla="*/ 18 w 79"/>
                <a:gd name="T55" fmla="*/ 99 h 128"/>
                <a:gd name="T56" fmla="*/ 20 w 79"/>
                <a:gd name="T57" fmla="*/ 99 h 128"/>
                <a:gd name="T58" fmla="*/ 25 w 79"/>
                <a:gd name="T59" fmla="*/ 93 h 128"/>
                <a:gd name="T60" fmla="*/ 23 w 79"/>
                <a:gd name="T61" fmla="*/ 90 h 128"/>
                <a:gd name="T62" fmla="*/ 23 w 79"/>
                <a:gd name="T63" fmla="*/ 85 h 128"/>
                <a:gd name="T64" fmla="*/ 22 w 79"/>
                <a:gd name="T65" fmla="*/ 83 h 128"/>
                <a:gd name="T66" fmla="*/ 18 w 79"/>
                <a:gd name="T67" fmla="*/ 81 h 128"/>
                <a:gd name="T68" fmla="*/ 15 w 79"/>
                <a:gd name="T69" fmla="*/ 80 h 128"/>
                <a:gd name="T70" fmla="*/ 9 w 79"/>
                <a:gd name="T71" fmla="*/ 69 h 128"/>
                <a:gd name="T72" fmla="*/ 27 w 79"/>
                <a:gd name="T73" fmla="*/ 67 h 128"/>
                <a:gd name="T74" fmla="*/ 36 w 79"/>
                <a:gd name="T75" fmla="*/ 55 h 128"/>
                <a:gd name="T76" fmla="*/ 35 w 79"/>
                <a:gd name="T77" fmla="*/ 52 h 128"/>
                <a:gd name="T78" fmla="*/ 36 w 79"/>
                <a:gd name="T79" fmla="*/ 49 h 128"/>
                <a:gd name="T80" fmla="*/ 36 w 79"/>
                <a:gd name="T81" fmla="*/ 45 h 128"/>
                <a:gd name="T82" fmla="*/ 37 w 79"/>
                <a:gd name="T83" fmla="*/ 42 h 128"/>
                <a:gd name="T84" fmla="*/ 37 w 79"/>
                <a:gd name="T85" fmla="*/ 39 h 128"/>
                <a:gd name="T86" fmla="*/ 38 w 79"/>
                <a:gd name="T87" fmla="*/ 36 h 128"/>
                <a:gd name="T88" fmla="*/ 38 w 79"/>
                <a:gd name="T89" fmla="*/ 33 h 128"/>
                <a:gd name="T90" fmla="*/ 39 w 79"/>
                <a:gd name="T91" fmla="*/ 32 h 128"/>
                <a:gd name="T92" fmla="*/ 40 w 79"/>
                <a:gd name="T93" fmla="*/ 29 h 128"/>
                <a:gd name="T94" fmla="*/ 39 w 79"/>
                <a:gd name="T95" fmla="*/ 25 h 128"/>
                <a:gd name="T96" fmla="*/ 37 w 79"/>
                <a:gd name="T97" fmla="*/ 22 h 128"/>
                <a:gd name="T98" fmla="*/ 37 w 79"/>
                <a:gd name="T99" fmla="*/ 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 h="128">
                  <a:moveTo>
                    <a:pt x="37" y="7"/>
                  </a:moveTo>
                  <a:cubicBezTo>
                    <a:pt x="37" y="7"/>
                    <a:pt x="33" y="0"/>
                    <a:pt x="39" y="5"/>
                  </a:cubicBezTo>
                  <a:cubicBezTo>
                    <a:pt x="39" y="5"/>
                    <a:pt x="46" y="5"/>
                    <a:pt x="49" y="8"/>
                  </a:cubicBezTo>
                  <a:cubicBezTo>
                    <a:pt x="49" y="8"/>
                    <a:pt x="55" y="11"/>
                    <a:pt x="58" y="12"/>
                  </a:cubicBezTo>
                  <a:cubicBezTo>
                    <a:pt x="58" y="12"/>
                    <a:pt x="60" y="12"/>
                    <a:pt x="60" y="19"/>
                  </a:cubicBezTo>
                  <a:cubicBezTo>
                    <a:pt x="60" y="19"/>
                    <a:pt x="59" y="26"/>
                    <a:pt x="61" y="26"/>
                  </a:cubicBezTo>
                  <a:cubicBezTo>
                    <a:pt x="61" y="26"/>
                    <a:pt x="67" y="31"/>
                    <a:pt x="69" y="33"/>
                  </a:cubicBezTo>
                  <a:cubicBezTo>
                    <a:pt x="69" y="33"/>
                    <a:pt x="69" y="34"/>
                    <a:pt x="70" y="33"/>
                  </a:cubicBezTo>
                  <a:cubicBezTo>
                    <a:pt x="70" y="33"/>
                    <a:pt x="74" y="33"/>
                    <a:pt x="74" y="38"/>
                  </a:cubicBezTo>
                  <a:cubicBezTo>
                    <a:pt x="74" y="38"/>
                    <a:pt x="73" y="41"/>
                    <a:pt x="75" y="41"/>
                  </a:cubicBezTo>
                  <a:cubicBezTo>
                    <a:pt x="75" y="41"/>
                    <a:pt x="79" y="42"/>
                    <a:pt x="77" y="47"/>
                  </a:cubicBezTo>
                  <a:cubicBezTo>
                    <a:pt x="77" y="47"/>
                    <a:pt x="77" y="56"/>
                    <a:pt x="70" y="58"/>
                  </a:cubicBezTo>
                  <a:cubicBezTo>
                    <a:pt x="70" y="58"/>
                    <a:pt x="67" y="58"/>
                    <a:pt x="66" y="61"/>
                  </a:cubicBezTo>
                  <a:cubicBezTo>
                    <a:pt x="66" y="61"/>
                    <a:pt x="62" y="66"/>
                    <a:pt x="62" y="69"/>
                  </a:cubicBezTo>
                  <a:cubicBezTo>
                    <a:pt x="62" y="69"/>
                    <a:pt x="60" y="73"/>
                    <a:pt x="56" y="77"/>
                  </a:cubicBezTo>
                  <a:cubicBezTo>
                    <a:pt x="56" y="77"/>
                    <a:pt x="47" y="82"/>
                    <a:pt x="48" y="94"/>
                  </a:cubicBezTo>
                  <a:cubicBezTo>
                    <a:pt x="48" y="94"/>
                    <a:pt x="51" y="100"/>
                    <a:pt x="44" y="103"/>
                  </a:cubicBezTo>
                  <a:cubicBezTo>
                    <a:pt x="44" y="103"/>
                    <a:pt x="42" y="103"/>
                    <a:pt x="38" y="107"/>
                  </a:cubicBezTo>
                  <a:cubicBezTo>
                    <a:pt x="38" y="107"/>
                    <a:pt x="36" y="110"/>
                    <a:pt x="36" y="111"/>
                  </a:cubicBezTo>
                  <a:cubicBezTo>
                    <a:pt x="36" y="111"/>
                    <a:pt x="33" y="114"/>
                    <a:pt x="33" y="115"/>
                  </a:cubicBezTo>
                  <a:cubicBezTo>
                    <a:pt x="33" y="115"/>
                    <a:pt x="31" y="118"/>
                    <a:pt x="25" y="119"/>
                  </a:cubicBezTo>
                  <a:cubicBezTo>
                    <a:pt x="25" y="119"/>
                    <a:pt x="20" y="119"/>
                    <a:pt x="18" y="122"/>
                  </a:cubicBezTo>
                  <a:cubicBezTo>
                    <a:pt x="18" y="122"/>
                    <a:pt x="15" y="124"/>
                    <a:pt x="13" y="123"/>
                  </a:cubicBezTo>
                  <a:cubicBezTo>
                    <a:pt x="13" y="123"/>
                    <a:pt x="12" y="123"/>
                    <a:pt x="11" y="125"/>
                  </a:cubicBezTo>
                  <a:cubicBezTo>
                    <a:pt x="11" y="125"/>
                    <a:pt x="8" y="128"/>
                    <a:pt x="3" y="127"/>
                  </a:cubicBezTo>
                  <a:cubicBezTo>
                    <a:pt x="3" y="127"/>
                    <a:pt x="7" y="116"/>
                    <a:pt x="9" y="111"/>
                  </a:cubicBezTo>
                  <a:cubicBezTo>
                    <a:pt x="9" y="111"/>
                    <a:pt x="11" y="105"/>
                    <a:pt x="14" y="103"/>
                  </a:cubicBezTo>
                  <a:cubicBezTo>
                    <a:pt x="14" y="103"/>
                    <a:pt x="15" y="98"/>
                    <a:pt x="18" y="99"/>
                  </a:cubicBezTo>
                  <a:cubicBezTo>
                    <a:pt x="18" y="99"/>
                    <a:pt x="19" y="101"/>
                    <a:pt x="20" y="99"/>
                  </a:cubicBezTo>
                  <a:cubicBezTo>
                    <a:pt x="20" y="99"/>
                    <a:pt x="24" y="93"/>
                    <a:pt x="25" y="93"/>
                  </a:cubicBezTo>
                  <a:cubicBezTo>
                    <a:pt x="25" y="93"/>
                    <a:pt x="24" y="90"/>
                    <a:pt x="23" y="90"/>
                  </a:cubicBezTo>
                  <a:cubicBezTo>
                    <a:pt x="23" y="90"/>
                    <a:pt x="22" y="87"/>
                    <a:pt x="23" y="85"/>
                  </a:cubicBezTo>
                  <a:cubicBezTo>
                    <a:pt x="23" y="85"/>
                    <a:pt x="24" y="84"/>
                    <a:pt x="22" y="83"/>
                  </a:cubicBezTo>
                  <a:cubicBezTo>
                    <a:pt x="22" y="83"/>
                    <a:pt x="19" y="79"/>
                    <a:pt x="18" y="81"/>
                  </a:cubicBezTo>
                  <a:cubicBezTo>
                    <a:pt x="18" y="81"/>
                    <a:pt x="17" y="81"/>
                    <a:pt x="15" y="80"/>
                  </a:cubicBezTo>
                  <a:cubicBezTo>
                    <a:pt x="15" y="80"/>
                    <a:pt x="0" y="69"/>
                    <a:pt x="9" y="69"/>
                  </a:cubicBezTo>
                  <a:cubicBezTo>
                    <a:pt x="9" y="69"/>
                    <a:pt x="18" y="72"/>
                    <a:pt x="27" y="67"/>
                  </a:cubicBezTo>
                  <a:cubicBezTo>
                    <a:pt x="27" y="67"/>
                    <a:pt x="29" y="66"/>
                    <a:pt x="36" y="55"/>
                  </a:cubicBezTo>
                  <a:cubicBezTo>
                    <a:pt x="36" y="55"/>
                    <a:pt x="37" y="53"/>
                    <a:pt x="35" y="52"/>
                  </a:cubicBezTo>
                  <a:cubicBezTo>
                    <a:pt x="35" y="52"/>
                    <a:pt x="35" y="50"/>
                    <a:pt x="36" y="49"/>
                  </a:cubicBezTo>
                  <a:cubicBezTo>
                    <a:pt x="36" y="49"/>
                    <a:pt x="36" y="48"/>
                    <a:pt x="36" y="45"/>
                  </a:cubicBezTo>
                  <a:cubicBezTo>
                    <a:pt x="36" y="45"/>
                    <a:pt x="36" y="43"/>
                    <a:pt x="37" y="42"/>
                  </a:cubicBezTo>
                  <a:cubicBezTo>
                    <a:pt x="37" y="42"/>
                    <a:pt x="38" y="40"/>
                    <a:pt x="37" y="39"/>
                  </a:cubicBezTo>
                  <a:cubicBezTo>
                    <a:pt x="37" y="39"/>
                    <a:pt x="37" y="37"/>
                    <a:pt x="38" y="36"/>
                  </a:cubicBezTo>
                  <a:cubicBezTo>
                    <a:pt x="38" y="36"/>
                    <a:pt x="38" y="35"/>
                    <a:pt x="38" y="33"/>
                  </a:cubicBezTo>
                  <a:cubicBezTo>
                    <a:pt x="38" y="33"/>
                    <a:pt x="37" y="32"/>
                    <a:pt x="39" y="32"/>
                  </a:cubicBezTo>
                  <a:cubicBezTo>
                    <a:pt x="39" y="32"/>
                    <a:pt x="41" y="33"/>
                    <a:pt x="40" y="29"/>
                  </a:cubicBezTo>
                  <a:cubicBezTo>
                    <a:pt x="40" y="29"/>
                    <a:pt x="39" y="27"/>
                    <a:pt x="39" y="25"/>
                  </a:cubicBezTo>
                  <a:cubicBezTo>
                    <a:pt x="37" y="22"/>
                    <a:pt x="37" y="22"/>
                    <a:pt x="37" y="22"/>
                  </a:cubicBezTo>
                  <a:lnTo>
                    <a:pt x="37"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26" name="Freeform 14"/>
            <p:cNvSpPr/>
            <p:nvPr/>
          </p:nvSpPr>
          <p:spPr bwMode="auto">
            <a:xfrm>
              <a:off x="4157" y="2138"/>
              <a:ext cx="63" cy="70"/>
            </a:xfrm>
            <a:custGeom>
              <a:avLst/>
              <a:gdLst>
                <a:gd name="T0" fmla="*/ 3 w 33"/>
                <a:gd name="T1" fmla="*/ 8 h 36"/>
                <a:gd name="T2" fmla="*/ 7 w 33"/>
                <a:gd name="T3" fmla="*/ 3 h 36"/>
                <a:gd name="T4" fmla="*/ 13 w 33"/>
                <a:gd name="T5" fmla="*/ 4 h 36"/>
                <a:gd name="T6" fmla="*/ 23 w 33"/>
                <a:gd name="T7" fmla="*/ 12 h 36"/>
                <a:gd name="T8" fmla="*/ 30 w 33"/>
                <a:gd name="T9" fmla="*/ 18 h 36"/>
                <a:gd name="T10" fmla="*/ 31 w 33"/>
                <a:gd name="T11" fmla="*/ 25 h 36"/>
                <a:gd name="T12" fmla="*/ 30 w 33"/>
                <a:gd name="T13" fmla="*/ 28 h 36"/>
                <a:gd name="T14" fmla="*/ 28 w 33"/>
                <a:gd name="T15" fmla="*/ 31 h 36"/>
                <a:gd name="T16" fmla="*/ 19 w 33"/>
                <a:gd name="T17" fmla="*/ 34 h 36"/>
                <a:gd name="T18" fmla="*/ 12 w 33"/>
                <a:gd name="T19" fmla="*/ 33 h 36"/>
                <a:gd name="T20" fmla="*/ 8 w 33"/>
                <a:gd name="T21" fmla="*/ 30 h 36"/>
                <a:gd name="T22" fmla="*/ 5 w 33"/>
                <a:gd name="T23" fmla="*/ 29 h 36"/>
                <a:gd name="T24" fmla="*/ 2 w 33"/>
                <a:gd name="T25" fmla="*/ 25 h 36"/>
                <a:gd name="T26" fmla="*/ 2 w 33"/>
                <a:gd name="T27" fmla="*/ 19 h 36"/>
                <a:gd name="T28" fmla="*/ 3 w 33"/>
                <a:gd name="T29"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6">
                  <a:moveTo>
                    <a:pt x="3" y="8"/>
                  </a:moveTo>
                  <a:cubicBezTo>
                    <a:pt x="3" y="8"/>
                    <a:pt x="4" y="0"/>
                    <a:pt x="7" y="3"/>
                  </a:cubicBezTo>
                  <a:cubicBezTo>
                    <a:pt x="7" y="3"/>
                    <a:pt x="10" y="4"/>
                    <a:pt x="13" y="4"/>
                  </a:cubicBezTo>
                  <a:cubicBezTo>
                    <a:pt x="13" y="4"/>
                    <a:pt x="19" y="7"/>
                    <a:pt x="23" y="12"/>
                  </a:cubicBezTo>
                  <a:cubicBezTo>
                    <a:pt x="23" y="12"/>
                    <a:pt x="28" y="17"/>
                    <a:pt x="30" y="18"/>
                  </a:cubicBezTo>
                  <a:cubicBezTo>
                    <a:pt x="30" y="18"/>
                    <a:pt x="33" y="20"/>
                    <a:pt x="31" y="25"/>
                  </a:cubicBezTo>
                  <a:cubicBezTo>
                    <a:pt x="31" y="25"/>
                    <a:pt x="29" y="27"/>
                    <a:pt x="30" y="28"/>
                  </a:cubicBezTo>
                  <a:cubicBezTo>
                    <a:pt x="30" y="28"/>
                    <a:pt x="29" y="30"/>
                    <a:pt x="28" y="31"/>
                  </a:cubicBezTo>
                  <a:cubicBezTo>
                    <a:pt x="28" y="31"/>
                    <a:pt x="24" y="36"/>
                    <a:pt x="19" y="34"/>
                  </a:cubicBezTo>
                  <a:cubicBezTo>
                    <a:pt x="19" y="34"/>
                    <a:pt x="15" y="34"/>
                    <a:pt x="12" y="33"/>
                  </a:cubicBezTo>
                  <a:cubicBezTo>
                    <a:pt x="12" y="33"/>
                    <a:pt x="9" y="32"/>
                    <a:pt x="8" y="30"/>
                  </a:cubicBezTo>
                  <a:cubicBezTo>
                    <a:pt x="8" y="30"/>
                    <a:pt x="6" y="29"/>
                    <a:pt x="5" y="29"/>
                  </a:cubicBezTo>
                  <a:cubicBezTo>
                    <a:pt x="5" y="29"/>
                    <a:pt x="4" y="29"/>
                    <a:pt x="2" y="25"/>
                  </a:cubicBezTo>
                  <a:cubicBezTo>
                    <a:pt x="2" y="25"/>
                    <a:pt x="0" y="23"/>
                    <a:pt x="2" y="19"/>
                  </a:cubicBezTo>
                  <a:cubicBezTo>
                    <a:pt x="2" y="19"/>
                    <a:pt x="4" y="14"/>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27" name="Freeform 15"/>
            <p:cNvSpPr/>
            <p:nvPr/>
          </p:nvSpPr>
          <p:spPr bwMode="auto">
            <a:xfrm>
              <a:off x="3720" y="2064"/>
              <a:ext cx="36" cy="142"/>
            </a:xfrm>
            <a:custGeom>
              <a:avLst/>
              <a:gdLst>
                <a:gd name="T0" fmla="*/ 0 w 19"/>
                <a:gd name="T1" fmla="*/ 48 h 73"/>
                <a:gd name="T2" fmla="*/ 1 w 19"/>
                <a:gd name="T3" fmla="*/ 27 h 73"/>
                <a:gd name="T4" fmla="*/ 1 w 19"/>
                <a:gd name="T5" fmla="*/ 24 h 73"/>
                <a:gd name="T6" fmla="*/ 1 w 19"/>
                <a:gd name="T7" fmla="*/ 12 h 73"/>
                <a:gd name="T8" fmla="*/ 3 w 19"/>
                <a:gd name="T9" fmla="*/ 10 h 73"/>
                <a:gd name="T10" fmla="*/ 3 w 19"/>
                <a:gd name="T11" fmla="*/ 7 h 73"/>
                <a:gd name="T12" fmla="*/ 3 w 19"/>
                <a:gd name="T13" fmla="*/ 5 h 73"/>
                <a:gd name="T14" fmla="*/ 7 w 19"/>
                <a:gd name="T15" fmla="*/ 3 h 73"/>
                <a:gd name="T16" fmla="*/ 6 w 19"/>
                <a:gd name="T17" fmla="*/ 8 h 73"/>
                <a:gd name="T18" fmla="*/ 9 w 19"/>
                <a:gd name="T19" fmla="*/ 26 h 73"/>
                <a:gd name="T20" fmla="*/ 11 w 19"/>
                <a:gd name="T21" fmla="*/ 30 h 73"/>
                <a:gd name="T22" fmla="*/ 14 w 19"/>
                <a:gd name="T23" fmla="*/ 37 h 73"/>
                <a:gd name="T24" fmla="*/ 14 w 19"/>
                <a:gd name="T25" fmla="*/ 42 h 73"/>
                <a:gd name="T26" fmla="*/ 15 w 19"/>
                <a:gd name="T27" fmla="*/ 43 h 73"/>
                <a:gd name="T28" fmla="*/ 17 w 19"/>
                <a:gd name="T29" fmla="*/ 45 h 73"/>
                <a:gd name="T30" fmla="*/ 16 w 19"/>
                <a:gd name="T31" fmla="*/ 54 h 73"/>
                <a:gd name="T32" fmla="*/ 17 w 19"/>
                <a:gd name="T33" fmla="*/ 57 h 73"/>
                <a:gd name="T34" fmla="*/ 18 w 19"/>
                <a:gd name="T35" fmla="*/ 59 h 73"/>
                <a:gd name="T36" fmla="*/ 18 w 19"/>
                <a:gd name="T37" fmla="*/ 61 h 73"/>
                <a:gd name="T38" fmla="*/ 18 w 19"/>
                <a:gd name="T39" fmla="*/ 70 h 73"/>
                <a:gd name="T40" fmla="*/ 13 w 19"/>
                <a:gd name="T41" fmla="*/ 71 h 73"/>
                <a:gd name="T42" fmla="*/ 0 w 19"/>
                <a:gd name="T43" fmla="*/ 4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73">
                  <a:moveTo>
                    <a:pt x="0" y="48"/>
                  </a:moveTo>
                  <a:cubicBezTo>
                    <a:pt x="0" y="48"/>
                    <a:pt x="0" y="28"/>
                    <a:pt x="1" y="27"/>
                  </a:cubicBezTo>
                  <a:cubicBezTo>
                    <a:pt x="1" y="27"/>
                    <a:pt x="1" y="26"/>
                    <a:pt x="1" y="24"/>
                  </a:cubicBezTo>
                  <a:cubicBezTo>
                    <a:pt x="1" y="12"/>
                    <a:pt x="1" y="12"/>
                    <a:pt x="1" y="12"/>
                  </a:cubicBezTo>
                  <a:cubicBezTo>
                    <a:pt x="1" y="12"/>
                    <a:pt x="2" y="11"/>
                    <a:pt x="3" y="10"/>
                  </a:cubicBezTo>
                  <a:cubicBezTo>
                    <a:pt x="3" y="10"/>
                    <a:pt x="2" y="7"/>
                    <a:pt x="3" y="7"/>
                  </a:cubicBezTo>
                  <a:cubicBezTo>
                    <a:pt x="3" y="7"/>
                    <a:pt x="3" y="6"/>
                    <a:pt x="3" y="5"/>
                  </a:cubicBezTo>
                  <a:cubicBezTo>
                    <a:pt x="3" y="5"/>
                    <a:pt x="4" y="0"/>
                    <a:pt x="7" y="3"/>
                  </a:cubicBezTo>
                  <a:cubicBezTo>
                    <a:pt x="7" y="3"/>
                    <a:pt x="8" y="5"/>
                    <a:pt x="6" y="8"/>
                  </a:cubicBezTo>
                  <a:cubicBezTo>
                    <a:pt x="6" y="8"/>
                    <a:pt x="3" y="11"/>
                    <a:pt x="9" y="26"/>
                  </a:cubicBezTo>
                  <a:cubicBezTo>
                    <a:pt x="9" y="26"/>
                    <a:pt x="9" y="28"/>
                    <a:pt x="11" y="30"/>
                  </a:cubicBezTo>
                  <a:cubicBezTo>
                    <a:pt x="11" y="30"/>
                    <a:pt x="14" y="32"/>
                    <a:pt x="14" y="37"/>
                  </a:cubicBezTo>
                  <a:cubicBezTo>
                    <a:pt x="14" y="37"/>
                    <a:pt x="14" y="40"/>
                    <a:pt x="14" y="42"/>
                  </a:cubicBezTo>
                  <a:cubicBezTo>
                    <a:pt x="14" y="42"/>
                    <a:pt x="12" y="44"/>
                    <a:pt x="15" y="43"/>
                  </a:cubicBezTo>
                  <a:cubicBezTo>
                    <a:pt x="15" y="43"/>
                    <a:pt x="17" y="43"/>
                    <a:pt x="17" y="45"/>
                  </a:cubicBezTo>
                  <a:cubicBezTo>
                    <a:pt x="17" y="45"/>
                    <a:pt x="16" y="52"/>
                    <a:pt x="16" y="54"/>
                  </a:cubicBezTo>
                  <a:cubicBezTo>
                    <a:pt x="16" y="54"/>
                    <a:pt x="18" y="56"/>
                    <a:pt x="17" y="57"/>
                  </a:cubicBezTo>
                  <a:cubicBezTo>
                    <a:pt x="17" y="57"/>
                    <a:pt x="17" y="58"/>
                    <a:pt x="18" y="59"/>
                  </a:cubicBezTo>
                  <a:cubicBezTo>
                    <a:pt x="18" y="59"/>
                    <a:pt x="18" y="59"/>
                    <a:pt x="18" y="61"/>
                  </a:cubicBezTo>
                  <a:cubicBezTo>
                    <a:pt x="18" y="61"/>
                    <a:pt x="19" y="69"/>
                    <a:pt x="18" y="70"/>
                  </a:cubicBezTo>
                  <a:cubicBezTo>
                    <a:pt x="18" y="70"/>
                    <a:pt x="16" y="73"/>
                    <a:pt x="13" y="71"/>
                  </a:cubicBezTo>
                  <a:cubicBezTo>
                    <a:pt x="13" y="71"/>
                    <a:pt x="3" y="62"/>
                    <a:pt x="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28" name="Freeform 16"/>
            <p:cNvSpPr/>
            <p:nvPr/>
          </p:nvSpPr>
          <p:spPr bwMode="auto">
            <a:xfrm>
              <a:off x="3746" y="1985"/>
              <a:ext cx="35" cy="60"/>
            </a:xfrm>
            <a:custGeom>
              <a:avLst/>
              <a:gdLst>
                <a:gd name="T0" fmla="*/ 7 w 18"/>
                <a:gd name="T1" fmla="*/ 5 h 31"/>
                <a:gd name="T2" fmla="*/ 8 w 18"/>
                <a:gd name="T3" fmla="*/ 2 h 31"/>
                <a:gd name="T4" fmla="*/ 11 w 18"/>
                <a:gd name="T5" fmla="*/ 3 h 31"/>
                <a:gd name="T6" fmla="*/ 18 w 18"/>
                <a:gd name="T7" fmla="*/ 25 h 31"/>
                <a:gd name="T8" fmla="*/ 11 w 18"/>
                <a:gd name="T9" fmla="*/ 28 h 31"/>
                <a:gd name="T10" fmla="*/ 7 w 18"/>
                <a:gd name="T11" fmla="*/ 25 h 31"/>
                <a:gd name="T12" fmla="*/ 2 w 18"/>
                <a:gd name="T13" fmla="*/ 25 h 31"/>
                <a:gd name="T14" fmla="*/ 2 w 18"/>
                <a:gd name="T15" fmla="*/ 22 h 31"/>
                <a:gd name="T16" fmla="*/ 7 w 18"/>
                <a:gd name="T17"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1">
                  <a:moveTo>
                    <a:pt x="7" y="5"/>
                  </a:moveTo>
                  <a:cubicBezTo>
                    <a:pt x="7" y="5"/>
                    <a:pt x="6" y="4"/>
                    <a:pt x="8" y="2"/>
                  </a:cubicBezTo>
                  <a:cubicBezTo>
                    <a:pt x="8" y="2"/>
                    <a:pt x="10" y="0"/>
                    <a:pt x="11" y="3"/>
                  </a:cubicBezTo>
                  <a:cubicBezTo>
                    <a:pt x="11" y="3"/>
                    <a:pt x="18" y="18"/>
                    <a:pt x="18" y="25"/>
                  </a:cubicBezTo>
                  <a:cubicBezTo>
                    <a:pt x="18" y="25"/>
                    <a:pt x="17" y="31"/>
                    <a:pt x="11" y="28"/>
                  </a:cubicBezTo>
                  <a:cubicBezTo>
                    <a:pt x="11" y="28"/>
                    <a:pt x="9" y="27"/>
                    <a:pt x="7" y="25"/>
                  </a:cubicBezTo>
                  <a:cubicBezTo>
                    <a:pt x="7" y="25"/>
                    <a:pt x="5" y="26"/>
                    <a:pt x="2" y="25"/>
                  </a:cubicBezTo>
                  <a:cubicBezTo>
                    <a:pt x="2" y="25"/>
                    <a:pt x="0" y="24"/>
                    <a:pt x="2" y="22"/>
                  </a:cubicBezTo>
                  <a:cubicBezTo>
                    <a:pt x="2" y="22"/>
                    <a:pt x="7" y="13"/>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29" name="Freeform 17"/>
            <p:cNvSpPr>
              <a:spLocks noEditPoints="1"/>
            </p:cNvSpPr>
            <p:nvPr/>
          </p:nvSpPr>
          <p:spPr bwMode="auto">
            <a:xfrm>
              <a:off x="3769" y="1956"/>
              <a:ext cx="218" cy="246"/>
            </a:xfrm>
            <a:custGeom>
              <a:avLst/>
              <a:gdLst>
                <a:gd name="T0" fmla="*/ 98 w 114"/>
                <a:gd name="T1" fmla="*/ 50 h 127"/>
                <a:gd name="T2" fmla="*/ 110 w 114"/>
                <a:gd name="T3" fmla="*/ 70 h 127"/>
                <a:gd name="T4" fmla="*/ 98 w 114"/>
                <a:gd name="T5" fmla="*/ 83 h 127"/>
                <a:gd name="T6" fmla="*/ 82 w 114"/>
                <a:gd name="T7" fmla="*/ 103 h 127"/>
                <a:gd name="T8" fmla="*/ 83 w 114"/>
                <a:gd name="T9" fmla="*/ 119 h 127"/>
                <a:gd name="T10" fmla="*/ 79 w 114"/>
                <a:gd name="T11" fmla="*/ 85 h 127"/>
                <a:gd name="T12" fmla="*/ 97 w 114"/>
                <a:gd name="T13" fmla="*/ 64 h 127"/>
                <a:gd name="T14" fmla="*/ 88 w 114"/>
                <a:gd name="T15" fmla="*/ 51 h 127"/>
                <a:gd name="T16" fmla="*/ 79 w 114"/>
                <a:gd name="T17" fmla="*/ 45 h 127"/>
                <a:gd name="T18" fmla="*/ 38 w 114"/>
                <a:gd name="T19" fmla="*/ 47 h 127"/>
                <a:gd name="T20" fmla="*/ 53 w 114"/>
                <a:gd name="T21" fmla="*/ 40 h 127"/>
                <a:gd name="T22" fmla="*/ 54 w 114"/>
                <a:gd name="T23" fmla="*/ 3 h 127"/>
                <a:gd name="T24" fmla="*/ 61 w 114"/>
                <a:gd name="T25" fmla="*/ 3 h 127"/>
                <a:gd name="T26" fmla="*/ 67 w 114"/>
                <a:gd name="T27" fmla="*/ 27 h 127"/>
                <a:gd name="T28" fmla="*/ 69 w 114"/>
                <a:gd name="T29" fmla="*/ 43 h 127"/>
                <a:gd name="T30" fmla="*/ 79 w 114"/>
                <a:gd name="T31" fmla="*/ 49 h 127"/>
                <a:gd name="T32" fmla="*/ 71 w 114"/>
                <a:gd name="T33" fmla="*/ 53 h 127"/>
                <a:gd name="T34" fmla="*/ 76 w 114"/>
                <a:gd name="T35" fmla="*/ 64 h 127"/>
                <a:gd name="T36" fmla="*/ 72 w 114"/>
                <a:gd name="T37" fmla="*/ 73 h 127"/>
                <a:gd name="T38" fmla="*/ 62 w 114"/>
                <a:gd name="T39" fmla="*/ 95 h 127"/>
                <a:gd name="T40" fmla="*/ 77 w 114"/>
                <a:gd name="T41" fmla="*/ 88 h 127"/>
                <a:gd name="T42" fmla="*/ 79 w 114"/>
                <a:gd name="T43" fmla="*/ 120 h 127"/>
                <a:gd name="T44" fmla="*/ 65 w 114"/>
                <a:gd name="T45" fmla="*/ 120 h 127"/>
                <a:gd name="T46" fmla="*/ 54 w 114"/>
                <a:gd name="T47" fmla="*/ 119 h 127"/>
                <a:gd name="T48" fmla="*/ 33 w 114"/>
                <a:gd name="T49" fmla="*/ 115 h 127"/>
                <a:gd name="T50" fmla="*/ 38 w 114"/>
                <a:gd name="T51" fmla="*/ 109 h 127"/>
                <a:gd name="T52" fmla="*/ 49 w 114"/>
                <a:gd name="T53" fmla="*/ 98 h 127"/>
                <a:gd name="T54" fmla="*/ 50 w 114"/>
                <a:gd name="T55" fmla="*/ 84 h 127"/>
                <a:gd name="T56" fmla="*/ 43 w 114"/>
                <a:gd name="T57" fmla="*/ 67 h 127"/>
                <a:gd name="T58" fmla="*/ 51 w 114"/>
                <a:gd name="T59" fmla="*/ 61 h 127"/>
                <a:gd name="T60" fmla="*/ 53 w 114"/>
                <a:gd name="T61" fmla="*/ 50 h 127"/>
                <a:gd name="T62" fmla="*/ 35 w 114"/>
                <a:gd name="T63" fmla="*/ 59 h 127"/>
                <a:gd name="T64" fmla="*/ 33 w 114"/>
                <a:gd name="T65" fmla="*/ 51 h 127"/>
                <a:gd name="T66" fmla="*/ 0 w 114"/>
                <a:gd name="T67" fmla="*/ 78 h 127"/>
                <a:gd name="T68" fmla="*/ 0 w 114"/>
                <a:gd name="T69" fmla="*/ 76 h 127"/>
                <a:gd name="T70" fmla="*/ 13 w 114"/>
                <a:gd name="T71" fmla="*/ 63 h 127"/>
                <a:gd name="T72" fmla="*/ 33 w 114"/>
                <a:gd name="T73" fmla="*/ 51 h 127"/>
                <a:gd name="T74" fmla="*/ 30 w 114"/>
                <a:gd name="T75" fmla="*/ 63 h 127"/>
                <a:gd name="T76" fmla="*/ 18 w 114"/>
                <a:gd name="T77" fmla="*/ 69 h 127"/>
                <a:gd name="T78" fmla="*/ 12 w 114"/>
                <a:gd name="T79" fmla="*/ 86 h 127"/>
                <a:gd name="T80" fmla="*/ 26 w 114"/>
                <a:gd name="T81" fmla="*/ 106 h 127"/>
                <a:gd name="T82" fmla="*/ 33 w 114"/>
                <a:gd name="T83" fmla="*/ 115 h 127"/>
                <a:gd name="T84" fmla="*/ 13 w 114"/>
                <a:gd name="T85" fmla="*/ 98 h 127"/>
                <a:gd name="T86" fmla="*/ 3 w 114"/>
                <a:gd name="T87" fmla="*/ 8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4" h="127">
                  <a:moveTo>
                    <a:pt x="79" y="45"/>
                  </a:moveTo>
                  <a:cubicBezTo>
                    <a:pt x="86" y="47"/>
                    <a:pt x="95" y="49"/>
                    <a:pt x="98" y="50"/>
                  </a:cubicBezTo>
                  <a:cubicBezTo>
                    <a:pt x="98" y="50"/>
                    <a:pt x="106" y="52"/>
                    <a:pt x="112" y="63"/>
                  </a:cubicBezTo>
                  <a:cubicBezTo>
                    <a:pt x="112" y="63"/>
                    <a:pt x="114" y="64"/>
                    <a:pt x="110" y="70"/>
                  </a:cubicBezTo>
                  <a:cubicBezTo>
                    <a:pt x="110" y="70"/>
                    <a:pt x="106" y="75"/>
                    <a:pt x="101" y="77"/>
                  </a:cubicBezTo>
                  <a:cubicBezTo>
                    <a:pt x="101" y="77"/>
                    <a:pt x="99" y="78"/>
                    <a:pt x="98" y="83"/>
                  </a:cubicBezTo>
                  <a:cubicBezTo>
                    <a:pt x="98" y="83"/>
                    <a:pt x="91" y="93"/>
                    <a:pt x="87" y="95"/>
                  </a:cubicBezTo>
                  <a:cubicBezTo>
                    <a:pt x="87" y="95"/>
                    <a:pt x="81" y="97"/>
                    <a:pt x="82" y="103"/>
                  </a:cubicBezTo>
                  <a:cubicBezTo>
                    <a:pt x="82" y="103"/>
                    <a:pt x="88" y="109"/>
                    <a:pt x="86" y="117"/>
                  </a:cubicBezTo>
                  <a:cubicBezTo>
                    <a:pt x="86" y="117"/>
                    <a:pt x="86" y="119"/>
                    <a:pt x="83" y="119"/>
                  </a:cubicBezTo>
                  <a:cubicBezTo>
                    <a:pt x="83" y="119"/>
                    <a:pt x="82" y="119"/>
                    <a:pt x="79" y="120"/>
                  </a:cubicBezTo>
                  <a:cubicBezTo>
                    <a:pt x="79" y="85"/>
                    <a:pt x="79" y="85"/>
                    <a:pt x="79" y="85"/>
                  </a:cubicBezTo>
                  <a:cubicBezTo>
                    <a:pt x="83" y="81"/>
                    <a:pt x="89" y="76"/>
                    <a:pt x="89" y="76"/>
                  </a:cubicBezTo>
                  <a:cubicBezTo>
                    <a:pt x="90" y="73"/>
                    <a:pt x="97" y="64"/>
                    <a:pt x="97" y="64"/>
                  </a:cubicBezTo>
                  <a:cubicBezTo>
                    <a:pt x="98" y="63"/>
                    <a:pt x="97" y="59"/>
                    <a:pt x="97" y="59"/>
                  </a:cubicBezTo>
                  <a:cubicBezTo>
                    <a:pt x="97" y="57"/>
                    <a:pt x="88" y="51"/>
                    <a:pt x="88" y="51"/>
                  </a:cubicBezTo>
                  <a:cubicBezTo>
                    <a:pt x="87" y="50"/>
                    <a:pt x="83" y="50"/>
                    <a:pt x="79" y="49"/>
                  </a:cubicBezTo>
                  <a:lnTo>
                    <a:pt x="79" y="45"/>
                  </a:lnTo>
                  <a:close/>
                  <a:moveTo>
                    <a:pt x="33" y="51"/>
                  </a:moveTo>
                  <a:cubicBezTo>
                    <a:pt x="35" y="50"/>
                    <a:pt x="37" y="48"/>
                    <a:pt x="38" y="47"/>
                  </a:cubicBezTo>
                  <a:cubicBezTo>
                    <a:pt x="38" y="47"/>
                    <a:pt x="42" y="44"/>
                    <a:pt x="46" y="43"/>
                  </a:cubicBezTo>
                  <a:cubicBezTo>
                    <a:pt x="46" y="43"/>
                    <a:pt x="53" y="42"/>
                    <a:pt x="53" y="40"/>
                  </a:cubicBezTo>
                  <a:cubicBezTo>
                    <a:pt x="53" y="40"/>
                    <a:pt x="54" y="34"/>
                    <a:pt x="54" y="32"/>
                  </a:cubicBezTo>
                  <a:cubicBezTo>
                    <a:pt x="54" y="3"/>
                    <a:pt x="54" y="3"/>
                    <a:pt x="54" y="3"/>
                  </a:cubicBezTo>
                  <a:cubicBezTo>
                    <a:pt x="54" y="3"/>
                    <a:pt x="54" y="0"/>
                    <a:pt x="57" y="2"/>
                  </a:cubicBezTo>
                  <a:cubicBezTo>
                    <a:pt x="57" y="2"/>
                    <a:pt x="58" y="4"/>
                    <a:pt x="61" y="3"/>
                  </a:cubicBezTo>
                  <a:cubicBezTo>
                    <a:pt x="61" y="3"/>
                    <a:pt x="64" y="3"/>
                    <a:pt x="65" y="10"/>
                  </a:cubicBezTo>
                  <a:cubicBezTo>
                    <a:pt x="65" y="10"/>
                    <a:pt x="67" y="19"/>
                    <a:pt x="67" y="27"/>
                  </a:cubicBezTo>
                  <a:cubicBezTo>
                    <a:pt x="67" y="27"/>
                    <a:pt x="67" y="37"/>
                    <a:pt x="67" y="39"/>
                  </a:cubicBezTo>
                  <a:cubicBezTo>
                    <a:pt x="67" y="39"/>
                    <a:pt x="66" y="42"/>
                    <a:pt x="69" y="43"/>
                  </a:cubicBezTo>
                  <a:cubicBezTo>
                    <a:pt x="69" y="43"/>
                    <a:pt x="74" y="44"/>
                    <a:pt x="79" y="45"/>
                  </a:cubicBezTo>
                  <a:cubicBezTo>
                    <a:pt x="79" y="49"/>
                    <a:pt x="79" y="49"/>
                    <a:pt x="79" y="49"/>
                  </a:cubicBezTo>
                  <a:cubicBezTo>
                    <a:pt x="76" y="48"/>
                    <a:pt x="73" y="48"/>
                    <a:pt x="73" y="48"/>
                  </a:cubicBezTo>
                  <a:cubicBezTo>
                    <a:pt x="67" y="47"/>
                    <a:pt x="71" y="53"/>
                    <a:pt x="71" y="53"/>
                  </a:cubicBezTo>
                  <a:cubicBezTo>
                    <a:pt x="72" y="55"/>
                    <a:pt x="74" y="60"/>
                    <a:pt x="74" y="60"/>
                  </a:cubicBezTo>
                  <a:cubicBezTo>
                    <a:pt x="74" y="63"/>
                    <a:pt x="76" y="64"/>
                    <a:pt x="76" y="64"/>
                  </a:cubicBezTo>
                  <a:cubicBezTo>
                    <a:pt x="78" y="67"/>
                    <a:pt x="75" y="70"/>
                    <a:pt x="75" y="70"/>
                  </a:cubicBezTo>
                  <a:cubicBezTo>
                    <a:pt x="74" y="71"/>
                    <a:pt x="72" y="73"/>
                    <a:pt x="72" y="73"/>
                  </a:cubicBezTo>
                  <a:cubicBezTo>
                    <a:pt x="70" y="79"/>
                    <a:pt x="64" y="83"/>
                    <a:pt x="64" y="83"/>
                  </a:cubicBezTo>
                  <a:cubicBezTo>
                    <a:pt x="59" y="86"/>
                    <a:pt x="62" y="95"/>
                    <a:pt x="62" y="95"/>
                  </a:cubicBezTo>
                  <a:cubicBezTo>
                    <a:pt x="64" y="101"/>
                    <a:pt x="73" y="91"/>
                    <a:pt x="73" y="91"/>
                  </a:cubicBezTo>
                  <a:cubicBezTo>
                    <a:pt x="75" y="89"/>
                    <a:pt x="77" y="88"/>
                    <a:pt x="77" y="88"/>
                  </a:cubicBezTo>
                  <a:cubicBezTo>
                    <a:pt x="77" y="88"/>
                    <a:pt x="78" y="86"/>
                    <a:pt x="79" y="85"/>
                  </a:cubicBezTo>
                  <a:cubicBezTo>
                    <a:pt x="79" y="120"/>
                    <a:pt x="79" y="120"/>
                    <a:pt x="79" y="120"/>
                  </a:cubicBezTo>
                  <a:cubicBezTo>
                    <a:pt x="79" y="120"/>
                    <a:pt x="77" y="120"/>
                    <a:pt x="76" y="120"/>
                  </a:cubicBezTo>
                  <a:cubicBezTo>
                    <a:pt x="76" y="120"/>
                    <a:pt x="70" y="121"/>
                    <a:pt x="65" y="120"/>
                  </a:cubicBezTo>
                  <a:cubicBezTo>
                    <a:pt x="65" y="120"/>
                    <a:pt x="61" y="120"/>
                    <a:pt x="57" y="119"/>
                  </a:cubicBezTo>
                  <a:cubicBezTo>
                    <a:pt x="57" y="119"/>
                    <a:pt x="56" y="118"/>
                    <a:pt x="54" y="119"/>
                  </a:cubicBezTo>
                  <a:cubicBezTo>
                    <a:pt x="54" y="119"/>
                    <a:pt x="44" y="127"/>
                    <a:pt x="36" y="118"/>
                  </a:cubicBezTo>
                  <a:cubicBezTo>
                    <a:pt x="36" y="118"/>
                    <a:pt x="34" y="116"/>
                    <a:pt x="33" y="115"/>
                  </a:cubicBezTo>
                  <a:cubicBezTo>
                    <a:pt x="33" y="108"/>
                    <a:pt x="33" y="108"/>
                    <a:pt x="33" y="108"/>
                  </a:cubicBezTo>
                  <a:cubicBezTo>
                    <a:pt x="34" y="109"/>
                    <a:pt x="36" y="109"/>
                    <a:pt x="38" y="109"/>
                  </a:cubicBezTo>
                  <a:cubicBezTo>
                    <a:pt x="45" y="109"/>
                    <a:pt x="46" y="103"/>
                    <a:pt x="46" y="103"/>
                  </a:cubicBezTo>
                  <a:cubicBezTo>
                    <a:pt x="45" y="101"/>
                    <a:pt x="49" y="98"/>
                    <a:pt x="49" y="98"/>
                  </a:cubicBezTo>
                  <a:cubicBezTo>
                    <a:pt x="51" y="96"/>
                    <a:pt x="51" y="94"/>
                    <a:pt x="51" y="94"/>
                  </a:cubicBezTo>
                  <a:cubicBezTo>
                    <a:pt x="50" y="91"/>
                    <a:pt x="50" y="84"/>
                    <a:pt x="50" y="84"/>
                  </a:cubicBezTo>
                  <a:cubicBezTo>
                    <a:pt x="47" y="82"/>
                    <a:pt x="41" y="75"/>
                    <a:pt x="41" y="75"/>
                  </a:cubicBezTo>
                  <a:cubicBezTo>
                    <a:pt x="37" y="67"/>
                    <a:pt x="43" y="67"/>
                    <a:pt x="43" y="67"/>
                  </a:cubicBezTo>
                  <a:cubicBezTo>
                    <a:pt x="46" y="68"/>
                    <a:pt x="47" y="67"/>
                    <a:pt x="47" y="67"/>
                  </a:cubicBezTo>
                  <a:cubicBezTo>
                    <a:pt x="51" y="67"/>
                    <a:pt x="51" y="61"/>
                    <a:pt x="51" y="61"/>
                  </a:cubicBezTo>
                  <a:cubicBezTo>
                    <a:pt x="51" y="58"/>
                    <a:pt x="52" y="56"/>
                    <a:pt x="52" y="56"/>
                  </a:cubicBezTo>
                  <a:cubicBezTo>
                    <a:pt x="54" y="50"/>
                    <a:pt x="53" y="50"/>
                    <a:pt x="53" y="50"/>
                  </a:cubicBezTo>
                  <a:cubicBezTo>
                    <a:pt x="50" y="45"/>
                    <a:pt x="47" y="50"/>
                    <a:pt x="47" y="50"/>
                  </a:cubicBezTo>
                  <a:cubicBezTo>
                    <a:pt x="45" y="53"/>
                    <a:pt x="35" y="59"/>
                    <a:pt x="35" y="59"/>
                  </a:cubicBezTo>
                  <a:cubicBezTo>
                    <a:pt x="34" y="59"/>
                    <a:pt x="33" y="60"/>
                    <a:pt x="33" y="60"/>
                  </a:cubicBezTo>
                  <a:lnTo>
                    <a:pt x="33" y="51"/>
                  </a:lnTo>
                  <a:close/>
                  <a:moveTo>
                    <a:pt x="3" y="82"/>
                  </a:moveTo>
                  <a:cubicBezTo>
                    <a:pt x="3" y="82"/>
                    <a:pt x="0" y="81"/>
                    <a:pt x="0" y="78"/>
                  </a:cubicBezTo>
                  <a:cubicBezTo>
                    <a:pt x="0" y="78"/>
                    <a:pt x="0" y="78"/>
                    <a:pt x="0" y="78"/>
                  </a:cubicBezTo>
                  <a:cubicBezTo>
                    <a:pt x="0" y="77"/>
                    <a:pt x="0" y="77"/>
                    <a:pt x="0" y="76"/>
                  </a:cubicBezTo>
                  <a:cubicBezTo>
                    <a:pt x="0" y="76"/>
                    <a:pt x="0" y="74"/>
                    <a:pt x="5" y="69"/>
                  </a:cubicBezTo>
                  <a:cubicBezTo>
                    <a:pt x="5" y="69"/>
                    <a:pt x="9" y="65"/>
                    <a:pt x="13" y="63"/>
                  </a:cubicBezTo>
                  <a:cubicBezTo>
                    <a:pt x="13" y="63"/>
                    <a:pt x="22" y="57"/>
                    <a:pt x="28" y="55"/>
                  </a:cubicBezTo>
                  <a:cubicBezTo>
                    <a:pt x="28" y="55"/>
                    <a:pt x="30" y="53"/>
                    <a:pt x="33" y="51"/>
                  </a:cubicBezTo>
                  <a:cubicBezTo>
                    <a:pt x="33" y="60"/>
                    <a:pt x="33" y="60"/>
                    <a:pt x="33" y="60"/>
                  </a:cubicBezTo>
                  <a:cubicBezTo>
                    <a:pt x="31" y="62"/>
                    <a:pt x="30" y="63"/>
                    <a:pt x="30" y="63"/>
                  </a:cubicBezTo>
                  <a:cubicBezTo>
                    <a:pt x="26" y="62"/>
                    <a:pt x="22" y="65"/>
                    <a:pt x="22" y="65"/>
                  </a:cubicBezTo>
                  <a:cubicBezTo>
                    <a:pt x="17" y="67"/>
                    <a:pt x="18" y="69"/>
                    <a:pt x="18" y="69"/>
                  </a:cubicBezTo>
                  <a:cubicBezTo>
                    <a:pt x="17" y="72"/>
                    <a:pt x="14" y="78"/>
                    <a:pt x="14" y="78"/>
                  </a:cubicBezTo>
                  <a:cubicBezTo>
                    <a:pt x="13" y="79"/>
                    <a:pt x="12" y="84"/>
                    <a:pt x="12" y="86"/>
                  </a:cubicBezTo>
                  <a:cubicBezTo>
                    <a:pt x="12" y="86"/>
                    <a:pt x="14" y="92"/>
                    <a:pt x="14" y="92"/>
                  </a:cubicBezTo>
                  <a:cubicBezTo>
                    <a:pt x="16" y="97"/>
                    <a:pt x="26" y="106"/>
                    <a:pt x="26" y="106"/>
                  </a:cubicBezTo>
                  <a:cubicBezTo>
                    <a:pt x="28" y="107"/>
                    <a:pt x="30" y="108"/>
                    <a:pt x="33" y="108"/>
                  </a:cubicBezTo>
                  <a:cubicBezTo>
                    <a:pt x="33" y="115"/>
                    <a:pt x="33" y="115"/>
                    <a:pt x="33" y="115"/>
                  </a:cubicBezTo>
                  <a:cubicBezTo>
                    <a:pt x="31" y="113"/>
                    <a:pt x="29" y="111"/>
                    <a:pt x="27" y="111"/>
                  </a:cubicBezTo>
                  <a:cubicBezTo>
                    <a:pt x="27" y="111"/>
                    <a:pt x="17" y="102"/>
                    <a:pt x="13" y="98"/>
                  </a:cubicBezTo>
                  <a:cubicBezTo>
                    <a:pt x="13" y="98"/>
                    <a:pt x="7" y="92"/>
                    <a:pt x="7" y="87"/>
                  </a:cubicBezTo>
                  <a:cubicBezTo>
                    <a:pt x="7" y="87"/>
                    <a:pt x="6" y="82"/>
                    <a:pt x="3"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30" name="Freeform 18"/>
            <p:cNvSpPr/>
            <p:nvPr/>
          </p:nvSpPr>
          <p:spPr bwMode="auto">
            <a:xfrm>
              <a:off x="3397" y="1954"/>
              <a:ext cx="212" cy="261"/>
            </a:xfrm>
            <a:custGeom>
              <a:avLst/>
              <a:gdLst>
                <a:gd name="T0" fmla="*/ 92 w 111"/>
                <a:gd name="T1" fmla="*/ 4 h 135"/>
                <a:gd name="T2" fmla="*/ 108 w 111"/>
                <a:gd name="T3" fmla="*/ 13 h 135"/>
                <a:gd name="T4" fmla="*/ 106 w 111"/>
                <a:gd name="T5" fmla="*/ 20 h 135"/>
                <a:gd name="T6" fmla="*/ 98 w 111"/>
                <a:gd name="T7" fmla="*/ 25 h 135"/>
                <a:gd name="T8" fmla="*/ 93 w 111"/>
                <a:gd name="T9" fmla="*/ 28 h 135"/>
                <a:gd name="T10" fmla="*/ 68 w 111"/>
                <a:gd name="T11" fmla="*/ 65 h 135"/>
                <a:gd name="T12" fmla="*/ 48 w 111"/>
                <a:gd name="T13" fmla="*/ 97 h 135"/>
                <a:gd name="T14" fmla="*/ 27 w 111"/>
                <a:gd name="T15" fmla="*/ 124 h 135"/>
                <a:gd name="T16" fmla="*/ 23 w 111"/>
                <a:gd name="T17" fmla="*/ 128 h 135"/>
                <a:gd name="T18" fmla="*/ 20 w 111"/>
                <a:gd name="T19" fmla="*/ 132 h 135"/>
                <a:gd name="T20" fmla="*/ 13 w 111"/>
                <a:gd name="T21" fmla="*/ 135 h 135"/>
                <a:gd name="T22" fmla="*/ 8 w 111"/>
                <a:gd name="T23" fmla="*/ 134 h 135"/>
                <a:gd name="T24" fmla="*/ 3 w 111"/>
                <a:gd name="T25" fmla="*/ 134 h 135"/>
                <a:gd name="T26" fmla="*/ 4 w 111"/>
                <a:gd name="T27" fmla="*/ 132 h 135"/>
                <a:gd name="T28" fmla="*/ 6 w 111"/>
                <a:gd name="T29" fmla="*/ 130 h 135"/>
                <a:gd name="T30" fmla="*/ 8 w 111"/>
                <a:gd name="T31" fmla="*/ 129 h 135"/>
                <a:gd name="T32" fmla="*/ 9 w 111"/>
                <a:gd name="T33" fmla="*/ 128 h 135"/>
                <a:gd name="T34" fmla="*/ 11 w 111"/>
                <a:gd name="T35" fmla="*/ 125 h 135"/>
                <a:gd name="T36" fmla="*/ 13 w 111"/>
                <a:gd name="T37" fmla="*/ 123 h 135"/>
                <a:gd name="T38" fmla="*/ 31 w 111"/>
                <a:gd name="T39" fmla="*/ 102 h 135"/>
                <a:gd name="T40" fmla="*/ 48 w 111"/>
                <a:gd name="T41" fmla="*/ 77 h 135"/>
                <a:gd name="T42" fmla="*/ 58 w 111"/>
                <a:gd name="T43" fmla="*/ 61 h 135"/>
                <a:gd name="T44" fmla="*/ 78 w 111"/>
                <a:gd name="T45" fmla="*/ 28 h 135"/>
                <a:gd name="T46" fmla="*/ 58 w 111"/>
                <a:gd name="T47" fmla="*/ 17 h 135"/>
                <a:gd name="T48" fmla="*/ 61 w 111"/>
                <a:gd name="T49" fmla="*/ 16 h 135"/>
                <a:gd name="T50" fmla="*/ 81 w 111"/>
                <a:gd name="T51" fmla="*/ 13 h 135"/>
                <a:gd name="T52" fmla="*/ 92 w 111"/>
                <a:gd name="T5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 h="135">
                  <a:moveTo>
                    <a:pt x="92" y="4"/>
                  </a:moveTo>
                  <a:cubicBezTo>
                    <a:pt x="92" y="4"/>
                    <a:pt x="100" y="0"/>
                    <a:pt x="108" y="13"/>
                  </a:cubicBezTo>
                  <a:cubicBezTo>
                    <a:pt x="108" y="13"/>
                    <a:pt x="111" y="20"/>
                    <a:pt x="106" y="20"/>
                  </a:cubicBezTo>
                  <a:cubicBezTo>
                    <a:pt x="106" y="20"/>
                    <a:pt x="102" y="21"/>
                    <a:pt x="98" y="25"/>
                  </a:cubicBezTo>
                  <a:cubicBezTo>
                    <a:pt x="97" y="25"/>
                    <a:pt x="94" y="25"/>
                    <a:pt x="93" y="28"/>
                  </a:cubicBezTo>
                  <a:cubicBezTo>
                    <a:pt x="93" y="28"/>
                    <a:pt x="85" y="42"/>
                    <a:pt x="68" y="65"/>
                  </a:cubicBezTo>
                  <a:cubicBezTo>
                    <a:pt x="68" y="65"/>
                    <a:pt x="59" y="77"/>
                    <a:pt x="48" y="97"/>
                  </a:cubicBezTo>
                  <a:cubicBezTo>
                    <a:pt x="48" y="97"/>
                    <a:pt x="40" y="113"/>
                    <a:pt x="27" y="124"/>
                  </a:cubicBezTo>
                  <a:cubicBezTo>
                    <a:pt x="27" y="124"/>
                    <a:pt x="23" y="127"/>
                    <a:pt x="23" y="128"/>
                  </a:cubicBezTo>
                  <a:cubicBezTo>
                    <a:pt x="23" y="128"/>
                    <a:pt x="22" y="130"/>
                    <a:pt x="20" y="132"/>
                  </a:cubicBezTo>
                  <a:cubicBezTo>
                    <a:pt x="20" y="132"/>
                    <a:pt x="17" y="135"/>
                    <a:pt x="13" y="135"/>
                  </a:cubicBezTo>
                  <a:cubicBezTo>
                    <a:pt x="13" y="135"/>
                    <a:pt x="10" y="134"/>
                    <a:pt x="8" y="134"/>
                  </a:cubicBezTo>
                  <a:cubicBezTo>
                    <a:pt x="8" y="134"/>
                    <a:pt x="5" y="134"/>
                    <a:pt x="3" y="134"/>
                  </a:cubicBezTo>
                  <a:cubicBezTo>
                    <a:pt x="3" y="134"/>
                    <a:pt x="0" y="135"/>
                    <a:pt x="4" y="132"/>
                  </a:cubicBezTo>
                  <a:cubicBezTo>
                    <a:pt x="4" y="132"/>
                    <a:pt x="4" y="131"/>
                    <a:pt x="6" y="130"/>
                  </a:cubicBezTo>
                  <a:cubicBezTo>
                    <a:pt x="6" y="130"/>
                    <a:pt x="7" y="130"/>
                    <a:pt x="8" y="129"/>
                  </a:cubicBezTo>
                  <a:cubicBezTo>
                    <a:pt x="8" y="129"/>
                    <a:pt x="7" y="128"/>
                    <a:pt x="9" y="128"/>
                  </a:cubicBezTo>
                  <a:cubicBezTo>
                    <a:pt x="9" y="128"/>
                    <a:pt x="11" y="129"/>
                    <a:pt x="11" y="125"/>
                  </a:cubicBezTo>
                  <a:cubicBezTo>
                    <a:pt x="11" y="125"/>
                    <a:pt x="11" y="124"/>
                    <a:pt x="13" y="123"/>
                  </a:cubicBezTo>
                  <a:cubicBezTo>
                    <a:pt x="13" y="123"/>
                    <a:pt x="19" y="118"/>
                    <a:pt x="31" y="102"/>
                  </a:cubicBezTo>
                  <a:cubicBezTo>
                    <a:pt x="31" y="102"/>
                    <a:pt x="42" y="89"/>
                    <a:pt x="48" y="77"/>
                  </a:cubicBezTo>
                  <a:cubicBezTo>
                    <a:pt x="48" y="77"/>
                    <a:pt x="53" y="69"/>
                    <a:pt x="58" y="61"/>
                  </a:cubicBezTo>
                  <a:cubicBezTo>
                    <a:pt x="58" y="61"/>
                    <a:pt x="75" y="34"/>
                    <a:pt x="78" y="28"/>
                  </a:cubicBezTo>
                  <a:cubicBezTo>
                    <a:pt x="78" y="28"/>
                    <a:pt x="59" y="25"/>
                    <a:pt x="58" y="17"/>
                  </a:cubicBezTo>
                  <a:cubicBezTo>
                    <a:pt x="58" y="17"/>
                    <a:pt x="58" y="14"/>
                    <a:pt x="61" y="16"/>
                  </a:cubicBezTo>
                  <a:cubicBezTo>
                    <a:pt x="61" y="16"/>
                    <a:pt x="70" y="20"/>
                    <a:pt x="81" y="13"/>
                  </a:cubicBezTo>
                  <a:cubicBezTo>
                    <a:pt x="81" y="13"/>
                    <a:pt x="87" y="11"/>
                    <a:pt x="9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31" name="Freeform 19"/>
            <p:cNvSpPr/>
            <p:nvPr/>
          </p:nvSpPr>
          <p:spPr bwMode="auto">
            <a:xfrm>
              <a:off x="3508" y="2093"/>
              <a:ext cx="158" cy="118"/>
            </a:xfrm>
            <a:custGeom>
              <a:avLst/>
              <a:gdLst>
                <a:gd name="T0" fmla="*/ 11 w 83"/>
                <a:gd name="T1" fmla="*/ 29 h 61"/>
                <a:gd name="T2" fmla="*/ 4 w 83"/>
                <a:gd name="T3" fmla="*/ 21 h 61"/>
                <a:gd name="T4" fmla="*/ 20 w 83"/>
                <a:gd name="T5" fmla="*/ 27 h 61"/>
                <a:gd name="T6" fmla="*/ 23 w 83"/>
                <a:gd name="T7" fmla="*/ 33 h 61"/>
                <a:gd name="T8" fmla="*/ 33 w 83"/>
                <a:gd name="T9" fmla="*/ 46 h 61"/>
                <a:gd name="T10" fmla="*/ 34 w 83"/>
                <a:gd name="T11" fmla="*/ 44 h 61"/>
                <a:gd name="T12" fmla="*/ 34 w 83"/>
                <a:gd name="T13" fmla="*/ 39 h 61"/>
                <a:gd name="T14" fmla="*/ 38 w 83"/>
                <a:gd name="T15" fmla="*/ 36 h 61"/>
                <a:gd name="T16" fmla="*/ 40 w 83"/>
                <a:gd name="T17" fmla="*/ 35 h 61"/>
                <a:gd name="T18" fmla="*/ 47 w 83"/>
                <a:gd name="T19" fmla="*/ 26 h 61"/>
                <a:gd name="T20" fmla="*/ 47 w 83"/>
                <a:gd name="T21" fmla="*/ 19 h 61"/>
                <a:gd name="T22" fmla="*/ 37 w 83"/>
                <a:gd name="T23" fmla="*/ 13 h 61"/>
                <a:gd name="T24" fmla="*/ 35 w 83"/>
                <a:gd name="T25" fmla="*/ 11 h 61"/>
                <a:gd name="T26" fmla="*/ 42 w 83"/>
                <a:gd name="T27" fmla="*/ 10 h 61"/>
                <a:gd name="T28" fmla="*/ 55 w 83"/>
                <a:gd name="T29" fmla="*/ 4 h 61"/>
                <a:gd name="T30" fmla="*/ 59 w 83"/>
                <a:gd name="T31" fmla="*/ 1 h 61"/>
                <a:gd name="T32" fmla="*/ 68 w 83"/>
                <a:gd name="T33" fmla="*/ 3 h 61"/>
                <a:gd name="T34" fmla="*/ 81 w 83"/>
                <a:gd name="T35" fmla="*/ 15 h 61"/>
                <a:gd name="T36" fmla="*/ 82 w 83"/>
                <a:gd name="T37" fmla="*/ 18 h 61"/>
                <a:gd name="T38" fmla="*/ 78 w 83"/>
                <a:gd name="T39" fmla="*/ 23 h 61"/>
                <a:gd name="T40" fmla="*/ 66 w 83"/>
                <a:gd name="T41" fmla="*/ 34 h 61"/>
                <a:gd name="T42" fmla="*/ 64 w 83"/>
                <a:gd name="T43" fmla="*/ 46 h 61"/>
                <a:gd name="T44" fmla="*/ 62 w 83"/>
                <a:gd name="T45" fmla="*/ 53 h 61"/>
                <a:gd name="T46" fmla="*/ 55 w 83"/>
                <a:gd name="T47" fmla="*/ 55 h 61"/>
                <a:gd name="T48" fmla="*/ 46 w 83"/>
                <a:gd name="T49" fmla="*/ 59 h 61"/>
                <a:gd name="T50" fmla="*/ 43 w 83"/>
                <a:gd name="T51" fmla="*/ 59 h 61"/>
                <a:gd name="T52" fmla="*/ 40 w 83"/>
                <a:gd name="T53" fmla="*/ 58 h 61"/>
                <a:gd name="T54" fmla="*/ 38 w 83"/>
                <a:gd name="T55" fmla="*/ 55 h 61"/>
                <a:gd name="T56" fmla="*/ 33 w 83"/>
                <a:gd name="T57" fmla="*/ 51 h 61"/>
                <a:gd name="T58" fmla="*/ 29 w 83"/>
                <a:gd name="T59" fmla="*/ 49 h 61"/>
                <a:gd name="T60" fmla="*/ 20 w 83"/>
                <a:gd name="T61" fmla="*/ 35 h 61"/>
                <a:gd name="T62" fmla="*/ 11 w 83"/>
                <a:gd name="T63" fmla="*/ 2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 h="61">
                  <a:moveTo>
                    <a:pt x="11" y="29"/>
                  </a:moveTo>
                  <a:cubicBezTo>
                    <a:pt x="11" y="29"/>
                    <a:pt x="0" y="23"/>
                    <a:pt x="4" y="21"/>
                  </a:cubicBezTo>
                  <a:cubicBezTo>
                    <a:pt x="4" y="21"/>
                    <a:pt x="12" y="18"/>
                    <a:pt x="20" y="27"/>
                  </a:cubicBezTo>
                  <a:cubicBezTo>
                    <a:pt x="20" y="27"/>
                    <a:pt x="21" y="30"/>
                    <a:pt x="23" y="33"/>
                  </a:cubicBezTo>
                  <a:cubicBezTo>
                    <a:pt x="23" y="33"/>
                    <a:pt x="24" y="36"/>
                    <a:pt x="33" y="46"/>
                  </a:cubicBezTo>
                  <a:cubicBezTo>
                    <a:pt x="33" y="46"/>
                    <a:pt x="34" y="47"/>
                    <a:pt x="34" y="44"/>
                  </a:cubicBezTo>
                  <a:cubicBezTo>
                    <a:pt x="34" y="39"/>
                    <a:pt x="34" y="39"/>
                    <a:pt x="34" y="39"/>
                  </a:cubicBezTo>
                  <a:cubicBezTo>
                    <a:pt x="34" y="39"/>
                    <a:pt x="36" y="35"/>
                    <a:pt x="38" y="36"/>
                  </a:cubicBezTo>
                  <a:cubicBezTo>
                    <a:pt x="38" y="36"/>
                    <a:pt x="39" y="37"/>
                    <a:pt x="40" y="35"/>
                  </a:cubicBezTo>
                  <a:cubicBezTo>
                    <a:pt x="40" y="35"/>
                    <a:pt x="45" y="31"/>
                    <a:pt x="47" y="26"/>
                  </a:cubicBezTo>
                  <a:cubicBezTo>
                    <a:pt x="47" y="26"/>
                    <a:pt x="50" y="21"/>
                    <a:pt x="47" y="19"/>
                  </a:cubicBezTo>
                  <a:cubicBezTo>
                    <a:pt x="47" y="19"/>
                    <a:pt x="40" y="15"/>
                    <a:pt x="37" y="13"/>
                  </a:cubicBezTo>
                  <a:cubicBezTo>
                    <a:pt x="37" y="13"/>
                    <a:pt x="33" y="12"/>
                    <a:pt x="35" y="11"/>
                  </a:cubicBezTo>
                  <a:cubicBezTo>
                    <a:pt x="35" y="11"/>
                    <a:pt x="37" y="10"/>
                    <a:pt x="42" y="10"/>
                  </a:cubicBezTo>
                  <a:cubicBezTo>
                    <a:pt x="42" y="10"/>
                    <a:pt x="53" y="8"/>
                    <a:pt x="55" y="4"/>
                  </a:cubicBezTo>
                  <a:cubicBezTo>
                    <a:pt x="55" y="4"/>
                    <a:pt x="56" y="0"/>
                    <a:pt x="59" y="1"/>
                  </a:cubicBezTo>
                  <a:cubicBezTo>
                    <a:pt x="59" y="1"/>
                    <a:pt x="65" y="4"/>
                    <a:pt x="68" y="3"/>
                  </a:cubicBezTo>
                  <a:cubicBezTo>
                    <a:pt x="68" y="3"/>
                    <a:pt x="79" y="3"/>
                    <a:pt x="81" y="15"/>
                  </a:cubicBezTo>
                  <a:cubicBezTo>
                    <a:pt x="81" y="15"/>
                    <a:pt x="81" y="17"/>
                    <a:pt x="82" y="18"/>
                  </a:cubicBezTo>
                  <a:cubicBezTo>
                    <a:pt x="82" y="18"/>
                    <a:pt x="83" y="22"/>
                    <a:pt x="78" y="23"/>
                  </a:cubicBezTo>
                  <a:cubicBezTo>
                    <a:pt x="78" y="23"/>
                    <a:pt x="68" y="30"/>
                    <a:pt x="66" y="34"/>
                  </a:cubicBezTo>
                  <a:cubicBezTo>
                    <a:pt x="66" y="34"/>
                    <a:pt x="62" y="42"/>
                    <a:pt x="64" y="46"/>
                  </a:cubicBezTo>
                  <a:cubicBezTo>
                    <a:pt x="64" y="46"/>
                    <a:pt x="66" y="51"/>
                    <a:pt x="62" y="53"/>
                  </a:cubicBezTo>
                  <a:cubicBezTo>
                    <a:pt x="62" y="53"/>
                    <a:pt x="59" y="55"/>
                    <a:pt x="55" y="55"/>
                  </a:cubicBezTo>
                  <a:cubicBezTo>
                    <a:pt x="55" y="55"/>
                    <a:pt x="50" y="54"/>
                    <a:pt x="46" y="59"/>
                  </a:cubicBezTo>
                  <a:cubicBezTo>
                    <a:pt x="46" y="59"/>
                    <a:pt x="46" y="61"/>
                    <a:pt x="43" y="59"/>
                  </a:cubicBezTo>
                  <a:cubicBezTo>
                    <a:pt x="43" y="59"/>
                    <a:pt x="43" y="58"/>
                    <a:pt x="40" y="58"/>
                  </a:cubicBezTo>
                  <a:cubicBezTo>
                    <a:pt x="40" y="58"/>
                    <a:pt x="38" y="58"/>
                    <a:pt x="38" y="55"/>
                  </a:cubicBezTo>
                  <a:cubicBezTo>
                    <a:pt x="38" y="55"/>
                    <a:pt x="37" y="52"/>
                    <a:pt x="33" y="51"/>
                  </a:cubicBezTo>
                  <a:cubicBezTo>
                    <a:pt x="33" y="51"/>
                    <a:pt x="31" y="52"/>
                    <a:pt x="29" y="49"/>
                  </a:cubicBezTo>
                  <a:cubicBezTo>
                    <a:pt x="29" y="49"/>
                    <a:pt x="23" y="39"/>
                    <a:pt x="20" y="35"/>
                  </a:cubicBezTo>
                  <a:cubicBezTo>
                    <a:pt x="20" y="35"/>
                    <a:pt x="16" y="30"/>
                    <a:pt x="1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32" name="Freeform 20"/>
            <p:cNvSpPr/>
            <p:nvPr/>
          </p:nvSpPr>
          <p:spPr bwMode="auto">
            <a:xfrm>
              <a:off x="4556" y="2116"/>
              <a:ext cx="19" cy="97"/>
            </a:xfrm>
            <a:custGeom>
              <a:avLst/>
              <a:gdLst>
                <a:gd name="T0" fmla="*/ 10 w 10"/>
                <a:gd name="T1" fmla="*/ 50 h 50"/>
                <a:gd name="T2" fmla="*/ 6 w 10"/>
                <a:gd name="T3" fmla="*/ 50 h 50"/>
                <a:gd name="T4" fmla="*/ 0 w 10"/>
                <a:gd name="T5" fmla="*/ 25 h 50"/>
                <a:gd name="T6" fmla="*/ 6 w 10"/>
                <a:gd name="T7" fmla="*/ 0 h 50"/>
                <a:gd name="T8" fmla="*/ 10 w 10"/>
                <a:gd name="T9" fmla="*/ 0 h 50"/>
                <a:gd name="T10" fmla="*/ 4 w 10"/>
                <a:gd name="T11" fmla="*/ 25 h 50"/>
                <a:gd name="T12" fmla="*/ 10 w 10"/>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10" h="50">
                  <a:moveTo>
                    <a:pt x="10" y="50"/>
                  </a:moveTo>
                  <a:cubicBezTo>
                    <a:pt x="6" y="50"/>
                    <a:pt x="6" y="50"/>
                    <a:pt x="6" y="50"/>
                  </a:cubicBezTo>
                  <a:cubicBezTo>
                    <a:pt x="2" y="43"/>
                    <a:pt x="0" y="35"/>
                    <a:pt x="0" y="25"/>
                  </a:cubicBezTo>
                  <a:cubicBezTo>
                    <a:pt x="0" y="15"/>
                    <a:pt x="2" y="7"/>
                    <a:pt x="6" y="0"/>
                  </a:cubicBezTo>
                  <a:cubicBezTo>
                    <a:pt x="10" y="0"/>
                    <a:pt x="10" y="0"/>
                    <a:pt x="10" y="0"/>
                  </a:cubicBezTo>
                  <a:cubicBezTo>
                    <a:pt x="6" y="8"/>
                    <a:pt x="4" y="16"/>
                    <a:pt x="4" y="25"/>
                  </a:cubicBezTo>
                  <a:cubicBezTo>
                    <a:pt x="4" y="35"/>
                    <a:pt x="6" y="43"/>
                    <a:pt x="10"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33" name="Freeform 21"/>
            <p:cNvSpPr>
              <a:spLocks noEditPoints="1"/>
            </p:cNvSpPr>
            <p:nvPr/>
          </p:nvSpPr>
          <p:spPr bwMode="auto">
            <a:xfrm>
              <a:off x="4594" y="2116"/>
              <a:ext cx="95" cy="99"/>
            </a:xfrm>
            <a:custGeom>
              <a:avLst/>
              <a:gdLst>
                <a:gd name="T0" fmla="*/ 15 w 50"/>
                <a:gd name="T1" fmla="*/ 0 h 51"/>
                <a:gd name="T2" fmla="*/ 19 w 50"/>
                <a:gd name="T3" fmla="*/ 3 h 51"/>
                <a:gd name="T4" fmla="*/ 16 w 50"/>
                <a:gd name="T5" fmla="*/ 5 h 51"/>
                <a:gd name="T6" fmla="*/ 14 w 50"/>
                <a:gd name="T7" fmla="*/ 26 h 51"/>
                <a:gd name="T8" fmla="*/ 14 w 50"/>
                <a:gd name="T9" fmla="*/ 30 h 51"/>
                <a:gd name="T10" fmla="*/ 11 w 50"/>
                <a:gd name="T11" fmla="*/ 26 h 51"/>
                <a:gd name="T12" fmla="*/ 8 w 50"/>
                <a:gd name="T13" fmla="*/ 16 h 51"/>
                <a:gd name="T14" fmla="*/ 0 w 50"/>
                <a:gd name="T15" fmla="*/ 18 h 51"/>
                <a:gd name="T16" fmla="*/ 25 w 50"/>
                <a:gd name="T17" fmla="*/ 35 h 51"/>
                <a:gd name="T18" fmla="*/ 24 w 50"/>
                <a:gd name="T19" fmla="*/ 29 h 51"/>
                <a:gd name="T20" fmla="*/ 29 w 50"/>
                <a:gd name="T21" fmla="*/ 29 h 51"/>
                <a:gd name="T22" fmla="*/ 28 w 50"/>
                <a:gd name="T23" fmla="*/ 34 h 51"/>
                <a:gd name="T24" fmla="*/ 46 w 50"/>
                <a:gd name="T25" fmla="*/ 35 h 51"/>
                <a:gd name="T26" fmla="*/ 50 w 50"/>
                <a:gd name="T27" fmla="*/ 38 h 51"/>
                <a:gd name="T28" fmla="*/ 46 w 50"/>
                <a:gd name="T29" fmla="*/ 38 h 51"/>
                <a:gd name="T30" fmla="*/ 28 w 50"/>
                <a:gd name="T31" fmla="*/ 46 h 51"/>
                <a:gd name="T32" fmla="*/ 28 w 50"/>
                <a:gd name="T33" fmla="*/ 51 h 51"/>
                <a:gd name="T34" fmla="*/ 25 w 50"/>
                <a:gd name="T35" fmla="*/ 46 h 51"/>
                <a:gd name="T36" fmla="*/ 6 w 50"/>
                <a:gd name="T37" fmla="*/ 38 h 51"/>
                <a:gd name="T38" fmla="*/ 2 w 50"/>
                <a:gd name="T39" fmla="*/ 35 h 51"/>
                <a:gd name="T40" fmla="*/ 27 w 50"/>
                <a:gd name="T41" fmla="*/ 13 h 51"/>
                <a:gd name="T42" fmla="*/ 27 w 50"/>
                <a:gd name="T43" fmla="*/ 0 h 51"/>
                <a:gd name="T44" fmla="*/ 32 w 50"/>
                <a:gd name="T45" fmla="*/ 1 h 51"/>
                <a:gd name="T46" fmla="*/ 31 w 50"/>
                <a:gd name="T47" fmla="*/ 6 h 51"/>
                <a:gd name="T48" fmla="*/ 44 w 50"/>
                <a:gd name="T49" fmla="*/ 3 h 51"/>
                <a:gd name="T50" fmla="*/ 47 w 50"/>
                <a:gd name="T51" fmla="*/ 7 h 51"/>
                <a:gd name="T52" fmla="*/ 41 w 50"/>
                <a:gd name="T53" fmla="*/ 9 h 51"/>
                <a:gd name="T54" fmla="*/ 31 w 50"/>
                <a:gd name="T55" fmla="*/ 22 h 51"/>
                <a:gd name="T56" fmla="*/ 46 w 50"/>
                <a:gd name="T57" fmla="*/ 22 h 51"/>
                <a:gd name="T58" fmla="*/ 50 w 50"/>
                <a:gd name="T59" fmla="*/ 20 h 51"/>
                <a:gd name="T60" fmla="*/ 49 w 50"/>
                <a:gd name="T61" fmla="*/ 24 h 51"/>
                <a:gd name="T62" fmla="*/ 32 w 50"/>
                <a:gd name="T63" fmla="*/ 29 h 51"/>
                <a:gd name="T64" fmla="*/ 27 w 50"/>
                <a:gd name="T65" fmla="*/ 16 h 51"/>
                <a:gd name="T66" fmla="*/ 18 w 50"/>
                <a:gd name="T67" fmla="*/ 17 h 51"/>
                <a:gd name="T68" fmla="*/ 27 w 50"/>
                <a:gd name="T69" fmla="*/ 1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 h="51">
                  <a:moveTo>
                    <a:pt x="0" y="18"/>
                  </a:moveTo>
                  <a:cubicBezTo>
                    <a:pt x="8" y="13"/>
                    <a:pt x="13" y="6"/>
                    <a:pt x="15" y="0"/>
                  </a:cubicBezTo>
                  <a:cubicBezTo>
                    <a:pt x="19" y="2"/>
                    <a:pt x="19" y="2"/>
                    <a:pt x="19" y="2"/>
                  </a:cubicBezTo>
                  <a:cubicBezTo>
                    <a:pt x="20" y="2"/>
                    <a:pt x="20" y="3"/>
                    <a:pt x="19" y="3"/>
                  </a:cubicBezTo>
                  <a:cubicBezTo>
                    <a:pt x="19" y="3"/>
                    <a:pt x="19" y="3"/>
                    <a:pt x="19" y="3"/>
                  </a:cubicBezTo>
                  <a:cubicBezTo>
                    <a:pt x="18" y="3"/>
                    <a:pt x="17" y="4"/>
                    <a:pt x="16" y="5"/>
                  </a:cubicBezTo>
                  <a:cubicBezTo>
                    <a:pt x="15" y="7"/>
                    <a:pt x="15" y="9"/>
                    <a:pt x="14" y="10"/>
                  </a:cubicBezTo>
                  <a:cubicBezTo>
                    <a:pt x="14" y="26"/>
                    <a:pt x="14" y="26"/>
                    <a:pt x="14" y="26"/>
                  </a:cubicBezTo>
                  <a:cubicBezTo>
                    <a:pt x="14" y="26"/>
                    <a:pt x="14" y="27"/>
                    <a:pt x="14" y="29"/>
                  </a:cubicBezTo>
                  <a:cubicBezTo>
                    <a:pt x="14" y="29"/>
                    <a:pt x="14" y="30"/>
                    <a:pt x="14" y="30"/>
                  </a:cubicBezTo>
                  <a:cubicBezTo>
                    <a:pt x="10" y="30"/>
                    <a:pt x="10" y="30"/>
                    <a:pt x="10" y="30"/>
                  </a:cubicBezTo>
                  <a:cubicBezTo>
                    <a:pt x="10" y="28"/>
                    <a:pt x="11" y="27"/>
                    <a:pt x="11" y="26"/>
                  </a:cubicBezTo>
                  <a:cubicBezTo>
                    <a:pt x="11" y="14"/>
                    <a:pt x="11" y="14"/>
                    <a:pt x="11" y="14"/>
                  </a:cubicBezTo>
                  <a:cubicBezTo>
                    <a:pt x="10" y="14"/>
                    <a:pt x="9" y="15"/>
                    <a:pt x="8" y="16"/>
                  </a:cubicBezTo>
                  <a:cubicBezTo>
                    <a:pt x="7" y="17"/>
                    <a:pt x="6" y="18"/>
                    <a:pt x="3" y="21"/>
                  </a:cubicBezTo>
                  <a:cubicBezTo>
                    <a:pt x="2" y="19"/>
                    <a:pt x="1" y="19"/>
                    <a:pt x="0" y="18"/>
                  </a:cubicBezTo>
                  <a:close/>
                  <a:moveTo>
                    <a:pt x="6" y="35"/>
                  </a:moveTo>
                  <a:cubicBezTo>
                    <a:pt x="25" y="35"/>
                    <a:pt x="25" y="35"/>
                    <a:pt x="25" y="35"/>
                  </a:cubicBezTo>
                  <a:cubicBezTo>
                    <a:pt x="25" y="34"/>
                    <a:pt x="25" y="34"/>
                    <a:pt x="25" y="34"/>
                  </a:cubicBezTo>
                  <a:cubicBezTo>
                    <a:pt x="25" y="33"/>
                    <a:pt x="24" y="31"/>
                    <a:pt x="24" y="29"/>
                  </a:cubicBezTo>
                  <a:cubicBezTo>
                    <a:pt x="29" y="29"/>
                    <a:pt x="29" y="29"/>
                    <a:pt x="29" y="29"/>
                  </a:cubicBezTo>
                  <a:cubicBezTo>
                    <a:pt x="29" y="29"/>
                    <a:pt x="29" y="29"/>
                    <a:pt x="29" y="29"/>
                  </a:cubicBezTo>
                  <a:cubicBezTo>
                    <a:pt x="29" y="30"/>
                    <a:pt x="29" y="30"/>
                    <a:pt x="29" y="30"/>
                  </a:cubicBezTo>
                  <a:cubicBezTo>
                    <a:pt x="28" y="30"/>
                    <a:pt x="28" y="32"/>
                    <a:pt x="28" y="34"/>
                  </a:cubicBezTo>
                  <a:cubicBezTo>
                    <a:pt x="28" y="35"/>
                    <a:pt x="28" y="35"/>
                    <a:pt x="28" y="35"/>
                  </a:cubicBezTo>
                  <a:cubicBezTo>
                    <a:pt x="46" y="35"/>
                    <a:pt x="46" y="35"/>
                    <a:pt x="46" y="35"/>
                  </a:cubicBezTo>
                  <a:cubicBezTo>
                    <a:pt x="47" y="35"/>
                    <a:pt x="48" y="35"/>
                    <a:pt x="50" y="35"/>
                  </a:cubicBezTo>
                  <a:cubicBezTo>
                    <a:pt x="50" y="38"/>
                    <a:pt x="50" y="38"/>
                    <a:pt x="50" y="38"/>
                  </a:cubicBezTo>
                  <a:cubicBezTo>
                    <a:pt x="50" y="38"/>
                    <a:pt x="49" y="38"/>
                    <a:pt x="48" y="38"/>
                  </a:cubicBezTo>
                  <a:cubicBezTo>
                    <a:pt x="48" y="38"/>
                    <a:pt x="47" y="38"/>
                    <a:pt x="46" y="38"/>
                  </a:cubicBezTo>
                  <a:cubicBezTo>
                    <a:pt x="28" y="38"/>
                    <a:pt x="28" y="38"/>
                    <a:pt x="28" y="38"/>
                  </a:cubicBezTo>
                  <a:cubicBezTo>
                    <a:pt x="28" y="46"/>
                    <a:pt x="28" y="46"/>
                    <a:pt x="28" y="46"/>
                  </a:cubicBezTo>
                  <a:cubicBezTo>
                    <a:pt x="28" y="47"/>
                    <a:pt x="28" y="48"/>
                    <a:pt x="28" y="49"/>
                  </a:cubicBezTo>
                  <a:cubicBezTo>
                    <a:pt x="28" y="50"/>
                    <a:pt x="28" y="50"/>
                    <a:pt x="28" y="51"/>
                  </a:cubicBezTo>
                  <a:cubicBezTo>
                    <a:pt x="24" y="51"/>
                    <a:pt x="24" y="51"/>
                    <a:pt x="24" y="51"/>
                  </a:cubicBezTo>
                  <a:cubicBezTo>
                    <a:pt x="24" y="48"/>
                    <a:pt x="25" y="47"/>
                    <a:pt x="25" y="46"/>
                  </a:cubicBezTo>
                  <a:cubicBezTo>
                    <a:pt x="25" y="38"/>
                    <a:pt x="25" y="38"/>
                    <a:pt x="25" y="38"/>
                  </a:cubicBezTo>
                  <a:cubicBezTo>
                    <a:pt x="6" y="38"/>
                    <a:pt x="6" y="38"/>
                    <a:pt x="6" y="38"/>
                  </a:cubicBezTo>
                  <a:cubicBezTo>
                    <a:pt x="5" y="38"/>
                    <a:pt x="3" y="38"/>
                    <a:pt x="2" y="38"/>
                  </a:cubicBezTo>
                  <a:cubicBezTo>
                    <a:pt x="2" y="35"/>
                    <a:pt x="2" y="35"/>
                    <a:pt x="2" y="35"/>
                  </a:cubicBezTo>
                  <a:cubicBezTo>
                    <a:pt x="3" y="35"/>
                    <a:pt x="4" y="35"/>
                    <a:pt x="6" y="35"/>
                  </a:cubicBezTo>
                  <a:close/>
                  <a:moveTo>
                    <a:pt x="27" y="13"/>
                  </a:moveTo>
                  <a:cubicBezTo>
                    <a:pt x="27" y="5"/>
                    <a:pt x="27" y="5"/>
                    <a:pt x="27" y="5"/>
                  </a:cubicBezTo>
                  <a:cubicBezTo>
                    <a:pt x="27" y="5"/>
                    <a:pt x="27" y="3"/>
                    <a:pt x="27" y="0"/>
                  </a:cubicBezTo>
                  <a:cubicBezTo>
                    <a:pt x="31" y="1"/>
                    <a:pt x="31" y="1"/>
                    <a:pt x="31" y="1"/>
                  </a:cubicBezTo>
                  <a:cubicBezTo>
                    <a:pt x="32" y="1"/>
                    <a:pt x="32" y="1"/>
                    <a:pt x="32" y="1"/>
                  </a:cubicBezTo>
                  <a:cubicBezTo>
                    <a:pt x="31" y="2"/>
                    <a:pt x="31" y="2"/>
                    <a:pt x="31" y="2"/>
                  </a:cubicBezTo>
                  <a:cubicBezTo>
                    <a:pt x="31" y="2"/>
                    <a:pt x="31" y="3"/>
                    <a:pt x="31" y="6"/>
                  </a:cubicBezTo>
                  <a:cubicBezTo>
                    <a:pt x="31" y="12"/>
                    <a:pt x="31" y="12"/>
                    <a:pt x="31" y="12"/>
                  </a:cubicBezTo>
                  <a:cubicBezTo>
                    <a:pt x="36" y="9"/>
                    <a:pt x="40" y="6"/>
                    <a:pt x="44" y="3"/>
                  </a:cubicBezTo>
                  <a:cubicBezTo>
                    <a:pt x="47" y="7"/>
                    <a:pt x="47" y="7"/>
                    <a:pt x="47" y="7"/>
                  </a:cubicBezTo>
                  <a:cubicBezTo>
                    <a:pt x="47" y="7"/>
                    <a:pt x="47" y="7"/>
                    <a:pt x="47" y="7"/>
                  </a:cubicBezTo>
                  <a:cubicBezTo>
                    <a:pt x="47" y="8"/>
                    <a:pt x="46" y="8"/>
                    <a:pt x="46" y="8"/>
                  </a:cubicBezTo>
                  <a:cubicBezTo>
                    <a:pt x="44" y="8"/>
                    <a:pt x="42" y="9"/>
                    <a:pt x="41" y="9"/>
                  </a:cubicBezTo>
                  <a:cubicBezTo>
                    <a:pt x="39" y="11"/>
                    <a:pt x="36" y="13"/>
                    <a:pt x="31" y="15"/>
                  </a:cubicBezTo>
                  <a:cubicBezTo>
                    <a:pt x="31" y="22"/>
                    <a:pt x="31" y="22"/>
                    <a:pt x="31" y="22"/>
                  </a:cubicBezTo>
                  <a:cubicBezTo>
                    <a:pt x="30" y="25"/>
                    <a:pt x="32" y="26"/>
                    <a:pt x="38" y="26"/>
                  </a:cubicBezTo>
                  <a:cubicBezTo>
                    <a:pt x="43" y="26"/>
                    <a:pt x="46" y="25"/>
                    <a:pt x="46" y="22"/>
                  </a:cubicBezTo>
                  <a:cubicBezTo>
                    <a:pt x="46" y="21"/>
                    <a:pt x="46" y="20"/>
                    <a:pt x="46" y="19"/>
                  </a:cubicBezTo>
                  <a:cubicBezTo>
                    <a:pt x="48" y="20"/>
                    <a:pt x="49" y="20"/>
                    <a:pt x="50" y="20"/>
                  </a:cubicBezTo>
                  <a:cubicBezTo>
                    <a:pt x="50" y="21"/>
                    <a:pt x="50" y="21"/>
                    <a:pt x="50" y="21"/>
                  </a:cubicBezTo>
                  <a:cubicBezTo>
                    <a:pt x="50" y="22"/>
                    <a:pt x="50" y="23"/>
                    <a:pt x="49" y="24"/>
                  </a:cubicBezTo>
                  <a:cubicBezTo>
                    <a:pt x="48" y="27"/>
                    <a:pt x="45" y="29"/>
                    <a:pt x="40" y="29"/>
                  </a:cubicBezTo>
                  <a:cubicBezTo>
                    <a:pt x="35" y="29"/>
                    <a:pt x="33" y="29"/>
                    <a:pt x="32" y="29"/>
                  </a:cubicBezTo>
                  <a:cubicBezTo>
                    <a:pt x="29" y="28"/>
                    <a:pt x="27" y="27"/>
                    <a:pt x="27" y="24"/>
                  </a:cubicBezTo>
                  <a:cubicBezTo>
                    <a:pt x="27" y="16"/>
                    <a:pt x="27" y="16"/>
                    <a:pt x="27" y="16"/>
                  </a:cubicBezTo>
                  <a:cubicBezTo>
                    <a:pt x="25" y="17"/>
                    <a:pt x="22" y="18"/>
                    <a:pt x="20" y="19"/>
                  </a:cubicBezTo>
                  <a:cubicBezTo>
                    <a:pt x="19" y="19"/>
                    <a:pt x="18" y="18"/>
                    <a:pt x="18" y="17"/>
                  </a:cubicBezTo>
                  <a:cubicBezTo>
                    <a:pt x="17" y="17"/>
                    <a:pt x="17" y="16"/>
                    <a:pt x="17" y="16"/>
                  </a:cubicBezTo>
                  <a:cubicBezTo>
                    <a:pt x="20" y="16"/>
                    <a:pt x="23" y="15"/>
                    <a:pt x="27"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34" name="Freeform 22"/>
            <p:cNvSpPr>
              <a:spLocks noEditPoints="1"/>
            </p:cNvSpPr>
            <p:nvPr/>
          </p:nvSpPr>
          <p:spPr bwMode="auto">
            <a:xfrm>
              <a:off x="4703" y="2115"/>
              <a:ext cx="93" cy="100"/>
            </a:xfrm>
            <a:custGeom>
              <a:avLst/>
              <a:gdLst>
                <a:gd name="T0" fmla="*/ 19 w 49"/>
                <a:gd name="T1" fmla="*/ 0 h 52"/>
                <a:gd name="T2" fmla="*/ 22 w 49"/>
                <a:gd name="T3" fmla="*/ 1 h 52"/>
                <a:gd name="T4" fmla="*/ 23 w 49"/>
                <a:gd name="T5" fmla="*/ 1 h 52"/>
                <a:gd name="T6" fmla="*/ 22 w 49"/>
                <a:gd name="T7" fmla="*/ 2 h 52"/>
                <a:gd name="T8" fmla="*/ 21 w 49"/>
                <a:gd name="T9" fmla="*/ 4 h 52"/>
                <a:gd name="T10" fmla="*/ 20 w 49"/>
                <a:gd name="T11" fmla="*/ 6 h 52"/>
                <a:gd name="T12" fmla="*/ 19 w 49"/>
                <a:gd name="T13" fmla="*/ 9 h 52"/>
                <a:gd name="T14" fmla="*/ 44 w 49"/>
                <a:gd name="T15" fmla="*/ 9 h 52"/>
                <a:gd name="T16" fmla="*/ 47 w 49"/>
                <a:gd name="T17" fmla="*/ 8 h 52"/>
                <a:gd name="T18" fmla="*/ 49 w 49"/>
                <a:gd name="T19" fmla="*/ 8 h 52"/>
                <a:gd name="T20" fmla="*/ 49 w 49"/>
                <a:gd name="T21" fmla="*/ 12 h 52"/>
                <a:gd name="T22" fmla="*/ 47 w 49"/>
                <a:gd name="T23" fmla="*/ 11 h 52"/>
                <a:gd name="T24" fmla="*/ 44 w 49"/>
                <a:gd name="T25" fmla="*/ 11 h 52"/>
                <a:gd name="T26" fmla="*/ 18 w 49"/>
                <a:gd name="T27" fmla="*/ 11 h 52"/>
                <a:gd name="T28" fmla="*/ 11 w 49"/>
                <a:gd name="T29" fmla="*/ 25 h 52"/>
                <a:gd name="T30" fmla="*/ 24 w 49"/>
                <a:gd name="T31" fmla="*/ 25 h 52"/>
                <a:gd name="T32" fmla="*/ 24 w 49"/>
                <a:gd name="T33" fmla="*/ 21 h 52"/>
                <a:gd name="T34" fmla="*/ 24 w 49"/>
                <a:gd name="T35" fmla="*/ 16 h 52"/>
                <a:gd name="T36" fmla="*/ 28 w 49"/>
                <a:gd name="T37" fmla="*/ 16 h 52"/>
                <a:gd name="T38" fmla="*/ 28 w 49"/>
                <a:gd name="T39" fmla="*/ 17 h 52"/>
                <a:gd name="T40" fmla="*/ 28 w 49"/>
                <a:gd name="T41" fmla="*/ 17 h 52"/>
                <a:gd name="T42" fmla="*/ 27 w 49"/>
                <a:gd name="T43" fmla="*/ 21 h 52"/>
                <a:gd name="T44" fmla="*/ 27 w 49"/>
                <a:gd name="T45" fmla="*/ 25 h 52"/>
                <a:gd name="T46" fmla="*/ 39 w 49"/>
                <a:gd name="T47" fmla="*/ 25 h 52"/>
                <a:gd name="T48" fmla="*/ 44 w 49"/>
                <a:gd name="T49" fmla="*/ 25 h 52"/>
                <a:gd name="T50" fmla="*/ 44 w 49"/>
                <a:gd name="T51" fmla="*/ 28 h 52"/>
                <a:gd name="T52" fmla="*/ 39 w 49"/>
                <a:gd name="T53" fmla="*/ 28 h 52"/>
                <a:gd name="T54" fmla="*/ 27 w 49"/>
                <a:gd name="T55" fmla="*/ 28 h 52"/>
                <a:gd name="T56" fmla="*/ 27 w 49"/>
                <a:gd name="T57" fmla="*/ 47 h 52"/>
                <a:gd name="T58" fmla="*/ 19 w 49"/>
                <a:gd name="T59" fmla="*/ 52 h 52"/>
                <a:gd name="T60" fmla="*/ 17 w 49"/>
                <a:gd name="T61" fmla="*/ 47 h 52"/>
                <a:gd name="T62" fmla="*/ 24 w 49"/>
                <a:gd name="T63" fmla="*/ 46 h 52"/>
                <a:gd name="T64" fmla="*/ 24 w 49"/>
                <a:gd name="T65" fmla="*/ 28 h 52"/>
                <a:gd name="T66" fmla="*/ 11 w 49"/>
                <a:gd name="T67" fmla="*/ 28 h 52"/>
                <a:gd name="T68" fmla="*/ 8 w 49"/>
                <a:gd name="T69" fmla="*/ 29 h 52"/>
                <a:gd name="T70" fmla="*/ 6 w 49"/>
                <a:gd name="T71" fmla="*/ 25 h 52"/>
                <a:gd name="T72" fmla="*/ 9 w 49"/>
                <a:gd name="T73" fmla="*/ 22 h 52"/>
                <a:gd name="T74" fmla="*/ 14 w 49"/>
                <a:gd name="T75" fmla="*/ 11 h 52"/>
                <a:gd name="T76" fmla="*/ 4 w 49"/>
                <a:gd name="T77" fmla="*/ 11 h 52"/>
                <a:gd name="T78" fmla="*/ 1 w 49"/>
                <a:gd name="T79" fmla="*/ 11 h 52"/>
                <a:gd name="T80" fmla="*/ 0 w 49"/>
                <a:gd name="T81" fmla="*/ 12 h 52"/>
                <a:gd name="T82" fmla="*/ 0 w 49"/>
                <a:gd name="T83" fmla="*/ 8 h 52"/>
                <a:gd name="T84" fmla="*/ 2 w 49"/>
                <a:gd name="T85" fmla="*/ 8 h 52"/>
                <a:gd name="T86" fmla="*/ 4 w 49"/>
                <a:gd name="T87" fmla="*/ 9 h 52"/>
                <a:gd name="T88" fmla="*/ 15 w 49"/>
                <a:gd name="T89" fmla="*/ 9 h 52"/>
                <a:gd name="T90" fmla="*/ 19 w 49"/>
                <a:gd name="T91" fmla="*/ 0 h 52"/>
                <a:gd name="T92" fmla="*/ 0 w 49"/>
                <a:gd name="T93" fmla="*/ 46 h 52"/>
                <a:gd name="T94" fmla="*/ 14 w 49"/>
                <a:gd name="T95" fmla="*/ 33 h 52"/>
                <a:gd name="T96" fmla="*/ 18 w 49"/>
                <a:gd name="T97" fmla="*/ 36 h 52"/>
                <a:gd name="T98" fmla="*/ 19 w 49"/>
                <a:gd name="T99" fmla="*/ 36 h 52"/>
                <a:gd name="T100" fmla="*/ 18 w 49"/>
                <a:gd name="T101" fmla="*/ 37 h 52"/>
                <a:gd name="T102" fmla="*/ 15 w 49"/>
                <a:gd name="T103" fmla="*/ 39 h 52"/>
                <a:gd name="T104" fmla="*/ 4 w 49"/>
                <a:gd name="T105" fmla="*/ 49 h 52"/>
                <a:gd name="T106" fmla="*/ 0 w 49"/>
                <a:gd name="T107" fmla="*/ 46 h 52"/>
                <a:gd name="T108" fmla="*/ 32 w 49"/>
                <a:gd name="T109" fmla="*/ 37 h 52"/>
                <a:gd name="T110" fmla="*/ 34 w 49"/>
                <a:gd name="T111" fmla="*/ 34 h 52"/>
                <a:gd name="T112" fmla="*/ 48 w 49"/>
                <a:gd name="T113" fmla="*/ 45 h 52"/>
                <a:gd name="T114" fmla="*/ 46 w 49"/>
                <a:gd name="T115" fmla="*/ 48 h 52"/>
                <a:gd name="T116" fmla="*/ 32 w 49"/>
                <a:gd name="T117"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 h="52">
                  <a:moveTo>
                    <a:pt x="19" y="0"/>
                  </a:moveTo>
                  <a:cubicBezTo>
                    <a:pt x="22" y="1"/>
                    <a:pt x="22" y="1"/>
                    <a:pt x="22" y="1"/>
                  </a:cubicBezTo>
                  <a:cubicBezTo>
                    <a:pt x="23" y="1"/>
                    <a:pt x="23" y="1"/>
                    <a:pt x="23" y="1"/>
                  </a:cubicBezTo>
                  <a:cubicBezTo>
                    <a:pt x="23" y="1"/>
                    <a:pt x="23" y="2"/>
                    <a:pt x="22" y="2"/>
                  </a:cubicBezTo>
                  <a:cubicBezTo>
                    <a:pt x="22" y="2"/>
                    <a:pt x="21" y="3"/>
                    <a:pt x="21" y="4"/>
                  </a:cubicBezTo>
                  <a:cubicBezTo>
                    <a:pt x="21" y="4"/>
                    <a:pt x="20" y="5"/>
                    <a:pt x="20" y="6"/>
                  </a:cubicBezTo>
                  <a:cubicBezTo>
                    <a:pt x="20" y="7"/>
                    <a:pt x="19" y="8"/>
                    <a:pt x="19" y="9"/>
                  </a:cubicBezTo>
                  <a:cubicBezTo>
                    <a:pt x="44" y="9"/>
                    <a:pt x="44" y="9"/>
                    <a:pt x="44" y="9"/>
                  </a:cubicBezTo>
                  <a:cubicBezTo>
                    <a:pt x="45" y="9"/>
                    <a:pt x="46" y="8"/>
                    <a:pt x="47" y="8"/>
                  </a:cubicBezTo>
                  <a:cubicBezTo>
                    <a:pt x="48" y="8"/>
                    <a:pt x="49" y="8"/>
                    <a:pt x="49" y="8"/>
                  </a:cubicBezTo>
                  <a:cubicBezTo>
                    <a:pt x="49" y="12"/>
                    <a:pt x="49" y="12"/>
                    <a:pt x="49" y="12"/>
                  </a:cubicBezTo>
                  <a:cubicBezTo>
                    <a:pt x="49" y="12"/>
                    <a:pt x="48" y="12"/>
                    <a:pt x="47" y="11"/>
                  </a:cubicBezTo>
                  <a:cubicBezTo>
                    <a:pt x="46" y="11"/>
                    <a:pt x="45" y="11"/>
                    <a:pt x="44" y="11"/>
                  </a:cubicBezTo>
                  <a:cubicBezTo>
                    <a:pt x="18" y="11"/>
                    <a:pt x="18" y="11"/>
                    <a:pt x="18" y="11"/>
                  </a:cubicBezTo>
                  <a:cubicBezTo>
                    <a:pt x="16" y="15"/>
                    <a:pt x="14" y="19"/>
                    <a:pt x="11" y="25"/>
                  </a:cubicBezTo>
                  <a:cubicBezTo>
                    <a:pt x="24" y="25"/>
                    <a:pt x="24" y="25"/>
                    <a:pt x="24" y="25"/>
                  </a:cubicBezTo>
                  <a:cubicBezTo>
                    <a:pt x="24" y="21"/>
                    <a:pt x="24" y="21"/>
                    <a:pt x="24" y="21"/>
                  </a:cubicBezTo>
                  <a:cubicBezTo>
                    <a:pt x="24" y="19"/>
                    <a:pt x="24" y="17"/>
                    <a:pt x="24" y="16"/>
                  </a:cubicBezTo>
                  <a:cubicBezTo>
                    <a:pt x="28" y="16"/>
                    <a:pt x="28" y="16"/>
                    <a:pt x="28" y="16"/>
                  </a:cubicBezTo>
                  <a:cubicBezTo>
                    <a:pt x="28" y="16"/>
                    <a:pt x="28" y="16"/>
                    <a:pt x="28" y="17"/>
                  </a:cubicBezTo>
                  <a:cubicBezTo>
                    <a:pt x="28" y="17"/>
                    <a:pt x="28" y="17"/>
                    <a:pt x="28" y="17"/>
                  </a:cubicBezTo>
                  <a:cubicBezTo>
                    <a:pt x="27" y="17"/>
                    <a:pt x="27" y="19"/>
                    <a:pt x="27" y="21"/>
                  </a:cubicBezTo>
                  <a:cubicBezTo>
                    <a:pt x="27" y="25"/>
                    <a:pt x="27" y="25"/>
                    <a:pt x="27" y="25"/>
                  </a:cubicBezTo>
                  <a:cubicBezTo>
                    <a:pt x="39" y="25"/>
                    <a:pt x="39" y="25"/>
                    <a:pt x="39" y="25"/>
                  </a:cubicBezTo>
                  <a:cubicBezTo>
                    <a:pt x="40" y="25"/>
                    <a:pt x="42" y="25"/>
                    <a:pt x="44" y="25"/>
                  </a:cubicBezTo>
                  <a:cubicBezTo>
                    <a:pt x="44" y="28"/>
                    <a:pt x="44" y="28"/>
                    <a:pt x="44" y="28"/>
                  </a:cubicBezTo>
                  <a:cubicBezTo>
                    <a:pt x="42" y="28"/>
                    <a:pt x="41" y="28"/>
                    <a:pt x="39" y="28"/>
                  </a:cubicBezTo>
                  <a:cubicBezTo>
                    <a:pt x="27" y="28"/>
                    <a:pt x="27" y="28"/>
                    <a:pt x="27" y="28"/>
                  </a:cubicBezTo>
                  <a:cubicBezTo>
                    <a:pt x="27" y="47"/>
                    <a:pt x="27" y="47"/>
                    <a:pt x="27" y="47"/>
                  </a:cubicBezTo>
                  <a:cubicBezTo>
                    <a:pt x="28" y="50"/>
                    <a:pt x="25" y="51"/>
                    <a:pt x="19" y="52"/>
                  </a:cubicBezTo>
                  <a:cubicBezTo>
                    <a:pt x="18" y="50"/>
                    <a:pt x="18" y="49"/>
                    <a:pt x="17" y="47"/>
                  </a:cubicBezTo>
                  <a:cubicBezTo>
                    <a:pt x="22" y="48"/>
                    <a:pt x="25" y="48"/>
                    <a:pt x="24" y="46"/>
                  </a:cubicBezTo>
                  <a:cubicBezTo>
                    <a:pt x="24" y="28"/>
                    <a:pt x="24" y="28"/>
                    <a:pt x="24" y="28"/>
                  </a:cubicBezTo>
                  <a:cubicBezTo>
                    <a:pt x="11" y="28"/>
                    <a:pt x="11" y="28"/>
                    <a:pt x="11" y="28"/>
                  </a:cubicBezTo>
                  <a:cubicBezTo>
                    <a:pt x="10" y="28"/>
                    <a:pt x="9" y="28"/>
                    <a:pt x="8" y="29"/>
                  </a:cubicBezTo>
                  <a:cubicBezTo>
                    <a:pt x="6" y="25"/>
                    <a:pt x="6" y="25"/>
                    <a:pt x="6" y="25"/>
                  </a:cubicBezTo>
                  <a:cubicBezTo>
                    <a:pt x="7" y="25"/>
                    <a:pt x="8" y="24"/>
                    <a:pt x="9" y="22"/>
                  </a:cubicBezTo>
                  <a:cubicBezTo>
                    <a:pt x="11" y="19"/>
                    <a:pt x="12" y="16"/>
                    <a:pt x="14" y="11"/>
                  </a:cubicBezTo>
                  <a:cubicBezTo>
                    <a:pt x="4" y="11"/>
                    <a:pt x="4" y="11"/>
                    <a:pt x="4" y="11"/>
                  </a:cubicBezTo>
                  <a:cubicBezTo>
                    <a:pt x="4" y="11"/>
                    <a:pt x="3" y="11"/>
                    <a:pt x="1" y="11"/>
                  </a:cubicBezTo>
                  <a:cubicBezTo>
                    <a:pt x="1" y="12"/>
                    <a:pt x="0" y="12"/>
                    <a:pt x="0" y="12"/>
                  </a:cubicBezTo>
                  <a:cubicBezTo>
                    <a:pt x="0" y="8"/>
                    <a:pt x="0" y="8"/>
                    <a:pt x="0" y="8"/>
                  </a:cubicBezTo>
                  <a:cubicBezTo>
                    <a:pt x="0" y="8"/>
                    <a:pt x="1" y="8"/>
                    <a:pt x="2" y="8"/>
                  </a:cubicBezTo>
                  <a:cubicBezTo>
                    <a:pt x="3" y="8"/>
                    <a:pt x="4" y="9"/>
                    <a:pt x="4" y="9"/>
                  </a:cubicBezTo>
                  <a:cubicBezTo>
                    <a:pt x="15" y="9"/>
                    <a:pt x="15" y="9"/>
                    <a:pt x="15" y="9"/>
                  </a:cubicBezTo>
                  <a:cubicBezTo>
                    <a:pt x="17" y="6"/>
                    <a:pt x="18" y="3"/>
                    <a:pt x="19" y="0"/>
                  </a:cubicBezTo>
                  <a:close/>
                  <a:moveTo>
                    <a:pt x="0" y="46"/>
                  </a:moveTo>
                  <a:cubicBezTo>
                    <a:pt x="6" y="43"/>
                    <a:pt x="11" y="39"/>
                    <a:pt x="14" y="33"/>
                  </a:cubicBezTo>
                  <a:cubicBezTo>
                    <a:pt x="18" y="36"/>
                    <a:pt x="18" y="36"/>
                    <a:pt x="18" y="36"/>
                  </a:cubicBezTo>
                  <a:cubicBezTo>
                    <a:pt x="19" y="36"/>
                    <a:pt x="19" y="36"/>
                    <a:pt x="19" y="36"/>
                  </a:cubicBezTo>
                  <a:cubicBezTo>
                    <a:pt x="19" y="36"/>
                    <a:pt x="18" y="36"/>
                    <a:pt x="18" y="37"/>
                  </a:cubicBezTo>
                  <a:cubicBezTo>
                    <a:pt x="17" y="37"/>
                    <a:pt x="16" y="38"/>
                    <a:pt x="15" y="39"/>
                  </a:cubicBezTo>
                  <a:cubicBezTo>
                    <a:pt x="12" y="42"/>
                    <a:pt x="8" y="46"/>
                    <a:pt x="4" y="49"/>
                  </a:cubicBezTo>
                  <a:cubicBezTo>
                    <a:pt x="3" y="47"/>
                    <a:pt x="2" y="46"/>
                    <a:pt x="0" y="46"/>
                  </a:cubicBezTo>
                  <a:close/>
                  <a:moveTo>
                    <a:pt x="32" y="37"/>
                  </a:moveTo>
                  <a:cubicBezTo>
                    <a:pt x="34" y="34"/>
                    <a:pt x="34" y="34"/>
                    <a:pt x="34" y="34"/>
                  </a:cubicBezTo>
                  <a:cubicBezTo>
                    <a:pt x="39" y="37"/>
                    <a:pt x="44" y="41"/>
                    <a:pt x="48" y="45"/>
                  </a:cubicBezTo>
                  <a:cubicBezTo>
                    <a:pt x="46" y="48"/>
                    <a:pt x="46" y="48"/>
                    <a:pt x="46" y="48"/>
                  </a:cubicBezTo>
                  <a:cubicBezTo>
                    <a:pt x="41" y="44"/>
                    <a:pt x="37" y="40"/>
                    <a:pt x="32"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35" name="Freeform 23"/>
            <p:cNvSpPr/>
            <p:nvPr/>
          </p:nvSpPr>
          <p:spPr bwMode="auto">
            <a:xfrm>
              <a:off x="4821" y="2116"/>
              <a:ext cx="19" cy="97"/>
            </a:xfrm>
            <a:custGeom>
              <a:avLst/>
              <a:gdLst>
                <a:gd name="T0" fmla="*/ 0 w 10"/>
                <a:gd name="T1" fmla="*/ 0 h 50"/>
                <a:gd name="T2" fmla="*/ 4 w 10"/>
                <a:gd name="T3" fmla="*/ 0 h 50"/>
                <a:gd name="T4" fmla="*/ 10 w 10"/>
                <a:gd name="T5" fmla="*/ 25 h 50"/>
                <a:gd name="T6" fmla="*/ 4 w 10"/>
                <a:gd name="T7" fmla="*/ 50 h 50"/>
                <a:gd name="T8" fmla="*/ 0 w 10"/>
                <a:gd name="T9" fmla="*/ 50 h 50"/>
                <a:gd name="T10" fmla="*/ 6 w 10"/>
                <a:gd name="T11" fmla="*/ 25 h 50"/>
                <a:gd name="T12" fmla="*/ 0 w 10"/>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 h="50">
                  <a:moveTo>
                    <a:pt x="0" y="0"/>
                  </a:moveTo>
                  <a:cubicBezTo>
                    <a:pt x="4" y="0"/>
                    <a:pt x="4" y="0"/>
                    <a:pt x="4" y="0"/>
                  </a:cubicBezTo>
                  <a:cubicBezTo>
                    <a:pt x="8" y="7"/>
                    <a:pt x="10" y="15"/>
                    <a:pt x="10" y="25"/>
                  </a:cubicBezTo>
                  <a:cubicBezTo>
                    <a:pt x="10" y="35"/>
                    <a:pt x="8" y="43"/>
                    <a:pt x="4" y="50"/>
                  </a:cubicBezTo>
                  <a:cubicBezTo>
                    <a:pt x="0" y="50"/>
                    <a:pt x="0" y="50"/>
                    <a:pt x="0" y="50"/>
                  </a:cubicBezTo>
                  <a:cubicBezTo>
                    <a:pt x="4" y="43"/>
                    <a:pt x="6" y="35"/>
                    <a:pt x="6" y="25"/>
                  </a:cubicBezTo>
                  <a:cubicBezTo>
                    <a:pt x="6" y="16"/>
                    <a:pt x="4" y="8"/>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36" name="Freeform 24"/>
            <p:cNvSpPr/>
            <p:nvPr/>
          </p:nvSpPr>
          <p:spPr bwMode="auto">
            <a:xfrm>
              <a:off x="2857" y="2324"/>
              <a:ext cx="71" cy="75"/>
            </a:xfrm>
            <a:custGeom>
              <a:avLst/>
              <a:gdLst>
                <a:gd name="T0" fmla="*/ 35 w 37"/>
                <a:gd name="T1" fmla="*/ 0 h 39"/>
                <a:gd name="T2" fmla="*/ 36 w 37"/>
                <a:gd name="T3" fmla="*/ 13 h 39"/>
                <a:gd name="T4" fmla="*/ 35 w 37"/>
                <a:gd name="T5" fmla="*/ 13 h 39"/>
                <a:gd name="T6" fmla="*/ 30 w 37"/>
                <a:gd name="T7" fmla="*/ 5 h 39"/>
                <a:gd name="T8" fmla="*/ 21 w 37"/>
                <a:gd name="T9" fmla="*/ 2 h 39"/>
                <a:gd name="T10" fmla="*/ 14 w 37"/>
                <a:gd name="T11" fmla="*/ 4 h 39"/>
                <a:gd name="T12" fmla="*/ 9 w 37"/>
                <a:gd name="T13" fmla="*/ 10 h 39"/>
                <a:gd name="T14" fmla="*/ 7 w 37"/>
                <a:gd name="T15" fmla="*/ 20 h 39"/>
                <a:gd name="T16" fmla="*/ 9 w 37"/>
                <a:gd name="T17" fmla="*/ 29 h 39"/>
                <a:gd name="T18" fmla="*/ 14 w 37"/>
                <a:gd name="T19" fmla="*/ 35 h 39"/>
                <a:gd name="T20" fmla="*/ 22 w 37"/>
                <a:gd name="T21" fmla="*/ 37 h 39"/>
                <a:gd name="T22" fmla="*/ 29 w 37"/>
                <a:gd name="T23" fmla="*/ 35 h 39"/>
                <a:gd name="T24" fmla="*/ 36 w 37"/>
                <a:gd name="T25" fmla="*/ 29 h 39"/>
                <a:gd name="T26" fmla="*/ 37 w 37"/>
                <a:gd name="T27" fmla="*/ 30 h 39"/>
                <a:gd name="T28" fmla="*/ 30 w 37"/>
                <a:gd name="T29" fmla="*/ 37 h 39"/>
                <a:gd name="T30" fmla="*/ 20 w 37"/>
                <a:gd name="T31" fmla="*/ 39 h 39"/>
                <a:gd name="T32" fmla="*/ 4 w 37"/>
                <a:gd name="T33" fmla="*/ 32 h 39"/>
                <a:gd name="T34" fmla="*/ 0 w 37"/>
                <a:gd name="T35" fmla="*/ 20 h 39"/>
                <a:gd name="T36" fmla="*/ 3 w 37"/>
                <a:gd name="T37" fmla="*/ 10 h 39"/>
                <a:gd name="T38" fmla="*/ 10 w 37"/>
                <a:gd name="T39" fmla="*/ 3 h 39"/>
                <a:gd name="T40" fmla="*/ 21 w 37"/>
                <a:gd name="T41" fmla="*/ 0 h 39"/>
                <a:gd name="T42" fmla="*/ 30 w 37"/>
                <a:gd name="T43" fmla="*/ 2 h 39"/>
                <a:gd name="T44" fmla="*/ 31 w 37"/>
                <a:gd name="T45" fmla="*/ 3 h 39"/>
                <a:gd name="T46" fmla="*/ 33 w 37"/>
                <a:gd name="T47" fmla="*/ 2 h 39"/>
                <a:gd name="T48" fmla="*/ 34 w 37"/>
                <a:gd name="T49" fmla="*/ 0 h 39"/>
                <a:gd name="T50" fmla="*/ 35 w 37"/>
                <a:gd name="T5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 h="39">
                  <a:moveTo>
                    <a:pt x="35" y="0"/>
                  </a:moveTo>
                  <a:cubicBezTo>
                    <a:pt x="36" y="13"/>
                    <a:pt x="36" y="13"/>
                    <a:pt x="36" y="13"/>
                  </a:cubicBezTo>
                  <a:cubicBezTo>
                    <a:pt x="35" y="13"/>
                    <a:pt x="35" y="13"/>
                    <a:pt x="35" y="13"/>
                  </a:cubicBezTo>
                  <a:cubicBezTo>
                    <a:pt x="34" y="9"/>
                    <a:pt x="32" y="6"/>
                    <a:pt x="30" y="5"/>
                  </a:cubicBezTo>
                  <a:cubicBezTo>
                    <a:pt x="27" y="3"/>
                    <a:pt x="25" y="2"/>
                    <a:pt x="21" y="2"/>
                  </a:cubicBezTo>
                  <a:cubicBezTo>
                    <a:pt x="19" y="2"/>
                    <a:pt x="16" y="3"/>
                    <a:pt x="14" y="4"/>
                  </a:cubicBezTo>
                  <a:cubicBezTo>
                    <a:pt x="12" y="5"/>
                    <a:pt x="10" y="7"/>
                    <a:pt x="9" y="10"/>
                  </a:cubicBezTo>
                  <a:cubicBezTo>
                    <a:pt x="7" y="13"/>
                    <a:pt x="7" y="16"/>
                    <a:pt x="7" y="20"/>
                  </a:cubicBezTo>
                  <a:cubicBezTo>
                    <a:pt x="7" y="24"/>
                    <a:pt x="7" y="27"/>
                    <a:pt x="9" y="29"/>
                  </a:cubicBezTo>
                  <a:cubicBezTo>
                    <a:pt x="10" y="32"/>
                    <a:pt x="12" y="33"/>
                    <a:pt x="14" y="35"/>
                  </a:cubicBezTo>
                  <a:cubicBezTo>
                    <a:pt x="16" y="36"/>
                    <a:pt x="19" y="37"/>
                    <a:pt x="22" y="37"/>
                  </a:cubicBezTo>
                  <a:cubicBezTo>
                    <a:pt x="25" y="37"/>
                    <a:pt x="27" y="36"/>
                    <a:pt x="29" y="35"/>
                  </a:cubicBezTo>
                  <a:cubicBezTo>
                    <a:pt x="31" y="34"/>
                    <a:pt x="34" y="32"/>
                    <a:pt x="36" y="29"/>
                  </a:cubicBezTo>
                  <a:cubicBezTo>
                    <a:pt x="37" y="30"/>
                    <a:pt x="37" y="30"/>
                    <a:pt x="37" y="30"/>
                  </a:cubicBezTo>
                  <a:cubicBezTo>
                    <a:pt x="35" y="33"/>
                    <a:pt x="32" y="35"/>
                    <a:pt x="30" y="37"/>
                  </a:cubicBezTo>
                  <a:cubicBezTo>
                    <a:pt x="27" y="38"/>
                    <a:pt x="24" y="39"/>
                    <a:pt x="20" y="39"/>
                  </a:cubicBezTo>
                  <a:cubicBezTo>
                    <a:pt x="13" y="39"/>
                    <a:pt x="8" y="37"/>
                    <a:pt x="4" y="32"/>
                  </a:cubicBezTo>
                  <a:cubicBezTo>
                    <a:pt x="1" y="29"/>
                    <a:pt x="0" y="25"/>
                    <a:pt x="0" y="20"/>
                  </a:cubicBezTo>
                  <a:cubicBezTo>
                    <a:pt x="0" y="17"/>
                    <a:pt x="1" y="13"/>
                    <a:pt x="3" y="10"/>
                  </a:cubicBezTo>
                  <a:cubicBezTo>
                    <a:pt x="4" y="7"/>
                    <a:pt x="7" y="5"/>
                    <a:pt x="10" y="3"/>
                  </a:cubicBezTo>
                  <a:cubicBezTo>
                    <a:pt x="13" y="1"/>
                    <a:pt x="17" y="0"/>
                    <a:pt x="21" y="0"/>
                  </a:cubicBezTo>
                  <a:cubicBezTo>
                    <a:pt x="24" y="0"/>
                    <a:pt x="27" y="1"/>
                    <a:pt x="30" y="2"/>
                  </a:cubicBezTo>
                  <a:cubicBezTo>
                    <a:pt x="30" y="3"/>
                    <a:pt x="31" y="3"/>
                    <a:pt x="31" y="3"/>
                  </a:cubicBezTo>
                  <a:cubicBezTo>
                    <a:pt x="32" y="3"/>
                    <a:pt x="32" y="3"/>
                    <a:pt x="33" y="2"/>
                  </a:cubicBezTo>
                  <a:cubicBezTo>
                    <a:pt x="33" y="2"/>
                    <a:pt x="34" y="1"/>
                    <a:pt x="34" y="0"/>
                  </a:cubicBezTo>
                  <a:lnTo>
                    <a:pt x="3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37" name="Freeform 25"/>
            <p:cNvSpPr/>
            <p:nvPr/>
          </p:nvSpPr>
          <p:spPr bwMode="auto">
            <a:xfrm>
              <a:off x="2932" y="2326"/>
              <a:ext cx="82" cy="71"/>
            </a:xfrm>
            <a:custGeom>
              <a:avLst/>
              <a:gdLst>
                <a:gd name="T0" fmla="*/ 12 w 43"/>
                <a:gd name="T1" fmla="*/ 17 h 37"/>
                <a:gd name="T2" fmla="*/ 31 w 43"/>
                <a:gd name="T3" fmla="*/ 17 h 37"/>
                <a:gd name="T4" fmla="*/ 31 w 43"/>
                <a:gd name="T5" fmla="*/ 7 h 37"/>
                <a:gd name="T6" fmla="*/ 31 w 43"/>
                <a:gd name="T7" fmla="*/ 3 h 37"/>
                <a:gd name="T8" fmla="*/ 30 w 43"/>
                <a:gd name="T9" fmla="*/ 2 h 37"/>
                <a:gd name="T10" fmla="*/ 27 w 43"/>
                <a:gd name="T11" fmla="*/ 1 h 37"/>
                <a:gd name="T12" fmla="*/ 25 w 43"/>
                <a:gd name="T13" fmla="*/ 1 h 37"/>
                <a:gd name="T14" fmla="*/ 25 w 43"/>
                <a:gd name="T15" fmla="*/ 0 h 37"/>
                <a:gd name="T16" fmla="*/ 43 w 43"/>
                <a:gd name="T17" fmla="*/ 0 h 37"/>
                <a:gd name="T18" fmla="*/ 43 w 43"/>
                <a:gd name="T19" fmla="*/ 1 h 37"/>
                <a:gd name="T20" fmla="*/ 42 w 43"/>
                <a:gd name="T21" fmla="*/ 1 h 37"/>
                <a:gd name="T22" fmla="*/ 39 w 43"/>
                <a:gd name="T23" fmla="*/ 2 h 37"/>
                <a:gd name="T24" fmla="*/ 37 w 43"/>
                <a:gd name="T25" fmla="*/ 3 h 37"/>
                <a:gd name="T26" fmla="*/ 37 w 43"/>
                <a:gd name="T27" fmla="*/ 7 h 37"/>
                <a:gd name="T28" fmla="*/ 37 w 43"/>
                <a:gd name="T29" fmla="*/ 31 h 37"/>
                <a:gd name="T30" fmla="*/ 37 w 43"/>
                <a:gd name="T31" fmla="*/ 34 h 37"/>
                <a:gd name="T32" fmla="*/ 39 w 43"/>
                <a:gd name="T33" fmla="*/ 36 h 37"/>
                <a:gd name="T34" fmla="*/ 42 w 43"/>
                <a:gd name="T35" fmla="*/ 36 h 37"/>
                <a:gd name="T36" fmla="*/ 43 w 43"/>
                <a:gd name="T37" fmla="*/ 36 h 37"/>
                <a:gd name="T38" fmla="*/ 43 w 43"/>
                <a:gd name="T39" fmla="*/ 37 h 37"/>
                <a:gd name="T40" fmla="*/ 25 w 43"/>
                <a:gd name="T41" fmla="*/ 37 h 37"/>
                <a:gd name="T42" fmla="*/ 25 w 43"/>
                <a:gd name="T43" fmla="*/ 36 h 37"/>
                <a:gd name="T44" fmla="*/ 27 w 43"/>
                <a:gd name="T45" fmla="*/ 36 h 37"/>
                <a:gd name="T46" fmla="*/ 31 w 43"/>
                <a:gd name="T47" fmla="*/ 35 h 37"/>
                <a:gd name="T48" fmla="*/ 31 w 43"/>
                <a:gd name="T49" fmla="*/ 31 h 37"/>
                <a:gd name="T50" fmla="*/ 31 w 43"/>
                <a:gd name="T51" fmla="*/ 19 h 37"/>
                <a:gd name="T52" fmla="*/ 12 w 43"/>
                <a:gd name="T53" fmla="*/ 19 h 37"/>
                <a:gd name="T54" fmla="*/ 12 w 43"/>
                <a:gd name="T55" fmla="*/ 31 h 37"/>
                <a:gd name="T56" fmla="*/ 13 w 43"/>
                <a:gd name="T57" fmla="*/ 34 h 37"/>
                <a:gd name="T58" fmla="*/ 14 w 43"/>
                <a:gd name="T59" fmla="*/ 36 h 37"/>
                <a:gd name="T60" fmla="*/ 17 w 43"/>
                <a:gd name="T61" fmla="*/ 36 h 37"/>
                <a:gd name="T62" fmla="*/ 18 w 43"/>
                <a:gd name="T63" fmla="*/ 36 h 37"/>
                <a:gd name="T64" fmla="*/ 18 w 43"/>
                <a:gd name="T65" fmla="*/ 37 h 37"/>
                <a:gd name="T66" fmla="*/ 0 w 43"/>
                <a:gd name="T67" fmla="*/ 37 h 37"/>
                <a:gd name="T68" fmla="*/ 0 w 43"/>
                <a:gd name="T69" fmla="*/ 36 h 37"/>
                <a:gd name="T70" fmla="*/ 2 w 43"/>
                <a:gd name="T71" fmla="*/ 36 h 37"/>
                <a:gd name="T72" fmla="*/ 6 w 43"/>
                <a:gd name="T73" fmla="*/ 35 h 37"/>
                <a:gd name="T74" fmla="*/ 6 w 43"/>
                <a:gd name="T75" fmla="*/ 31 h 37"/>
                <a:gd name="T76" fmla="*/ 6 w 43"/>
                <a:gd name="T77" fmla="*/ 7 h 37"/>
                <a:gd name="T78" fmla="*/ 6 w 43"/>
                <a:gd name="T79" fmla="*/ 3 h 37"/>
                <a:gd name="T80" fmla="*/ 5 w 43"/>
                <a:gd name="T81" fmla="*/ 2 h 37"/>
                <a:gd name="T82" fmla="*/ 2 w 43"/>
                <a:gd name="T83" fmla="*/ 1 h 37"/>
                <a:gd name="T84" fmla="*/ 0 w 43"/>
                <a:gd name="T85" fmla="*/ 1 h 37"/>
                <a:gd name="T86" fmla="*/ 0 w 43"/>
                <a:gd name="T87" fmla="*/ 0 h 37"/>
                <a:gd name="T88" fmla="*/ 18 w 43"/>
                <a:gd name="T89" fmla="*/ 0 h 37"/>
                <a:gd name="T90" fmla="*/ 18 w 43"/>
                <a:gd name="T91" fmla="*/ 1 h 37"/>
                <a:gd name="T92" fmla="*/ 17 w 43"/>
                <a:gd name="T93" fmla="*/ 1 h 37"/>
                <a:gd name="T94" fmla="*/ 14 w 43"/>
                <a:gd name="T95" fmla="*/ 2 h 37"/>
                <a:gd name="T96" fmla="*/ 13 w 43"/>
                <a:gd name="T97" fmla="*/ 3 h 37"/>
                <a:gd name="T98" fmla="*/ 12 w 43"/>
                <a:gd name="T99" fmla="*/ 7 h 37"/>
                <a:gd name="T100" fmla="*/ 12 w 43"/>
                <a:gd name="T101"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 h="37">
                  <a:moveTo>
                    <a:pt x="12" y="17"/>
                  </a:moveTo>
                  <a:cubicBezTo>
                    <a:pt x="31" y="17"/>
                    <a:pt x="31" y="17"/>
                    <a:pt x="31" y="17"/>
                  </a:cubicBezTo>
                  <a:cubicBezTo>
                    <a:pt x="31" y="7"/>
                    <a:pt x="31" y="7"/>
                    <a:pt x="31" y="7"/>
                  </a:cubicBezTo>
                  <a:cubicBezTo>
                    <a:pt x="31" y="5"/>
                    <a:pt x="31" y="3"/>
                    <a:pt x="31" y="3"/>
                  </a:cubicBezTo>
                  <a:cubicBezTo>
                    <a:pt x="31" y="2"/>
                    <a:pt x="30" y="2"/>
                    <a:pt x="30" y="2"/>
                  </a:cubicBezTo>
                  <a:cubicBezTo>
                    <a:pt x="29" y="1"/>
                    <a:pt x="28" y="1"/>
                    <a:pt x="27" y="1"/>
                  </a:cubicBezTo>
                  <a:cubicBezTo>
                    <a:pt x="25" y="1"/>
                    <a:pt x="25" y="1"/>
                    <a:pt x="25" y="1"/>
                  </a:cubicBezTo>
                  <a:cubicBezTo>
                    <a:pt x="25" y="0"/>
                    <a:pt x="25" y="0"/>
                    <a:pt x="25" y="0"/>
                  </a:cubicBezTo>
                  <a:cubicBezTo>
                    <a:pt x="43" y="0"/>
                    <a:pt x="43" y="0"/>
                    <a:pt x="43" y="0"/>
                  </a:cubicBezTo>
                  <a:cubicBezTo>
                    <a:pt x="43" y="1"/>
                    <a:pt x="43" y="1"/>
                    <a:pt x="43" y="1"/>
                  </a:cubicBezTo>
                  <a:cubicBezTo>
                    <a:pt x="42" y="1"/>
                    <a:pt x="42" y="1"/>
                    <a:pt x="42" y="1"/>
                  </a:cubicBezTo>
                  <a:cubicBezTo>
                    <a:pt x="41" y="1"/>
                    <a:pt x="40" y="1"/>
                    <a:pt x="39" y="2"/>
                  </a:cubicBezTo>
                  <a:cubicBezTo>
                    <a:pt x="38" y="2"/>
                    <a:pt x="38" y="2"/>
                    <a:pt x="37" y="3"/>
                  </a:cubicBezTo>
                  <a:cubicBezTo>
                    <a:pt x="37" y="4"/>
                    <a:pt x="37" y="5"/>
                    <a:pt x="37" y="7"/>
                  </a:cubicBezTo>
                  <a:cubicBezTo>
                    <a:pt x="37" y="31"/>
                    <a:pt x="37" y="31"/>
                    <a:pt x="37" y="31"/>
                  </a:cubicBezTo>
                  <a:cubicBezTo>
                    <a:pt x="37" y="33"/>
                    <a:pt x="37" y="34"/>
                    <a:pt x="37" y="34"/>
                  </a:cubicBezTo>
                  <a:cubicBezTo>
                    <a:pt x="38" y="35"/>
                    <a:pt x="38" y="35"/>
                    <a:pt x="39" y="36"/>
                  </a:cubicBezTo>
                  <a:cubicBezTo>
                    <a:pt x="40" y="36"/>
                    <a:pt x="41" y="36"/>
                    <a:pt x="42" y="36"/>
                  </a:cubicBezTo>
                  <a:cubicBezTo>
                    <a:pt x="43" y="36"/>
                    <a:pt x="43" y="36"/>
                    <a:pt x="43" y="36"/>
                  </a:cubicBezTo>
                  <a:cubicBezTo>
                    <a:pt x="43" y="37"/>
                    <a:pt x="43" y="37"/>
                    <a:pt x="43" y="37"/>
                  </a:cubicBezTo>
                  <a:cubicBezTo>
                    <a:pt x="25" y="37"/>
                    <a:pt x="25" y="37"/>
                    <a:pt x="25" y="37"/>
                  </a:cubicBezTo>
                  <a:cubicBezTo>
                    <a:pt x="25" y="36"/>
                    <a:pt x="25" y="36"/>
                    <a:pt x="25" y="36"/>
                  </a:cubicBezTo>
                  <a:cubicBezTo>
                    <a:pt x="27" y="36"/>
                    <a:pt x="27" y="36"/>
                    <a:pt x="27" y="36"/>
                  </a:cubicBezTo>
                  <a:cubicBezTo>
                    <a:pt x="29" y="36"/>
                    <a:pt x="30" y="36"/>
                    <a:pt x="31" y="35"/>
                  </a:cubicBezTo>
                  <a:cubicBezTo>
                    <a:pt x="31" y="34"/>
                    <a:pt x="31" y="33"/>
                    <a:pt x="31" y="31"/>
                  </a:cubicBezTo>
                  <a:cubicBezTo>
                    <a:pt x="31" y="19"/>
                    <a:pt x="31" y="19"/>
                    <a:pt x="31" y="19"/>
                  </a:cubicBezTo>
                  <a:cubicBezTo>
                    <a:pt x="12" y="19"/>
                    <a:pt x="12" y="19"/>
                    <a:pt x="12" y="19"/>
                  </a:cubicBezTo>
                  <a:cubicBezTo>
                    <a:pt x="12" y="31"/>
                    <a:pt x="12" y="31"/>
                    <a:pt x="12" y="31"/>
                  </a:cubicBezTo>
                  <a:cubicBezTo>
                    <a:pt x="12" y="33"/>
                    <a:pt x="12" y="34"/>
                    <a:pt x="13" y="34"/>
                  </a:cubicBezTo>
                  <a:cubicBezTo>
                    <a:pt x="13" y="35"/>
                    <a:pt x="13" y="35"/>
                    <a:pt x="14" y="36"/>
                  </a:cubicBezTo>
                  <a:cubicBezTo>
                    <a:pt x="15" y="36"/>
                    <a:pt x="16" y="36"/>
                    <a:pt x="17" y="36"/>
                  </a:cubicBezTo>
                  <a:cubicBezTo>
                    <a:pt x="18" y="36"/>
                    <a:pt x="18" y="36"/>
                    <a:pt x="18" y="36"/>
                  </a:cubicBezTo>
                  <a:cubicBezTo>
                    <a:pt x="18" y="37"/>
                    <a:pt x="18" y="37"/>
                    <a:pt x="18" y="37"/>
                  </a:cubicBezTo>
                  <a:cubicBezTo>
                    <a:pt x="0" y="37"/>
                    <a:pt x="0" y="37"/>
                    <a:pt x="0" y="37"/>
                  </a:cubicBezTo>
                  <a:cubicBezTo>
                    <a:pt x="0" y="36"/>
                    <a:pt x="0" y="36"/>
                    <a:pt x="0" y="36"/>
                  </a:cubicBezTo>
                  <a:cubicBezTo>
                    <a:pt x="2" y="36"/>
                    <a:pt x="2" y="36"/>
                    <a:pt x="2" y="36"/>
                  </a:cubicBezTo>
                  <a:cubicBezTo>
                    <a:pt x="4" y="36"/>
                    <a:pt x="5" y="36"/>
                    <a:pt x="6" y="35"/>
                  </a:cubicBezTo>
                  <a:cubicBezTo>
                    <a:pt x="6" y="34"/>
                    <a:pt x="6" y="33"/>
                    <a:pt x="6" y="31"/>
                  </a:cubicBezTo>
                  <a:cubicBezTo>
                    <a:pt x="6" y="7"/>
                    <a:pt x="6" y="7"/>
                    <a:pt x="6" y="7"/>
                  </a:cubicBezTo>
                  <a:cubicBezTo>
                    <a:pt x="6" y="5"/>
                    <a:pt x="6" y="3"/>
                    <a:pt x="6" y="3"/>
                  </a:cubicBezTo>
                  <a:cubicBezTo>
                    <a:pt x="6" y="2"/>
                    <a:pt x="5" y="2"/>
                    <a:pt x="5" y="2"/>
                  </a:cubicBezTo>
                  <a:cubicBezTo>
                    <a:pt x="4" y="1"/>
                    <a:pt x="3" y="1"/>
                    <a:pt x="2" y="1"/>
                  </a:cubicBezTo>
                  <a:cubicBezTo>
                    <a:pt x="0" y="1"/>
                    <a:pt x="0" y="1"/>
                    <a:pt x="0" y="1"/>
                  </a:cubicBezTo>
                  <a:cubicBezTo>
                    <a:pt x="0" y="0"/>
                    <a:pt x="0" y="0"/>
                    <a:pt x="0" y="0"/>
                  </a:cubicBezTo>
                  <a:cubicBezTo>
                    <a:pt x="18" y="0"/>
                    <a:pt x="18" y="0"/>
                    <a:pt x="18" y="0"/>
                  </a:cubicBezTo>
                  <a:cubicBezTo>
                    <a:pt x="18" y="1"/>
                    <a:pt x="18" y="1"/>
                    <a:pt x="18" y="1"/>
                  </a:cubicBezTo>
                  <a:cubicBezTo>
                    <a:pt x="17" y="1"/>
                    <a:pt x="17" y="1"/>
                    <a:pt x="17" y="1"/>
                  </a:cubicBezTo>
                  <a:cubicBezTo>
                    <a:pt x="16" y="1"/>
                    <a:pt x="15" y="1"/>
                    <a:pt x="14" y="2"/>
                  </a:cubicBezTo>
                  <a:cubicBezTo>
                    <a:pt x="13" y="2"/>
                    <a:pt x="13" y="2"/>
                    <a:pt x="13" y="3"/>
                  </a:cubicBezTo>
                  <a:cubicBezTo>
                    <a:pt x="12" y="4"/>
                    <a:pt x="12" y="5"/>
                    <a:pt x="12" y="7"/>
                  </a:cubicBezTo>
                  <a:lnTo>
                    <a:pt x="1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38" name="Freeform 26"/>
            <p:cNvSpPr/>
            <p:nvPr/>
          </p:nvSpPr>
          <p:spPr bwMode="auto">
            <a:xfrm>
              <a:off x="3017" y="2326"/>
              <a:ext cx="35" cy="71"/>
            </a:xfrm>
            <a:custGeom>
              <a:avLst/>
              <a:gdLst>
                <a:gd name="T0" fmla="*/ 18 w 18"/>
                <a:gd name="T1" fmla="*/ 36 h 37"/>
                <a:gd name="T2" fmla="*/ 18 w 18"/>
                <a:gd name="T3" fmla="*/ 37 h 37"/>
                <a:gd name="T4" fmla="*/ 0 w 18"/>
                <a:gd name="T5" fmla="*/ 37 h 37"/>
                <a:gd name="T6" fmla="*/ 0 w 18"/>
                <a:gd name="T7" fmla="*/ 36 h 37"/>
                <a:gd name="T8" fmla="*/ 2 w 18"/>
                <a:gd name="T9" fmla="*/ 36 h 37"/>
                <a:gd name="T10" fmla="*/ 5 w 18"/>
                <a:gd name="T11" fmla="*/ 35 h 37"/>
                <a:gd name="T12" fmla="*/ 6 w 18"/>
                <a:gd name="T13" fmla="*/ 31 h 37"/>
                <a:gd name="T14" fmla="*/ 6 w 18"/>
                <a:gd name="T15" fmla="*/ 7 h 37"/>
                <a:gd name="T16" fmla="*/ 6 w 18"/>
                <a:gd name="T17" fmla="*/ 3 h 37"/>
                <a:gd name="T18" fmla="*/ 4 w 18"/>
                <a:gd name="T19" fmla="*/ 2 h 37"/>
                <a:gd name="T20" fmla="*/ 2 w 18"/>
                <a:gd name="T21" fmla="*/ 1 h 37"/>
                <a:gd name="T22" fmla="*/ 0 w 18"/>
                <a:gd name="T23" fmla="*/ 1 h 37"/>
                <a:gd name="T24" fmla="*/ 0 w 18"/>
                <a:gd name="T25" fmla="*/ 0 h 37"/>
                <a:gd name="T26" fmla="*/ 18 w 18"/>
                <a:gd name="T27" fmla="*/ 0 h 37"/>
                <a:gd name="T28" fmla="*/ 18 w 18"/>
                <a:gd name="T29" fmla="*/ 1 h 37"/>
                <a:gd name="T30" fmla="*/ 16 w 18"/>
                <a:gd name="T31" fmla="*/ 1 h 37"/>
                <a:gd name="T32" fmla="*/ 13 w 18"/>
                <a:gd name="T33" fmla="*/ 2 h 37"/>
                <a:gd name="T34" fmla="*/ 12 w 18"/>
                <a:gd name="T35" fmla="*/ 7 h 37"/>
                <a:gd name="T36" fmla="*/ 12 w 18"/>
                <a:gd name="T37" fmla="*/ 31 h 37"/>
                <a:gd name="T38" fmla="*/ 12 w 18"/>
                <a:gd name="T39" fmla="*/ 34 h 37"/>
                <a:gd name="T40" fmla="*/ 13 w 18"/>
                <a:gd name="T41" fmla="*/ 36 h 37"/>
                <a:gd name="T42" fmla="*/ 16 w 18"/>
                <a:gd name="T43" fmla="*/ 36 h 37"/>
                <a:gd name="T44" fmla="*/ 18 w 18"/>
                <a:gd name="T45"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37">
                  <a:moveTo>
                    <a:pt x="18" y="36"/>
                  </a:moveTo>
                  <a:cubicBezTo>
                    <a:pt x="18" y="37"/>
                    <a:pt x="18" y="37"/>
                    <a:pt x="18" y="37"/>
                  </a:cubicBezTo>
                  <a:cubicBezTo>
                    <a:pt x="0" y="37"/>
                    <a:pt x="0" y="37"/>
                    <a:pt x="0" y="37"/>
                  </a:cubicBezTo>
                  <a:cubicBezTo>
                    <a:pt x="0" y="36"/>
                    <a:pt x="0" y="36"/>
                    <a:pt x="0" y="36"/>
                  </a:cubicBezTo>
                  <a:cubicBezTo>
                    <a:pt x="2" y="36"/>
                    <a:pt x="2" y="36"/>
                    <a:pt x="2" y="36"/>
                  </a:cubicBezTo>
                  <a:cubicBezTo>
                    <a:pt x="3" y="36"/>
                    <a:pt x="5" y="36"/>
                    <a:pt x="5" y="35"/>
                  </a:cubicBezTo>
                  <a:cubicBezTo>
                    <a:pt x="6" y="34"/>
                    <a:pt x="6" y="33"/>
                    <a:pt x="6" y="31"/>
                  </a:cubicBezTo>
                  <a:cubicBezTo>
                    <a:pt x="6" y="7"/>
                    <a:pt x="6" y="7"/>
                    <a:pt x="6" y="7"/>
                  </a:cubicBezTo>
                  <a:cubicBezTo>
                    <a:pt x="6" y="5"/>
                    <a:pt x="6" y="4"/>
                    <a:pt x="6" y="3"/>
                  </a:cubicBezTo>
                  <a:cubicBezTo>
                    <a:pt x="5" y="2"/>
                    <a:pt x="5" y="2"/>
                    <a:pt x="4" y="2"/>
                  </a:cubicBezTo>
                  <a:cubicBezTo>
                    <a:pt x="4" y="1"/>
                    <a:pt x="3" y="1"/>
                    <a:pt x="2" y="1"/>
                  </a:cubicBezTo>
                  <a:cubicBezTo>
                    <a:pt x="0" y="1"/>
                    <a:pt x="0" y="1"/>
                    <a:pt x="0" y="1"/>
                  </a:cubicBezTo>
                  <a:cubicBezTo>
                    <a:pt x="0" y="0"/>
                    <a:pt x="0" y="0"/>
                    <a:pt x="0" y="0"/>
                  </a:cubicBezTo>
                  <a:cubicBezTo>
                    <a:pt x="18" y="0"/>
                    <a:pt x="18" y="0"/>
                    <a:pt x="18" y="0"/>
                  </a:cubicBezTo>
                  <a:cubicBezTo>
                    <a:pt x="18" y="1"/>
                    <a:pt x="18" y="1"/>
                    <a:pt x="18" y="1"/>
                  </a:cubicBezTo>
                  <a:cubicBezTo>
                    <a:pt x="16" y="1"/>
                    <a:pt x="16" y="1"/>
                    <a:pt x="16" y="1"/>
                  </a:cubicBezTo>
                  <a:cubicBezTo>
                    <a:pt x="15" y="1"/>
                    <a:pt x="13" y="1"/>
                    <a:pt x="13" y="2"/>
                  </a:cubicBezTo>
                  <a:cubicBezTo>
                    <a:pt x="12" y="3"/>
                    <a:pt x="12" y="4"/>
                    <a:pt x="12" y="7"/>
                  </a:cubicBezTo>
                  <a:cubicBezTo>
                    <a:pt x="12" y="31"/>
                    <a:pt x="12" y="31"/>
                    <a:pt x="12" y="31"/>
                  </a:cubicBezTo>
                  <a:cubicBezTo>
                    <a:pt x="12" y="33"/>
                    <a:pt x="12" y="34"/>
                    <a:pt x="12" y="34"/>
                  </a:cubicBezTo>
                  <a:cubicBezTo>
                    <a:pt x="12" y="35"/>
                    <a:pt x="13" y="35"/>
                    <a:pt x="13" y="36"/>
                  </a:cubicBezTo>
                  <a:cubicBezTo>
                    <a:pt x="14" y="36"/>
                    <a:pt x="15" y="36"/>
                    <a:pt x="16" y="36"/>
                  </a:cubicBezTo>
                  <a:lnTo>
                    <a:pt x="18"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39" name="Freeform 27"/>
            <p:cNvSpPr/>
            <p:nvPr/>
          </p:nvSpPr>
          <p:spPr bwMode="auto">
            <a:xfrm>
              <a:off x="3052" y="2326"/>
              <a:ext cx="86" cy="73"/>
            </a:xfrm>
            <a:custGeom>
              <a:avLst/>
              <a:gdLst>
                <a:gd name="T0" fmla="*/ 0 w 45"/>
                <a:gd name="T1" fmla="*/ 0 h 38"/>
                <a:gd name="T2" fmla="*/ 11 w 45"/>
                <a:gd name="T3" fmla="*/ 0 h 38"/>
                <a:gd name="T4" fmla="*/ 36 w 45"/>
                <a:gd name="T5" fmla="*/ 28 h 38"/>
                <a:gd name="T6" fmla="*/ 36 w 45"/>
                <a:gd name="T7" fmla="*/ 6 h 38"/>
                <a:gd name="T8" fmla="*/ 35 w 45"/>
                <a:gd name="T9" fmla="*/ 2 h 38"/>
                <a:gd name="T10" fmla="*/ 32 w 45"/>
                <a:gd name="T11" fmla="*/ 1 h 38"/>
                <a:gd name="T12" fmla="*/ 30 w 45"/>
                <a:gd name="T13" fmla="*/ 1 h 38"/>
                <a:gd name="T14" fmla="*/ 30 w 45"/>
                <a:gd name="T15" fmla="*/ 0 h 38"/>
                <a:gd name="T16" fmla="*/ 45 w 45"/>
                <a:gd name="T17" fmla="*/ 0 h 38"/>
                <a:gd name="T18" fmla="*/ 45 w 45"/>
                <a:gd name="T19" fmla="*/ 1 h 38"/>
                <a:gd name="T20" fmla="*/ 43 w 45"/>
                <a:gd name="T21" fmla="*/ 1 h 38"/>
                <a:gd name="T22" fmla="*/ 39 w 45"/>
                <a:gd name="T23" fmla="*/ 2 h 38"/>
                <a:gd name="T24" fmla="*/ 39 w 45"/>
                <a:gd name="T25" fmla="*/ 6 h 38"/>
                <a:gd name="T26" fmla="*/ 39 w 45"/>
                <a:gd name="T27" fmla="*/ 38 h 38"/>
                <a:gd name="T28" fmla="*/ 38 w 45"/>
                <a:gd name="T29" fmla="*/ 38 h 38"/>
                <a:gd name="T30" fmla="*/ 11 w 45"/>
                <a:gd name="T31" fmla="*/ 8 h 38"/>
                <a:gd name="T32" fmla="*/ 11 w 45"/>
                <a:gd name="T33" fmla="*/ 31 h 38"/>
                <a:gd name="T34" fmla="*/ 11 w 45"/>
                <a:gd name="T35" fmla="*/ 35 h 38"/>
                <a:gd name="T36" fmla="*/ 15 w 45"/>
                <a:gd name="T37" fmla="*/ 36 h 38"/>
                <a:gd name="T38" fmla="*/ 16 w 45"/>
                <a:gd name="T39" fmla="*/ 36 h 38"/>
                <a:gd name="T40" fmla="*/ 16 w 45"/>
                <a:gd name="T41" fmla="*/ 37 h 38"/>
                <a:gd name="T42" fmla="*/ 2 w 45"/>
                <a:gd name="T43" fmla="*/ 37 h 38"/>
                <a:gd name="T44" fmla="*/ 2 w 45"/>
                <a:gd name="T45" fmla="*/ 36 h 38"/>
                <a:gd name="T46" fmla="*/ 3 w 45"/>
                <a:gd name="T47" fmla="*/ 36 h 38"/>
                <a:gd name="T48" fmla="*/ 7 w 45"/>
                <a:gd name="T49" fmla="*/ 35 h 38"/>
                <a:gd name="T50" fmla="*/ 8 w 45"/>
                <a:gd name="T51" fmla="*/ 31 h 38"/>
                <a:gd name="T52" fmla="*/ 8 w 45"/>
                <a:gd name="T53" fmla="*/ 5 h 38"/>
                <a:gd name="T54" fmla="*/ 5 w 45"/>
                <a:gd name="T55" fmla="*/ 2 h 38"/>
                <a:gd name="T56" fmla="*/ 2 w 45"/>
                <a:gd name="T57" fmla="*/ 1 h 38"/>
                <a:gd name="T58" fmla="*/ 0 w 45"/>
                <a:gd name="T59" fmla="*/ 1 h 38"/>
                <a:gd name="T60" fmla="*/ 0 w 45"/>
                <a:gd name="T6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8">
                  <a:moveTo>
                    <a:pt x="0" y="0"/>
                  </a:moveTo>
                  <a:cubicBezTo>
                    <a:pt x="11" y="0"/>
                    <a:pt x="11" y="0"/>
                    <a:pt x="11" y="0"/>
                  </a:cubicBezTo>
                  <a:cubicBezTo>
                    <a:pt x="36" y="28"/>
                    <a:pt x="36" y="28"/>
                    <a:pt x="36" y="28"/>
                  </a:cubicBezTo>
                  <a:cubicBezTo>
                    <a:pt x="36" y="6"/>
                    <a:pt x="36" y="6"/>
                    <a:pt x="36" y="6"/>
                  </a:cubicBezTo>
                  <a:cubicBezTo>
                    <a:pt x="36" y="4"/>
                    <a:pt x="36" y="3"/>
                    <a:pt x="35" y="2"/>
                  </a:cubicBezTo>
                  <a:cubicBezTo>
                    <a:pt x="34" y="1"/>
                    <a:pt x="33" y="1"/>
                    <a:pt x="32" y="1"/>
                  </a:cubicBezTo>
                  <a:cubicBezTo>
                    <a:pt x="30" y="1"/>
                    <a:pt x="30" y="1"/>
                    <a:pt x="30" y="1"/>
                  </a:cubicBezTo>
                  <a:cubicBezTo>
                    <a:pt x="30" y="0"/>
                    <a:pt x="30" y="0"/>
                    <a:pt x="30" y="0"/>
                  </a:cubicBezTo>
                  <a:cubicBezTo>
                    <a:pt x="45" y="0"/>
                    <a:pt x="45" y="0"/>
                    <a:pt x="45" y="0"/>
                  </a:cubicBezTo>
                  <a:cubicBezTo>
                    <a:pt x="45" y="1"/>
                    <a:pt x="45" y="1"/>
                    <a:pt x="45" y="1"/>
                  </a:cubicBezTo>
                  <a:cubicBezTo>
                    <a:pt x="43" y="1"/>
                    <a:pt x="43" y="1"/>
                    <a:pt x="43" y="1"/>
                  </a:cubicBezTo>
                  <a:cubicBezTo>
                    <a:pt x="41" y="1"/>
                    <a:pt x="40" y="2"/>
                    <a:pt x="39" y="2"/>
                  </a:cubicBezTo>
                  <a:cubicBezTo>
                    <a:pt x="39" y="3"/>
                    <a:pt x="39" y="4"/>
                    <a:pt x="39" y="6"/>
                  </a:cubicBezTo>
                  <a:cubicBezTo>
                    <a:pt x="39" y="38"/>
                    <a:pt x="39" y="38"/>
                    <a:pt x="39" y="38"/>
                  </a:cubicBezTo>
                  <a:cubicBezTo>
                    <a:pt x="38" y="38"/>
                    <a:pt x="38" y="38"/>
                    <a:pt x="38" y="38"/>
                  </a:cubicBezTo>
                  <a:cubicBezTo>
                    <a:pt x="11" y="8"/>
                    <a:pt x="11" y="8"/>
                    <a:pt x="11" y="8"/>
                  </a:cubicBezTo>
                  <a:cubicBezTo>
                    <a:pt x="11" y="31"/>
                    <a:pt x="11" y="31"/>
                    <a:pt x="11" y="31"/>
                  </a:cubicBezTo>
                  <a:cubicBezTo>
                    <a:pt x="11" y="33"/>
                    <a:pt x="11" y="35"/>
                    <a:pt x="11" y="35"/>
                  </a:cubicBezTo>
                  <a:cubicBezTo>
                    <a:pt x="12" y="36"/>
                    <a:pt x="13" y="36"/>
                    <a:pt x="15" y="36"/>
                  </a:cubicBezTo>
                  <a:cubicBezTo>
                    <a:pt x="16" y="36"/>
                    <a:pt x="16" y="36"/>
                    <a:pt x="16" y="36"/>
                  </a:cubicBezTo>
                  <a:cubicBezTo>
                    <a:pt x="16" y="37"/>
                    <a:pt x="16" y="37"/>
                    <a:pt x="16" y="37"/>
                  </a:cubicBezTo>
                  <a:cubicBezTo>
                    <a:pt x="2" y="37"/>
                    <a:pt x="2" y="37"/>
                    <a:pt x="2" y="37"/>
                  </a:cubicBezTo>
                  <a:cubicBezTo>
                    <a:pt x="2" y="36"/>
                    <a:pt x="2" y="36"/>
                    <a:pt x="2" y="36"/>
                  </a:cubicBezTo>
                  <a:cubicBezTo>
                    <a:pt x="3" y="36"/>
                    <a:pt x="3" y="36"/>
                    <a:pt x="3" y="36"/>
                  </a:cubicBezTo>
                  <a:cubicBezTo>
                    <a:pt x="5" y="36"/>
                    <a:pt x="6" y="36"/>
                    <a:pt x="7" y="35"/>
                  </a:cubicBezTo>
                  <a:cubicBezTo>
                    <a:pt x="8" y="34"/>
                    <a:pt x="8" y="33"/>
                    <a:pt x="8" y="31"/>
                  </a:cubicBezTo>
                  <a:cubicBezTo>
                    <a:pt x="8" y="5"/>
                    <a:pt x="8" y="5"/>
                    <a:pt x="8" y="5"/>
                  </a:cubicBezTo>
                  <a:cubicBezTo>
                    <a:pt x="7" y="4"/>
                    <a:pt x="6" y="3"/>
                    <a:pt x="5" y="2"/>
                  </a:cubicBezTo>
                  <a:cubicBezTo>
                    <a:pt x="4" y="2"/>
                    <a:pt x="4" y="2"/>
                    <a:pt x="2" y="1"/>
                  </a:cubicBezTo>
                  <a:cubicBezTo>
                    <a:pt x="2" y="1"/>
                    <a:pt x="1" y="1"/>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40" name="Freeform 28"/>
            <p:cNvSpPr>
              <a:spLocks noEditPoints="1"/>
            </p:cNvSpPr>
            <p:nvPr/>
          </p:nvSpPr>
          <p:spPr bwMode="auto">
            <a:xfrm>
              <a:off x="3138" y="2324"/>
              <a:ext cx="84" cy="73"/>
            </a:xfrm>
            <a:custGeom>
              <a:avLst/>
              <a:gdLst>
                <a:gd name="T0" fmla="*/ 28 w 44"/>
                <a:gd name="T1" fmla="*/ 26 h 38"/>
                <a:gd name="T2" fmla="*/ 12 w 44"/>
                <a:gd name="T3" fmla="*/ 26 h 38"/>
                <a:gd name="T4" fmla="*/ 9 w 44"/>
                <a:gd name="T5" fmla="*/ 32 h 38"/>
                <a:gd name="T6" fmla="*/ 8 w 44"/>
                <a:gd name="T7" fmla="*/ 35 h 38"/>
                <a:gd name="T8" fmla="*/ 9 w 44"/>
                <a:gd name="T9" fmla="*/ 37 h 38"/>
                <a:gd name="T10" fmla="*/ 13 w 44"/>
                <a:gd name="T11" fmla="*/ 37 h 38"/>
                <a:gd name="T12" fmla="*/ 13 w 44"/>
                <a:gd name="T13" fmla="*/ 38 h 38"/>
                <a:gd name="T14" fmla="*/ 0 w 44"/>
                <a:gd name="T15" fmla="*/ 38 h 38"/>
                <a:gd name="T16" fmla="*/ 0 w 44"/>
                <a:gd name="T17" fmla="*/ 37 h 38"/>
                <a:gd name="T18" fmla="*/ 4 w 44"/>
                <a:gd name="T19" fmla="*/ 36 h 38"/>
                <a:gd name="T20" fmla="*/ 7 w 44"/>
                <a:gd name="T21" fmla="*/ 31 h 38"/>
                <a:gd name="T22" fmla="*/ 22 w 44"/>
                <a:gd name="T23" fmla="*/ 0 h 38"/>
                <a:gd name="T24" fmla="*/ 23 w 44"/>
                <a:gd name="T25" fmla="*/ 0 h 38"/>
                <a:gd name="T26" fmla="*/ 37 w 44"/>
                <a:gd name="T27" fmla="*/ 31 h 38"/>
                <a:gd name="T28" fmla="*/ 40 w 44"/>
                <a:gd name="T29" fmla="*/ 36 h 38"/>
                <a:gd name="T30" fmla="*/ 44 w 44"/>
                <a:gd name="T31" fmla="*/ 37 h 38"/>
                <a:gd name="T32" fmla="*/ 44 w 44"/>
                <a:gd name="T33" fmla="*/ 38 h 38"/>
                <a:gd name="T34" fmla="*/ 28 w 44"/>
                <a:gd name="T35" fmla="*/ 38 h 38"/>
                <a:gd name="T36" fmla="*/ 28 w 44"/>
                <a:gd name="T37" fmla="*/ 37 h 38"/>
                <a:gd name="T38" fmla="*/ 31 w 44"/>
                <a:gd name="T39" fmla="*/ 37 h 38"/>
                <a:gd name="T40" fmla="*/ 32 w 44"/>
                <a:gd name="T41" fmla="*/ 35 h 38"/>
                <a:gd name="T42" fmla="*/ 31 w 44"/>
                <a:gd name="T43" fmla="*/ 31 h 38"/>
                <a:gd name="T44" fmla="*/ 28 w 44"/>
                <a:gd name="T45" fmla="*/ 26 h 38"/>
                <a:gd name="T46" fmla="*/ 27 w 44"/>
                <a:gd name="T47" fmla="*/ 24 h 38"/>
                <a:gd name="T48" fmla="*/ 20 w 44"/>
                <a:gd name="T49" fmla="*/ 9 h 38"/>
                <a:gd name="T50" fmla="*/ 13 w 44"/>
                <a:gd name="T51" fmla="*/ 24 h 38"/>
                <a:gd name="T52" fmla="*/ 27 w 44"/>
                <a:gd name="T53" fmla="*/ 2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38">
                  <a:moveTo>
                    <a:pt x="28" y="26"/>
                  </a:moveTo>
                  <a:cubicBezTo>
                    <a:pt x="12" y="26"/>
                    <a:pt x="12" y="26"/>
                    <a:pt x="12" y="26"/>
                  </a:cubicBezTo>
                  <a:cubicBezTo>
                    <a:pt x="9" y="32"/>
                    <a:pt x="9" y="32"/>
                    <a:pt x="9" y="32"/>
                  </a:cubicBezTo>
                  <a:cubicBezTo>
                    <a:pt x="9" y="33"/>
                    <a:pt x="8" y="34"/>
                    <a:pt x="8" y="35"/>
                  </a:cubicBezTo>
                  <a:cubicBezTo>
                    <a:pt x="8" y="36"/>
                    <a:pt x="9" y="36"/>
                    <a:pt x="9" y="37"/>
                  </a:cubicBezTo>
                  <a:cubicBezTo>
                    <a:pt x="10" y="37"/>
                    <a:pt x="11" y="37"/>
                    <a:pt x="13" y="37"/>
                  </a:cubicBezTo>
                  <a:cubicBezTo>
                    <a:pt x="13" y="38"/>
                    <a:pt x="13" y="38"/>
                    <a:pt x="13" y="38"/>
                  </a:cubicBezTo>
                  <a:cubicBezTo>
                    <a:pt x="0" y="38"/>
                    <a:pt x="0" y="38"/>
                    <a:pt x="0" y="38"/>
                  </a:cubicBezTo>
                  <a:cubicBezTo>
                    <a:pt x="0" y="37"/>
                    <a:pt x="0" y="37"/>
                    <a:pt x="0" y="37"/>
                  </a:cubicBezTo>
                  <a:cubicBezTo>
                    <a:pt x="2" y="37"/>
                    <a:pt x="3" y="37"/>
                    <a:pt x="4" y="36"/>
                  </a:cubicBezTo>
                  <a:cubicBezTo>
                    <a:pt x="5" y="35"/>
                    <a:pt x="6" y="34"/>
                    <a:pt x="7" y="31"/>
                  </a:cubicBezTo>
                  <a:cubicBezTo>
                    <a:pt x="22" y="0"/>
                    <a:pt x="22" y="0"/>
                    <a:pt x="22" y="0"/>
                  </a:cubicBezTo>
                  <a:cubicBezTo>
                    <a:pt x="23" y="0"/>
                    <a:pt x="23" y="0"/>
                    <a:pt x="23" y="0"/>
                  </a:cubicBezTo>
                  <a:cubicBezTo>
                    <a:pt x="37" y="31"/>
                    <a:pt x="37" y="31"/>
                    <a:pt x="37" y="31"/>
                  </a:cubicBezTo>
                  <a:cubicBezTo>
                    <a:pt x="38" y="34"/>
                    <a:pt x="39" y="35"/>
                    <a:pt x="40" y="36"/>
                  </a:cubicBezTo>
                  <a:cubicBezTo>
                    <a:pt x="41" y="37"/>
                    <a:pt x="42" y="37"/>
                    <a:pt x="44" y="37"/>
                  </a:cubicBezTo>
                  <a:cubicBezTo>
                    <a:pt x="44" y="38"/>
                    <a:pt x="44" y="38"/>
                    <a:pt x="44" y="38"/>
                  </a:cubicBezTo>
                  <a:cubicBezTo>
                    <a:pt x="28" y="38"/>
                    <a:pt x="28" y="38"/>
                    <a:pt x="28" y="38"/>
                  </a:cubicBezTo>
                  <a:cubicBezTo>
                    <a:pt x="28" y="37"/>
                    <a:pt x="28" y="37"/>
                    <a:pt x="28" y="37"/>
                  </a:cubicBezTo>
                  <a:cubicBezTo>
                    <a:pt x="29" y="37"/>
                    <a:pt x="31" y="37"/>
                    <a:pt x="31" y="37"/>
                  </a:cubicBezTo>
                  <a:cubicBezTo>
                    <a:pt x="32" y="36"/>
                    <a:pt x="32" y="36"/>
                    <a:pt x="32" y="35"/>
                  </a:cubicBezTo>
                  <a:cubicBezTo>
                    <a:pt x="32" y="34"/>
                    <a:pt x="32" y="33"/>
                    <a:pt x="31" y="31"/>
                  </a:cubicBezTo>
                  <a:lnTo>
                    <a:pt x="28" y="26"/>
                  </a:lnTo>
                  <a:close/>
                  <a:moveTo>
                    <a:pt x="27" y="24"/>
                  </a:moveTo>
                  <a:cubicBezTo>
                    <a:pt x="20" y="9"/>
                    <a:pt x="20" y="9"/>
                    <a:pt x="20" y="9"/>
                  </a:cubicBezTo>
                  <a:cubicBezTo>
                    <a:pt x="13" y="24"/>
                    <a:pt x="13" y="24"/>
                    <a:pt x="13" y="24"/>
                  </a:cubicBezTo>
                  <a:lnTo>
                    <a:pt x="27"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41" name="Freeform 29"/>
            <p:cNvSpPr/>
            <p:nvPr/>
          </p:nvSpPr>
          <p:spPr bwMode="auto">
            <a:xfrm>
              <a:off x="3245" y="2326"/>
              <a:ext cx="84" cy="73"/>
            </a:xfrm>
            <a:custGeom>
              <a:avLst/>
              <a:gdLst>
                <a:gd name="T0" fmla="*/ 29 w 44"/>
                <a:gd name="T1" fmla="*/ 1 h 38"/>
                <a:gd name="T2" fmla="*/ 29 w 44"/>
                <a:gd name="T3" fmla="*/ 0 h 38"/>
                <a:gd name="T4" fmla="*/ 44 w 44"/>
                <a:gd name="T5" fmla="*/ 0 h 38"/>
                <a:gd name="T6" fmla="*/ 44 w 44"/>
                <a:gd name="T7" fmla="*/ 1 h 38"/>
                <a:gd name="T8" fmla="*/ 42 w 44"/>
                <a:gd name="T9" fmla="*/ 1 h 38"/>
                <a:gd name="T10" fmla="*/ 38 w 44"/>
                <a:gd name="T11" fmla="*/ 3 h 38"/>
                <a:gd name="T12" fmla="*/ 38 w 44"/>
                <a:gd name="T13" fmla="*/ 7 h 38"/>
                <a:gd name="T14" fmla="*/ 38 w 44"/>
                <a:gd name="T15" fmla="*/ 22 h 38"/>
                <a:gd name="T16" fmla="*/ 36 w 44"/>
                <a:gd name="T17" fmla="*/ 31 h 38"/>
                <a:gd name="T18" fmla="*/ 32 w 44"/>
                <a:gd name="T19" fmla="*/ 36 h 38"/>
                <a:gd name="T20" fmla="*/ 22 w 44"/>
                <a:gd name="T21" fmla="*/ 38 h 38"/>
                <a:gd name="T22" fmla="*/ 12 w 44"/>
                <a:gd name="T23" fmla="*/ 36 h 38"/>
                <a:gd name="T24" fmla="*/ 7 w 44"/>
                <a:gd name="T25" fmla="*/ 30 h 38"/>
                <a:gd name="T26" fmla="*/ 6 w 44"/>
                <a:gd name="T27" fmla="*/ 21 h 38"/>
                <a:gd name="T28" fmla="*/ 6 w 44"/>
                <a:gd name="T29" fmla="*/ 7 h 38"/>
                <a:gd name="T30" fmla="*/ 5 w 44"/>
                <a:gd name="T31" fmla="*/ 2 h 38"/>
                <a:gd name="T32" fmla="*/ 1 w 44"/>
                <a:gd name="T33" fmla="*/ 1 h 38"/>
                <a:gd name="T34" fmla="*/ 0 w 44"/>
                <a:gd name="T35" fmla="*/ 1 h 38"/>
                <a:gd name="T36" fmla="*/ 0 w 44"/>
                <a:gd name="T37" fmla="*/ 0 h 38"/>
                <a:gd name="T38" fmla="*/ 18 w 44"/>
                <a:gd name="T39" fmla="*/ 0 h 38"/>
                <a:gd name="T40" fmla="*/ 18 w 44"/>
                <a:gd name="T41" fmla="*/ 1 h 38"/>
                <a:gd name="T42" fmla="*/ 16 w 44"/>
                <a:gd name="T43" fmla="*/ 1 h 38"/>
                <a:gd name="T44" fmla="*/ 12 w 44"/>
                <a:gd name="T45" fmla="*/ 3 h 38"/>
                <a:gd name="T46" fmla="*/ 12 w 44"/>
                <a:gd name="T47" fmla="*/ 7 h 38"/>
                <a:gd name="T48" fmla="*/ 12 w 44"/>
                <a:gd name="T49" fmla="*/ 23 h 38"/>
                <a:gd name="T50" fmla="*/ 12 w 44"/>
                <a:gd name="T51" fmla="*/ 28 h 38"/>
                <a:gd name="T52" fmla="*/ 14 w 44"/>
                <a:gd name="T53" fmla="*/ 32 h 38"/>
                <a:gd name="T54" fmla="*/ 17 w 44"/>
                <a:gd name="T55" fmla="*/ 35 h 38"/>
                <a:gd name="T56" fmla="*/ 22 w 44"/>
                <a:gd name="T57" fmla="*/ 36 h 38"/>
                <a:gd name="T58" fmla="*/ 29 w 44"/>
                <a:gd name="T59" fmla="*/ 34 h 38"/>
                <a:gd name="T60" fmla="*/ 34 w 44"/>
                <a:gd name="T61" fmla="*/ 30 h 38"/>
                <a:gd name="T62" fmla="*/ 35 w 44"/>
                <a:gd name="T63" fmla="*/ 22 h 38"/>
                <a:gd name="T64" fmla="*/ 35 w 44"/>
                <a:gd name="T65" fmla="*/ 7 h 38"/>
                <a:gd name="T66" fmla="*/ 34 w 44"/>
                <a:gd name="T67" fmla="*/ 2 h 38"/>
                <a:gd name="T68" fmla="*/ 31 w 44"/>
                <a:gd name="T69" fmla="*/ 1 h 38"/>
                <a:gd name="T70" fmla="*/ 29 w 44"/>
                <a:gd name="T71"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 h="38">
                  <a:moveTo>
                    <a:pt x="29" y="1"/>
                  </a:moveTo>
                  <a:cubicBezTo>
                    <a:pt x="29" y="0"/>
                    <a:pt x="29" y="0"/>
                    <a:pt x="29" y="0"/>
                  </a:cubicBezTo>
                  <a:cubicBezTo>
                    <a:pt x="44" y="0"/>
                    <a:pt x="44" y="0"/>
                    <a:pt x="44" y="0"/>
                  </a:cubicBezTo>
                  <a:cubicBezTo>
                    <a:pt x="44" y="1"/>
                    <a:pt x="44" y="1"/>
                    <a:pt x="44" y="1"/>
                  </a:cubicBezTo>
                  <a:cubicBezTo>
                    <a:pt x="42" y="1"/>
                    <a:pt x="42" y="1"/>
                    <a:pt x="42" y="1"/>
                  </a:cubicBezTo>
                  <a:cubicBezTo>
                    <a:pt x="40" y="1"/>
                    <a:pt x="39" y="2"/>
                    <a:pt x="38" y="3"/>
                  </a:cubicBezTo>
                  <a:cubicBezTo>
                    <a:pt x="38" y="3"/>
                    <a:pt x="38" y="5"/>
                    <a:pt x="38" y="7"/>
                  </a:cubicBezTo>
                  <a:cubicBezTo>
                    <a:pt x="38" y="22"/>
                    <a:pt x="38" y="22"/>
                    <a:pt x="38" y="22"/>
                  </a:cubicBezTo>
                  <a:cubicBezTo>
                    <a:pt x="38" y="26"/>
                    <a:pt x="37" y="29"/>
                    <a:pt x="36" y="31"/>
                  </a:cubicBezTo>
                  <a:cubicBezTo>
                    <a:pt x="36" y="33"/>
                    <a:pt x="34" y="34"/>
                    <a:pt x="32" y="36"/>
                  </a:cubicBezTo>
                  <a:cubicBezTo>
                    <a:pt x="29" y="37"/>
                    <a:pt x="26" y="38"/>
                    <a:pt x="22" y="38"/>
                  </a:cubicBezTo>
                  <a:cubicBezTo>
                    <a:pt x="17" y="38"/>
                    <a:pt x="14" y="37"/>
                    <a:pt x="12" y="36"/>
                  </a:cubicBezTo>
                  <a:cubicBezTo>
                    <a:pt x="9" y="35"/>
                    <a:pt x="8" y="33"/>
                    <a:pt x="7" y="30"/>
                  </a:cubicBezTo>
                  <a:cubicBezTo>
                    <a:pt x="6" y="29"/>
                    <a:pt x="6" y="26"/>
                    <a:pt x="6" y="21"/>
                  </a:cubicBezTo>
                  <a:cubicBezTo>
                    <a:pt x="6" y="7"/>
                    <a:pt x="6" y="7"/>
                    <a:pt x="6" y="7"/>
                  </a:cubicBezTo>
                  <a:cubicBezTo>
                    <a:pt x="6" y="4"/>
                    <a:pt x="5" y="3"/>
                    <a:pt x="5" y="2"/>
                  </a:cubicBezTo>
                  <a:cubicBezTo>
                    <a:pt x="4" y="1"/>
                    <a:pt x="3" y="1"/>
                    <a:pt x="1" y="1"/>
                  </a:cubicBezTo>
                  <a:cubicBezTo>
                    <a:pt x="0" y="1"/>
                    <a:pt x="0" y="1"/>
                    <a:pt x="0" y="1"/>
                  </a:cubicBezTo>
                  <a:cubicBezTo>
                    <a:pt x="0" y="0"/>
                    <a:pt x="0" y="0"/>
                    <a:pt x="0" y="0"/>
                  </a:cubicBezTo>
                  <a:cubicBezTo>
                    <a:pt x="18" y="0"/>
                    <a:pt x="18" y="0"/>
                    <a:pt x="18" y="0"/>
                  </a:cubicBezTo>
                  <a:cubicBezTo>
                    <a:pt x="18" y="1"/>
                    <a:pt x="18" y="1"/>
                    <a:pt x="18" y="1"/>
                  </a:cubicBezTo>
                  <a:cubicBezTo>
                    <a:pt x="16" y="1"/>
                    <a:pt x="16" y="1"/>
                    <a:pt x="16" y="1"/>
                  </a:cubicBezTo>
                  <a:cubicBezTo>
                    <a:pt x="14" y="1"/>
                    <a:pt x="13" y="2"/>
                    <a:pt x="12" y="3"/>
                  </a:cubicBezTo>
                  <a:cubicBezTo>
                    <a:pt x="12" y="3"/>
                    <a:pt x="12" y="5"/>
                    <a:pt x="12" y="7"/>
                  </a:cubicBezTo>
                  <a:cubicBezTo>
                    <a:pt x="12" y="23"/>
                    <a:pt x="12" y="23"/>
                    <a:pt x="12" y="23"/>
                  </a:cubicBezTo>
                  <a:cubicBezTo>
                    <a:pt x="12" y="24"/>
                    <a:pt x="12" y="26"/>
                    <a:pt x="12" y="28"/>
                  </a:cubicBezTo>
                  <a:cubicBezTo>
                    <a:pt x="12" y="30"/>
                    <a:pt x="13" y="31"/>
                    <a:pt x="14" y="32"/>
                  </a:cubicBezTo>
                  <a:cubicBezTo>
                    <a:pt x="14" y="33"/>
                    <a:pt x="15" y="34"/>
                    <a:pt x="17" y="35"/>
                  </a:cubicBezTo>
                  <a:cubicBezTo>
                    <a:pt x="18" y="35"/>
                    <a:pt x="20" y="36"/>
                    <a:pt x="22" y="36"/>
                  </a:cubicBezTo>
                  <a:cubicBezTo>
                    <a:pt x="25" y="36"/>
                    <a:pt x="27" y="35"/>
                    <a:pt x="29" y="34"/>
                  </a:cubicBezTo>
                  <a:cubicBezTo>
                    <a:pt x="32" y="33"/>
                    <a:pt x="33" y="32"/>
                    <a:pt x="34" y="30"/>
                  </a:cubicBezTo>
                  <a:cubicBezTo>
                    <a:pt x="35" y="28"/>
                    <a:pt x="35" y="26"/>
                    <a:pt x="35" y="22"/>
                  </a:cubicBezTo>
                  <a:cubicBezTo>
                    <a:pt x="35" y="7"/>
                    <a:pt x="35" y="7"/>
                    <a:pt x="35" y="7"/>
                  </a:cubicBezTo>
                  <a:cubicBezTo>
                    <a:pt x="35" y="4"/>
                    <a:pt x="35" y="3"/>
                    <a:pt x="34" y="2"/>
                  </a:cubicBezTo>
                  <a:cubicBezTo>
                    <a:pt x="33" y="1"/>
                    <a:pt x="32" y="1"/>
                    <a:pt x="31" y="1"/>
                  </a:cubicBezTo>
                  <a:lnTo>
                    <a:pt x="2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42" name="Freeform 30"/>
            <p:cNvSpPr/>
            <p:nvPr/>
          </p:nvSpPr>
          <p:spPr bwMode="auto">
            <a:xfrm>
              <a:off x="3327" y="2326"/>
              <a:ext cx="85" cy="73"/>
            </a:xfrm>
            <a:custGeom>
              <a:avLst/>
              <a:gdLst>
                <a:gd name="T0" fmla="*/ 0 w 45"/>
                <a:gd name="T1" fmla="*/ 0 h 38"/>
                <a:gd name="T2" fmla="*/ 11 w 45"/>
                <a:gd name="T3" fmla="*/ 0 h 38"/>
                <a:gd name="T4" fmla="*/ 36 w 45"/>
                <a:gd name="T5" fmla="*/ 28 h 38"/>
                <a:gd name="T6" fmla="*/ 36 w 45"/>
                <a:gd name="T7" fmla="*/ 6 h 38"/>
                <a:gd name="T8" fmla="*/ 35 w 45"/>
                <a:gd name="T9" fmla="*/ 2 h 38"/>
                <a:gd name="T10" fmla="*/ 32 w 45"/>
                <a:gd name="T11" fmla="*/ 1 h 38"/>
                <a:gd name="T12" fmla="*/ 30 w 45"/>
                <a:gd name="T13" fmla="*/ 1 h 38"/>
                <a:gd name="T14" fmla="*/ 30 w 45"/>
                <a:gd name="T15" fmla="*/ 0 h 38"/>
                <a:gd name="T16" fmla="*/ 45 w 45"/>
                <a:gd name="T17" fmla="*/ 0 h 38"/>
                <a:gd name="T18" fmla="*/ 45 w 45"/>
                <a:gd name="T19" fmla="*/ 1 h 38"/>
                <a:gd name="T20" fmla="*/ 43 w 45"/>
                <a:gd name="T21" fmla="*/ 1 h 38"/>
                <a:gd name="T22" fmla="*/ 39 w 45"/>
                <a:gd name="T23" fmla="*/ 2 h 38"/>
                <a:gd name="T24" fmla="*/ 39 w 45"/>
                <a:gd name="T25" fmla="*/ 6 h 38"/>
                <a:gd name="T26" fmla="*/ 39 w 45"/>
                <a:gd name="T27" fmla="*/ 38 h 38"/>
                <a:gd name="T28" fmla="*/ 38 w 45"/>
                <a:gd name="T29" fmla="*/ 38 h 38"/>
                <a:gd name="T30" fmla="*/ 10 w 45"/>
                <a:gd name="T31" fmla="*/ 8 h 38"/>
                <a:gd name="T32" fmla="*/ 10 w 45"/>
                <a:gd name="T33" fmla="*/ 31 h 38"/>
                <a:gd name="T34" fmla="*/ 11 w 45"/>
                <a:gd name="T35" fmla="*/ 35 h 38"/>
                <a:gd name="T36" fmla="*/ 15 w 45"/>
                <a:gd name="T37" fmla="*/ 36 h 38"/>
                <a:gd name="T38" fmla="*/ 16 w 45"/>
                <a:gd name="T39" fmla="*/ 36 h 38"/>
                <a:gd name="T40" fmla="*/ 16 w 45"/>
                <a:gd name="T41" fmla="*/ 37 h 38"/>
                <a:gd name="T42" fmla="*/ 2 w 45"/>
                <a:gd name="T43" fmla="*/ 37 h 38"/>
                <a:gd name="T44" fmla="*/ 2 w 45"/>
                <a:gd name="T45" fmla="*/ 36 h 38"/>
                <a:gd name="T46" fmla="*/ 3 w 45"/>
                <a:gd name="T47" fmla="*/ 36 h 38"/>
                <a:gd name="T48" fmla="*/ 7 w 45"/>
                <a:gd name="T49" fmla="*/ 35 h 38"/>
                <a:gd name="T50" fmla="*/ 8 w 45"/>
                <a:gd name="T51" fmla="*/ 31 h 38"/>
                <a:gd name="T52" fmla="*/ 8 w 45"/>
                <a:gd name="T53" fmla="*/ 5 h 38"/>
                <a:gd name="T54" fmla="*/ 5 w 45"/>
                <a:gd name="T55" fmla="*/ 2 h 38"/>
                <a:gd name="T56" fmla="*/ 2 w 45"/>
                <a:gd name="T57" fmla="*/ 1 h 38"/>
                <a:gd name="T58" fmla="*/ 0 w 45"/>
                <a:gd name="T59" fmla="*/ 1 h 38"/>
                <a:gd name="T60" fmla="*/ 0 w 45"/>
                <a:gd name="T6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8">
                  <a:moveTo>
                    <a:pt x="0" y="0"/>
                  </a:moveTo>
                  <a:cubicBezTo>
                    <a:pt x="11" y="0"/>
                    <a:pt x="11" y="0"/>
                    <a:pt x="11" y="0"/>
                  </a:cubicBezTo>
                  <a:cubicBezTo>
                    <a:pt x="36" y="28"/>
                    <a:pt x="36" y="28"/>
                    <a:pt x="36" y="28"/>
                  </a:cubicBezTo>
                  <a:cubicBezTo>
                    <a:pt x="36" y="6"/>
                    <a:pt x="36" y="6"/>
                    <a:pt x="36" y="6"/>
                  </a:cubicBezTo>
                  <a:cubicBezTo>
                    <a:pt x="36" y="4"/>
                    <a:pt x="36" y="3"/>
                    <a:pt x="35" y="2"/>
                  </a:cubicBezTo>
                  <a:cubicBezTo>
                    <a:pt x="34" y="1"/>
                    <a:pt x="33" y="1"/>
                    <a:pt x="32" y="1"/>
                  </a:cubicBezTo>
                  <a:cubicBezTo>
                    <a:pt x="30" y="1"/>
                    <a:pt x="30" y="1"/>
                    <a:pt x="30" y="1"/>
                  </a:cubicBezTo>
                  <a:cubicBezTo>
                    <a:pt x="30" y="0"/>
                    <a:pt x="30" y="0"/>
                    <a:pt x="30" y="0"/>
                  </a:cubicBezTo>
                  <a:cubicBezTo>
                    <a:pt x="45" y="0"/>
                    <a:pt x="45" y="0"/>
                    <a:pt x="45" y="0"/>
                  </a:cubicBezTo>
                  <a:cubicBezTo>
                    <a:pt x="45" y="1"/>
                    <a:pt x="45" y="1"/>
                    <a:pt x="45" y="1"/>
                  </a:cubicBezTo>
                  <a:cubicBezTo>
                    <a:pt x="43" y="1"/>
                    <a:pt x="43" y="1"/>
                    <a:pt x="43" y="1"/>
                  </a:cubicBezTo>
                  <a:cubicBezTo>
                    <a:pt x="41" y="1"/>
                    <a:pt x="40" y="2"/>
                    <a:pt x="39" y="2"/>
                  </a:cubicBezTo>
                  <a:cubicBezTo>
                    <a:pt x="39" y="3"/>
                    <a:pt x="39" y="4"/>
                    <a:pt x="39" y="6"/>
                  </a:cubicBezTo>
                  <a:cubicBezTo>
                    <a:pt x="39" y="38"/>
                    <a:pt x="39" y="38"/>
                    <a:pt x="39" y="38"/>
                  </a:cubicBezTo>
                  <a:cubicBezTo>
                    <a:pt x="38" y="38"/>
                    <a:pt x="38" y="38"/>
                    <a:pt x="38" y="38"/>
                  </a:cubicBezTo>
                  <a:cubicBezTo>
                    <a:pt x="10" y="8"/>
                    <a:pt x="10" y="8"/>
                    <a:pt x="10" y="8"/>
                  </a:cubicBezTo>
                  <a:cubicBezTo>
                    <a:pt x="10" y="31"/>
                    <a:pt x="10" y="31"/>
                    <a:pt x="10" y="31"/>
                  </a:cubicBezTo>
                  <a:cubicBezTo>
                    <a:pt x="10" y="33"/>
                    <a:pt x="11" y="35"/>
                    <a:pt x="11" y="35"/>
                  </a:cubicBezTo>
                  <a:cubicBezTo>
                    <a:pt x="12" y="36"/>
                    <a:pt x="13" y="36"/>
                    <a:pt x="15" y="36"/>
                  </a:cubicBezTo>
                  <a:cubicBezTo>
                    <a:pt x="16" y="36"/>
                    <a:pt x="16" y="36"/>
                    <a:pt x="16" y="36"/>
                  </a:cubicBezTo>
                  <a:cubicBezTo>
                    <a:pt x="16" y="37"/>
                    <a:pt x="16" y="37"/>
                    <a:pt x="16" y="37"/>
                  </a:cubicBezTo>
                  <a:cubicBezTo>
                    <a:pt x="2" y="37"/>
                    <a:pt x="2" y="37"/>
                    <a:pt x="2" y="37"/>
                  </a:cubicBezTo>
                  <a:cubicBezTo>
                    <a:pt x="2" y="36"/>
                    <a:pt x="2" y="36"/>
                    <a:pt x="2" y="36"/>
                  </a:cubicBezTo>
                  <a:cubicBezTo>
                    <a:pt x="3" y="36"/>
                    <a:pt x="3" y="36"/>
                    <a:pt x="3" y="36"/>
                  </a:cubicBezTo>
                  <a:cubicBezTo>
                    <a:pt x="5" y="36"/>
                    <a:pt x="6" y="36"/>
                    <a:pt x="7" y="35"/>
                  </a:cubicBezTo>
                  <a:cubicBezTo>
                    <a:pt x="8" y="34"/>
                    <a:pt x="8" y="33"/>
                    <a:pt x="8" y="31"/>
                  </a:cubicBezTo>
                  <a:cubicBezTo>
                    <a:pt x="8" y="5"/>
                    <a:pt x="8" y="5"/>
                    <a:pt x="8" y="5"/>
                  </a:cubicBezTo>
                  <a:cubicBezTo>
                    <a:pt x="7" y="4"/>
                    <a:pt x="6" y="3"/>
                    <a:pt x="5" y="2"/>
                  </a:cubicBezTo>
                  <a:cubicBezTo>
                    <a:pt x="4" y="2"/>
                    <a:pt x="4" y="2"/>
                    <a:pt x="2" y="1"/>
                  </a:cubicBezTo>
                  <a:cubicBezTo>
                    <a:pt x="2" y="1"/>
                    <a:pt x="1" y="1"/>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43" name="Freeform 31"/>
            <p:cNvSpPr/>
            <p:nvPr/>
          </p:nvSpPr>
          <p:spPr bwMode="auto">
            <a:xfrm>
              <a:off x="3414" y="2326"/>
              <a:ext cx="35" cy="71"/>
            </a:xfrm>
            <a:custGeom>
              <a:avLst/>
              <a:gdLst>
                <a:gd name="T0" fmla="*/ 18 w 18"/>
                <a:gd name="T1" fmla="*/ 36 h 37"/>
                <a:gd name="T2" fmla="*/ 18 w 18"/>
                <a:gd name="T3" fmla="*/ 37 h 37"/>
                <a:gd name="T4" fmla="*/ 0 w 18"/>
                <a:gd name="T5" fmla="*/ 37 h 37"/>
                <a:gd name="T6" fmla="*/ 0 w 18"/>
                <a:gd name="T7" fmla="*/ 36 h 37"/>
                <a:gd name="T8" fmla="*/ 2 w 18"/>
                <a:gd name="T9" fmla="*/ 36 h 37"/>
                <a:gd name="T10" fmla="*/ 5 w 18"/>
                <a:gd name="T11" fmla="*/ 35 h 37"/>
                <a:gd name="T12" fmla="*/ 6 w 18"/>
                <a:gd name="T13" fmla="*/ 31 h 37"/>
                <a:gd name="T14" fmla="*/ 6 w 18"/>
                <a:gd name="T15" fmla="*/ 7 h 37"/>
                <a:gd name="T16" fmla="*/ 6 w 18"/>
                <a:gd name="T17" fmla="*/ 3 h 37"/>
                <a:gd name="T18" fmla="*/ 5 w 18"/>
                <a:gd name="T19" fmla="*/ 2 h 37"/>
                <a:gd name="T20" fmla="*/ 2 w 18"/>
                <a:gd name="T21" fmla="*/ 1 h 37"/>
                <a:gd name="T22" fmla="*/ 0 w 18"/>
                <a:gd name="T23" fmla="*/ 1 h 37"/>
                <a:gd name="T24" fmla="*/ 0 w 18"/>
                <a:gd name="T25" fmla="*/ 0 h 37"/>
                <a:gd name="T26" fmla="*/ 18 w 18"/>
                <a:gd name="T27" fmla="*/ 0 h 37"/>
                <a:gd name="T28" fmla="*/ 18 w 18"/>
                <a:gd name="T29" fmla="*/ 1 h 37"/>
                <a:gd name="T30" fmla="*/ 16 w 18"/>
                <a:gd name="T31" fmla="*/ 1 h 37"/>
                <a:gd name="T32" fmla="*/ 13 w 18"/>
                <a:gd name="T33" fmla="*/ 2 h 37"/>
                <a:gd name="T34" fmla="*/ 12 w 18"/>
                <a:gd name="T35" fmla="*/ 7 h 37"/>
                <a:gd name="T36" fmla="*/ 12 w 18"/>
                <a:gd name="T37" fmla="*/ 31 h 37"/>
                <a:gd name="T38" fmla="*/ 12 w 18"/>
                <a:gd name="T39" fmla="*/ 34 h 37"/>
                <a:gd name="T40" fmla="*/ 14 w 18"/>
                <a:gd name="T41" fmla="*/ 36 h 37"/>
                <a:gd name="T42" fmla="*/ 16 w 18"/>
                <a:gd name="T43" fmla="*/ 36 h 37"/>
                <a:gd name="T44" fmla="*/ 18 w 18"/>
                <a:gd name="T45"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37">
                  <a:moveTo>
                    <a:pt x="18" y="36"/>
                  </a:moveTo>
                  <a:cubicBezTo>
                    <a:pt x="18" y="37"/>
                    <a:pt x="18" y="37"/>
                    <a:pt x="18" y="37"/>
                  </a:cubicBezTo>
                  <a:cubicBezTo>
                    <a:pt x="0" y="37"/>
                    <a:pt x="0" y="37"/>
                    <a:pt x="0" y="37"/>
                  </a:cubicBezTo>
                  <a:cubicBezTo>
                    <a:pt x="0" y="36"/>
                    <a:pt x="0" y="36"/>
                    <a:pt x="0" y="36"/>
                  </a:cubicBezTo>
                  <a:cubicBezTo>
                    <a:pt x="2" y="36"/>
                    <a:pt x="2" y="36"/>
                    <a:pt x="2" y="36"/>
                  </a:cubicBezTo>
                  <a:cubicBezTo>
                    <a:pt x="3" y="36"/>
                    <a:pt x="5" y="36"/>
                    <a:pt x="5" y="35"/>
                  </a:cubicBezTo>
                  <a:cubicBezTo>
                    <a:pt x="6" y="34"/>
                    <a:pt x="6" y="33"/>
                    <a:pt x="6" y="31"/>
                  </a:cubicBezTo>
                  <a:cubicBezTo>
                    <a:pt x="6" y="7"/>
                    <a:pt x="6" y="7"/>
                    <a:pt x="6" y="7"/>
                  </a:cubicBezTo>
                  <a:cubicBezTo>
                    <a:pt x="6" y="5"/>
                    <a:pt x="6" y="4"/>
                    <a:pt x="6" y="3"/>
                  </a:cubicBezTo>
                  <a:cubicBezTo>
                    <a:pt x="6" y="2"/>
                    <a:pt x="5" y="2"/>
                    <a:pt x="5" y="2"/>
                  </a:cubicBezTo>
                  <a:cubicBezTo>
                    <a:pt x="4" y="1"/>
                    <a:pt x="3" y="1"/>
                    <a:pt x="2" y="1"/>
                  </a:cubicBezTo>
                  <a:cubicBezTo>
                    <a:pt x="0" y="1"/>
                    <a:pt x="0" y="1"/>
                    <a:pt x="0" y="1"/>
                  </a:cubicBezTo>
                  <a:cubicBezTo>
                    <a:pt x="0" y="0"/>
                    <a:pt x="0" y="0"/>
                    <a:pt x="0" y="0"/>
                  </a:cubicBezTo>
                  <a:cubicBezTo>
                    <a:pt x="18" y="0"/>
                    <a:pt x="18" y="0"/>
                    <a:pt x="18" y="0"/>
                  </a:cubicBezTo>
                  <a:cubicBezTo>
                    <a:pt x="18" y="1"/>
                    <a:pt x="18" y="1"/>
                    <a:pt x="18" y="1"/>
                  </a:cubicBezTo>
                  <a:cubicBezTo>
                    <a:pt x="16" y="1"/>
                    <a:pt x="16" y="1"/>
                    <a:pt x="16" y="1"/>
                  </a:cubicBezTo>
                  <a:cubicBezTo>
                    <a:pt x="15" y="1"/>
                    <a:pt x="14" y="1"/>
                    <a:pt x="13" y="2"/>
                  </a:cubicBezTo>
                  <a:cubicBezTo>
                    <a:pt x="12" y="3"/>
                    <a:pt x="12" y="4"/>
                    <a:pt x="12" y="7"/>
                  </a:cubicBezTo>
                  <a:cubicBezTo>
                    <a:pt x="12" y="31"/>
                    <a:pt x="12" y="31"/>
                    <a:pt x="12" y="31"/>
                  </a:cubicBezTo>
                  <a:cubicBezTo>
                    <a:pt x="12" y="33"/>
                    <a:pt x="12" y="34"/>
                    <a:pt x="12" y="34"/>
                  </a:cubicBezTo>
                  <a:cubicBezTo>
                    <a:pt x="13" y="35"/>
                    <a:pt x="13" y="35"/>
                    <a:pt x="14" y="36"/>
                  </a:cubicBezTo>
                  <a:cubicBezTo>
                    <a:pt x="15" y="36"/>
                    <a:pt x="15" y="36"/>
                    <a:pt x="16" y="36"/>
                  </a:cubicBezTo>
                  <a:lnTo>
                    <a:pt x="18"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44" name="Freeform 32"/>
            <p:cNvSpPr/>
            <p:nvPr/>
          </p:nvSpPr>
          <p:spPr bwMode="auto">
            <a:xfrm>
              <a:off x="3451" y="2326"/>
              <a:ext cx="84" cy="73"/>
            </a:xfrm>
            <a:custGeom>
              <a:avLst/>
              <a:gdLst>
                <a:gd name="T0" fmla="*/ 44 w 44"/>
                <a:gd name="T1" fmla="*/ 0 h 38"/>
                <a:gd name="T2" fmla="*/ 44 w 44"/>
                <a:gd name="T3" fmla="*/ 1 h 38"/>
                <a:gd name="T4" fmla="*/ 41 w 44"/>
                <a:gd name="T5" fmla="*/ 2 h 38"/>
                <a:gd name="T6" fmla="*/ 38 w 44"/>
                <a:gd name="T7" fmla="*/ 6 h 38"/>
                <a:gd name="T8" fmla="*/ 23 w 44"/>
                <a:gd name="T9" fmla="*/ 38 h 38"/>
                <a:gd name="T10" fmla="*/ 22 w 44"/>
                <a:gd name="T11" fmla="*/ 38 h 38"/>
                <a:gd name="T12" fmla="*/ 7 w 44"/>
                <a:gd name="T13" fmla="*/ 6 h 38"/>
                <a:gd name="T14" fmla="*/ 5 w 44"/>
                <a:gd name="T15" fmla="*/ 3 h 38"/>
                <a:gd name="T16" fmla="*/ 3 w 44"/>
                <a:gd name="T17" fmla="*/ 2 h 38"/>
                <a:gd name="T18" fmla="*/ 0 w 44"/>
                <a:gd name="T19" fmla="*/ 1 h 38"/>
                <a:gd name="T20" fmla="*/ 0 w 44"/>
                <a:gd name="T21" fmla="*/ 0 h 38"/>
                <a:gd name="T22" fmla="*/ 17 w 44"/>
                <a:gd name="T23" fmla="*/ 0 h 38"/>
                <a:gd name="T24" fmla="*/ 17 w 44"/>
                <a:gd name="T25" fmla="*/ 1 h 38"/>
                <a:gd name="T26" fmla="*/ 13 w 44"/>
                <a:gd name="T27" fmla="*/ 2 h 38"/>
                <a:gd name="T28" fmla="*/ 13 w 44"/>
                <a:gd name="T29" fmla="*/ 4 h 38"/>
                <a:gd name="T30" fmla="*/ 14 w 44"/>
                <a:gd name="T31" fmla="*/ 8 h 38"/>
                <a:gd name="T32" fmla="*/ 24 w 44"/>
                <a:gd name="T33" fmla="*/ 30 h 38"/>
                <a:gd name="T34" fmla="*/ 34 w 44"/>
                <a:gd name="T35" fmla="*/ 8 h 38"/>
                <a:gd name="T36" fmla="*/ 36 w 44"/>
                <a:gd name="T37" fmla="*/ 4 h 38"/>
                <a:gd name="T38" fmla="*/ 35 w 44"/>
                <a:gd name="T39" fmla="*/ 2 h 38"/>
                <a:gd name="T40" fmla="*/ 32 w 44"/>
                <a:gd name="T41" fmla="*/ 1 h 38"/>
                <a:gd name="T42" fmla="*/ 31 w 44"/>
                <a:gd name="T43" fmla="*/ 1 h 38"/>
                <a:gd name="T44" fmla="*/ 31 w 44"/>
                <a:gd name="T45" fmla="*/ 0 h 38"/>
                <a:gd name="T46" fmla="*/ 44 w 44"/>
                <a:gd name="T4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 h="38">
                  <a:moveTo>
                    <a:pt x="44" y="0"/>
                  </a:moveTo>
                  <a:cubicBezTo>
                    <a:pt x="44" y="1"/>
                    <a:pt x="44" y="1"/>
                    <a:pt x="44" y="1"/>
                  </a:cubicBezTo>
                  <a:cubicBezTo>
                    <a:pt x="42" y="1"/>
                    <a:pt x="41" y="2"/>
                    <a:pt x="41" y="2"/>
                  </a:cubicBezTo>
                  <a:cubicBezTo>
                    <a:pt x="39" y="3"/>
                    <a:pt x="39" y="5"/>
                    <a:pt x="38" y="6"/>
                  </a:cubicBezTo>
                  <a:cubicBezTo>
                    <a:pt x="23" y="38"/>
                    <a:pt x="23" y="38"/>
                    <a:pt x="23" y="38"/>
                  </a:cubicBezTo>
                  <a:cubicBezTo>
                    <a:pt x="22" y="38"/>
                    <a:pt x="22" y="38"/>
                    <a:pt x="22" y="38"/>
                  </a:cubicBezTo>
                  <a:cubicBezTo>
                    <a:pt x="7" y="6"/>
                    <a:pt x="7" y="6"/>
                    <a:pt x="7" y="6"/>
                  </a:cubicBezTo>
                  <a:cubicBezTo>
                    <a:pt x="6" y="4"/>
                    <a:pt x="5" y="3"/>
                    <a:pt x="5" y="3"/>
                  </a:cubicBezTo>
                  <a:cubicBezTo>
                    <a:pt x="5" y="2"/>
                    <a:pt x="4" y="2"/>
                    <a:pt x="3" y="2"/>
                  </a:cubicBezTo>
                  <a:cubicBezTo>
                    <a:pt x="3" y="1"/>
                    <a:pt x="2" y="1"/>
                    <a:pt x="0" y="1"/>
                  </a:cubicBezTo>
                  <a:cubicBezTo>
                    <a:pt x="0" y="0"/>
                    <a:pt x="0" y="0"/>
                    <a:pt x="0" y="0"/>
                  </a:cubicBezTo>
                  <a:cubicBezTo>
                    <a:pt x="17" y="0"/>
                    <a:pt x="17" y="0"/>
                    <a:pt x="17" y="0"/>
                  </a:cubicBezTo>
                  <a:cubicBezTo>
                    <a:pt x="17" y="1"/>
                    <a:pt x="17" y="1"/>
                    <a:pt x="17" y="1"/>
                  </a:cubicBezTo>
                  <a:cubicBezTo>
                    <a:pt x="15" y="1"/>
                    <a:pt x="14" y="1"/>
                    <a:pt x="13" y="2"/>
                  </a:cubicBezTo>
                  <a:cubicBezTo>
                    <a:pt x="13" y="2"/>
                    <a:pt x="13" y="3"/>
                    <a:pt x="13" y="4"/>
                  </a:cubicBezTo>
                  <a:cubicBezTo>
                    <a:pt x="13" y="4"/>
                    <a:pt x="13" y="6"/>
                    <a:pt x="14" y="8"/>
                  </a:cubicBezTo>
                  <a:cubicBezTo>
                    <a:pt x="24" y="30"/>
                    <a:pt x="24" y="30"/>
                    <a:pt x="24" y="30"/>
                  </a:cubicBezTo>
                  <a:cubicBezTo>
                    <a:pt x="34" y="8"/>
                    <a:pt x="34" y="8"/>
                    <a:pt x="34" y="8"/>
                  </a:cubicBezTo>
                  <a:cubicBezTo>
                    <a:pt x="35" y="6"/>
                    <a:pt x="36" y="5"/>
                    <a:pt x="36" y="4"/>
                  </a:cubicBezTo>
                  <a:cubicBezTo>
                    <a:pt x="36" y="3"/>
                    <a:pt x="35" y="3"/>
                    <a:pt x="35" y="2"/>
                  </a:cubicBezTo>
                  <a:cubicBezTo>
                    <a:pt x="34" y="2"/>
                    <a:pt x="33" y="1"/>
                    <a:pt x="32" y="1"/>
                  </a:cubicBezTo>
                  <a:cubicBezTo>
                    <a:pt x="32" y="1"/>
                    <a:pt x="31" y="1"/>
                    <a:pt x="31" y="1"/>
                  </a:cubicBezTo>
                  <a:cubicBezTo>
                    <a:pt x="31" y="0"/>
                    <a:pt x="31" y="0"/>
                    <a:pt x="31" y="0"/>
                  </a:cubicBez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45" name="Freeform 33"/>
            <p:cNvSpPr/>
            <p:nvPr/>
          </p:nvSpPr>
          <p:spPr bwMode="auto">
            <a:xfrm>
              <a:off x="3537" y="2326"/>
              <a:ext cx="66" cy="71"/>
            </a:xfrm>
            <a:custGeom>
              <a:avLst/>
              <a:gdLst>
                <a:gd name="T0" fmla="*/ 12 w 35"/>
                <a:gd name="T1" fmla="*/ 2 h 37"/>
                <a:gd name="T2" fmla="*/ 12 w 35"/>
                <a:gd name="T3" fmla="*/ 17 h 37"/>
                <a:gd name="T4" fmla="*/ 21 w 35"/>
                <a:gd name="T5" fmla="*/ 17 h 37"/>
                <a:gd name="T6" fmla="*/ 26 w 35"/>
                <a:gd name="T7" fmla="*/ 16 h 37"/>
                <a:gd name="T8" fmla="*/ 27 w 35"/>
                <a:gd name="T9" fmla="*/ 11 h 37"/>
                <a:gd name="T10" fmla="*/ 28 w 35"/>
                <a:gd name="T11" fmla="*/ 11 h 37"/>
                <a:gd name="T12" fmla="*/ 28 w 35"/>
                <a:gd name="T13" fmla="*/ 24 h 37"/>
                <a:gd name="T14" fmla="*/ 27 w 35"/>
                <a:gd name="T15" fmla="*/ 24 h 37"/>
                <a:gd name="T16" fmla="*/ 27 w 35"/>
                <a:gd name="T17" fmla="*/ 21 h 37"/>
                <a:gd name="T18" fmla="*/ 25 w 35"/>
                <a:gd name="T19" fmla="*/ 19 h 37"/>
                <a:gd name="T20" fmla="*/ 21 w 35"/>
                <a:gd name="T21" fmla="*/ 19 h 37"/>
                <a:gd name="T22" fmla="*/ 12 w 35"/>
                <a:gd name="T23" fmla="*/ 19 h 37"/>
                <a:gd name="T24" fmla="*/ 12 w 35"/>
                <a:gd name="T25" fmla="*/ 31 h 37"/>
                <a:gd name="T26" fmla="*/ 12 w 35"/>
                <a:gd name="T27" fmla="*/ 34 h 37"/>
                <a:gd name="T28" fmla="*/ 13 w 35"/>
                <a:gd name="T29" fmla="*/ 35 h 37"/>
                <a:gd name="T30" fmla="*/ 15 w 35"/>
                <a:gd name="T31" fmla="*/ 35 h 37"/>
                <a:gd name="T32" fmla="*/ 22 w 35"/>
                <a:gd name="T33" fmla="*/ 35 h 37"/>
                <a:gd name="T34" fmla="*/ 27 w 35"/>
                <a:gd name="T35" fmla="*/ 35 h 37"/>
                <a:gd name="T36" fmla="*/ 30 w 35"/>
                <a:gd name="T37" fmla="*/ 33 h 37"/>
                <a:gd name="T38" fmla="*/ 34 w 35"/>
                <a:gd name="T39" fmla="*/ 28 h 37"/>
                <a:gd name="T40" fmla="*/ 35 w 35"/>
                <a:gd name="T41" fmla="*/ 28 h 37"/>
                <a:gd name="T42" fmla="*/ 32 w 35"/>
                <a:gd name="T43" fmla="*/ 37 h 37"/>
                <a:gd name="T44" fmla="*/ 0 w 35"/>
                <a:gd name="T45" fmla="*/ 37 h 37"/>
                <a:gd name="T46" fmla="*/ 0 w 35"/>
                <a:gd name="T47" fmla="*/ 36 h 37"/>
                <a:gd name="T48" fmla="*/ 2 w 35"/>
                <a:gd name="T49" fmla="*/ 36 h 37"/>
                <a:gd name="T50" fmla="*/ 4 w 35"/>
                <a:gd name="T51" fmla="*/ 36 h 37"/>
                <a:gd name="T52" fmla="*/ 6 w 35"/>
                <a:gd name="T53" fmla="*/ 34 h 37"/>
                <a:gd name="T54" fmla="*/ 6 w 35"/>
                <a:gd name="T55" fmla="*/ 31 h 37"/>
                <a:gd name="T56" fmla="*/ 6 w 35"/>
                <a:gd name="T57" fmla="*/ 7 h 37"/>
                <a:gd name="T58" fmla="*/ 5 w 35"/>
                <a:gd name="T59" fmla="*/ 2 h 37"/>
                <a:gd name="T60" fmla="*/ 2 w 35"/>
                <a:gd name="T61" fmla="*/ 1 h 37"/>
                <a:gd name="T62" fmla="*/ 0 w 35"/>
                <a:gd name="T63" fmla="*/ 1 h 37"/>
                <a:gd name="T64" fmla="*/ 0 w 35"/>
                <a:gd name="T65" fmla="*/ 0 h 37"/>
                <a:gd name="T66" fmla="*/ 32 w 35"/>
                <a:gd name="T67" fmla="*/ 0 h 37"/>
                <a:gd name="T68" fmla="*/ 32 w 35"/>
                <a:gd name="T69" fmla="*/ 8 h 37"/>
                <a:gd name="T70" fmla="*/ 31 w 35"/>
                <a:gd name="T71" fmla="*/ 8 h 37"/>
                <a:gd name="T72" fmla="*/ 30 w 35"/>
                <a:gd name="T73" fmla="*/ 4 h 37"/>
                <a:gd name="T74" fmla="*/ 27 w 35"/>
                <a:gd name="T75" fmla="*/ 3 h 37"/>
                <a:gd name="T76" fmla="*/ 23 w 35"/>
                <a:gd name="T77" fmla="*/ 2 h 37"/>
                <a:gd name="T78" fmla="*/ 12 w 35"/>
                <a:gd name="T79"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 h="37">
                  <a:moveTo>
                    <a:pt x="12" y="2"/>
                  </a:moveTo>
                  <a:cubicBezTo>
                    <a:pt x="12" y="17"/>
                    <a:pt x="12" y="17"/>
                    <a:pt x="12" y="17"/>
                  </a:cubicBezTo>
                  <a:cubicBezTo>
                    <a:pt x="21" y="17"/>
                    <a:pt x="21" y="17"/>
                    <a:pt x="21" y="17"/>
                  </a:cubicBezTo>
                  <a:cubicBezTo>
                    <a:pt x="23" y="17"/>
                    <a:pt x="25" y="16"/>
                    <a:pt x="26" y="16"/>
                  </a:cubicBezTo>
                  <a:cubicBezTo>
                    <a:pt x="27" y="15"/>
                    <a:pt x="27" y="14"/>
                    <a:pt x="27" y="11"/>
                  </a:cubicBezTo>
                  <a:cubicBezTo>
                    <a:pt x="28" y="11"/>
                    <a:pt x="28" y="11"/>
                    <a:pt x="28" y="11"/>
                  </a:cubicBezTo>
                  <a:cubicBezTo>
                    <a:pt x="28" y="24"/>
                    <a:pt x="28" y="24"/>
                    <a:pt x="28" y="24"/>
                  </a:cubicBezTo>
                  <a:cubicBezTo>
                    <a:pt x="27" y="24"/>
                    <a:pt x="27" y="24"/>
                    <a:pt x="27" y="24"/>
                  </a:cubicBezTo>
                  <a:cubicBezTo>
                    <a:pt x="27" y="23"/>
                    <a:pt x="27" y="21"/>
                    <a:pt x="27" y="21"/>
                  </a:cubicBezTo>
                  <a:cubicBezTo>
                    <a:pt x="26" y="20"/>
                    <a:pt x="26" y="20"/>
                    <a:pt x="25" y="19"/>
                  </a:cubicBezTo>
                  <a:cubicBezTo>
                    <a:pt x="24" y="19"/>
                    <a:pt x="23" y="19"/>
                    <a:pt x="21" y="19"/>
                  </a:cubicBezTo>
                  <a:cubicBezTo>
                    <a:pt x="12" y="19"/>
                    <a:pt x="12" y="19"/>
                    <a:pt x="12" y="19"/>
                  </a:cubicBezTo>
                  <a:cubicBezTo>
                    <a:pt x="12" y="31"/>
                    <a:pt x="12" y="31"/>
                    <a:pt x="12" y="31"/>
                  </a:cubicBezTo>
                  <a:cubicBezTo>
                    <a:pt x="12" y="33"/>
                    <a:pt x="12" y="34"/>
                    <a:pt x="12" y="34"/>
                  </a:cubicBezTo>
                  <a:cubicBezTo>
                    <a:pt x="12" y="34"/>
                    <a:pt x="13" y="35"/>
                    <a:pt x="13" y="35"/>
                  </a:cubicBezTo>
                  <a:cubicBezTo>
                    <a:pt x="13" y="35"/>
                    <a:pt x="14" y="35"/>
                    <a:pt x="15" y="35"/>
                  </a:cubicBezTo>
                  <a:cubicBezTo>
                    <a:pt x="22" y="35"/>
                    <a:pt x="22" y="35"/>
                    <a:pt x="22" y="35"/>
                  </a:cubicBezTo>
                  <a:cubicBezTo>
                    <a:pt x="25" y="35"/>
                    <a:pt x="26" y="35"/>
                    <a:pt x="27" y="35"/>
                  </a:cubicBezTo>
                  <a:cubicBezTo>
                    <a:pt x="28" y="35"/>
                    <a:pt x="29" y="34"/>
                    <a:pt x="30" y="33"/>
                  </a:cubicBezTo>
                  <a:cubicBezTo>
                    <a:pt x="32" y="32"/>
                    <a:pt x="33" y="30"/>
                    <a:pt x="34" y="28"/>
                  </a:cubicBezTo>
                  <a:cubicBezTo>
                    <a:pt x="35" y="28"/>
                    <a:pt x="35" y="28"/>
                    <a:pt x="35" y="28"/>
                  </a:cubicBezTo>
                  <a:cubicBezTo>
                    <a:pt x="32" y="37"/>
                    <a:pt x="32" y="37"/>
                    <a:pt x="32" y="37"/>
                  </a:cubicBezTo>
                  <a:cubicBezTo>
                    <a:pt x="0" y="37"/>
                    <a:pt x="0" y="37"/>
                    <a:pt x="0" y="37"/>
                  </a:cubicBezTo>
                  <a:cubicBezTo>
                    <a:pt x="0" y="36"/>
                    <a:pt x="0" y="36"/>
                    <a:pt x="0" y="36"/>
                  </a:cubicBezTo>
                  <a:cubicBezTo>
                    <a:pt x="2" y="36"/>
                    <a:pt x="2" y="36"/>
                    <a:pt x="2" y="36"/>
                  </a:cubicBezTo>
                  <a:cubicBezTo>
                    <a:pt x="3" y="36"/>
                    <a:pt x="4" y="36"/>
                    <a:pt x="4" y="36"/>
                  </a:cubicBezTo>
                  <a:cubicBezTo>
                    <a:pt x="5" y="35"/>
                    <a:pt x="6" y="35"/>
                    <a:pt x="6" y="34"/>
                  </a:cubicBezTo>
                  <a:cubicBezTo>
                    <a:pt x="6" y="34"/>
                    <a:pt x="6" y="33"/>
                    <a:pt x="6" y="31"/>
                  </a:cubicBezTo>
                  <a:cubicBezTo>
                    <a:pt x="6" y="7"/>
                    <a:pt x="6" y="7"/>
                    <a:pt x="6" y="7"/>
                  </a:cubicBezTo>
                  <a:cubicBezTo>
                    <a:pt x="6" y="4"/>
                    <a:pt x="6" y="3"/>
                    <a:pt x="5" y="2"/>
                  </a:cubicBezTo>
                  <a:cubicBezTo>
                    <a:pt x="5" y="1"/>
                    <a:pt x="3" y="1"/>
                    <a:pt x="2" y="1"/>
                  </a:cubicBezTo>
                  <a:cubicBezTo>
                    <a:pt x="0" y="1"/>
                    <a:pt x="0" y="1"/>
                    <a:pt x="0" y="1"/>
                  </a:cubicBezTo>
                  <a:cubicBezTo>
                    <a:pt x="0" y="0"/>
                    <a:pt x="0" y="0"/>
                    <a:pt x="0" y="0"/>
                  </a:cubicBezTo>
                  <a:cubicBezTo>
                    <a:pt x="32" y="0"/>
                    <a:pt x="32" y="0"/>
                    <a:pt x="32" y="0"/>
                  </a:cubicBezTo>
                  <a:cubicBezTo>
                    <a:pt x="32" y="8"/>
                    <a:pt x="32" y="8"/>
                    <a:pt x="32" y="8"/>
                  </a:cubicBezTo>
                  <a:cubicBezTo>
                    <a:pt x="31" y="8"/>
                    <a:pt x="31" y="8"/>
                    <a:pt x="31" y="8"/>
                  </a:cubicBezTo>
                  <a:cubicBezTo>
                    <a:pt x="31" y="6"/>
                    <a:pt x="30" y="5"/>
                    <a:pt x="30" y="4"/>
                  </a:cubicBezTo>
                  <a:cubicBezTo>
                    <a:pt x="29" y="3"/>
                    <a:pt x="28" y="3"/>
                    <a:pt x="27" y="3"/>
                  </a:cubicBezTo>
                  <a:cubicBezTo>
                    <a:pt x="27" y="2"/>
                    <a:pt x="25" y="2"/>
                    <a:pt x="23" y="2"/>
                  </a:cubicBezTo>
                  <a:lnTo>
                    <a:pt x="12"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46" name="Freeform 34"/>
            <p:cNvSpPr>
              <a:spLocks noEditPoints="1"/>
            </p:cNvSpPr>
            <p:nvPr/>
          </p:nvSpPr>
          <p:spPr bwMode="auto">
            <a:xfrm>
              <a:off x="3607" y="2326"/>
              <a:ext cx="78" cy="71"/>
            </a:xfrm>
            <a:custGeom>
              <a:avLst/>
              <a:gdLst>
                <a:gd name="T0" fmla="*/ 41 w 41"/>
                <a:gd name="T1" fmla="*/ 37 h 37"/>
                <a:gd name="T2" fmla="*/ 30 w 41"/>
                <a:gd name="T3" fmla="*/ 37 h 37"/>
                <a:gd name="T4" fmla="*/ 16 w 41"/>
                <a:gd name="T5" fmla="*/ 20 h 37"/>
                <a:gd name="T6" fmla="*/ 14 w 41"/>
                <a:gd name="T7" fmla="*/ 20 h 37"/>
                <a:gd name="T8" fmla="*/ 13 w 41"/>
                <a:gd name="T9" fmla="*/ 20 h 37"/>
                <a:gd name="T10" fmla="*/ 12 w 41"/>
                <a:gd name="T11" fmla="*/ 20 h 37"/>
                <a:gd name="T12" fmla="*/ 12 w 41"/>
                <a:gd name="T13" fmla="*/ 31 h 37"/>
                <a:gd name="T14" fmla="*/ 13 w 41"/>
                <a:gd name="T15" fmla="*/ 35 h 37"/>
                <a:gd name="T16" fmla="*/ 16 w 41"/>
                <a:gd name="T17" fmla="*/ 36 h 37"/>
                <a:gd name="T18" fmla="*/ 18 w 41"/>
                <a:gd name="T19" fmla="*/ 36 h 37"/>
                <a:gd name="T20" fmla="*/ 18 w 41"/>
                <a:gd name="T21" fmla="*/ 37 h 37"/>
                <a:gd name="T22" fmla="*/ 0 w 41"/>
                <a:gd name="T23" fmla="*/ 37 h 37"/>
                <a:gd name="T24" fmla="*/ 0 w 41"/>
                <a:gd name="T25" fmla="*/ 36 h 37"/>
                <a:gd name="T26" fmla="*/ 2 w 41"/>
                <a:gd name="T27" fmla="*/ 36 h 37"/>
                <a:gd name="T28" fmla="*/ 6 w 41"/>
                <a:gd name="T29" fmla="*/ 35 h 37"/>
                <a:gd name="T30" fmla="*/ 6 w 41"/>
                <a:gd name="T31" fmla="*/ 31 h 37"/>
                <a:gd name="T32" fmla="*/ 6 w 41"/>
                <a:gd name="T33" fmla="*/ 7 h 37"/>
                <a:gd name="T34" fmla="*/ 5 w 41"/>
                <a:gd name="T35" fmla="*/ 2 h 37"/>
                <a:gd name="T36" fmla="*/ 2 w 41"/>
                <a:gd name="T37" fmla="*/ 1 h 37"/>
                <a:gd name="T38" fmla="*/ 0 w 41"/>
                <a:gd name="T39" fmla="*/ 1 h 37"/>
                <a:gd name="T40" fmla="*/ 0 w 41"/>
                <a:gd name="T41" fmla="*/ 0 h 37"/>
                <a:gd name="T42" fmla="*/ 15 w 41"/>
                <a:gd name="T43" fmla="*/ 0 h 37"/>
                <a:gd name="T44" fmla="*/ 25 w 41"/>
                <a:gd name="T45" fmla="*/ 1 h 37"/>
                <a:gd name="T46" fmla="*/ 30 w 41"/>
                <a:gd name="T47" fmla="*/ 4 h 37"/>
                <a:gd name="T48" fmla="*/ 32 w 41"/>
                <a:gd name="T49" fmla="*/ 10 h 37"/>
                <a:gd name="T50" fmla="*/ 30 w 41"/>
                <a:gd name="T51" fmla="*/ 16 h 37"/>
                <a:gd name="T52" fmla="*/ 22 w 41"/>
                <a:gd name="T53" fmla="*/ 19 h 37"/>
                <a:gd name="T54" fmla="*/ 31 w 41"/>
                <a:gd name="T55" fmla="*/ 30 h 37"/>
                <a:gd name="T56" fmla="*/ 36 w 41"/>
                <a:gd name="T57" fmla="*/ 35 h 37"/>
                <a:gd name="T58" fmla="*/ 41 w 41"/>
                <a:gd name="T59" fmla="*/ 36 h 37"/>
                <a:gd name="T60" fmla="*/ 41 w 41"/>
                <a:gd name="T61" fmla="*/ 37 h 37"/>
                <a:gd name="T62" fmla="*/ 12 w 41"/>
                <a:gd name="T63" fmla="*/ 18 h 37"/>
                <a:gd name="T64" fmla="*/ 13 w 41"/>
                <a:gd name="T65" fmla="*/ 18 h 37"/>
                <a:gd name="T66" fmla="*/ 14 w 41"/>
                <a:gd name="T67" fmla="*/ 18 h 37"/>
                <a:gd name="T68" fmla="*/ 23 w 41"/>
                <a:gd name="T69" fmla="*/ 16 h 37"/>
                <a:gd name="T70" fmla="*/ 26 w 41"/>
                <a:gd name="T71" fmla="*/ 10 h 37"/>
                <a:gd name="T72" fmla="*/ 23 w 41"/>
                <a:gd name="T73" fmla="*/ 4 h 37"/>
                <a:gd name="T74" fmla="*/ 17 w 41"/>
                <a:gd name="T75" fmla="*/ 2 h 37"/>
                <a:gd name="T76" fmla="*/ 12 w 41"/>
                <a:gd name="T77" fmla="*/ 3 h 37"/>
                <a:gd name="T78" fmla="*/ 12 w 41"/>
                <a:gd name="T7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 h="37">
                  <a:moveTo>
                    <a:pt x="41" y="37"/>
                  </a:moveTo>
                  <a:cubicBezTo>
                    <a:pt x="30" y="37"/>
                    <a:pt x="30" y="37"/>
                    <a:pt x="30" y="37"/>
                  </a:cubicBezTo>
                  <a:cubicBezTo>
                    <a:pt x="16" y="20"/>
                    <a:pt x="16" y="20"/>
                    <a:pt x="16" y="20"/>
                  </a:cubicBezTo>
                  <a:cubicBezTo>
                    <a:pt x="15" y="20"/>
                    <a:pt x="14" y="20"/>
                    <a:pt x="14" y="20"/>
                  </a:cubicBezTo>
                  <a:cubicBezTo>
                    <a:pt x="14" y="20"/>
                    <a:pt x="13" y="20"/>
                    <a:pt x="13" y="20"/>
                  </a:cubicBezTo>
                  <a:cubicBezTo>
                    <a:pt x="13" y="20"/>
                    <a:pt x="12" y="20"/>
                    <a:pt x="12" y="20"/>
                  </a:cubicBezTo>
                  <a:cubicBezTo>
                    <a:pt x="12" y="31"/>
                    <a:pt x="12" y="31"/>
                    <a:pt x="12" y="31"/>
                  </a:cubicBezTo>
                  <a:cubicBezTo>
                    <a:pt x="12" y="33"/>
                    <a:pt x="12" y="35"/>
                    <a:pt x="13" y="35"/>
                  </a:cubicBezTo>
                  <a:cubicBezTo>
                    <a:pt x="14" y="36"/>
                    <a:pt x="15" y="36"/>
                    <a:pt x="16" y="36"/>
                  </a:cubicBezTo>
                  <a:cubicBezTo>
                    <a:pt x="18" y="36"/>
                    <a:pt x="18" y="36"/>
                    <a:pt x="18" y="36"/>
                  </a:cubicBezTo>
                  <a:cubicBezTo>
                    <a:pt x="18" y="37"/>
                    <a:pt x="18" y="37"/>
                    <a:pt x="18" y="37"/>
                  </a:cubicBezTo>
                  <a:cubicBezTo>
                    <a:pt x="0" y="37"/>
                    <a:pt x="0" y="37"/>
                    <a:pt x="0" y="37"/>
                  </a:cubicBezTo>
                  <a:cubicBezTo>
                    <a:pt x="0" y="36"/>
                    <a:pt x="0" y="36"/>
                    <a:pt x="0" y="36"/>
                  </a:cubicBezTo>
                  <a:cubicBezTo>
                    <a:pt x="2" y="36"/>
                    <a:pt x="2" y="36"/>
                    <a:pt x="2" y="36"/>
                  </a:cubicBezTo>
                  <a:cubicBezTo>
                    <a:pt x="4" y="36"/>
                    <a:pt x="5" y="36"/>
                    <a:pt x="6" y="35"/>
                  </a:cubicBezTo>
                  <a:cubicBezTo>
                    <a:pt x="6" y="34"/>
                    <a:pt x="6" y="33"/>
                    <a:pt x="6" y="31"/>
                  </a:cubicBezTo>
                  <a:cubicBezTo>
                    <a:pt x="6" y="7"/>
                    <a:pt x="6" y="7"/>
                    <a:pt x="6" y="7"/>
                  </a:cubicBezTo>
                  <a:cubicBezTo>
                    <a:pt x="6" y="4"/>
                    <a:pt x="6" y="3"/>
                    <a:pt x="5" y="2"/>
                  </a:cubicBezTo>
                  <a:cubicBezTo>
                    <a:pt x="5" y="1"/>
                    <a:pt x="3" y="1"/>
                    <a:pt x="2" y="1"/>
                  </a:cubicBezTo>
                  <a:cubicBezTo>
                    <a:pt x="0" y="1"/>
                    <a:pt x="0" y="1"/>
                    <a:pt x="0" y="1"/>
                  </a:cubicBezTo>
                  <a:cubicBezTo>
                    <a:pt x="0" y="0"/>
                    <a:pt x="0" y="0"/>
                    <a:pt x="0" y="0"/>
                  </a:cubicBezTo>
                  <a:cubicBezTo>
                    <a:pt x="15" y="0"/>
                    <a:pt x="15" y="0"/>
                    <a:pt x="15" y="0"/>
                  </a:cubicBezTo>
                  <a:cubicBezTo>
                    <a:pt x="20" y="0"/>
                    <a:pt x="23" y="0"/>
                    <a:pt x="25" y="1"/>
                  </a:cubicBezTo>
                  <a:cubicBezTo>
                    <a:pt x="27" y="1"/>
                    <a:pt x="29" y="3"/>
                    <a:pt x="30" y="4"/>
                  </a:cubicBezTo>
                  <a:cubicBezTo>
                    <a:pt x="32" y="6"/>
                    <a:pt x="32" y="7"/>
                    <a:pt x="32" y="10"/>
                  </a:cubicBezTo>
                  <a:cubicBezTo>
                    <a:pt x="32" y="12"/>
                    <a:pt x="32" y="14"/>
                    <a:pt x="30" y="16"/>
                  </a:cubicBezTo>
                  <a:cubicBezTo>
                    <a:pt x="28" y="17"/>
                    <a:pt x="26" y="18"/>
                    <a:pt x="22" y="19"/>
                  </a:cubicBezTo>
                  <a:cubicBezTo>
                    <a:pt x="31" y="30"/>
                    <a:pt x="31" y="30"/>
                    <a:pt x="31" y="30"/>
                  </a:cubicBezTo>
                  <a:cubicBezTo>
                    <a:pt x="33" y="32"/>
                    <a:pt x="34" y="34"/>
                    <a:pt x="36" y="35"/>
                  </a:cubicBezTo>
                  <a:cubicBezTo>
                    <a:pt x="37" y="36"/>
                    <a:pt x="39" y="36"/>
                    <a:pt x="41" y="36"/>
                  </a:cubicBezTo>
                  <a:lnTo>
                    <a:pt x="41" y="37"/>
                  </a:lnTo>
                  <a:close/>
                  <a:moveTo>
                    <a:pt x="12" y="18"/>
                  </a:moveTo>
                  <a:cubicBezTo>
                    <a:pt x="12" y="18"/>
                    <a:pt x="13" y="18"/>
                    <a:pt x="13" y="18"/>
                  </a:cubicBezTo>
                  <a:cubicBezTo>
                    <a:pt x="13" y="18"/>
                    <a:pt x="14" y="18"/>
                    <a:pt x="14" y="18"/>
                  </a:cubicBezTo>
                  <a:cubicBezTo>
                    <a:pt x="18" y="18"/>
                    <a:pt x="21" y="17"/>
                    <a:pt x="23" y="16"/>
                  </a:cubicBezTo>
                  <a:cubicBezTo>
                    <a:pt x="25" y="14"/>
                    <a:pt x="26" y="12"/>
                    <a:pt x="26" y="10"/>
                  </a:cubicBezTo>
                  <a:cubicBezTo>
                    <a:pt x="26" y="8"/>
                    <a:pt x="25" y="6"/>
                    <a:pt x="23" y="4"/>
                  </a:cubicBezTo>
                  <a:cubicBezTo>
                    <a:pt x="22" y="3"/>
                    <a:pt x="19" y="2"/>
                    <a:pt x="17" y="2"/>
                  </a:cubicBezTo>
                  <a:cubicBezTo>
                    <a:pt x="16" y="2"/>
                    <a:pt x="14" y="2"/>
                    <a:pt x="12" y="3"/>
                  </a:cubicBezTo>
                  <a:lnTo>
                    <a:pt x="12"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47" name="Freeform 35"/>
            <p:cNvSpPr/>
            <p:nvPr/>
          </p:nvSpPr>
          <p:spPr bwMode="auto">
            <a:xfrm>
              <a:off x="3691" y="2324"/>
              <a:ext cx="52" cy="75"/>
            </a:xfrm>
            <a:custGeom>
              <a:avLst/>
              <a:gdLst>
                <a:gd name="T0" fmla="*/ 24 w 27"/>
                <a:gd name="T1" fmla="*/ 0 h 39"/>
                <a:gd name="T2" fmla="*/ 24 w 27"/>
                <a:gd name="T3" fmla="*/ 13 h 39"/>
                <a:gd name="T4" fmla="*/ 23 w 27"/>
                <a:gd name="T5" fmla="*/ 13 h 39"/>
                <a:gd name="T6" fmla="*/ 21 w 27"/>
                <a:gd name="T7" fmla="*/ 7 h 39"/>
                <a:gd name="T8" fmla="*/ 17 w 27"/>
                <a:gd name="T9" fmla="*/ 4 h 39"/>
                <a:gd name="T10" fmla="*/ 12 w 27"/>
                <a:gd name="T11" fmla="*/ 2 h 39"/>
                <a:gd name="T12" fmla="*/ 7 w 27"/>
                <a:gd name="T13" fmla="*/ 4 h 39"/>
                <a:gd name="T14" fmla="*/ 5 w 27"/>
                <a:gd name="T15" fmla="*/ 8 h 39"/>
                <a:gd name="T16" fmla="*/ 6 w 27"/>
                <a:gd name="T17" fmla="*/ 11 h 39"/>
                <a:gd name="T18" fmla="*/ 15 w 27"/>
                <a:gd name="T19" fmla="*/ 17 h 39"/>
                <a:gd name="T20" fmla="*/ 23 w 27"/>
                <a:gd name="T21" fmla="*/ 21 h 39"/>
                <a:gd name="T22" fmla="*/ 26 w 27"/>
                <a:gd name="T23" fmla="*/ 25 h 39"/>
                <a:gd name="T24" fmla="*/ 27 w 27"/>
                <a:gd name="T25" fmla="*/ 29 h 39"/>
                <a:gd name="T26" fmla="*/ 24 w 27"/>
                <a:gd name="T27" fmla="*/ 36 h 39"/>
                <a:gd name="T28" fmla="*/ 14 w 27"/>
                <a:gd name="T29" fmla="*/ 39 h 39"/>
                <a:gd name="T30" fmla="*/ 11 w 27"/>
                <a:gd name="T31" fmla="*/ 39 h 39"/>
                <a:gd name="T32" fmla="*/ 7 w 27"/>
                <a:gd name="T33" fmla="*/ 38 h 39"/>
                <a:gd name="T34" fmla="*/ 3 w 27"/>
                <a:gd name="T35" fmla="*/ 37 h 39"/>
                <a:gd name="T36" fmla="*/ 2 w 27"/>
                <a:gd name="T37" fmla="*/ 37 h 39"/>
                <a:gd name="T38" fmla="*/ 1 w 27"/>
                <a:gd name="T39" fmla="*/ 39 h 39"/>
                <a:gd name="T40" fmla="*/ 0 w 27"/>
                <a:gd name="T41" fmla="*/ 39 h 39"/>
                <a:gd name="T42" fmla="*/ 0 w 27"/>
                <a:gd name="T43" fmla="*/ 26 h 39"/>
                <a:gd name="T44" fmla="*/ 1 w 27"/>
                <a:gd name="T45" fmla="*/ 26 h 39"/>
                <a:gd name="T46" fmla="*/ 3 w 27"/>
                <a:gd name="T47" fmla="*/ 32 h 39"/>
                <a:gd name="T48" fmla="*/ 8 w 27"/>
                <a:gd name="T49" fmla="*/ 36 h 39"/>
                <a:gd name="T50" fmla="*/ 14 w 27"/>
                <a:gd name="T51" fmla="*/ 37 h 39"/>
                <a:gd name="T52" fmla="*/ 20 w 27"/>
                <a:gd name="T53" fmla="*/ 35 h 39"/>
                <a:gd name="T54" fmla="*/ 22 w 27"/>
                <a:gd name="T55" fmla="*/ 31 h 39"/>
                <a:gd name="T56" fmla="*/ 21 w 27"/>
                <a:gd name="T57" fmla="*/ 28 h 39"/>
                <a:gd name="T58" fmla="*/ 18 w 27"/>
                <a:gd name="T59" fmla="*/ 26 h 39"/>
                <a:gd name="T60" fmla="*/ 12 w 27"/>
                <a:gd name="T61" fmla="*/ 22 h 39"/>
                <a:gd name="T62" fmla="*/ 4 w 27"/>
                <a:gd name="T63" fmla="*/ 18 h 39"/>
                <a:gd name="T64" fmla="*/ 1 w 27"/>
                <a:gd name="T65" fmla="*/ 14 h 39"/>
                <a:gd name="T66" fmla="*/ 0 w 27"/>
                <a:gd name="T67" fmla="*/ 10 h 39"/>
                <a:gd name="T68" fmla="*/ 3 w 27"/>
                <a:gd name="T69" fmla="*/ 3 h 39"/>
                <a:gd name="T70" fmla="*/ 12 w 27"/>
                <a:gd name="T71" fmla="*/ 0 h 39"/>
                <a:gd name="T72" fmla="*/ 19 w 27"/>
                <a:gd name="T73" fmla="*/ 2 h 39"/>
                <a:gd name="T74" fmla="*/ 21 w 27"/>
                <a:gd name="T75" fmla="*/ 2 h 39"/>
                <a:gd name="T76" fmla="*/ 23 w 27"/>
                <a:gd name="T77" fmla="*/ 2 h 39"/>
                <a:gd name="T78" fmla="*/ 23 w 27"/>
                <a:gd name="T79" fmla="*/ 0 h 39"/>
                <a:gd name="T80" fmla="*/ 24 w 27"/>
                <a:gd name="T8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 h="39">
                  <a:moveTo>
                    <a:pt x="24" y="0"/>
                  </a:moveTo>
                  <a:cubicBezTo>
                    <a:pt x="24" y="13"/>
                    <a:pt x="24" y="13"/>
                    <a:pt x="24" y="13"/>
                  </a:cubicBezTo>
                  <a:cubicBezTo>
                    <a:pt x="23" y="13"/>
                    <a:pt x="23" y="13"/>
                    <a:pt x="23" y="13"/>
                  </a:cubicBezTo>
                  <a:cubicBezTo>
                    <a:pt x="23" y="11"/>
                    <a:pt x="22" y="9"/>
                    <a:pt x="21" y="7"/>
                  </a:cubicBezTo>
                  <a:cubicBezTo>
                    <a:pt x="20" y="6"/>
                    <a:pt x="19" y="5"/>
                    <a:pt x="17" y="4"/>
                  </a:cubicBezTo>
                  <a:cubicBezTo>
                    <a:pt x="16" y="3"/>
                    <a:pt x="14" y="2"/>
                    <a:pt x="12" y="2"/>
                  </a:cubicBezTo>
                  <a:cubicBezTo>
                    <a:pt x="10" y="2"/>
                    <a:pt x="8" y="3"/>
                    <a:pt x="7" y="4"/>
                  </a:cubicBezTo>
                  <a:cubicBezTo>
                    <a:pt x="5" y="5"/>
                    <a:pt x="5" y="7"/>
                    <a:pt x="5" y="8"/>
                  </a:cubicBezTo>
                  <a:cubicBezTo>
                    <a:pt x="5" y="9"/>
                    <a:pt x="5" y="10"/>
                    <a:pt x="6" y="11"/>
                  </a:cubicBezTo>
                  <a:cubicBezTo>
                    <a:pt x="7" y="13"/>
                    <a:pt x="10" y="14"/>
                    <a:pt x="15" y="17"/>
                  </a:cubicBezTo>
                  <a:cubicBezTo>
                    <a:pt x="19" y="19"/>
                    <a:pt x="21" y="20"/>
                    <a:pt x="23" y="21"/>
                  </a:cubicBezTo>
                  <a:cubicBezTo>
                    <a:pt x="24" y="22"/>
                    <a:pt x="25" y="23"/>
                    <a:pt x="26" y="25"/>
                  </a:cubicBezTo>
                  <a:cubicBezTo>
                    <a:pt x="27" y="26"/>
                    <a:pt x="27" y="27"/>
                    <a:pt x="27" y="29"/>
                  </a:cubicBezTo>
                  <a:cubicBezTo>
                    <a:pt x="27" y="32"/>
                    <a:pt x="26" y="34"/>
                    <a:pt x="24" y="36"/>
                  </a:cubicBezTo>
                  <a:cubicBezTo>
                    <a:pt x="21" y="38"/>
                    <a:pt x="18" y="39"/>
                    <a:pt x="14" y="39"/>
                  </a:cubicBezTo>
                  <a:cubicBezTo>
                    <a:pt x="13" y="39"/>
                    <a:pt x="12" y="39"/>
                    <a:pt x="11" y="39"/>
                  </a:cubicBezTo>
                  <a:cubicBezTo>
                    <a:pt x="10" y="39"/>
                    <a:pt x="9" y="38"/>
                    <a:pt x="7" y="38"/>
                  </a:cubicBezTo>
                  <a:cubicBezTo>
                    <a:pt x="5" y="37"/>
                    <a:pt x="4" y="37"/>
                    <a:pt x="3" y="37"/>
                  </a:cubicBezTo>
                  <a:cubicBezTo>
                    <a:pt x="3" y="37"/>
                    <a:pt x="2" y="37"/>
                    <a:pt x="2" y="37"/>
                  </a:cubicBezTo>
                  <a:cubicBezTo>
                    <a:pt x="2" y="38"/>
                    <a:pt x="1" y="38"/>
                    <a:pt x="1" y="39"/>
                  </a:cubicBezTo>
                  <a:cubicBezTo>
                    <a:pt x="0" y="39"/>
                    <a:pt x="0" y="39"/>
                    <a:pt x="0" y="39"/>
                  </a:cubicBezTo>
                  <a:cubicBezTo>
                    <a:pt x="0" y="26"/>
                    <a:pt x="0" y="26"/>
                    <a:pt x="0" y="26"/>
                  </a:cubicBezTo>
                  <a:cubicBezTo>
                    <a:pt x="1" y="26"/>
                    <a:pt x="1" y="26"/>
                    <a:pt x="1" y="26"/>
                  </a:cubicBezTo>
                  <a:cubicBezTo>
                    <a:pt x="2" y="29"/>
                    <a:pt x="3" y="31"/>
                    <a:pt x="3" y="32"/>
                  </a:cubicBezTo>
                  <a:cubicBezTo>
                    <a:pt x="4" y="34"/>
                    <a:pt x="6" y="35"/>
                    <a:pt x="8" y="36"/>
                  </a:cubicBezTo>
                  <a:cubicBezTo>
                    <a:pt x="9" y="37"/>
                    <a:pt x="11" y="37"/>
                    <a:pt x="14" y="37"/>
                  </a:cubicBezTo>
                  <a:cubicBezTo>
                    <a:pt x="16" y="37"/>
                    <a:pt x="18" y="36"/>
                    <a:pt x="20" y="35"/>
                  </a:cubicBezTo>
                  <a:cubicBezTo>
                    <a:pt x="21" y="34"/>
                    <a:pt x="22" y="33"/>
                    <a:pt x="22" y="31"/>
                  </a:cubicBezTo>
                  <a:cubicBezTo>
                    <a:pt x="22" y="30"/>
                    <a:pt x="21" y="29"/>
                    <a:pt x="21" y="28"/>
                  </a:cubicBezTo>
                  <a:cubicBezTo>
                    <a:pt x="20" y="27"/>
                    <a:pt x="20" y="26"/>
                    <a:pt x="18" y="26"/>
                  </a:cubicBezTo>
                  <a:cubicBezTo>
                    <a:pt x="18" y="25"/>
                    <a:pt x="15" y="24"/>
                    <a:pt x="12" y="22"/>
                  </a:cubicBezTo>
                  <a:cubicBezTo>
                    <a:pt x="8" y="20"/>
                    <a:pt x="6" y="19"/>
                    <a:pt x="4" y="18"/>
                  </a:cubicBezTo>
                  <a:cubicBezTo>
                    <a:pt x="3" y="17"/>
                    <a:pt x="2" y="16"/>
                    <a:pt x="1" y="14"/>
                  </a:cubicBezTo>
                  <a:cubicBezTo>
                    <a:pt x="0" y="13"/>
                    <a:pt x="0" y="12"/>
                    <a:pt x="0" y="10"/>
                  </a:cubicBezTo>
                  <a:cubicBezTo>
                    <a:pt x="0" y="7"/>
                    <a:pt x="1" y="5"/>
                    <a:pt x="3" y="3"/>
                  </a:cubicBezTo>
                  <a:cubicBezTo>
                    <a:pt x="5" y="1"/>
                    <a:pt x="8" y="0"/>
                    <a:pt x="12" y="0"/>
                  </a:cubicBezTo>
                  <a:cubicBezTo>
                    <a:pt x="14" y="0"/>
                    <a:pt x="16" y="1"/>
                    <a:pt x="19" y="2"/>
                  </a:cubicBezTo>
                  <a:cubicBezTo>
                    <a:pt x="20" y="2"/>
                    <a:pt x="21" y="2"/>
                    <a:pt x="21" y="2"/>
                  </a:cubicBezTo>
                  <a:cubicBezTo>
                    <a:pt x="22" y="2"/>
                    <a:pt x="22" y="2"/>
                    <a:pt x="23" y="2"/>
                  </a:cubicBezTo>
                  <a:cubicBezTo>
                    <a:pt x="23" y="2"/>
                    <a:pt x="23" y="1"/>
                    <a:pt x="23" y="0"/>
                  </a:cubicBezTo>
                  <a:lnTo>
                    <a:pt x="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48" name="Freeform 36"/>
            <p:cNvSpPr/>
            <p:nvPr/>
          </p:nvSpPr>
          <p:spPr bwMode="auto">
            <a:xfrm>
              <a:off x="3750" y="2326"/>
              <a:ext cx="35" cy="71"/>
            </a:xfrm>
            <a:custGeom>
              <a:avLst/>
              <a:gdLst>
                <a:gd name="T0" fmla="*/ 18 w 18"/>
                <a:gd name="T1" fmla="*/ 36 h 37"/>
                <a:gd name="T2" fmla="*/ 18 w 18"/>
                <a:gd name="T3" fmla="*/ 37 h 37"/>
                <a:gd name="T4" fmla="*/ 0 w 18"/>
                <a:gd name="T5" fmla="*/ 37 h 37"/>
                <a:gd name="T6" fmla="*/ 0 w 18"/>
                <a:gd name="T7" fmla="*/ 36 h 37"/>
                <a:gd name="T8" fmla="*/ 2 w 18"/>
                <a:gd name="T9" fmla="*/ 36 h 37"/>
                <a:gd name="T10" fmla="*/ 6 w 18"/>
                <a:gd name="T11" fmla="*/ 35 h 37"/>
                <a:gd name="T12" fmla="*/ 6 w 18"/>
                <a:gd name="T13" fmla="*/ 31 h 37"/>
                <a:gd name="T14" fmla="*/ 6 w 18"/>
                <a:gd name="T15" fmla="*/ 7 h 37"/>
                <a:gd name="T16" fmla="*/ 6 w 18"/>
                <a:gd name="T17" fmla="*/ 3 h 37"/>
                <a:gd name="T18" fmla="*/ 5 w 18"/>
                <a:gd name="T19" fmla="*/ 2 h 37"/>
                <a:gd name="T20" fmla="*/ 2 w 18"/>
                <a:gd name="T21" fmla="*/ 1 h 37"/>
                <a:gd name="T22" fmla="*/ 0 w 18"/>
                <a:gd name="T23" fmla="*/ 1 h 37"/>
                <a:gd name="T24" fmla="*/ 0 w 18"/>
                <a:gd name="T25" fmla="*/ 0 h 37"/>
                <a:gd name="T26" fmla="*/ 18 w 18"/>
                <a:gd name="T27" fmla="*/ 0 h 37"/>
                <a:gd name="T28" fmla="*/ 18 w 18"/>
                <a:gd name="T29" fmla="*/ 1 h 37"/>
                <a:gd name="T30" fmla="*/ 16 w 18"/>
                <a:gd name="T31" fmla="*/ 1 h 37"/>
                <a:gd name="T32" fmla="*/ 13 w 18"/>
                <a:gd name="T33" fmla="*/ 2 h 37"/>
                <a:gd name="T34" fmla="*/ 12 w 18"/>
                <a:gd name="T35" fmla="*/ 7 h 37"/>
                <a:gd name="T36" fmla="*/ 12 w 18"/>
                <a:gd name="T37" fmla="*/ 31 h 37"/>
                <a:gd name="T38" fmla="*/ 12 w 18"/>
                <a:gd name="T39" fmla="*/ 34 h 37"/>
                <a:gd name="T40" fmla="*/ 14 w 18"/>
                <a:gd name="T41" fmla="*/ 36 h 37"/>
                <a:gd name="T42" fmla="*/ 16 w 18"/>
                <a:gd name="T43" fmla="*/ 36 h 37"/>
                <a:gd name="T44" fmla="*/ 18 w 18"/>
                <a:gd name="T45"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37">
                  <a:moveTo>
                    <a:pt x="18" y="36"/>
                  </a:moveTo>
                  <a:cubicBezTo>
                    <a:pt x="18" y="37"/>
                    <a:pt x="18" y="37"/>
                    <a:pt x="18" y="37"/>
                  </a:cubicBezTo>
                  <a:cubicBezTo>
                    <a:pt x="0" y="37"/>
                    <a:pt x="0" y="37"/>
                    <a:pt x="0" y="37"/>
                  </a:cubicBezTo>
                  <a:cubicBezTo>
                    <a:pt x="0" y="36"/>
                    <a:pt x="0" y="36"/>
                    <a:pt x="0" y="36"/>
                  </a:cubicBezTo>
                  <a:cubicBezTo>
                    <a:pt x="2" y="36"/>
                    <a:pt x="2" y="36"/>
                    <a:pt x="2" y="36"/>
                  </a:cubicBezTo>
                  <a:cubicBezTo>
                    <a:pt x="4" y="36"/>
                    <a:pt x="5" y="36"/>
                    <a:pt x="6" y="35"/>
                  </a:cubicBezTo>
                  <a:cubicBezTo>
                    <a:pt x="6" y="34"/>
                    <a:pt x="6" y="33"/>
                    <a:pt x="6" y="31"/>
                  </a:cubicBezTo>
                  <a:cubicBezTo>
                    <a:pt x="6" y="7"/>
                    <a:pt x="6" y="7"/>
                    <a:pt x="6" y="7"/>
                  </a:cubicBezTo>
                  <a:cubicBezTo>
                    <a:pt x="6" y="5"/>
                    <a:pt x="6" y="4"/>
                    <a:pt x="6" y="3"/>
                  </a:cubicBezTo>
                  <a:cubicBezTo>
                    <a:pt x="6" y="2"/>
                    <a:pt x="5" y="2"/>
                    <a:pt x="5" y="2"/>
                  </a:cubicBezTo>
                  <a:cubicBezTo>
                    <a:pt x="4" y="1"/>
                    <a:pt x="3" y="1"/>
                    <a:pt x="2" y="1"/>
                  </a:cubicBezTo>
                  <a:cubicBezTo>
                    <a:pt x="0" y="1"/>
                    <a:pt x="0" y="1"/>
                    <a:pt x="0" y="1"/>
                  </a:cubicBezTo>
                  <a:cubicBezTo>
                    <a:pt x="0" y="0"/>
                    <a:pt x="0" y="0"/>
                    <a:pt x="0" y="0"/>
                  </a:cubicBezTo>
                  <a:cubicBezTo>
                    <a:pt x="18" y="0"/>
                    <a:pt x="18" y="0"/>
                    <a:pt x="18" y="0"/>
                  </a:cubicBezTo>
                  <a:cubicBezTo>
                    <a:pt x="18" y="1"/>
                    <a:pt x="18" y="1"/>
                    <a:pt x="18" y="1"/>
                  </a:cubicBezTo>
                  <a:cubicBezTo>
                    <a:pt x="16" y="1"/>
                    <a:pt x="16" y="1"/>
                    <a:pt x="16" y="1"/>
                  </a:cubicBezTo>
                  <a:cubicBezTo>
                    <a:pt x="15" y="1"/>
                    <a:pt x="14" y="1"/>
                    <a:pt x="13" y="2"/>
                  </a:cubicBezTo>
                  <a:cubicBezTo>
                    <a:pt x="12" y="3"/>
                    <a:pt x="12" y="4"/>
                    <a:pt x="12" y="7"/>
                  </a:cubicBezTo>
                  <a:cubicBezTo>
                    <a:pt x="12" y="31"/>
                    <a:pt x="12" y="31"/>
                    <a:pt x="12" y="31"/>
                  </a:cubicBezTo>
                  <a:cubicBezTo>
                    <a:pt x="12" y="33"/>
                    <a:pt x="12" y="34"/>
                    <a:pt x="12" y="34"/>
                  </a:cubicBezTo>
                  <a:cubicBezTo>
                    <a:pt x="13" y="35"/>
                    <a:pt x="13" y="35"/>
                    <a:pt x="14" y="36"/>
                  </a:cubicBezTo>
                  <a:cubicBezTo>
                    <a:pt x="15" y="36"/>
                    <a:pt x="16" y="36"/>
                    <a:pt x="16" y="36"/>
                  </a:cubicBezTo>
                  <a:lnTo>
                    <a:pt x="18"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49" name="Freeform 37"/>
            <p:cNvSpPr/>
            <p:nvPr/>
          </p:nvSpPr>
          <p:spPr bwMode="auto">
            <a:xfrm>
              <a:off x="3790" y="2326"/>
              <a:ext cx="65" cy="71"/>
            </a:xfrm>
            <a:custGeom>
              <a:avLst/>
              <a:gdLst>
                <a:gd name="T0" fmla="*/ 34 w 34"/>
                <a:gd name="T1" fmla="*/ 0 h 37"/>
                <a:gd name="T2" fmla="*/ 34 w 34"/>
                <a:gd name="T3" fmla="*/ 9 h 37"/>
                <a:gd name="T4" fmla="*/ 33 w 34"/>
                <a:gd name="T5" fmla="*/ 9 h 37"/>
                <a:gd name="T6" fmla="*/ 32 w 34"/>
                <a:gd name="T7" fmla="*/ 5 h 37"/>
                <a:gd name="T8" fmla="*/ 30 w 34"/>
                <a:gd name="T9" fmla="*/ 3 h 37"/>
                <a:gd name="T10" fmla="*/ 26 w 34"/>
                <a:gd name="T11" fmla="*/ 2 h 37"/>
                <a:gd name="T12" fmla="*/ 20 w 34"/>
                <a:gd name="T13" fmla="*/ 2 h 37"/>
                <a:gd name="T14" fmla="*/ 20 w 34"/>
                <a:gd name="T15" fmla="*/ 31 h 37"/>
                <a:gd name="T16" fmla="*/ 21 w 34"/>
                <a:gd name="T17" fmla="*/ 35 h 37"/>
                <a:gd name="T18" fmla="*/ 24 w 34"/>
                <a:gd name="T19" fmla="*/ 36 h 37"/>
                <a:gd name="T20" fmla="*/ 26 w 34"/>
                <a:gd name="T21" fmla="*/ 36 h 37"/>
                <a:gd name="T22" fmla="*/ 26 w 34"/>
                <a:gd name="T23" fmla="*/ 37 h 37"/>
                <a:gd name="T24" fmla="*/ 8 w 34"/>
                <a:gd name="T25" fmla="*/ 37 h 37"/>
                <a:gd name="T26" fmla="*/ 8 w 34"/>
                <a:gd name="T27" fmla="*/ 36 h 37"/>
                <a:gd name="T28" fmla="*/ 10 w 34"/>
                <a:gd name="T29" fmla="*/ 36 h 37"/>
                <a:gd name="T30" fmla="*/ 13 w 34"/>
                <a:gd name="T31" fmla="*/ 35 h 37"/>
                <a:gd name="T32" fmla="*/ 14 w 34"/>
                <a:gd name="T33" fmla="*/ 31 h 37"/>
                <a:gd name="T34" fmla="*/ 14 w 34"/>
                <a:gd name="T35" fmla="*/ 2 h 37"/>
                <a:gd name="T36" fmla="*/ 9 w 34"/>
                <a:gd name="T37" fmla="*/ 2 h 37"/>
                <a:gd name="T38" fmla="*/ 5 w 34"/>
                <a:gd name="T39" fmla="*/ 3 h 37"/>
                <a:gd name="T40" fmla="*/ 2 w 34"/>
                <a:gd name="T41" fmla="*/ 5 h 37"/>
                <a:gd name="T42" fmla="*/ 1 w 34"/>
                <a:gd name="T43" fmla="*/ 9 h 37"/>
                <a:gd name="T44" fmla="*/ 0 w 34"/>
                <a:gd name="T45" fmla="*/ 9 h 37"/>
                <a:gd name="T46" fmla="*/ 0 w 34"/>
                <a:gd name="T47" fmla="*/ 0 h 37"/>
                <a:gd name="T48" fmla="*/ 34 w 34"/>
                <a:gd name="T4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37">
                  <a:moveTo>
                    <a:pt x="34" y="0"/>
                  </a:moveTo>
                  <a:cubicBezTo>
                    <a:pt x="34" y="9"/>
                    <a:pt x="34" y="9"/>
                    <a:pt x="34" y="9"/>
                  </a:cubicBezTo>
                  <a:cubicBezTo>
                    <a:pt x="33" y="9"/>
                    <a:pt x="33" y="9"/>
                    <a:pt x="33" y="9"/>
                  </a:cubicBezTo>
                  <a:cubicBezTo>
                    <a:pt x="33" y="7"/>
                    <a:pt x="33" y="6"/>
                    <a:pt x="32" y="5"/>
                  </a:cubicBezTo>
                  <a:cubicBezTo>
                    <a:pt x="32" y="4"/>
                    <a:pt x="31" y="4"/>
                    <a:pt x="30" y="3"/>
                  </a:cubicBezTo>
                  <a:cubicBezTo>
                    <a:pt x="29" y="3"/>
                    <a:pt x="27" y="2"/>
                    <a:pt x="26" y="2"/>
                  </a:cubicBezTo>
                  <a:cubicBezTo>
                    <a:pt x="20" y="2"/>
                    <a:pt x="20" y="2"/>
                    <a:pt x="20" y="2"/>
                  </a:cubicBezTo>
                  <a:cubicBezTo>
                    <a:pt x="20" y="31"/>
                    <a:pt x="20" y="31"/>
                    <a:pt x="20" y="31"/>
                  </a:cubicBezTo>
                  <a:cubicBezTo>
                    <a:pt x="20" y="33"/>
                    <a:pt x="20" y="35"/>
                    <a:pt x="21" y="35"/>
                  </a:cubicBezTo>
                  <a:cubicBezTo>
                    <a:pt x="21" y="36"/>
                    <a:pt x="23" y="36"/>
                    <a:pt x="24" y="36"/>
                  </a:cubicBezTo>
                  <a:cubicBezTo>
                    <a:pt x="26" y="36"/>
                    <a:pt x="26" y="36"/>
                    <a:pt x="26" y="36"/>
                  </a:cubicBezTo>
                  <a:cubicBezTo>
                    <a:pt x="26" y="37"/>
                    <a:pt x="26" y="37"/>
                    <a:pt x="26" y="37"/>
                  </a:cubicBezTo>
                  <a:cubicBezTo>
                    <a:pt x="8" y="37"/>
                    <a:pt x="8" y="37"/>
                    <a:pt x="8" y="37"/>
                  </a:cubicBezTo>
                  <a:cubicBezTo>
                    <a:pt x="8" y="36"/>
                    <a:pt x="8" y="36"/>
                    <a:pt x="8" y="36"/>
                  </a:cubicBezTo>
                  <a:cubicBezTo>
                    <a:pt x="10" y="36"/>
                    <a:pt x="10" y="36"/>
                    <a:pt x="10" y="36"/>
                  </a:cubicBezTo>
                  <a:cubicBezTo>
                    <a:pt x="11" y="36"/>
                    <a:pt x="13" y="36"/>
                    <a:pt x="13" y="35"/>
                  </a:cubicBezTo>
                  <a:cubicBezTo>
                    <a:pt x="14" y="34"/>
                    <a:pt x="14" y="33"/>
                    <a:pt x="14" y="31"/>
                  </a:cubicBezTo>
                  <a:cubicBezTo>
                    <a:pt x="14" y="2"/>
                    <a:pt x="14" y="2"/>
                    <a:pt x="14" y="2"/>
                  </a:cubicBezTo>
                  <a:cubicBezTo>
                    <a:pt x="9" y="2"/>
                    <a:pt x="9" y="2"/>
                    <a:pt x="9" y="2"/>
                  </a:cubicBezTo>
                  <a:cubicBezTo>
                    <a:pt x="7" y="2"/>
                    <a:pt x="6" y="2"/>
                    <a:pt x="5" y="3"/>
                  </a:cubicBezTo>
                  <a:cubicBezTo>
                    <a:pt x="4" y="3"/>
                    <a:pt x="3" y="4"/>
                    <a:pt x="2" y="5"/>
                  </a:cubicBezTo>
                  <a:cubicBezTo>
                    <a:pt x="1" y="6"/>
                    <a:pt x="1" y="7"/>
                    <a:pt x="1" y="9"/>
                  </a:cubicBezTo>
                  <a:cubicBezTo>
                    <a:pt x="0" y="9"/>
                    <a:pt x="0" y="9"/>
                    <a:pt x="0" y="9"/>
                  </a:cubicBezTo>
                  <a:cubicBezTo>
                    <a:pt x="0" y="0"/>
                    <a:pt x="0" y="0"/>
                    <a:pt x="0" y="0"/>
                  </a:cubicBezTo>
                  <a:lnTo>
                    <a:pt x="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50" name="Freeform 38"/>
            <p:cNvSpPr/>
            <p:nvPr/>
          </p:nvSpPr>
          <p:spPr bwMode="auto">
            <a:xfrm>
              <a:off x="3859" y="2326"/>
              <a:ext cx="82" cy="71"/>
            </a:xfrm>
            <a:custGeom>
              <a:avLst/>
              <a:gdLst>
                <a:gd name="T0" fmla="*/ 29 w 43"/>
                <a:gd name="T1" fmla="*/ 0 h 37"/>
                <a:gd name="T2" fmla="*/ 43 w 43"/>
                <a:gd name="T3" fmla="*/ 0 h 37"/>
                <a:gd name="T4" fmla="*/ 43 w 43"/>
                <a:gd name="T5" fmla="*/ 1 h 37"/>
                <a:gd name="T6" fmla="*/ 42 w 43"/>
                <a:gd name="T7" fmla="*/ 1 h 37"/>
                <a:gd name="T8" fmla="*/ 40 w 43"/>
                <a:gd name="T9" fmla="*/ 2 h 37"/>
                <a:gd name="T10" fmla="*/ 37 w 43"/>
                <a:gd name="T11" fmla="*/ 3 h 37"/>
                <a:gd name="T12" fmla="*/ 34 w 43"/>
                <a:gd name="T13" fmla="*/ 7 h 37"/>
                <a:gd name="T14" fmla="*/ 24 w 43"/>
                <a:gd name="T15" fmla="*/ 21 h 37"/>
                <a:gd name="T16" fmla="*/ 24 w 43"/>
                <a:gd name="T17" fmla="*/ 31 h 37"/>
                <a:gd name="T18" fmla="*/ 25 w 43"/>
                <a:gd name="T19" fmla="*/ 35 h 37"/>
                <a:gd name="T20" fmla="*/ 29 w 43"/>
                <a:gd name="T21" fmla="*/ 36 h 37"/>
                <a:gd name="T22" fmla="*/ 30 w 43"/>
                <a:gd name="T23" fmla="*/ 36 h 37"/>
                <a:gd name="T24" fmla="*/ 30 w 43"/>
                <a:gd name="T25" fmla="*/ 37 h 37"/>
                <a:gd name="T26" fmla="*/ 13 w 43"/>
                <a:gd name="T27" fmla="*/ 37 h 37"/>
                <a:gd name="T28" fmla="*/ 13 w 43"/>
                <a:gd name="T29" fmla="*/ 36 h 37"/>
                <a:gd name="T30" fmla="*/ 14 w 43"/>
                <a:gd name="T31" fmla="*/ 36 h 37"/>
                <a:gd name="T32" fmla="*/ 18 w 43"/>
                <a:gd name="T33" fmla="*/ 35 h 37"/>
                <a:gd name="T34" fmla="*/ 18 w 43"/>
                <a:gd name="T35" fmla="*/ 31 h 37"/>
                <a:gd name="T36" fmla="*/ 18 w 43"/>
                <a:gd name="T37" fmla="*/ 22 h 37"/>
                <a:gd name="T38" fmla="*/ 7 w 43"/>
                <a:gd name="T39" fmla="*/ 6 h 37"/>
                <a:gd name="T40" fmla="*/ 4 w 43"/>
                <a:gd name="T41" fmla="*/ 3 h 37"/>
                <a:gd name="T42" fmla="*/ 1 w 43"/>
                <a:gd name="T43" fmla="*/ 1 h 37"/>
                <a:gd name="T44" fmla="*/ 0 w 43"/>
                <a:gd name="T45" fmla="*/ 1 h 37"/>
                <a:gd name="T46" fmla="*/ 0 w 43"/>
                <a:gd name="T47" fmla="*/ 0 h 37"/>
                <a:gd name="T48" fmla="*/ 17 w 43"/>
                <a:gd name="T49" fmla="*/ 0 h 37"/>
                <a:gd name="T50" fmla="*/ 17 w 43"/>
                <a:gd name="T51" fmla="*/ 1 h 37"/>
                <a:gd name="T52" fmla="*/ 16 w 43"/>
                <a:gd name="T53" fmla="*/ 1 h 37"/>
                <a:gd name="T54" fmla="*/ 14 w 43"/>
                <a:gd name="T55" fmla="*/ 2 h 37"/>
                <a:gd name="T56" fmla="*/ 13 w 43"/>
                <a:gd name="T57" fmla="*/ 3 h 37"/>
                <a:gd name="T58" fmla="*/ 14 w 43"/>
                <a:gd name="T59" fmla="*/ 7 h 37"/>
                <a:gd name="T60" fmla="*/ 23 w 43"/>
                <a:gd name="T61" fmla="*/ 19 h 37"/>
                <a:gd name="T62" fmla="*/ 31 w 43"/>
                <a:gd name="T63" fmla="*/ 8 h 37"/>
                <a:gd name="T64" fmla="*/ 33 w 43"/>
                <a:gd name="T65" fmla="*/ 4 h 37"/>
                <a:gd name="T66" fmla="*/ 32 w 43"/>
                <a:gd name="T67" fmla="*/ 2 h 37"/>
                <a:gd name="T68" fmla="*/ 31 w 43"/>
                <a:gd name="T69" fmla="*/ 1 h 37"/>
                <a:gd name="T70" fmla="*/ 29 w 43"/>
                <a:gd name="T71" fmla="*/ 1 h 37"/>
                <a:gd name="T72" fmla="*/ 29 w 43"/>
                <a:gd name="T7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3" h="37">
                  <a:moveTo>
                    <a:pt x="29" y="0"/>
                  </a:moveTo>
                  <a:cubicBezTo>
                    <a:pt x="43" y="0"/>
                    <a:pt x="43" y="0"/>
                    <a:pt x="43" y="0"/>
                  </a:cubicBezTo>
                  <a:cubicBezTo>
                    <a:pt x="43" y="1"/>
                    <a:pt x="43" y="1"/>
                    <a:pt x="43" y="1"/>
                  </a:cubicBezTo>
                  <a:cubicBezTo>
                    <a:pt x="42" y="1"/>
                    <a:pt x="42" y="1"/>
                    <a:pt x="42" y="1"/>
                  </a:cubicBezTo>
                  <a:cubicBezTo>
                    <a:pt x="42" y="1"/>
                    <a:pt x="41" y="1"/>
                    <a:pt x="40" y="2"/>
                  </a:cubicBezTo>
                  <a:cubicBezTo>
                    <a:pt x="39" y="2"/>
                    <a:pt x="38" y="3"/>
                    <a:pt x="37" y="3"/>
                  </a:cubicBezTo>
                  <a:cubicBezTo>
                    <a:pt x="36" y="4"/>
                    <a:pt x="35" y="6"/>
                    <a:pt x="34" y="7"/>
                  </a:cubicBezTo>
                  <a:cubicBezTo>
                    <a:pt x="24" y="21"/>
                    <a:pt x="24" y="21"/>
                    <a:pt x="24" y="21"/>
                  </a:cubicBezTo>
                  <a:cubicBezTo>
                    <a:pt x="24" y="31"/>
                    <a:pt x="24" y="31"/>
                    <a:pt x="24" y="31"/>
                  </a:cubicBezTo>
                  <a:cubicBezTo>
                    <a:pt x="24" y="33"/>
                    <a:pt x="24" y="35"/>
                    <a:pt x="25" y="35"/>
                  </a:cubicBezTo>
                  <a:cubicBezTo>
                    <a:pt x="26" y="36"/>
                    <a:pt x="27" y="36"/>
                    <a:pt x="29" y="36"/>
                  </a:cubicBezTo>
                  <a:cubicBezTo>
                    <a:pt x="30" y="36"/>
                    <a:pt x="30" y="36"/>
                    <a:pt x="30" y="36"/>
                  </a:cubicBezTo>
                  <a:cubicBezTo>
                    <a:pt x="30" y="37"/>
                    <a:pt x="30" y="37"/>
                    <a:pt x="30" y="37"/>
                  </a:cubicBezTo>
                  <a:cubicBezTo>
                    <a:pt x="13" y="37"/>
                    <a:pt x="13" y="37"/>
                    <a:pt x="13" y="37"/>
                  </a:cubicBezTo>
                  <a:cubicBezTo>
                    <a:pt x="13" y="36"/>
                    <a:pt x="13" y="36"/>
                    <a:pt x="13" y="36"/>
                  </a:cubicBezTo>
                  <a:cubicBezTo>
                    <a:pt x="14" y="36"/>
                    <a:pt x="14" y="36"/>
                    <a:pt x="14" y="36"/>
                  </a:cubicBezTo>
                  <a:cubicBezTo>
                    <a:pt x="16" y="36"/>
                    <a:pt x="17" y="36"/>
                    <a:pt x="18" y="35"/>
                  </a:cubicBezTo>
                  <a:cubicBezTo>
                    <a:pt x="18" y="34"/>
                    <a:pt x="18" y="33"/>
                    <a:pt x="18" y="31"/>
                  </a:cubicBezTo>
                  <a:cubicBezTo>
                    <a:pt x="18" y="22"/>
                    <a:pt x="18" y="22"/>
                    <a:pt x="18" y="22"/>
                  </a:cubicBezTo>
                  <a:cubicBezTo>
                    <a:pt x="7" y="6"/>
                    <a:pt x="7" y="6"/>
                    <a:pt x="7" y="6"/>
                  </a:cubicBezTo>
                  <a:cubicBezTo>
                    <a:pt x="6" y="5"/>
                    <a:pt x="5" y="3"/>
                    <a:pt x="4" y="3"/>
                  </a:cubicBezTo>
                  <a:cubicBezTo>
                    <a:pt x="4" y="3"/>
                    <a:pt x="3" y="2"/>
                    <a:pt x="1" y="1"/>
                  </a:cubicBezTo>
                  <a:cubicBezTo>
                    <a:pt x="1" y="1"/>
                    <a:pt x="0" y="1"/>
                    <a:pt x="0" y="1"/>
                  </a:cubicBezTo>
                  <a:cubicBezTo>
                    <a:pt x="0" y="0"/>
                    <a:pt x="0" y="0"/>
                    <a:pt x="0" y="0"/>
                  </a:cubicBezTo>
                  <a:cubicBezTo>
                    <a:pt x="17" y="0"/>
                    <a:pt x="17" y="0"/>
                    <a:pt x="17" y="0"/>
                  </a:cubicBezTo>
                  <a:cubicBezTo>
                    <a:pt x="17" y="1"/>
                    <a:pt x="17" y="1"/>
                    <a:pt x="17" y="1"/>
                  </a:cubicBezTo>
                  <a:cubicBezTo>
                    <a:pt x="16" y="1"/>
                    <a:pt x="16" y="1"/>
                    <a:pt x="16" y="1"/>
                  </a:cubicBezTo>
                  <a:cubicBezTo>
                    <a:pt x="15" y="1"/>
                    <a:pt x="15" y="1"/>
                    <a:pt x="14" y="2"/>
                  </a:cubicBezTo>
                  <a:cubicBezTo>
                    <a:pt x="13" y="2"/>
                    <a:pt x="13" y="3"/>
                    <a:pt x="13" y="3"/>
                  </a:cubicBezTo>
                  <a:cubicBezTo>
                    <a:pt x="13" y="4"/>
                    <a:pt x="13" y="5"/>
                    <a:pt x="14" y="7"/>
                  </a:cubicBezTo>
                  <a:cubicBezTo>
                    <a:pt x="23" y="19"/>
                    <a:pt x="23" y="19"/>
                    <a:pt x="23" y="19"/>
                  </a:cubicBezTo>
                  <a:cubicBezTo>
                    <a:pt x="31" y="8"/>
                    <a:pt x="31" y="8"/>
                    <a:pt x="31" y="8"/>
                  </a:cubicBezTo>
                  <a:cubicBezTo>
                    <a:pt x="32" y="6"/>
                    <a:pt x="33" y="5"/>
                    <a:pt x="33" y="4"/>
                  </a:cubicBezTo>
                  <a:cubicBezTo>
                    <a:pt x="33" y="3"/>
                    <a:pt x="33" y="3"/>
                    <a:pt x="32" y="2"/>
                  </a:cubicBezTo>
                  <a:cubicBezTo>
                    <a:pt x="32" y="2"/>
                    <a:pt x="32" y="2"/>
                    <a:pt x="31" y="1"/>
                  </a:cubicBezTo>
                  <a:cubicBezTo>
                    <a:pt x="31" y="1"/>
                    <a:pt x="30" y="1"/>
                    <a:pt x="29" y="1"/>
                  </a:cubicBezTo>
                  <a:lnTo>
                    <a:pt x="2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51" name="Freeform 39"/>
            <p:cNvSpPr>
              <a:spLocks noEditPoints="1"/>
            </p:cNvSpPr>
            <p:nvPr/>
          </p:nvSpPr>
          <p:spPr bwMode="auto">
            <a:xfrm>
              <a:off x="3970" y="2324"/>
              <a:ext cx="76" cy="75"/>
            </a:xfrm>
            <a:custGeom>
              <a:avLst/>
              <a:gdLst>
                <a:gd name="T0" fmla="*/ 21 w 40"/>
                <a:gd name="T1" fmla="*/ 0 h 39"/>
                <a:gd name="T2" fmla="*/ 34 w 40"/>
                <a:gd name="T3" fmla="*/ 6 h 39"/>
                <a:gd name="T4" fmla="*/ 40 w 40"/>
                <a:gd name="T5" fmla="*/ 19 h 39"/>
                <a:gd name="T6" fmla="*/ 34 w 40"/>
                <a:gd name="T7" fmla="*/ 34 h 39"/>
                <a:gd name="T8" fmla="*/ 20 w 40"/>
                <a:gd name="T9" fmla="*/ 39 h 39"/>
                <a:gd name="T10" fmla="*/ 6 w 40"/>
                <a:gd name="T11" fmla="*/ 34 h 39"/>
                <a:gd name="T12" fmla="*/ 0 w 40"/>
                <a:gd name="T13" fmla="*/ 20 h 39"/>
                <a:gd name="T14" fmla="*/ 7 w 40"/>
                <a:gd name="T15" fmla="*/ 5 h 39"/>
                <a:gd name="T16" fmla="*/ 21 w 40"/>
                <a:gd name="T17" fmla="*/ 0 h 39"/>
                <a:gd name="T18" fmla="*/ 20 w 40"/>
                <a:gd name="T19" fmla="*/ 2 h 39"/>
                <a:gd name="T20" fmla="*/ 11 w 40"/>
                <a:gd name="T21" fmla="*/ 6 h 39"/>
                <a:gd name="T22" fmla="*/ 7 w 40"/>
                <a:gd name="T23" fmla="*/ 19 h 39"/>
                <a:gd name="T24" fmla="*/ 11 w 40"/>
                <a:gd name="T25" fmla="*/ 33 h 39"/>
                <a:gd name="T26" fmla="*/ 20 w 40"/>
                <a:gd name="T27" fmla="*/ 37 h 39"/>
                <a:gd name="T28" fmla="*/ 30 w 40"/>
                <a:gd name="T29" fmla="*/ 33 h 39"/>
                <a:gd name="T30" fmla="*/ 33 w 40"/>
                <a:gd name="T31" fmla="*/ 20 h 39"/>
                <a:gd name="T32" fmla="*/ 29 w 40"/>
                <a:gd name="T33" fmla="*/ 6 h 39"/>
                <a:gd name="T34" fmla="*/ 20 w 40"/>
                <a:gd name="T35"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39">
                  <a:moveTo>
                    <a:pt x="21" y="0"/>
                  </a:moveTo>
                  <a:cubicBezTo>
                    <a:pt x="26" y="0"/>
                    <a:pt x="31" y="2"/>
                    <a:pt x="34" y="6"/>
                  </a:cubicBezTo>
                  <a:cubicBezTo>
                    <a:pt x="38" y="9"/>
                    <a:pt x="40" y="14"/>
                    <a:pt x="40" y="19"/>
                  </a:cubicBezTo>
                  <a:cubicBezTo>
                    <a:pt x="40" y="25"/>
                    <a:pt x="38" y="30"/>
                    <a:pt x="34" y="34"/>
                  </a:cubicBezTo>
                  <a:cubicBezTo>
                    <a:pt x="30" y="37"/>
                    <a:pt x="26" y="39"/>
                    <a:pt x="20" y="39"/>
                  </a:cubicBezTo>
                  <a:cubicBezTo>
                    <a:pt x="14" y="39"/>
                    <a:pt x="10" y="37"/>
                    <a:pt x="6" y="34"/>
                  </a:cubicBezTo>
                  <a:cubicBezTo>
                    <a:pt x="2" y="30"/>
                    <a:pt x="0" y="25"/>
                    <a:pt x="0" y="20"/>
                  </a:cubicBezTo>
                  <a:cubicBezTo>
                    <a:pt x="0" y="14"/>
                    <a:pt x="2" y="9"/>
                    <a:pt x="7" y="5"/>
                  </a:cubicBezTo>
                  <a:cubicBezTo>
                    <a:pt x="11" y="2"/>
                    <a:pt x="15" y="0"/>
                    <a:pt x="21" y="0"/>
                  </a:cubicBezTo>
                  <a:close/>
                  <a:moveTo>
                    <a:pt x="20" y="2"/>
                  </a:moveTo>
                  <a:cubicBezTo>
                    <a:pt x="16" y="2"/>
                    <a:pt x="13" y="3"/>
                    <a:pt x="11" y="6"/>
                  </a:cubicBezTo>
                  <a:cubicBezTo>
                    <a:pt x="8" y="9"/>
                    <a:pt x="7" y="13"/>
                    <a:pt x="7" y="19"/>
                  </a:cubicBezTo>
                  <a:cubicBezTo>
                    <a:pt x="7" y="26"/>
                    <a:pt x="8" y="30"/>
                    <a:pt x="11" y="33"/>
                  </a:cubicBezTo>
                  <a:cubicBezTo>
                    <a:pt x="13" y="36"/>
                    <a:pt x="16" y="37"/>
                    <a:pt x="20" y="37"/>
                  </a:cubicBezTo>
                  <a:cubicBezTo>
                    <a:pt x="24" y="37"/>
                    <a:pt x="27" y="36"/>
                    <a:pt x="30" y="33"/>
                  </a:cubicBezTo>
                  <a:cubicBezTo>
                    <a:pt x="32" y="30"/>
                    <a:pt x="33" y="26"/>
                    <a:pt x="33" y="20"/>
                  </a:cubicBezTo>
                  <a:cubicBezTo>
                    <a:pt x="33" y="14"/>
                    <a:pt x="32" y="9"/>
                    <a:pt x="29" y="6"/>
                  </a:cubicBezTo>
                  <a:cubicBezTo>
                    <a:pt x="27" y="3"/>
                    <a:pt x="24" y="2"/>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52" name="Freeform 40"/>
            <p:cNvSpPr/>
            <p:nvPr/>
          </p:nvSpPr>
          <p:spPr bwMode="auto">
            <a:xfrm>
              <a:off x="4052" y="2326"/>
              <a:ext cx="59" cy="71"/>
            </a:xfrm>
            <a:custGeom>
              <a:avLst/>
              <a:gdLst>
                <a:gd name="T0" fmla="*/ 12 w 31"/>
                <a:gd name="T1" fmla="*/ 2 h 37"/>
                <a:gd name="T2" fmla="*/ 12 w 31"/>
                <a:gd name="T3" fmla="*/ 17 h 37"/>
                <a:gd name="T4" fmla="*/ 19 w 31"/>
                <a:gd name="T5" fmla="*/ 17 h 37"/>
                <a:gd name="T6" fmla="*/ 23 w 31"/>
                <a:gd name="T7" fmla="*/ 16 h 37"/>
                <a:gd name="T8" fmla="*/ 25 w 31"/>
                <a:gd name="T9" fmla="*/ 12 h 37"/>
                <a:gd name="T10" fmla="*/ 26 w 31"/>
                <a:gd name="T11" fmla="*/ 12 h 37"/>
                <a:gd name="T12" fmla="*/ 26 w 31"/>
                <a:gd name="T13" fmla="*/ 24 h 37"/>
                <a:gd name="T14" fmla="*/ 25 w 31"/>
                <a:gd name="T15" fmla="*/ 24 h 37"/>
                <a:gd name="T16" fmla="*/ 24 w 31"/>
                <a:gd name="T17" fmla="*/ 21 h 37"/>
                <a:gd name="T18" fmla="*/ 22 w 31"/>
                <a:gd name="T19" fmla="*/ 20 h 37"/>
                <a:gd name="T20" fmla="*/ 19 w 31"/>
                <a:gd name="T21" fmla="*/ 19 h 37"/>
                <a:gd name="T22" fmla="*/ 12 w 31"/>
                <a:gd name="T23" fmla="*/ 19 h 37"/>
                <a:gd name="T24" fmla="*/ 12 w 31"/>
                <a:gd name="T25" fmla="*/ 31 h 37"/>
                <a:gd name="T26" fmla="*/ 12 w 31"/>
                <a:gd name="T27" fmla="*/ 34 h 37"/>
                <a:gd name="T28" fmla="*/ 13 w 31"/>
                <a:gd name="T29" fmla="*/ 36 h 37"/>
                <a:gd name="T30" fmla="*/ 16 w 31"/>
                <a:gd name="T31" fmla="*/ 36 h 37"/>
                <a:gd name="T32" fmla="*/ 18 w 31"/>
                <a:gd name="T33" fmla="*/ 36 h 37"/>
                <a:gd name="T34" fmla="*/ 18 w 31"/>
                <a:gd name="T35" fmla="*/ 37 h 37"/>
                <a:gd name="T36" fmla="*/ 0 w 31"/>
                <a:gd name="T37" fmla="*/ 37 h 37"/>
                <a:gd name="T38" fmla="*/ 0 w 31"/>
                <a:gd name="T39" fmla="*/ 36 h 37"/>
                <a:gd name="T40" fmla="*/ 1 w 31"/>
                <a:gd name="T41" fmla="*/ 36 h 37"/>
                <a:gd name="T42" fmla="*/ 5 w 31"/>
                <a:gd name="T43" fmla="*/ 35 h 37"/>
                <a:gd name="T44" fmla="*/ 6 w 31"/>
                <a:gd name="T45" fmla="*/ 31 h 37"/>
                <a:gd name="T46" fmla="*/ 6 w 31"/>
                <a:gd name="T47" fmla="*/ 7 h 37"/>
                <a:gd name="T48" fmla="*/ 5 w 31"/>
                <a:gd name="T49" fmla="*/ 3 h 37"/>
                <a:gd name="T50" fmla="*/ 4 w 31"/>
                <a:gd name="T51" fmla="*/ 2 h 37"/>
                <a:gd name="T52" fmla="*/ 1 w 31"/>
                <a:gd name="T53" fmla="*/ 1 h 37"/>
                <a:gd name="T54" fmla="*/ 0 w 31"/>
                <a:gd name="T55" fmla="*/ 1 h 37"/>
                <a:gd name="T56" fmla="*/ 0 w 31"/>
                <a:gd name="T57" fmla="*/ 0 h 37"/>
                <a:gd name="T58" fmla="*/ 31 w 31"/>
                <a:gd name="T59" fmla="*/ 0 h 37"/>
                <a:gd name="T60" fmla="*/ 31 w 31"/>
                <a:gd name="T61" fmla="*/ 8 h 37"/>
                <a:gd name="T62" fmla="*/ 30 w 31"/>
                <a:gd name="T63" fmla="*/ 8 h 37"/>
                <a:gd name="T64" fmla="*/ 28 w 31"/>
                <a:gd name="T65" fmla="*/ 4 h 37"/>
                <a:gd name="T66" fmla="*/ 26 w 31"/>
                <a:gd name="T67" fmla="*/ 3 h 37"/>
                <a:gd name="T68" fmla="*/ 21 w 31"/>
                <a:gd name="T69" fmla="*/ 2 h 37"/>
                <a:gd name="T70" fmla="*/ 12 w 31"/>
                <a:gd name="T71"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 h="37">
                  <a:moveTo>
                    <a:pt x="12" y="2"/>
                  </a:moveTo>
                  <a:cubicBezTo>
                    <a:pt x="12" y="17"/>
                    <a:pt x="12" y="17"/>
                    <a:pt x="12" y="17"/>
                  </a:cubicBezTo>
                  <a:cubicBezTo>
                    <a:pt x="19" y="17"/>
                    <a:pt x="19" y="17"/>
                    <a:pt x="19" y="17"/>
                  </a:cubicBezTo>
                  <a:cubicBezTo>
                    <a:pt x="21" y="17"/>
                    <a:pt x="22" y="16"/>
                    <a:pt x="23" y="16"/>
                  </a:cubicBezTo>
                  <a:cubicBezTo>
                    <a:pt x="24" y="15"/>
                    <a:pt x="24" y="14"/>
                    <a:pt x="25" y="12"/>
                  </a:cubicBezTo>
                  <a:cubicBezTo>
                    <a:pt x="26" y="12"/>
                    <a:pt x="26" y="12"/>
                    <a:pt x="26" y="12"/>
                  </a:cubicBezTo>
                  <a:cubicBezTo>
                    <a:pt x="26" y="24"/>
                    <a:pt x="26" y="24"/>
                    <a:pt x="26" y="24"/>
                  </a:cubicBezTo>
                  <a:cubicBezTo>
                    <a:pt x="25" y="24"/>
                    <a:pt x="25" y="24"/>
                    <a:pt x="25" y="24"/>
                  </a:cubicBezTo>
                  <a:cubicBezTo>
                    <a:pt x="25" y="23"/>
                    <a:pt x="24" y="22"/>
                    <a:pt x="24" y="21"/>
                  </a:cubicBezTo>
                  <a:cubicBezTo>
                    <a:pt x="24" y="20"/>
                    <a:pt x="23" y="20"/>
                    <a:pt x="22" y="20"/>
                  </a:cubicBezTo>
                  <a:cubicBezTo>
                    <a:pt x="22" y="19"/>
                    <a:pt x="21" y="19"/>
                    <a:pt x="19" y="19"/>
                  </a:cubicBezTo>
                  <a:cubicBezTo>
                    <a:pt x="12" y="19"/>
                    <a:pt x="12" y="19"/>
                    <a:pt x="12" y="19"/>
                  </a:cubicBezTo>
                  <a:cubicBezTo>
                    <a:pt x="12" y="31"/>
                    <a:pt x="12" y="31"/>
                    <a:pt x="12" y="31"/>
                  </a:cubicBezTo>
                  <a:cubicBezTo>
                    <a:pt x="12" y="33"/>
                    <a:pt x="12" y="34"/>
                    <a:pt x="12" y="34"/>
                  </a:cubicBezTo>
                  <a:cubicBezTo>
                    <a:pt x="12" y="35"/>
                    <a:pt x="13" y="35"/>
                    <a:pt x="13" y="36"/>
                  </a:cubicBezTo>
                  <a:cubicBezTo>
                    <a:pt x="14" y="36"/>
                    <a:pt x="15" y="36"/>
                    <a:pt x="16" y="36"/>
                  </a:cubicBezTo>
                  <a:cubicBezTo>
                    <a:pt x="18" y="36"/>
                    <a:pt x="18" y="36"/>
                    <a:pt x="18" y="36"/>
                  </a:cubicBezTo>
                  <a:cubicBezTo>
                    <a:pt x="18" y="37"/>
                    <a:pt x="18" y="37"/>
                    <a:pt x="18" y="37"/>
                  </a:cubicBezTo>
                  <a:cubicBezTo>
                    <a:pt x="0" y="37"/>
                    <a:pt x="0" y="37"/>
                    <a:pt x="0" y="37"/>
                  </a:cubicBezTo>
                  <a:cubicBezTo>
                    <a:pt x="0" y="36"/>
                    <a:pt x="0" y="36"/>
                    <a:pt x="0" y="36"/>
                  </a:cubicBezTo>
                  <a:cubicBezTo>
                    <a:pt x="1" y="36"/>
                    <a:pt x="1" y="36"/>
                    <a:pt x="1" y="36"/>
                  </a:cubicBezTo>
                  <a:cubicBezTo>
                    <a:pt x="3" y="36"/>
                    <a:pt x="4" y="36"/>
                    <a:pt x="5" y="35"/>
                  </a:cubicBezTo>
                  <a:cubicBezTo>
                    <a:pt x="6" y="34"/>
                    <a:pt x="6" y="33"/>
                    <a:pt x="6" y="31"/>
                  </a:cubicBezTo>
                  <a:cubicBezTo>
                    <a:pt x="6" y="7"/>
                    <a:pt x="6" y="7"/>
                    <a:pt x="6" y="7"/>
                  </a:cubicBezTo>
                  <a:cubicBezTo>
                    <a:pt x="6" y="5"/>
                    <a:pt x="6" y="4"/>
                    <a:pt x="5" y="3"/>
                  </a:cubicBezTo>
                  <a:cubicBezTo>
                    <a:pt x="5" y="2"/>
                    <a:pt x="5" y="2"/>
                    <a:pt x="4" y="2"/>
                  </a:cubicBezTo>
                  <a:cubicBezTo>
                    <a:pt x="3" y="1"/>
                    <a:pt x="2" y="1"/>
                    <a:pt x="1" y="1"/>
                  </a:cubicBezTo>
                  <a:cubicBezTo>
                    <a:pt x="0" y="1"/>
                    <a:pt x="0" y="1"/>
                    <a:pt x="0" y="1"/>
                  </a:cubicBezTo>
                  <a:cubicBezTo>
                    <a:pt x="0" y="0"/>
                    <a:pt x="0" y="0"/>
                    <a:pt x="0" y="0"/>
                  </a:cubicBezTo>
                  <a:cubicBezTo>
                    <a:pt x="31" y="0"/>
                    <a:pt x="31" y="0"/>
                    <a:pt x="31" y="0"/>
                  </a:cubicBezTo>
                  <a:cubicBezTo>
                    <a:pt x="31" y="8"/>
                    <a:pt x="31" y="8"/>
                    <a:pt x="31" y="8"/>
                  </a:cubicBezTo>
                  <a:cubicBezTo>
                    <a:pt x="30" y="8"/>
                    <a:pt x="30" y="8"/>
                    <a:pt x="30" y="8"/>
                  </a:cubicBezTo>
                  <a:cubicBezTo>
                    <a:pt x="29" y="6"/>
                    <a:pt x="29" y="5"/>
                    <a:pt x="28" y="4"/>
                  </a:cubicBezTo>
                  <a:cubicBezTo>
                    <a:pt x="27" y="4"/>
                    <a:pt x="27" y="3"/>
                    <a:pt x="26" y="3"/>
                  </a:cubicBezTo>
                  <a:cubicBezTo>
                    <a:pt x="25" y="2"/>
                    <a:pt x="23" y="2"/>
                    <a:pt x="21" y="2"/>
                  </a:cubicBezTo>
                  <a:lnTo>
                    <a:pt x="12"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53" name="Freeform 41"/>
            <p:cNvSpPr>
              <a:spLocks noEditPoints="1"/>
            </p:cNvSpPr>
            <p:nvPr/>
          </p:nvSpPr>
          <p:spPr bwMode="auto">
            <a:xfrm>
              <a:off x="4145" y="2326"/>
              <a:ext cx="59" cy="71"/>
            </a:xfrm>
            <a:custGeom>
              <a:avLst/>
              <a:gdLst>
                <a:gd name="T0" fmla="*/ 11 w 31"/>
                <a:gd name="T1" fmla="*/ 20 h 37"/>
                <a:gd name="T2" fmla="*/ 11 w 31"/>
                <a:gd name="T3" fmla="*/ 31 h 37"/>
                <a:gd name="T4" fmla="*/ 12 w 31"/>
                <a:gd name="T5" fmla="*/ 35 h 37"/>
                <a:gd name="T6" fmla="*/ 16 w 31"/>
                <a:gd name="T7" fmla="*/ 36 h 37"/>
                <a:gd name="T8" fmla="*/ 17 w 31"/>
                <a:gd name="T9" fmla="*/ 36 h 37"/>
                <a:gd name="T10" fmla="*/ 17 w 31"/>
                <a:gd name="T11" fmla="*/ 37 h 37"/>
                <a:gd name="T12" fmla="*/ 0 w 31"/>
                <a:gd name="T13" fmla="*/ 37 h 37"/>
                <a:gd name="T14" fmla="*/ 0 w 31"/>
                <a:gd name="T15" fmla="*/ 36 h 37"/>
                <a:gd name="T16" fmla="*/ 1 w 31"/>
                <a:gd name="T17" fmla="*/ 36 h 37"/>
                <a:gd name="T18" fmla="*/ 5 w 31"/>
                <a:gd name="T19" fmla="*/ 35 h 37"/>
                <a:gd name="T20" fmla="*/ 6 w 31"/>
                <a:gd name="T21" fmla="*/ 31 h 37"/>
                <a:gd name="T22" fmla="*/ 6 w 31"/>
                <a:gd name="T23" fmla="*/ 7 h 37"/>
                <a:gd name="T24" fmla="*/ 5 w 31"/>
                <a:gd name="T25" fmla="*/ 2 h 37"/>
                <a:gd name="T26" fmla="*/ 1 w 31"/>
                <a:gd name="T27" fmla="*/ 1 h 37"/>
                <a:gd name="T28" fmla="*/ 0 w 31"/>
                <a:gd name="T29" fmla="*/ 1 h 37"/>
                <a:gd name="T30" fmla="*/ 0 w 31"/>
                <a:gd name="T31" fmla="*/ 0 h 37"/>
                <a:gd name="T32" fmla="*/ 15 w 31"/>
                <a:gd name="T33" fmla="*/ 0 h 37"/>
                <a:gd name="T34" fmla="*/ 24 w 31"/>
                <a:gd name="T35" fmla="*/ 1 h 37"/>
                <a:gd name="T36" fmla="*/ 29 w 31"/>
                <a:gd name="T37" fmla="*/ 5 h 37"/>
                <a:gd name="T38" fmla="*/ 31 w 31"/>
                <a:gd name="T39" fmla="*/ 10 h 37"/>
                <a:gd name="T40" fmla="*/ 28 w 31"/>
                <a:gd name="T41" fmla="*/ 18 h 37"/>
                <a:gd name="T42" fmla="*/ 18 w 31"/>
                <a:gd name="T43" fmla="*/ 21 h 37"/>
                <a:gd name="T44" fmla="*/ 15 w 31"/>
                <a:gd name="T45" fmla="*/ 20 h 37"/>
                <a:gd name="T46" fmla="*/ 11 w 31"/>
                <a:gd name="T47" fmla="*/ 20 h 37"/>
                <a:gd name="T48" fmla="*/ 11 w 31"/>
                <a:gd name="T49" fmla="*/ 18 h 37"/>
                <a:gd name="T50" fmla="*/ 14 w 31"/>
                <a:gd name="T51" fmla="*/ 19 h 37"/>
                <a:gd name="T52" fmla="*/ 16 w 31"/>
                <a:gd name="T53" fmla="*/ 19 h 37"/>
                <a:gd name="T54" fmla="*/ 22 w 31"/>
                <a:gd name="T55" fmla="*/ 17 h 37"/>
                <a:gd name="T56" fmla="*/ 24 w 31"/>
                <a:gd name="T57" fmla="*/ 11 h 37"/>
                <a:gd name="T58" fmla="*/ 23 w 31"/>
                <a:gd name="T59" fmla="*/ 6 h 37"/>
                <a:gd name="T60" fmla="*/ 20 w 31"/>
                <a:gd name="T61" fmla="*/ 3 h 37"/>
                <a:gd name="T62" fmla="*/ 15 w 31"/>
                <a:gd name="T63" fmla="*/ 2 h 37"/>
                <a:gd name="T64" fmla="*/ 11 w 31"/>
                <a:gd name="T65" fmla="*/ 3 h 37"/>
                <a:gd name="T66" fmla="*/ 11 w 31"/>
                <a:gd name="T67"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7">
                  <a:moveTo>
                    <a:pt x="11" y="20"/>
                  </a:moveTo>
                  <a:cubicBezTo>
                    <a:pt x="11" y="31"/>
                    <a:pt x="11" y="31"/>
                    <a:pt x="11" y="31"/>
                  </a:cubicBezTo>
                  <a:cubicBezTo>
                    <a:pt x="11" y="33"/>
                    <a:pt x="12" y="35"/>
                    <a:pt x="12" y="35"/>
                  </a:cubicBezTo>
                  <a:cubicBezTo>
                    <a:pt x="13" y="36"/>
                    <a:pt x="14" y="36"/>
                    <a:pt x="16" y="36"/>
                  </a:cubicBezTo>
                  <a:cubicBezTo>
                    <a:pt x="17" y="36"/>
                    <a:pt x="17" y="36"/>
                    <a:pt x="17" y="36"/>
                  </a:cubicBezTo>
                  <a:cubicBezTo>
                    <a:pt x="17" y="37"/>
                    <a:pt x="17" y="37"/>
                    <a:pt x="17" y="37"/>
                  </a:cubicBezTo>
                  <a:cubicBezTo>
                    <a:pt x="0" y="37"/>
                    <a:pt x="0" y="37"/>
                    <a:pt x="0" y="37"/>
                  </a:cubicBezTo>
                  <a:cubicBezTo>
                    <a:pt x="0" y="36"/>
                    <a:pt x="0" y="36"/>
                    <a:pt x="0" y="36"/>
                  </a:cubicBezTo>
                  <a:cubicBezTo>
                    <a:pt x="1" y="36"/>
                    <a:pt x="1" y="36"/>
                    <a:pt x="1" y="36"/>
                  </a:cubicBezTo>
                  <a:cubicBezTo>
                    <a:pt x="3" y="36"/>
                    <a:pt x="4" y="36"/>
                    <a:pt x="5" y="35"/>
                  </a:cubicBezTo>
                  <a:cubicBezTo>
                    <a:pt x="5" y="34"/>
                    <a:pt x="6" y="33"/>
                    <a:pt x="6" y="31"/>
                  </a:cubicBezTo>
                  <a:cubicBezTo>
                    <a:pt x="6" y="7"/>
                    <a:pt x="6" y="7"/>
                    <a:pt x="6" y="7"/>
                  </a:cubicBezTo>
                  <a:cubicBezTo>
                    <a:pt x="6" y="4"/>
                    <a:pt x="5" y="3"/>
                    <a:pt x="5" y="2"/>
                  </a:cubicBezTo>
                  <a:cubicBezTo>
                    <a:pt x="4" y="1"/>
                    <a:pt x="3" y="1"/>
                    <a:pt x="1" y="1"/>
                  </a:cubicBezTo>
                  <a:cubicBezTo>
                    <a:pt x="0" y="1"/>
                    <a:pt x="0" y="1"/>
                    <a:pt x="0" y="1"/>
                  </a:cubicBezTo>
                  <a:cubicBezTo>
                    <a:pt x="0" y="0"/>
                    <a:pt x="0" y="0"/>
                    <a:pt x="0" y="0"/>
                  </a:cubicBezTo>
                  <a:cubicBezTo>
                    <a:pt x="15" y="0"/>
                    <a:pt x="15" y="0"/>
                    <a:pt x="15" y="0"/>
                  </a:cubicBezTo>
                  <a:cubicBezTo>
                    <a:pt x="19" y="0"/>
                    <a:pt x="21" y="0"/>
                    <a:pt x="24" y="1"/>
                  </a:cubicBezTo>
                  <a:cubicBezTo>
                    <a:pt x="26" y="2"/>
                    <a:pt x="27" y="3"/>
                    <a:pt x="29" y="5"/>
                  </a:cubicBezTo>
                  <a:cubicBezTo>
                    <a:pt x="30" y="6"/>
                    <a:pt x="31" y="8"/>
                    <a:pt x="31" y="10"/>
                  </a:cubicBezTo>
                  <a:cubicBezTo>
                    <a:pt x="31" y="13"/>
                    <a:pt x="30" y="16"/>
                    <a:pt x="28" y="18"/>
                  </a:cubicBezTo>
                  <a:cubicBezTo>
                    <a:pt x="26" y="20"/>
                    <a:pt x="22" y="21"/>
                    <a:pt x="18" y="21"/>
                  </a:cubicBezTo>
                  <a:cubicBezTo>
                    <a:pt x="17" y="21"/>
                    <a:pt x="16" y="21"/>
                    <a:pt x="15" y="20"/>
                  </a:cubicBezTo>
                  <a:cubicBezTo>
                    <a:pt x="14" y="20"/>
                    <a:pt x="13" y="20"/>
                    <a:pt x="11" y="20"/>
                  </a:cubicBezTo>
                  <a:close/>
                  <a:moveTo>
                    <a:pt x="11" y="18"/>
                  </a:moveTo>
                  <a:cubicBezTo>
                    <a:pt x="13" y="18"/>
                    <a:pt x="13" y="19"/>
                    <a:pt x="14" y="19"/>
                  </a:cubicBezTo>
                  <a:cubicBezTo>
                    <a:pt x="15" y="19"/>
                    <a:pt x="16" y="19"/>
                    <a:pt x="16" y="19"/>
                  </a:cubicBezTo>
                  <a:cubicBezTo>
                    <a:pt x="19" y="19"/>
                    <a:pt x="20" y="18"/>
                    <a:pt x="22" y="17"/>
                  </a:cubicBezTo>
                  <a:cubicBezTo>
                    <a:pt x="23" y="15"/>
                    <a:pt x="24" y="13"/>
                    <a:pt x="24" y="11"/>
                  </a:cubicBezTo>
                  <a:cubicBezTo>
                    <a:pt x="24" y="9"/>
                    <a:pt x="24" y="8"/>
                    <a:pt x="23" y="6"/>
                  </a:cubicBezTo>
                  <a:cubicBezTo>
                    <a:pt x="22" y="5"/>
                    <a:pt x="21" y="4"/>
                    <a:pt x="20" y="3"/>
                  </a:cubicBezTo>
                  <a:cubicBezTo>
                    <a:pt x="19" y="3"/>
                    <a:pt x="17" y="2"/>
                    <a:pt x="15" y="2"/>
                  </a:cubicBezTo>
                  <a:cubicBezTo>
                    <a:pt x="14" y="2"/>
                    <a:pt x="13" y="2"/>
                    <a:pt x="11" y="3"/>
                  </a:cubicBezTo>
                  <a:lnTo>
                    <a:pt x="11"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54" name="Freeform 42"/>
            <p:cNvSpPr/>
            <p:nvPr/>
          </p:nvSpPr>
          <p:spPr bwMode="auto">
            <a:xfrm>
              <a:off x="4210" y="2326"/>
              <a:ext cx="67" cy="71"/>
            </a:xfrm>
            <a:custGeom>
              <a:avLst/>
              <a:gdLst>
                <a:gd name="T0" fmla="*/ 12 w 35"/>
                <a:gd name="T1" fmla="*/ 2 h 37"/>
                <a:gd name="T2" fmla="*/ 12 w 35"/>
                <a:gd name="T3" fmla="*/ 17 h 37"/>
                <a:gd name="T4" fmla="*/ 21 w 35"/>
                <a:gd name="T5" fmla="*/ 17 h 37"/>
                <a:gd name="T6" fmla="*/ 25 w 35"/>
                <a:gd name="T7" fmla="*/ 16 h 37"/>
                <a:gd name="T8" fmla="*/ 27 w 35"/>
                <a:gd name="T9" fmla="*/ 11 h 37"/>
                <a:gd name="T10" fmla="*/ 28 w 35"/>
                <a:gd name="T11" fmla="*/ 11 h 37"/>
                <a:gd name="T12" fmla="*/ 28 w 35"/>
                <a:gd name="T13" fmla="*/ 24 h 37"/>
                <a:gd name="T14" fmla="*/ 27 w 35"/>
                <a:gd name="T15" fmla="*/ 24 h 37"/>
                <a:gd name="T16" fmla="*/ 26 w 35"/>
                <a:gd name="T17" fmla="*/ 21 h 37"/>
                <a:gd name="T18" fmla="*/ 24 w 35"/>
                <a:gd name="T19" fmla="*/ 19 h 37"/>
                <a:gd name="T20" fmla="*/ 21 w 35"/>
                <a:gd name="T21" fmla="*/ 19 h 37"/>
                <a:gd name="T22" fmla="*/ 12 w 35"/>
                <a:gd name="T23" fmla="*/ 19 h 37"/>
                <a:gd name="T24" fmla="*/ 12 w 35"/>
                <a:gd name="T25" fmla="*/ 31 h 37"/>
                <a:gd name="T26" fmla="*/ 12 w 35"/>
                <a:gd name="T27" fmla="*/ 34 h 37"/>
                <a:gd name="T28" fmla="*/ 13 w 35"/>
                <a:gd name="T29" fmla="*/ 35 h 37"/>
                <a:gd name="T30" fmla="*/ 15 w 35"/>
                <a:gd name="T31" fmla="*/ 35 h 37"/>
                <a:gd name="T32" fmla="*/ 22 w 35"/>
                <a:gd name="T33" fmla="*/ 35 h 37"/>
                <a:gd name="T34" fmla="*/ 27 w 35"/>
                <a:gd name="T35" fmla="*/ 35 h 37"/>
                <a:gd name="T36" fmla="*/ 30 w 35"/>
                <a:gd name="T37" fmla="*/ 33 h 37"/>
                <a:gd name="T38" fmla="*/ 34 w 35"/>
                <a:gd name="T39" fmla="*/ 28 h 37"/>
                <a:gd name="T40" fmla="*/ 35 w 35"/>
                <a:gd name="T41" fmla="*/ 28 h 37"/>
                <a:gd name="T42" fmla="*/ 32 w 35"/>
                <a:gd name="T43" fmla="*/ 37 h 37"/>
                <a:gd name="T44" fmla="*/ 0 w 35"/>
                <a:gd name="T45" fmla="*/ 37 h 37"/>
                <a:gd name="T46" fmla="*/ 0 w 35"/>
                <a:gd name="T47" fmla="*/ 36 h 37"/>
                <a:gd name="T48" fmla="*/ 1 w 35"/>
                <a:gd name="T49" fmla="*/ 36 h 37"/>
                <a:gd name="T50" fmla="*/ 4 w 35"/>
                <a:gd name="T51" fmla="*/ 36 h 37"/>
                <a:gd name="T52" fmla="*/ 5 w 35"/>
                <a:gd name="T53" fmla="*/ 34 h 37"/>
                <a:gd name="T54" fmla="*/ 6 w 35"/>
                <a:gd name="T55" fmla="*/ 31 h 37"/>
                <a:gd name="T56" fmla="*/ 6 w 35"/>
                <a:gd name="T57" fmla="*/ 7 h 37"/>
                <a:gd name="T58" fmla="*/ 5 w 35"/>
                <a:gd name="T59" fmla="*/ 2 h 37"/>
                <a:gd name="T60" fmla="*/ 1 w 35"/>
                <a:gd name="T61" fmla="*/ 1 h 37"/>
                <a:gd name="T62" fmla="*/ 0 w 35"/>
                <a:gd name="T63" fmla="*/ 1 h 37"/>
                <a:gd name="T64" fmla="*/ 0 w 35"/>
                <a:gd name="T65" fmla="*/ 0 h 37"/>
                <a:gd name="T66" fmla="*/ 32 w 35"/>
                <a:gd name="T67" fmla="*/ 0 h 37"/>
                <a:gd name="T68" fmla="*/ 32 w 35"/>
                <a:gd name="T69" fmla="*/ 8 h 37"/>
                <a:gd name="T70" fmla="*/ 31 w 35"/>
                <a:gd name="T71" fmla="*/ 8 h 37"/>
                <a:gd name="T72" fmla="*/ 29 w 35"/>
                <a:gd name="T73" fmla="*/ 4 h 37"/>
                <a:gd name="T74" fmla="*/ 27 w 35"/>
                <a:gd name="T75" fmla="*/ 3 h 37"/>
                <a:gd name="T76" fmla="*/ 23 w 35"/>
                <a:gd name="T77" fmla="*/ 2 h 37"/>
                <a:gd name="T78" fmla="*/ 12 w 35"/>
                <a:gd name="T79"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 h="37">
                  <a:moveTo>
                    <a:pt x="12" y="2"/>
                  </a:moveTo>
                  <a:cubicBezTo>
                    <a:pt x="12" y="17"/>
                    <a:pt x="12" y="17"/>
                    <a:pt x="12" y="17"/>
                  </a:cubicBezTo>
                  <a:cubicBezTo>
                    <a:pt x="21" y="17"/>
                    <a:pt x="21" y="17"/>
                    <a:pt x="21" y="17"/>
                  </a:cubicBezTo>
                  <a:cubicBezTo>
                    <a:pt x="23" y="17"/>
                    <a:pt x="24" y="16"/>
                    <a:pt x="25" y="16"/>
                  </a:cubicBezTo>
                  <a:cubicBezTo>
                    <a:pt x="26" y="15"/>
                    <a:pt x="27" y="14"/>
                    <a:pt x="27" y="11"/>
                  </a:cubicBezTo>
                  <a:cubicBezTo>
                    <a:pt x="28" y="11"/>
                    <a:pt x="28" y="11"/>
                    <a:pt x="28" y="11"/>
                  </a:cubicBezTo>
                  <a:cubicBezTo>
                    <a:pt x="28" y="24"/>
                    <a:pt x="28" y="24"/>
                    <a:pt x="28" y="24"/>
                  </a:cubicBezTo>
                  <a:cubicBezTo>
                    <a:pt x="27" y="24"/>
                    <a:pt x="27" y="24"/>
                    <a:pt x="27" y="24"/>
                  </a:cubicBezTo>
                  <a:cubicBezTo>
                    <a:pt x="27" y="23"/>
                    <a:pt x="26" y="21"/>
                    <a:pt x="26" y="21"/>
                  </a:cubicBezTo>
                  <a:cubicBezTo>
                    <a:pt x="26" y="20"/>
                    <a:pt x="25" y="20"/>
                    <a:pt x="24" y="19"/>
                  </a:cubicBezTo>
                  <a:cubicBezTo>
                    <a:pt x="24" y="19"/>
                    <a:pt x="22" y="19"/>
                    <a:pt x="21" y="19"/>
                  </a:cubicBezTo>
                  <a:cubicBezTo>
                    <a:pt x="12" y="19"/>
                    <a:pt x="12" y="19"/>
                    <a:pt x="12" y="19"/>
                  </a:cubicBezTo>
                  <a:cubicBezTo>
                    <a:pt x="12" y="31"/>
                    <a:pt x="12" y="31"/>
                    <a:pt x="12" y="31"/>
                  </a:cubicBezTo>
                  <a:cubicBezTo>
                    <a:pt x="12" y="33"/>
                    <a:pt x="12" y="34"/>
                    <a:pt x="12" y="34"/>
                  </a:cubicBezTo>
                  <a:cubicBezTo>
                    <a:pt x="12" y="34"/>
                    <a:pt x="12" y="35"/>
                    <a:pt x="13" y="35"/>
                  </a:cubicBezTo>
                  <a:cubicBezTo>
                    <a:pt x="13" y="35"/>
                    <a:pt x="14" y="35"/>
                    <a:pt x="15" y="35"/>
                  </a:cubicBezTo>
                  <a:cubicBezTo>
                    <a:pt x="22" y="35"/>
                    <a:pt x="22" y="35"/>
                    <a:pt x="22" y="35"/>
                  </a:cubicBezTo>
                  <a:cubicBezTo>
                    <a:pt x="24" y="35"/>
                    <a:pt x="26" y="35"/>
                    <a:pt x="27" y="35"/>
                  </a:cubicBezTo>
                  <a:cubicBezTo>
                    <a:pt x="28" y="35"/>
                    <a:pt x="29" y="34"/>
                    <a:pt x="30" y="33"/>
                  </a:cubicBezTo>
                  <a:cubicBezTo>
                    <a:pt x="31" y="32"/>
                    <a:pt x="33" y="30"/>
                    <a:pt x="34" y="28"/>
                  </a:cubicBezTo>
                  <a:cubicBezTo>
                    <a:pt x="35" y="28"/>
                    <a:pt x="35" y="28"/>
                    <a:pt x="35" y="28"/>
                  </a:cubicBezTo>
                  <a:cubicBezTo>
                    <a:pt x="32" y="37"/>
                    <a:pt x="32" y="37"/>
                    <a:pt x="32" y="37"/>
                  </a:cubicBezTo>
                  <a:cubicBezTo>
                    <a:pt x="0" y="37"/>
                    <a:pt x="0" y="37"/>
                    <a:pt x="0" y="37"/>
                  </a:cubicBezTo>
                  <a:cubicBezTo>
                    <a:pt x="0" y="36"/>
                    <a:pt x="0" y="36"/>
                    <a:pt x="0" y="36"/>
                  </a:cubicBezTo>
                  <a:cubicBezTo>
                    <a:pt x="1" y="36"/>
                    <a:pt x="1" y="36"/>
                    <a:pt x="1" y="36"/>
                  </a:cubicBezTo>
                  <a:cubicBezTo>
                    <a:pt x="2" y="36"/>
                    <a:pt x="3" y="36"/>
                    <a:pt x="4" y="36"/>
                  </a:cubicBezTo>
                  <a:cubicBezTo>
                    <a:pt x="5" y="35"/>
                    <a:pt x="5" y="35"/>
                    <a:pt x="5" y="34"/>
                  </a:cubicBezTo>
                  <a:cubicBezTo>
                    <a:pt x="6" y="34"/>
                    <a:pt x="6" y="33"/>
                    <a:pt x="6" y="31"/>
                  </a:cubicBezTo>
                  <a:cubicBezTo>
                    <a:pt x="6" y="7"/>
                    <a:pt x="6" y="7"/>
                    <a:pt x="6" y="7"/>
                  </a:cubicBezTo>
                  <a:cubicBezTo>
                    <a:pt x="6" y="4"/>
                    <a:pt x="6" y="3"/>
                    <a:pt x="5" y="2"/>
                  </a:cubicBezTo>
                  <a:cubicBezTo>
                    <a:pt x="4" y="1"/>
                    <a:pt x="3" y="1"/>
                    <a:pt x="1" y="1"/>
                  </a:cubicBezTo>
                  <a:cubicBezTo>
                    <a:pt x="0" y="1"/>
                    <a:pt x="0" y="1"/>
                    <a:pt x="0" y="1"/>
                  </a:cubicBezTo>
                  <a:cubicBezTo>
                    <a:pt x="0" y="0"/>
                    <a:pt x="0" y="0"/>
                    <a:pt x="0" y="0"/>
                  </a:cubicBezTo>
                  <a:cubicBezTo>
                    <a:pt x="32" y="0"/>
                    <a:pt x="32" y="0"/>
                    <a:pt x="32" y="0"/>
                  </a:cubicBezTo>
                  <a:cubicBezTo>
                    <a:pt x="32" y="8"/>
                    <a:pt x="32" y="8"/>
                    <a:pt x="32" y="8"/>
                  </a:cubicBezTo>
                  <a:cubicBezTo>
                    <a:pt x="31" y="8"/>
                    <a:pt x="31" y="8"/>
                    <a:pt x="31" y="8"/>
                  </a:cubicBezTo>
                  <a:cubicBezTo>
                    <a:pt x="30" y="6"/>
                    <a:pt x="30" y="5"/>
                    <a:pt x="29" y="4"/>
                  </a:cubicBezTo>
                  <a:cubicBezTo>
                    <a:pt x="29" y="3"/>
                    <a:pt x="28" y="3"/>
                    <a:pt x="27" y="3"/>
                  </a:cubicBezTo>
                  <a:cubicBezTo>
                    <a:pt x="26" y="2"/>
                    <a:pt x="25" y="2"/>
                    <a:pt x="23" y="2"/>
                  </a:cubicBezTo>
                  <a:lnTo>
                    <a:pt x="12"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55" name="Freeform 43"/>
            <p:cNvSpPr/>
            <p:nvPr/>
          </p:nvSpPr>
          <p:spPr bwMode="auto">
            <a:xfrm>
              <a:off x="4283" y="2326"/>
              <a:ext cx="65" cy="71"/>
            </a:xfrm>
            <a:custGeom>
              <a:avLst/>
              <a:gdLst>
                <a:gd name="T0" fmla="*/ 34 w 34"/>
                <a:gd name="T1" fmla="*/ 0 h 37"/>
                <a:gd name="T2" fmla="*/ 34 w 34"/>
                <a:gd name="T3" fmla="*/ 9 h 37"/>
                <a:gd name="T4" fmla="*/ 33 w 34"/>
                <a:gd name="T5" fmla="*/ 9 h 37"/>
                <a:gd name="T6" fmla="*/ 32 w 34"/>
                <a:gd name="T7" fmla="*/ 5 h 37"/>
                <a:gd name="T8" fmla="*/ 30 w 34"/>
                <a:gd name="T9" fmla="*/ 3 h 37"/>
                <a:gd name="T10" fmla="*/ 26 w 34"/>
                <a:gd name="T11" fmla="*/ 2 h 37"/>
                <a:gd name="T12" fmla="*/ 20 w 34"/>
                <a:gd name="T13" fmla="*/ 2 h 37"/>
                <a:gd name="T14" fmla="*/ 20 w 34"/>
                <a:gd name="T15" fmla="*/ 31 h 37"/>
                <a:gd name="T16" fmla="*/ 21 w 34"/>
                <a:gd name="T17" fmla="*/ 35 h 37"/>
                <a:gd name="T18" fmla="*/ 24 w 34"/>
                <a:gd name="T19" fmla="*/ 36 h 37"/>
                <a:gd name="T20" fmla="*/ 26 w 34"/>
                <a:gd name="T21" fmla="*/ 36 h 37"/>
                <a:gd name="T22" fmla="*/ 26 w 34"/>
                <a:gd name="T23" fmla="*/ 37 h 37"/>
                <a:gd name="T24" fmla="*/ 8 w 34"/>
                <a:gd name="T25" fmla="*/ 37 h 37"/>
                <a:gd name="T26" fmla="*/ 8 w 34"/>
                <a:gd name="T27" fmla="*/ 36 h 37"/>
                <a:gd name="T28" fmla="*/ 10 w 34"/>
                <a:gd name="T29" fmla="*/ 36 h 37"/>
                <a:gd name="T30" fmla="*/ 13 w 34"/>
                <a:gd name="T31" fmla="*/ 35 h 37"/>
                <a:gd name="T32" fmla="*/ 14 w 34"/>
                <a:gd name="T33" fmla="*/ 31 h 37"/>
                <a:gd name="T34" fmla="*/ 14 w 34"/>
                <a:gd name="T35" fmla="*/ 2 h 37"/>
                <a:gd name="T36" fmla="*/ 9 w 34"/>
                <a:gd name="T37" fmla="*/ 2 h 37"/>
                <a:gd name="T38" fmla="*/ 5 w 34"/>
                <a:gd name="T39" fmla="*/ 3 h 37"/>
                <a:gd name="T40" fmla="*/ 2 w 34"/>
                <a:gd name="T41" fmla="*/ 5 h 37"/>
                <a:gd name="T42" fmla="*/ 1 w 34"/>
                <a:gd name="T43" fmla="*/ 9 h 37"/>
                <a:gd name="T44" fmla="*/ 0 w 34"/>
                <a:gd name="T45" fmla="*/ 9 h 37"/>
                <a:gd name="T46" fmla="*/ 0 w 34"/>
                <a:gd name="T47" fmla="*/ 0 h 37"/>
                <a:gd name="T48" fmla="*/ 34 w 34"/>
                <a:gd name="T4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37">
                  <a:moveTo>
                    <a:pt x="34" y="0"/>
                  </a:moveTo>
                  <a:cubicBezTo>
                    <a:pt x="34" y="9"/>
                    <a:pt x="34" y="9"/>
                    <a:pt x="34" y="9"/>
                  </a:cubicBezTo>
                  <a:cubicBezTo>
                    <a:pt x="33" y="9"/>
                    <a:pt x="33" y="9"/>
                    <a:pt x="33" y="9"/>
                  </a:cubicBezTo>
                  <a:cubicBezTo>
                    <a:pt x="33" y="7"/>
                    <a:pt x="33" y="6"/>
                    <a:pt x="32" y="5"/>
                  </a:cubicBezTo>
                  <a:cubicBezTo>
                    <a:pt x="32" y="4"/>
                    <a:pt x="31" y="4"/>
                    <a:pt x="30" y="3"/>
                  </a:cubicBezTo>
                  <a:cubicBezTo>
                    <a:pt x="29" y="3"/>
                    <a:pt x="27" y="2"/>
                    <a:pt x="26" y="2"/>
                  </a:cubicBezTo>
                  <a:cubicBezTo>
                    <a:pt x="20" y="2"/>
                    <a:pt x="20" y="2"/>
                    <a:pt x="20" y="2"/>
                  </a:cubicBezTo>
                  <a:cubicBezTo>
                    <a:pt x="20" y="31"/>
                    <a:pt x="20" y="31"/>
                    <a:pt x="20" y="31"/>
                  </a:cubicBezTo>
                  <a:cubicBezTo>
                    <a:pt x="20" y="33"/>
                    <a:pt x="20" y="35"/>
                    <a:pt x="21" y="35"/>
                  </a:cubicBezTo>
                  <a:cubicBezTo>
                    <a:pt x="21" y="36"/>
                    <a:pt x="23" y="36"/>
                    <a:pt x="24" y="36"/>
                  </a:cubicBezTo>
                  <a:cubicBezTo>
                    <a:pt x="26" y="36"/>
                    <a:pt x="26" y="36"/>
                    <a:pt x="26" y="36"/>
                  </a:cubicBezTo>
                  <a:cubicBezTo>
                    <a:pt x="26" y="37"/>
                    <a:pt x="26" y="37"/>
                    <a:pt x="26" y="37"/>
                  </a:cubicBezTo>
                  <a:cubicBezTo>
                    <a:pt x="8" y="37"/>
                    <a:pt x="8" y="37"/>
                    <a:pt x="8" y="37"/>
                  </a:cubicBezTo>
                  <a:cubicBezTo>
                    <a:pt x="8" y="36"/>
                    <a:pt x="8" y="36"/>
                    <a:pt x="8" y="36"/>
                  </a:cubicBezTo>
                  <a:cubicBezTo>
                    <a:pt x="10" y="36"/>
                    <a:pt x="10" y="36"/>
                    <a:pt x="10" y="36"/>
                  </a:cubicBezTo>
                  <a:cubicBezTo>
                    <a:pt x="11" y="36"/>
                    <a:pt x="13" y="36"/>
                    <a:pt x="13" y="35"/>
                  </a:cubicBezTo>
                  <a:cubicBezTo>
                    <a:pt x="14" y="34"/>
                    <a:pt x="14" y="33"/>
                    <a:pt x="14" y="31"/>
                  </a:cubicBezTo>
                  <a:cubicBezTo>
                    <a:pt x="14" y="2"/>
                    <a:pt x="14" y="2"/>
                    <a:pt x="14" y="2"/>
                  </a:cubicBezTo>
                  <a:cubicBezTo>
                    <a:pt x="9" y="2"/>
                    <a:pt x="9" y="2"/>
                    <a:pt x="9" y="2"/>
                  </a:cubicBezTo>
                  <a:cubicBezTo>
                    <a:pt x="7" y="2"/>
                    <a:pt x="6" y="2"/>
                    <a:pt x="5" y="3"/>
                  </a:cubicBezTo>
                  <a:cubicBezTo>
                    <a:pt x="4" y="3"/>
                    <a:pt x="3" y="4"/>
                    <a:pt x="2" y="5"/>
                  </a:cubicBezTo>
                  <a:cubicBezTo>
                    <a:pt x="1" y="6"/>
                    <a:pt x="1" y="7"/>
                    <a:pt x="1" y="9"/>
                  </a:cubicBezTo>
                  <a:cubicBezTo>
                    <a:pt x="0" y="9"/>
                    <a:pt x="0" y="9"/>
                    <a:pt x="0" y="9"/>
                  </a:cubicBezTo>
                  <a:cubicBezTo>
                    <a:pt x="0" y="0"/>
                    <a:pt x="0" y="0"/>
                    <a:pt x="0" y="0"/>
                  </a:cubicBezTo>
                  <a:lnTo>
                    <a:pt x="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56" name="Freeform 44"/>
            <p:cNvSpPr>
              <a:spLocks noEditPoints="1"/>
            </p:cNvSpPr>
            <p:nvPr/>
          </p:nvSpPr>
          <p:spPr bwMode="auto">
            <a:xfrm>
              <a:off x="4351" y="2326"/>
              <a:ext cx="79" cy="71"/>
            </a:xfrm>
            <a:custGeom>
              <a:avLst/>
              <a:gdLst>
                <a:gd name="T0" fmla="*/ 41 w 41"/>
                <a:gd name="T1" fmla="*/ 37 h 37"/>
                <a:gd name="T2" fmla="*/ 30 w 41"/>
                <a:gd name="T3" fmla="*/ 37 h 37"/>
                <a:gd name="T4" fmla="*/ 16 w 41"/>
                <a:gd name="T5" fmla="*/ 20 h 37"/>
                <a:gd name="T6" fmla="*/ 14 w 41"/>
                <a:gd name="T7" fmla="*/ 20 h 37"/>
                <a:gd name="T8" fmla="*/ 13 w 41"/>
                <a:gd name="T9" fmla="*/ 20 h 37"/>
                <a:gd name="T10" fmla="*/ 12 w 41"/>
                <a:gd name="T11" fmla="*/ 20 h 37"/>
                <a:gd name="T12" fmla="*/ 12 w 41"/>
                <a:gd name="T13" fmla="*/ 31 h 37"/>
                <a:gd name="T14" fmla="*/ 13 w 41"/>
                <a:gd name="T15" fmla="*/ 35 h 37"/>
                <a:gd name="T16" fmla="*/ 16 w 41"/>
                <a:gd name="T17" fmla="*/ 36 h 37"/>
                <a:gd name="T18" fmla="*/ 18 w 41"/>
                <a:gd name="T19" fmla="*/ 36 h 37"/>
                <a:gd name="T20" fmla="*/ 18 w 41"/>
                <a:gd name="T21" fmla="*/ 37 h 37"/>
                <a:gd name="T22" fmla="*/ 0 w 41"/>
                <a:gd name="T23" fmla="*/ 37 h 37"/>
                <a:gd name="T24" fmla="*/ 0 w 41"/>
                <a:gd name="T25" fmla="*/ 36 h 37"/>
                <a:gd name="T26" fmla="*/ 2 w 41"/>
                <a:gd name="T27" fmla="*/ 36 h 37"/>
                <a:gd name="T28" fmla="*/ 5 w 41"/>
                <a:gd name="T29" fmla="*/ 35 h 37"/>
                <a:gd name="T30" fmla="*/ 6 w 41"/>
                <a:gd name="T31" fmla="*/ 31 h 37"/>
                <a:gd name="T32" fmla="*/ 6 w 41"/>
                <a:gd name="T33" fmla="*/ 7 h 37"/>
                <a:gd name="T34" fmla="*/ 5 w 41"/>
                <a:gd name="T35" fmla="*/ 2 h 37"/>
                <a:gd name="T36" fmla="*/ 2 w 41"/>
                <a:gd name="T37" fmla="*/ 1 h 37"/>
                <a:gd name="T38" fmla="*/ 0 w 41"/>
                <a:gd name="T39" fmla="*/ 1 h 37"/>
                <a:gd name="T40" fmla="*/ 0 w 41"/>
                <a:gd name="T41" fmla="*/ 0 h 37"/>
                <a:gd name="T42" fmla="*/ 15 w 41"/>
                <a:gd name="T43" fmla="*/ 0 h 37"/>
                <a:gd name="T44" fmla="*/ 25 w 41"/>
                <a:gd name="T45" fmla="*/ 1 h 37"/>
                <a:gd name="T46" fmla="*/ 30 w 41"/>
                <a:gd name="T47" fmla="*/ 4 h 37"/>
                <a:gd name="T48" fmla="*/ 32 w 41"/>
                <a:gd name="T49" fmla="*/ 10 h 37"/>
                <a:gd name="T50" fmla="*/ 30 w 41"/>
                <a:gd name="T51" fmla="*/ 16 h 37"/>
                <a:gd name="T52" fmla="*/ 22 w 41"/>
                <a:gd name="T53" fmla="*/ 19 h 37"/>
                <a:gd name="T54" fmla="*/ 31 w 41"/>
                <a:gd name="T55" fmla="*/ 30 h 37"/>
                <a:gd name="T56" fmla="*/ 36 w 41"/>
                <a:gd name="T57" fmla="*/ 35 h 37"/>
                <a:gd name="T58" fmla="*/ 41 w 41"/>
                <a:gd name="T59" fmla="*/ 36 h 37"/>
                <a:gd name="T60" fmla="*/ 41 w 41"/>
                <a:gd name="T61" fmla="*/ 37 h 37"/>
                <a:gd name="T62" fmla="*/ 12 w 41"/>
                <a:gd name="T63" fmla="*/ 18 h 37"/>
                <a:gd name="T64" fmla="*/ 13 w 41"/>
                <a:gd name="T65" fmla="*/ 18 h 37"/>
                <a:gd name="T66" fmla="*/ 14 w 41"/>
                <a:gd name="T67" fmla="*/ 18 h 37"/>
                <a:gd name="T68" fmla="*/ 22 w 41"/>
                <a:gd name="T69" fmla="*/ 16 h 37"/>
                <a:gd name="T70" fmla="*/ 25 w 41"/>
                <a:gd name="T71" fmla="*/ 10 h 37"/>
                <a:gd name="T72" fmla="*/ 23 w 41"/>
                <a:gd name="T73" fmla="*/ 4 h 37"/>
                <a:gd name="T74" fmla="*/ 17 w 41"/>
                <a:gd name="T75" fmla="*/ 2 h 37"/>
                <a:gd name="T76" fmla="*/ 12 w 41"/>
                <a:gd name="T77" fmla="*/ 3 h 37"/>
                <a:gd name="T78" fmla="*/ 12 w 41"/>
                <a:gd name="T7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 h="37">
                  <a:moveTo>
                    <a:pt x="41" y="37"/>
                  </a:moveTo>
                  <a:cubicBezTo>
                    <a:pt x="30" y="37"/>
                    <a:pt x="30" y="37"/>
                    <a:pt x="30" y="37"/>
                  </a:cubicBezTo>
                  <a:cubicBezTo>
                    <a:pt x="16" y="20"/>
                    <a:pt x="16" y="20"/>
                    <a:pt x="16" y="20"/>
                  </a:cubicBezTo>
                  <a:cubicBezTo>
                    <a:pt x="15" y="20"/>
                    <a:pt x="14" y="20"/>
                    <a:pt x="14" y="20"/>
                  </a:cubicBezTo>
                  <a:cubicBezTo>
                    <a:pt x="13" y="20"/>
                    <a:pt x="13" y="20"/>
                    <a:pt x="13" y="20"/>
                  </a:cubicBezTo>
                  <a:cubicBezTo>
                    <a:pt x="13" y="20"/>
                    <a:pt x="12" y="20"/>
                    <a:pt x="12" y="20"/>
                  </a:cubicBezTo>
                  <a:cubicBezTo>
                    <a:pt x="12" y="31"/>
                    <a:pt x="12" y="31"/>
                    <a:pt x="12" y="31"/>
                  </a:cubicBezTo>
                  <a:cubicBezTo>
                    <a:pt x="12" y="33"/>
                    <a:pt x="12" y="35"/>
                    <a:pt x="13" y="35"/>
                  </a:cubicBezTo>
                  <a:cubicBezTo>
                    <a:pt x="14" y="36"/>
                    <a:pt x="15" y="36"/>
                    <a:pt x="16" y="36"/>
                  </a:cubicBezTo>
                  <a:cubicBezTo>
                    <a:pt x="18" y="36"/>
                    <a:pt x="18" y="36"/>
                    <a:pt x="18" y="36"/>
                  </a:cubicBezTo>
                  <a:cubicBezTo>
                    <a:pt x="18" y="37"/>
                    <a:pt x="18" y="37"/>
                    <a:pt x="18" y="37"/>
                  </a:cubicBezTo>
                  <a:cubicBezTo>
                    <a:pt x="0" y="37"/>
                    <a:pt x="0" y="37"/>
                    <a:pt x="0" y="37"/>
                  </a:cubicBezTo>
                  <a:cubicBezTo>
                    <a:pt x="0" y="36"/>
                    <a:pt x="0" y="36"/>
                    <a:pt x="0" y="36"/>
                  </a:cubicBezTo>
                  <a:cubicBezTo>
                    <a:pt x="2" y="36"/>
                    <a:pt x="2" y="36"/>
                    <a:pt x="2" y="36"/>
                  </a:cubicBezTo>
                  <a:cubicBezTo>
                    <a:pt x="4" y="36"/>
                    <a:pt x="5" y="36"/>
                    <a:pt x="5" y="35"/>
                  </a:cubicBezTo>
                  <a:cubicBezTo>
                    <a:pt x="6" y="34"/>
                    <a:pt x="6" y="33"/>
                    <a:pt x="6" y="31"/>
                  </a:cubicBezTo>
                  <a:cubicBezTo>
                    <a:pt x="6" y="7"/>
                    <a:pt x="6" y="7"/>
                    <a:pt x="6" y="7"/>
                  </a:cubicBezTo>
                  <a:cubicBezTo>
                    <a:pt x="6" y="4"/>
                    <a:pt x="6" y="3"/>
                    <a:pt x="5" y="2"/>
                  </a:cubicBezTo>
                  <a:cubicBezTo>
                    <a:pt x="5" y="1"/>
                    <a:pt x="3" y="1"/>
                    <a:pt x="2" y="1"/>
                  </a:cubicBezTo>
                  <a:cubicBezTo>
                    <a:pt x="0" y="1"/>
                    <a:pt x="0" y="1"/>
                    <a:pt x="0" y="1"/>
                  </a:cubicBezTo>
                  <a:cubicBezTo>
                    <a:pt x="0" y="0"/>
                    <a:pt x="0" y="0"/>
                    <a:pt x="0" y="0"/>
                  </a:cubicBezTo>
                  <a:cubicBezTo>
                    <a:pt x="15" y="0"/>
                    <a:pt x="15" y="0"/>
                    <a:pt x="15" y="0"/>
                  </a:cubicBezTo>
                  <a:cubicBezTo>
                    <a:pt x="20" y="0"/>
                    <a:pt x="23" y="0"/>
                    <a:pt x="25" y="1"/>
                  </a:cubicBezTo>
                  <a:cubicBezTo>
                    <a:pt x="27" y="1"/>
                    <a:pt x="29" y="3"/>
                    <a:pt x="30" y="4"/>
                  </a:cubicBezTo>
                  <a:cubicBezTo>
                    <a:pt x="32" y="6"/>
                    <a:pt x="32" y="7"/>
                    <a:pt x="32" y="10"/>
                  </a:cubicBezTo>
                  <a:cubicBezTo>
                    <a:pt x="32" y="12"/>
                    <a:pt x="31" y="14"/>
                    <a:pt x="30" y="16"/>
                  </a:cubicBezTo>
                  <a:cubicBezTo>
                    <a:pt x="28" y="17"/>
                    <a:pt x="26" y="18"/>
                    <a:pt x="22" y="19"/>
                  </a:cubicBezTo>
                  <a:cubicBezTo>
                    <a:pt x="31" y="30"/>
                    <a:pt x="31" y="30"/>
                    <a:pt x="31" y="30"/>
                  </a:cubicBezTo>
                  <a:cubicBezTo>
                    <a:pt x="33" y="32"/>
                    <a:pt x="34" y="34"/>
                    <a:pt x="36" y="35"/>
                  </a:cubicBezTo>
                  <a:cubicBezTo>
                    <a:pt x="37" y="36"/>
                    <a:pt x="39" y="36"/>
                    <a:pt x="41" y="36"/>
                  </a:cubicBezTo>
                  <a:lnTo>
                    <a:pt x="41" y="37"/>
                  </a:lnTo>
                  <a:close/>
                  <a:moveTo>
                    <a:pt x="12" y="18"/>
                  </a:moveTo>
                  <a:cubicBezTo>
                    <a:pt x="12" y="18"/>
                    <a:pt x="13" y="18"/>
                    <a:pt x="13" y="18"/>
                  </a:cubicBezTo>
                  <a:cubicBezTo>
                    <a:pt x="13" y="18"/>
                    <a:pt x="13" y="18"/>
                    <a:pt x="14" y="18"/>
                  </a:cubicBezTo>
                  <a:cubicBezTo>
                    <a:pt x="18" y="18"/>
                    <a:pt x="20" y="17"/>
                    <a:pt x="22" y="16"/>
                  </a:cubicBezTo>
                  <a:cubicBezTo>
                    <a:pt x="24" y="14"/>
                    <a:pt x="25" y="12"/>
                    <a:pt x="25" y="10"/>
                  </a:cubicBezTo>
                  <a:cubicBezTo>
                    <a:pt x="25" y="8"/>
                    <a:pt x="25" y="6"/>
                    <a:pt x="23" y="4"/>
                  </a:cubicBezTo>
                  <a:cubicBezTo>
                    <a:pt x="21" y="3"/>
                    <a:pt x="19" y="2"/>
                    <a:pt x="17" y="2"/>
                  </a:cubicBezTo>
                  <a:cubicBezTo>
                    <a:pt x="16" y="2"/>
                    <a:pt x="14" y="2"/>
                    <a:pt x="12" y="3"/>
                  </a:cubicBezTo>
                  <a:lnTo>
                    <a:pt x="12"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57" name="Freeform 45"/>
            <p:cNvSpPr>
              <a:spLocks noEditPoints="1"/>
            </p:cNvSpPr>
            <p:nvPr/>
          </p:nvSpPr>
          <p:spPr bwMode="auto">
            <a:xfrm>
              <a:off x="4432" y="2324"/>
              <a:ext cx="76" cy="75"/>
            </a:xfrm>
            <a:custGeom>
              <a:avLst/>
              <a:gdLst>
                <a:gd name="T0" fmla="*/ 21 w 40"/>
                <a:gd name="T1" fmla="*/ 0 h 39"/>
                <a:gd name="T2" fmla="*/ 35 w 40"/>
                <a:gd name="T3" fmla="*/ 6 h 39"/>
                <a:gd name="T4" fmla="*/ 40 w 40"/>
                <a:gd name="T5" fmla="*/ 19 h 39"/>
                <a:gd name="T6" fmla="*/ 34 w 40"/>
                <a:gd name="T7" fmla="*/ 34 h 39"/>
                <a:gd name="T8" fmla="*/ 20 w 40"/>
                <a:gd name="T9" fmla="*/ 39 h 39"/>
                <a:gd name="T10" fmla="*/ 6 w 40"/>
                <a:gd name="T11" fmla="*/ 34 h 39"/>
                <a:gd name="T12" fmla="*/ 0 w 40"/>
                <a:gd name="T13" fmla="*/ 20 h 39"/>
                <a:gd name="T14" fmla="*/ 7 w 40"/>
                <a:gd name="T15" fmla="*/ 5 h 39"/>
                <a:gd name="T16" fmla="*/ 21 w 40"/>
                <a:gd name="T17" fmla="*/ 0 h 39"/>
                <a:gd name="T18" fmla="*/ 20 w 40"/>
                <a:gd name="T19" fmla="*/ 2 h 39"/>
                <a:gd name="T20" fmla="*/ 11 w 40"/>
                <a:gd name="T21" fmla="*/ 6 h 39"/>
                <a:gd name="T22" fmla="*/ 7 w 40"/>
                <a:gd name="T23" fmla="*/ 19 h 39"/>
                <a:gd name="T24" fmla="*/ 11 w 40"/>
                <a:gd name="T25" fmla="*/ 33 h 39"/>
                <a:gd name="T26" fmla="*/ 20 w 40"/>
                <a:gd name="T27" fmla="*/ 37 h 39"/>
                <a:gd name="T28" fmla="*/ 30 w 40"/>
                <a:gd name="T29" fmla="*/ 33 h 39"/>
                <a:gd name="T30" fmla="*/ 33 w 40"/>
                <a:gd name="T31" fmla="*/ 20 h 39"/>
                <a:gd name="T32" fmla="*/ 29 w 40"/>
                <a:gd name="T33" fmla="*/ 6 h 39"/>
                <a:gd name="T34" fmla="*/ 20 w 40"/>
                <a:gd name="T35"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39">
                  <a:moveTo>
                    <a:pt x="21" y="0"/>
                  </a:moveTo>
                  <a:cubicBezTo>
                    <a:pt x="26" y="0"/>
                    <a:pt x="31" y="2"/>
                    <a:pt x="35" y="6"/>
                  </a:cubicBezTo>
                  <a:cubicBezTo>
                    <a:pt x="38" y="9"/>
                    <a:pt x="40" y="14"/>
                    <a:pt x="40" y="19"/>
                  </a:cubicBezTo>
                  <a:cubicBezTo>
                    <a:pt x="40" y="25"/>
                    <a:pt x="38" y="30"/>
                    <a:pt x="34" y="34"/>
                  </a:cubicBezTo>
                  <a:cubicBezTo>
                    <a:pt x="31" y="37"/>
                    <a:pt x="26" y="39"/>
                    <a:pt x="20" y="39"/>
                  </a:cubicBezTo>
                  <a:cubicBezTo>
                    <a:pt x="14" y="39"/>
                    <a:pt x="10" y="37"/>
                    <a:pt x="6" y="34"/>
                  </a:cubicBezTo>
                  <a:cubicBezTo>
                    <a:pt x="2" y="30"/>
                    <a:pt x="0" y="25"/>
                    <a:pt x="0" y="20"/>
                  </a:cubicBezTo>
                  <a:cubicBezTo>
                    <a:pt x="0" y="14"/>
                    <a:pt x="2" y="9"/>
                    <a:pt x="7" y="5"/>
                  </a:cubicBezTo>
                  <a:cubicBezTo>
                    <a:pt x="11" y="2"/>
                    <a:pt x="15" y="0"/>
                    <a:pt x="21" y="0"/>
                  </a:cubicBezTo>
                  <a:close/>
                  <a:moveTo>
                    <a:pt x="20" y="2"/>
                  </a:moveTo>
                  <a:cubicBezTo>
                    <a:pt x="16" y="2"/>
                    <a:pt x="13" y="3"/>
                    <a:pt x="11" y="6"/>
                  </a:cubicBezTo>
                  <a:cubicBezTo>
                    <a:pt x="8" y="9"/>
                    <a:pt x="7" y="13"/>
                    <a:pt x="7" y="19"/>
                  </a:cubicBezTo>
                  <a:cubicBezTo>
                    <a:pt x="7" y="26"/>
                    <a:pt x="8" y="30"/>
                    <a:pt x="11" y="33"/>
                  </a:cubicBezTo>
                  <a:cubicBezTo>
                    <a:pt x="14" y="36"/>
                    <a:pt x="16" y="37"/>
                    <a:pt x="20" y="37"/>
                  </a:cubicBezTo>
                  <a:cubicBezTo>
                    <a:pt x="24" y="37"/>
                    <a:pt x="27" y="36"/>
                    <a:pt x="30" y="33"/>
                  </a:cubicBezTo>
                  <a:cubicBezTo>
                    <a:pt x="32" y="30"/>
                    <a:pt x="33" y="26"/>
                    <a:pt x="33" y="20"/>
                  </a:cubicBezTo>
                  <a:cubicBezTo>
                    <a:pt x="33" y="14"/>
                    <a:pt x="32" y="9"/>
                    <a:pt x="29" y="6"/>
                  </a:cubicBezTo>
                  <a:cubicBezTo>
                    <a:pt x="27" y="3"/>
                    <a:pt x="24" y="2"/>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58" name="Freeform 46"/>
            <p:cNvSpPr/>
            <p:nvPr/>
          </p:nvSpPr>
          <p:spPr bwMode="auto">
            <a:xfrm>
              <a:off x="4514" y="2326"/>
              <a:ext cx="68" cy="71"/>
            </a:xfrm>
            <a:custGeom>
              <a:avLst/>
              <a:gdLst>
                <a:gd name="T0" fmla="*/ 35 w 36"/>
                <a:gd name="T1" fmla="*/ 27 h 37"/>
                <a:gd name="T2" fmla="*/ 36 w 36"/>
                <a:gd name="T3" fmla="*/ 27 h 37"/>
                <a:gd name="T4" fmla="*/ 32 w 36"/>
                <a:gd name="T5" fmla="*/ 37 h 37"/>
                <a:gd name="T6" fmla="*/ 0 w 36"/>
                <a:gd name="T7" fmla="*/ 37 h 37"/>
                <a:gd name="T8" fmla="*/ 0 w 36"/>
                <a:gd name="T9" fmla="*/ 36 h 37"/>
                <a:gd name="T10" fmla="*/ 2 w 36"/>
                <a:gd name="T11" fmla="*/ 36 h 37"/>
                <a:gd name="T12" fmla="*/ 6 w 36"/>
                <a:gd name="T13" fmla="*/ 35 h 37"/>
                <a:gd name="T14" fmla="*/ 6 w 36"/>
                <a:gd name="T15" fmla="*/ 31 h 37"/>
                <a:gd name="T16" fmla="*/ 6 w 36"/>
                <a:gd name="T17" fmla="*/ 7 h 37"/>
                <a:gd name="T18" fmla="*/ 5 w 36"/>
                <a:gd name="T19" fmla="*/ 2 h 37"/>
                <a:gd name="T20" fmla="*/ 2 w 36"/>
                <a:gd name="T21" fmla="*/ 1 h 37"/>
                <a:gd name="T22" fmla="*/ 0 w 36"/>
                <a:gd name="T23" fmla="*/ 1 h 37"/>
                <a:gd name="T24" fmla="*/ 0 w 36"/>
                <a:gd name="T25" fmla="*/ 0 h 37"/>
                <a:gd name="T26" fmla="*/ 19 w 36"/>
                <a:gd name="T27" fmla="*/ 0 h 37"/>
                <a:gd name="T28" fmla="*/ 19 w 36"/>
                <a:gd name="T29" fmla="*/ 1 h 37"/>
                <a:gd name="T30" fmla="*/ 14 w 36"/>
                <a:gd name="T31" fmla="*/ 2 h 37"/>
                <a:gd name="T32" fmla="*/ 13 w 36"/>
                <a:gd name="T33" fmla="*/ 3 h 37"/>
                <a:gd name="T34" fmla="*/ 12 w 36"/>
                <a:gd name="T35" fmla="*/ 7 h 37"/>
                <a:gd name="T36" fmla="*/ 12 w 36"/>
                <a:gd name="T37" fmla="*/ 31 h 37"/>
                <a:gd name="T38" fmla="*/ 13 w 36"/>
                <a:gd name="T39" fmla="*/ 34 h 37"/>
                <a:gd name="T40" fmla="*/ 14 w 36"/>
                <a:gd name="T41" fmla="*/ 35 h 37"/>
                <a:gd name="T42" fmla="*/ 18 w 36"/>
                <a:gd name="T43" fmla="*/ 35 h 37"/>
                <a:gd name="T44" fmla="*/ 21 w 36"/>
                <a:gd name="T45" fmla="*/ 35 h 37"/>
                <a:gd name="T46" fmla="*/ 28 w 36"/>
                <a:gd name="T47" fmla="*/ 34 h 37"/>
                <a:gd name="T48" fmla="*/ 32 w 36"/>
                <a:gd name="T49" fmla="*/ 32 h 37"/>
                <a:gd name="T50" fmla="*/ 35 w 36"/>
                <a:gd name="T51"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37">
                  <a:moveTo>
                    <a:pt x="35" y="27"/>
                  </a:moveTo>
                  <a:cubicBezTo>
                    <a:pt x="36" y="27"/>
                    <a:pt x="36" y="27"/>
                    <a:pt x="36" y="27"/>
                  </a:cubicBezTo>
                  <a:cubicBezTo>
                    <a:pt x="32" y="37"/>
                    <a:pt x="32" y="37"/>
                    <a:pt x="32" y="37"/>
                  </a:cubicBezTo>
                  <a:cubicBezTo>
                    <a:pt x="0" y="37"/>
                    <a:pt x="0" y="37"/>
                    <a:pt x="0" y="37"/>
                  </a:cubicBezTo>
                  <a:cubicBezTo>
                    <a:pt x="0" y="36"/>
                    <a:pt x="0" y="36"/>
                    <a:pt x="0" y="36"/>
                  </a:cubicBezTo>
                  <a:cubicBezTo>
                    <a:pt x="2" y="36"/>
                    <a:pt x="2" y="36"/>
                    <a:pt x="2" y="36"/>
                  </a:cubicBezTo>
                  <a:cubicBezTo>
                    <a:pt x="4" y="36"/>
                    <a:pt x="5" y="36"/>
                    <a:pt x="6" y="35"/>
                  </a:cubicBezTo>
                  <a:cubicBezTo>
                    <a:pt x="6" y="34"/>
                    <a:pt x="6" y="33"/>
                    <a:pt x="6" y="31"/>
                  </a:cubicBezTo>
                  <a:cubicBezTo>
                    <a:pt x="6" y="7"/>
                    <a:pt x="6" y="7"/>
                    <a:pt x="6" y="7"/>
                  </a:cubicBezTo>
                  <a:cubicBezTo>
                    <a:pt x="6" y="4"/>
                    <a:pt x="6" y="3"/>
                    <a:pt x="5" y="2"/>
                  </a:cubicBezTo>
                  <a:cubicBezTo>
                    <a:pt x="5" y="1"/>
                    <a:pt x="3" y="1"/>
                    <a:pt x="2" y="1"/>
                  </a:cubicBezTo>
                  <a:cubicBezTo>
                    <a:pt x="0" y="1"/>
                    <a:pt x="0" y="1"/>
                    <a:pt x="0" y="1"/>
                  </a:cubicBezTo>
                  <a:cubicBezTo>
                    <a:pt x="0" y="0"/>
                    <a:pt x="0" y="0"/>
                    <a:pt x="0" y="0"/>
                  </a:cubicBezTo>
                  <a:cubicBezTo>
                    <a:pt x="19" y="0"/>
                    <a:pt x="19" y="0"/>
                    <a:pt x="19" y="0"/>
                  </a:cubicBezTo>
                  <a:cubicBezTo>
                    <a:pt x="19" y="1"/>
                    <a:pt x="19" y="1"/>
                    <a:pt x="19" y="1"/>
                  </a:cubicBezTo>
                  <a:cubicBezTo>
                    <a:pt x="17" y="1"/>
                    <a:pt x="15" y="1"/>
                    <a:pt x="14" y="2"/>
                  </a:cubicBezTo>
                  <a:cubicBezTo>
                    <a:pt x="13" y="2"/>
                    <a:pt x="13" y="2"/>
                    <a:pt x="13" y="3"/>
                  </a:cubicBezTo>
                  <a:cubicBezTo>
                    <a:pt x="12" y="4"/>
                    <a:pt x="12" y="5"/>
                    <a:pt x="12" y="7"/>
                  </a:cubicBezTo>
                  <a:cubicBezTo>
                    <a:pt x="12" y="31"/>
                    <a:pt x="12" y="31"/>
                    <a:pt x="12" y="31"/>
                  </a:cubicBezTo>
                  <a:cubicBezTo>
                    <a:pt x="12" y="32"/>
                    <a:pt x="12" y="33"/>
                    <a:pt x="13" y="34"/>
                  </a:cubicBezTo>
                  <a:cubicBezTo>
                    <a:pt x="13" y="34"/>
                    <a:pt x="13" y="35"/>
                    <a:pt x="14" y="35"/>
                  </a:cubicBezTo>
                  <a:cubicBezTo>
                    <a:pt x="14" y="35"/>
                    <a:pt x="16" y="35"/>
                    <a:pt x="18" y="35"/>
                  </a:cubicBezTo>
                  <a:cubicBezTo>
                    <a:pt x="21" y="35"/>
                    <a:pt x="21" y="35"/>
                    <a:pt x="21" y="35"/>
                  </a:cubicBezTo>
                  <a:cubicBezTo>
                    <a:pt x="25" y="35"/>
                    <a:pt x="27" y="35"/>
                    <a:pt x="28" y="34"/>
                  </a:cubicBezTo>
                  <a:cubicBezTo>
                    <a:pt x="29" y="34"/>
                    <a:pt x="30" y="33"/>
                    <a:pt x="32" y="32"/>
                  </a:cubicBezTo>
                  <a:cubicBezTo>
                    <a:pt x="33" y="31"/>
                    <a:pt x="34" y="29"/>
                    <a:pt x="35"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59" name="Freeform 47"/>
            <p:cNvSpPr/>
            <p:nvPr/>
          </p:nvSpPr>
          <p:spPr bwMode="auto">
            <a:xfrm>
              <a:off x="4586" y="2326"/>
              <a:ext cx="67" cy="71"/>
            </a:xfrm>
            <a:custGeom>
              <a:avLst/>
              <a:gdLst>
                <a:gd name="T0" fmla="*/ 11 w 35"/>
                <a:gd name="T1" fmla="*/ 2 h 37"/>
                <a:gd name="T2" fmla="*/ 11 w 35"/>
                <a:gd name="T3" fmla="*/ 17 h 37"/>
                <a:gd name="T4" fmla="*/ 20 w 35"/>
                <a:gd name="T5" fmla="*/ 17 h 37"/>
                <a:gd name="T6" fmla="*/ 25 w 35"/>
                <a:gd name="T7" fmla="*/ 16 h 37"/>
                <a:gd name="T8" fmla="*/ 27 w 35"/>
                <a:gd name="T9" fmla="*/ 11 h 37"/>
                <a:gd name="T10" fmla="*/ 28 w 35"/>
                <a:gd name="T11" fmla="*/ 11 h 37"/>
                <a:gd name="T12" fmla="*/ 28 w 35"/>
                <a:gd name="T13" fmla="*/ 24 h 37"/>
                <a:gd name="T14" fmla="*/ 27 w 35"/>
                <a:gd name="T15" fmla="*/ 24 h 37"/>
                <a:gd name="T16" fmla="*/ 26 w 35"/>
                <a:gd name="T17" fmla="*/ 21 h 37"/>
                <a:gd name="T18" fmla="*/ 24 w 35"/>
                <a:gd name="T19" fmla="*/ 19 h 37"/>
                <a:gd name="T20" fmla="*/ 20 w 35"/>
                <a:gd name="T21" fmla="*/ 19 h 37"/>
                <a:gd name="T22" fmla="*/ 11 w 35"/>
                <a:gd name="T23" fmla="*/ 19 h 37"/>
                <a:gd name="T24" fmla="*/ 11 w 35"/>
                <a:gd name="T25" fmla="*/ 31 h 37"/>
                <a:gd name="T26" fmla="*/ 12 w 35"/>
                <a:gd name="T27" fmla="*/ 34 h 37"/>
                <a:gd name="T28" fmla="*/ 12 w 35"/>
                <a:gd name="T29" fmla="*/ 35 h 37"/>
                <a:gd name="T30" fmla="*/ 15 w 35"/>
                <a:gd name="T31" fmla="*/ 35 h 37"/>
                <a:gd name="T32" fmla="*/ 22 w 35"/>
                <a:gd name="T33" fmla="*/ 35 h 37"/>
                <a:gd name="T34" fmla="*/ 27 w 35"/>
                <a:gd name="T35" fmla="*/ 35 h 37"/>
                <a:gd name="T36" fmla="*/ 30 w 35"/>
                <a:gd name="T37" fmla="*/ 33 h 37"/>
                <a:gd name="T38" fmla="*/ 34 w 35"/>
                <a:gd name="T39" fmla="*/ 28 h 37"/>
                <a:gd name="T40" fmla="*/ 35 w 35"/>
                <a:gd name="T41" fmla="*/ 28 h 37"/>
                <a:gd name="T42" fmla="*/ 31 w 35"/>
                <a:gd name="T43" fmla="*/ 37 h 37"/>
                <a:gd name="T44" fmla="*/ 0 w 35"/>
                <a:gd name="T45" fmla="*/ 37 h 37"/>
                <a:gd name="T46" fmla="*/ 0 w 35"/>
                <a:gd name="T47" fmla="*/ 36 h 37"/>
                <a:gd name="T48" fmla="*/ 1 w 35"/>
                <a:gd name="T49" fmla="*/ 36 h 37"/>
                <a:gd name="T50" fmla="*/ 4 w 35"/>
                <a:gd name="T51" fmla="*/ 36 h 37"/>
                <a:gd name="T52" fmla="*/ 5 w 35"/>
                <a:gd name="T53" fmla="*/ 34 h 37"/>
                <a:gd name="T54" fmla="*/ 6 w 35"/>
                <a:gd name="T55" fmla="*/ 31 h 37"/>
                <a:gd name="T56" fmla="*/ 6 w 35"/>
                <a:gd name="T57" fmla="*/ 7 h 37"/>
                <a:gd name="T58" fmla="*/ 5 w 35"/>
                <a:gd name="T59" fmla="*/ 2 h 37"/>
                <a:gd name="T60" fmla="*/ 1 w 35"/>
                <a:gd name="T61" fmla="*/ 1 h 37"/>
                <a:gd name="T62" fmla="*/ 0 w 35"/>
                <a:gd name="T63" fmla="*/ 1 h 37"/>
                <a:gd name="T64" fmla="*/ 0 w 35"/>
                <a:gd name="T65" fmla="*/ 0 h 37"/>
                <a:gd name="T66" fmla="*/ 31 w 35"/>
                <a:gd name="T67" fmla="*/ 0 h 37"/>
                <a:gd name="T68" fmla="*/ 32 w 35"/>
                <a:gd name="T69" fmla="*/ 8 h 37"/>
                <a:gd name="T70" fmla="*/ 31 w 35"/>
                <a:gd name="T71" fmla="*/ 8 h 37"/>
                <a:gd name="T72" fmla="*/ 29 w 35"/>
                <a:gd name="T73" fmla="*/ 4 h 37"/>
                <a:gd name="T74" fmla="*/ 27 w 35"/>
                <a:gd name="T75" fmla="*/ 3 h 37"/>
                <a:gd name="T76" fmla="*/ 23 w 35"/>
                <a:gd name="T77" fmla="*/ 2 h 37"/>
                <a:gd name="T78" fmla="*/ 11 w 35"/>
                <a:gd name="T79"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 h="37">
                  <a:moveTo>
                    <a:pt x="11" y="2"/>
                  </a:moveTo>
                  <a:cubicBezTo>
                    <a:pt x="11" y="17"/>
                    <a:pt x="11" y="17"/>
                    <a:pt x="11" y="17"/>
                  </a:cubicBezTo>
                  <a:cubicBezTo>
                    <a:pt x="20" y="17"/>
                    <a:pt x="20" y="17"/>
                    <a:pt x="20" y="17"/>
                  </a:cubicBezTo>
                  <a:cubicBezTo>
                    <a:pt x="23" y="17"/>
                    <a:pt x="24" y="16"/>
                    <a:pt x="25" y="16"/>
                  </a:cubicBezTo>
                  <a:cubicBezTo>
                    <a:pt x="26" y="15"/>
                    <a:pt x="27" y="14"/>
                    <a:pt x="27" y="11"/>
                  </a:cubicBezTo>
                  <a:cubicBezTo>
                    <a:pt x="28" y="11"/>
                    <a:pt x="28" y="11"/>
                    <a:pt x="28" y="11"/>
                  </a:cubicBezTo>
                  <a:cubicBezTo>
                    <a:pt x="28" y="24"/>
                    <a:pt x="28" y="24"/>
                    <a:pt x="28" y="24"/>
                  </a:cubicBezTo>
                  <a:cubicBezTo>
                    <a:pt x="27" y="24"/>
                    <a:pt x="27" y="24"/>
                    <a:pt x="27" y="24"/>
                  </a:cubicBezTo>
                  <a:cubicBezTo>
                    <a:pt x="26" y="23"/>
                    <a:pt x="26" y="21"/>
                    <a:pt x="26" y="21"/>
                  </a:cubicBezTo>
                  <a:cubicBezTo>
                    <a:pt x="26" y="20"/>
                    <a:pt x="25" y="20"/>
                    <a:pt x="24" y="19"/>
                  </a:cubicBezTo>
                  <a:cubicBezTo>
                    <a:pt x="23" y="19"/>
                    <a:pt x="22" y="19"/>
                    <a:pt x="20" y="19"/>
                  </a:cubicBezTo>
                  <a:cubicBezTo>
                    <a:pt x="11" y="19"/>
                    <a:pt x="11" y="19"/>
                    <a:pt x="11" y="19"/>
                  </a:cubicBezTo>
                  <a:cubicBezTo>
                    <a:pt x="11" y="31"/>
                    <a:pt x="11" y="31"/>
                    <a:pt x="11" y="31"/>
                  </a:cubicBezTo>
                  <a:cubicBezTo>
                    <a:pt x="11" y="33"/>
                    <a:pt x="11" y="34"/>
                    <a:pt x="12" y="34"/>
                  </a:cubicBezTo>
                  <a:cubicBezTo>
                    <a:pt x="12" y="34"/>
                    <a:pt x="12" y="35"/>
                    <a:pt x="12" y="35"/>
                  </a:cubicBezTo>
                  <a:cubicBezTo>
                    <a:pt x="13" y="35"/>
                    <a:pt x="14" y="35"/>
                    <a:pt x="15" y="35"/>
                  </a:cubicBezTo>
                  <a:cubicBezTo>
                    <a:pt x="22" y="35"/>
                    <a:pt x="22" y="35"/>
                    <a:pt x="22" y="35"/>
                  </a:cubicBezTo>
                  <a:cubicBezTo>
                    <a:pt x="24" y="35"/>
                    <a:pt x="26" y="35"/>
                    <a:pt x="27" y="35"/>
                  </a:cubicBezTo>
                  <a:cubicBezTo>
                    <a:pt x="28" y="35"/>
                    <a:pt x="29" y="34"/>
                    <a:pt x="30" y="33"/>
                  </a:cubicBezTo>
                  <a:cubicBezTo>
                    <a:pt x="31" y="32"/>
                    <a:pt x="32" y="30"/>
                    <a:pt x="34" y="28"/>
                  </a:cubicBezTo>
                  <a:cubicBezTo>
                    <a:pt x="35" y="28"/>
                    <a:pt x="35" y="28"/>
                    <a:pt x="35" y="28"/>
                  </a:cubicBezTo>
                  <a:cubicBezTo>
                    <a:pt x="31" y="37"/>
                    <a:pt x="31" y="37"/>
                    <a:pt x="31" y="37"/>
                  </a:cubicBezTo>
                  <a:cubicBezTo>
                    <a:pt x="0" y="37"/>
                    <a:pt x="0" y="37"/>
                    <a:pt x="0" y="37"/>
                  </a:cubicBezTo>
                  <a:cubicBezTo>
                    <a:pt x="0" y="36"/>
                    <a:pt x="0" y="36"/>
                    <a:pt x="0" y="36"/>
                  </a:cubicBezTo>
                  <a:cubicBezTo>
                    <a:pt x="1" y="36"/>
                    <a:pt x="1" y="36"/>
                    <a:pt x="1" y="36"/>
                  </a:cubicBezTo>
                  <a:cubicBezTo>
                    <a:pt x="2" y="36"/>
                    <a:pt x="3" y="36"/>
                    <a:pt x="4" y="36"/>
                  </a:cubicBezTo>
                  <a:cubicBezTo>
                    <a:pt x="4" y="35"/>
                    <a:pt x="5" y="35"/>
                    <a:pt x="5" y="34"/>
                  </a:cubicBezTo>
                  <a:cubicBezTo>
                    <a:pt x="5" y="34"/>
                    <a:pt x="6" y="33"/>
                    <a:pt x="6" y="31"/>
                  </a:cubicBezTo>
                  <a:cubicBezTo>
                    <a:pt x="6" y="7"/>
                    <a:pt x="6" y="7"/>
                    <a:pt x="6" y="7"/>
                  </a:cubicBezTo>
                  <a:cubicBezTo>
                    <a:pt x="6" y="4"/>
                    <a:pt x="5" y="3"/>
                    <a:pt x="5" y="2"/>
                  </a:cubicBezTo>
                  <a:cubicBezTo>
                    <a:pt x="4" y="1"/>
                    <a:pt x="3" y="1"/>
                    <a:pt x="1" y="1"/>
                  </a:cubicBezTo>
                  <a:cubicBezTo>
                    <a:pt x="0" y="1"/>
                    <a:pt x="0" y="1"/>
                    <a:pt x="0" y="1"/>
                  </a:cubicBezTo>
                  <a:cubicBezTo>
                    <a:pt x="0" y="0"/>
                    <a:pt x="0" y="0"/>
                    <a:pt x="0" y="0"/>
                  </a:cubicBezTo>
                  <a:cubicBezTo>
                    <a:pt x="31" y="0"/>
                    <a:pt x="31" y="0"/>
                    <a:pt x="31" y="0"/>
                  </a:cubicBezTo>
                  <a:cubicBezTo>
                    <a:pt x="32" y="8"/>
                    <a:pt x="32" y="8"/>
                    <a:pt x="32" y="8"/>
                  </a:cubicBezTo>
                  <a:cubicBezTo>
                    <a:pt x="31" y="8"/>
                    <a:pt x="31" y="8"/>
                    <a:pt x="31" y="8"/>
                  </a:cubicBezTo>
                  <a:cubicBezTo>
                    <a:pt x="30" y="6"/>
                    <a:pt x="30" y="5"/>
                    <a:pt x="29" y="4"/>
                  </a:cubicBezTo>
                  <a:cubicBezTo>
                    <a:pt x="29" y="3"/>
                    <a:pt x="28" y="3"/>
                    <a:pt x="27" y="3"/>
                  </a:cubicBezTo>
                  <a:cubicBezTo>
                    <a:pt x="26" y="2"/>
                    <a:pt x="25" y="2"/>
                    <a:pt x="23" y="2"/>
                  </a:cubicBezTo>
                  <a:lnTo>
                    <a:pt x="11"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60" name="Freeform 48"/>
            <p:cNvSpPr/>
            <p:nvPr/>
          </p:nvSpPr>
          <p:spPr bwMode="auto">
            <a:xfrm>
              <a:off x="4655" y="2326"/>
              <a:ext cx="84" cy="73"/>
            </a:xfrm>
            <a:custGeom>
              <a:avLst/>
              <a:gdLst>
                <a:gd name="T0" fmla="*/ 29 w 44"/>
                <a:gd name="T1" fmla="*/ 1 h 38"/>
                <a:gd name="T2" fmla="*/ 29 w 44"/>
                <a:gd name="T3" fmla="*/ 0 h 38"/>
                <a:gd name="T4" fmla="*/ 44 w 44"/>
                <a:gd name="T5" fmla="*/ 0 h 38"/>
                <a:gd name="T6" fmla="*/ 44 w 44"/>
                <a:gd name="T7" fmla="*/ 1 h 38"/>
                <a:gd name="T8" fmla="*/ 42 w 44"/>
                <a:gd name="T9" fmla="*/ 1 h 38"/>
                <a:gd name="T10" fmla="*/ 39 w 44"/>
                <a:gd name="T11" fmla="*/ 3 h 38"/>
                <a:gd name="T12" fmla="*/ 38 w 44"/>
                <a:gd name="T13" fmla="*/ 7 h 38"/>
                <a:gd name="T14" fmla="*/ 38 w 44"/>
                <a:gd name="T15" fmla="*/ 22 h 38"/>
                <a:gd name="T16" fmla="*/ 37 w 44"/>
                <a:gd name="T17" fmla="*/ 31 h 38"/>
                <a:gd name="T18" fmla="*/ 32 w 44"/>
                <a:gd name="T19" fmla="*/ 36 h 38"/>
                <a:gd name="T20" fmla="*/ 22 w 44"/>
                <a:gd name="T21" fmla="*/ 38 h 38"/>
                <a:gd name="T22" fmla="*/ 12 w 44"/>
                <a:gd name="T23" fmla="*/ 36 h 38"/>
                <a:gd name="T24" fmla="*/ 7 w 44"/>
                <a:gd name="T25" fmla="*/ 30 h 38"/>
                <a:gd name="T26" fmla="*/ 6 w 44"/>
                <a:gd name="T27" fmla="*/ 21 h 38"/>
                <a:gd name="T28" fmla="*/ 6 w 44"/>
                <a:gd name="T29" fmla="*/ 7 h 38"/>
                <a:gd name="T30" fmla="*/ 5 w 44"/>
                <a:gd name="T31" fmla="*/ 2 h 38"/>
                <a:gd name="T32" fmla="*/ 1 w 44"/>
                <a:gd name="T33" fmla="*/ 1 h 38"/>
                <a:gd name="T34" fmla="*/ 0 w 44"/>
                <a:gd name="T35" fmla="*/ 1 h 38"/>
                <a:gd name="T36" fmla="*/ 0 w 44"/>
                <a:gd name="T37" fmla="*/ 0 h 38"/>
                <a:gd name="T38" fmla="*/ 18 w 44"/>
                <a:gd name="T39" fmla="*/ 0 h 38"/>
                <a:gd name="T40" fmla="*/ 18 w 44"/>
                <a:gd name="T41" fmla="*/ 1 h 38"/>
                <a:gd name="T42" fmla="*/ 16 w 44"/>
                <a:gd name="T43" fmla="*/ 1 h 38"/>
                <a:gd name="T44" fmla="*/ 12 w 44"/>
                <a:gd name="T45" fmla="*/ 3 h 38"/>
                <a:gd name="T46" fmla="*/ 12 w 44"/>
                <a:gd name="T47" fmla="*/ 7 h 38"/>
                <a:gd name="T48" fmla="*/ 12 w 44"/>
                <a:gd name="T49" fmla="*/ 23 h 38"/>
                <a:gd name="T50" fmla="*/ 12 w 44"/>
                <a:gd name="T51" fmla="*/ 28 h 38"/>
                <a:gd name="T52" fmla="*/ 14 w 44"/>
                <a:gd name="T53" fmla="*/ 32 h 38"/>
                <a:gd name="T54" fmla="*/ 17 w 44"/>
                <a:gd name="T55" fmla="*/ 35 h 38"/>
                <a:gd name="T56" fmla="*/ 22 w 44"/>
                <a:gd name="T57" fmla="*/ 36 h 38"/>
                <a:gd name="T58" fmla="*/ 30 w 44"/>
                <a:gd name="T59" fmla="*/ 34 h 38"/>
                <a:gd name="T60" fmla="*/ 34 w 44"/>
                <a:gd name="T61" fmla="*/ 30 h 38"/>
                <a:gd name="T62" fmla="*/ 35 w 44"/>
                <a:gd name="T63" fmla="*/ 22 h 38"/>
                <a:gd name="T64" fmla="*/ 35 w 44"/>
                <a:gd name="T65" fmla="*/ 7 h 38"/>
                <a:gd name="T66" fmla="*/ 34 w 44"/>
                <a:gd name="T67" fmla="*/ 2 h 38"/>
                <a:gd name="T68" fmla="*/ 31 w 44"/>
                <a:gd name="T69" fmla="*/ 1 h 38"/>
                <a:gd name="T70" fmla="*/ 29 w 44"/>
                <a:gd name="T71"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 h="38">
                  <a:moveTo>
                    <a:pt x="29" y="1"/>
                  </a:moveTo>
                  <a:cubicBezTo>
                    <a:pt x="29" y="0"/>
                    <a:pt x="29" y="0"/>
                    <a:pt x="29" y="0"/>
                  </a:cubicBezTo>
                  <a:cubicBezTo>
                    <a:pt x="44" y="0"/>
                    <a:pt x="44" y="0"/>
                    <a:pt x="44" y="0"/>
                  </a:cubicBezTo>
                  <a:cubicBezTo>
                    <a:pt x="44" y="1"/>
                    <a:pt x="44" y="1"/>
                    <a:pt x="44" y="1"/>
                  </a:cubicBezTo>
                  <a:cubicBezTo>
                    <a:pt x="42" y="1"/>
                    <a:pt x="42" y="1"/>
                    <a:pt x="42" y="1"/>
                  </a:cubicBezTo>
                  <a:cubicBezTo>
                    <a:pt x="41" y="1"/>
                    <a:pt x="39" y="2"/>
                    <a:pt x="39" y="3"/>
                  </a:cubicBezTo>
                  <a:cubicBezTo>
                    <a:pt x="38" y="3"/>
                    <a:pt x="38" y="5"/>
                    <a:pt x="38" y="7"/>
                  </a:cubicBezTo>
                  <a:cubicBezTo>
                    <a:pt x="38" y="22"/>
                    <a:pt x="38" y="22"/>
                    <a:pt x="38" y="22"/>
                  </a:cubicBezTo>
                  <a:cubicBezTo>
                    <a:pt x="38" y="26"/>
                    <a:pt x="38" y="29"/>
                    <a:pt x="37" y="31"/>
                  </a:cubicBezTo>
                  <a:cubicBezTo>
                    <a:pt x="36" y="33"/>
                    <a:pt x="34" y="34"/>
                    <a:pt x="32" y="36"/>
                  </a:cubicBezTo>
                  <a:cubicBezTo>
                    <a:pt x="29" y="37"/>
                    <a:pt x="26" y="38"/>
                    <a:pt x="22" y="38"/>
                  </a:cubicBezTo>
                  <a:cubicBezTo>
                    <a:pt x="18" y="38"/>
                    <a:pt x="14" y="37"/>
                    <a:pt x="12" y="36"/>
                  </a:cubicBezTo>
                  <a:cubicBezTo>
                    <a:pt x="10" y="35"/>
                    <a:pt x="8" y="33"/>
                    <a:pt x="7" y="30"/>
                  </a:cubicBezTo>
                  <a:cubicBezTo>
                    <a:pt x="6" y="29"/>
                    <a:pt x="6" y="26"/>
                    <a:pt x="6" y="21"/>
                  </a:cubicBezTo>
                  <a:cubicBezTo>
                    <a:pt x="6" y="7"/>
                    <a:pt x="6" y="7"/>
                    <a:pt x="6" y="7"/>
                  </a:cubicBezTo>
                  <a:cubicBezTo>
                    <a:pt x="6" y="4"/>
                    <a:pt x="6" y="3"/>
                    <a:pt x="5" y="2"/>
                  </a:cubicBezTo>
                  <a:cubicBezTo>
                    <a:pt x="4" y="1"/>
                    <a:pt x="3" y="1"/>
                    <a:pt x="1" y="1"/>
                  </a:cubicBezTo>
                  <a:cubicBezTo>
                    <a:pt x="0" y="1"/>
                    <a:pt x="0" y="1"/>
                    <a:pt x="0" y="1"/>
                  </a:cubicBezTo>
                  <a:cubicBezTo>
                    <a:pt x="0" y="0"/>
                    <a:pt x="0" y="0"/>
                    <a:pt x="0" y="0"/>
                  </a:cubicBezTo>
                  <a:cubicBezTo>
                    <a:pt x="18" y="0"/>
                    <a:pt x="18" y="0"/>
                    <a:pt x="18" y="0"/>
                  </a:cubicBezTo>
                  <a:cubicBezTo>
                    <a:pt x="18" y="1"/>
                    <a:pt x="18" y="1"/>
                    <a:pt x="18" y="1"/>
                  </a:cubicBezTo>
                  <a:cubicBezTo>
                    <a:pt x="16" y="1"/>
                    <a:pt x="16" y="1"/>
                    <a:pt x="16" y="1"/>
                  </a:cubicBezTo>
                  <a:cubicBezTo>
                    <a:pt x="14" y="1"/>
                    <a:pt x="13" y="2"/>
                    <a:pt x="12" y="3"/>
                  </a:cubicBezTo>
                  <a:cubicBezTo>
                    <a:pt x="12" y="3"/>
                    <a:pt x="12" y="5"/>
                    <a:pt x="12" y="7"/>
                  </a:cubicBezTo>
                  <a:cubicBezTo>
                    <a:pt x="12" y="23"/>
                    <a:pt x="12" y="23"/>
                    <a:pt x="12" y="23"/>
                  </a:cubicBezTo>
                  <a:cubicBezTo>
                    <a:pt x="12" y="24"/>
                    <a:pt x="12" y="26"/>
                    <a:pt x="12" y="28"/>
                  </a:cubicBezTo>
                  <a:cubicBezTo>
                    <a:pt x="12" y="30"/>
                    <a:pt x="13" y="31"/>
                    <a:pt x="14" y="32"/>
                  </a:cubicBezTo>
                  <a:cubicBezTo>
                    <a:pt x="15" y="33"/>
                    <a:pt x="16" y="34"/>
                    <a:pt x="17" y="35"/>
                  </a:cubicBezTo>
                  <a:cubicBezTo>
                    <a:pt x="19" y="35"/>
                    <a:pt x="20" y="36"/>
                    <a:pt x="22" y="36"/>
                  </a:cubicBezTo>
                  <a:cubicBezTo>
                    <a:pt x="25" y="36"/>
                    <a:pt x="28" y="35"/>
                    <a:pt x="30" y="34"/>
                  </a:cubicBezTo>
                  <a:cubicBezTo>
                    <a:pt x="32" y="33"/>
                    <a:pt x="33" y="32"/>
                    <a:pt x="34" y="30"/>
                  </a:cubicBezTo>
                  <a:cubicBezTo>
                    <a:pt x="35" y="28"/>
                    <a:pt x="35" y="26"/>
                    <a:pt x="35" y="22"/>
                  </a:cubicBezTo>
                  <a:cubicBezTo>
                    <a:pt x="35" y="7"/>
                    <a:pt x="35" y="7"/>
                    <a:pt x="35" y="7"/>
                  </a:cubicBezTo>
                  <a:cubicBezTo>
                    <a:pt x="35" y="4"/>
                    <a:pt x="35" y="3"/>
                    <a:pt x="34" y="2"/>
                  </a:cubicBezTo>
                  <a:cubicBezTo>
                    <a:pt x="34" y="1"/>
                    <a:pt x="32" y="1"/>
                    <a:pt x="31" y="1"/>
                  </a:cubicBezTo>
                  <a:lnTo>
                    <a:pt x="2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61" name="Freeform 49"/>
            <p:cNvSpPr/>
            <p:nvPr/>
          </p:nvSpPr>
          <p:spPr bwMode="auto">
            <a:xfrm>
              <a:off x="4741" y="2326"/>
              <a:ext cx="101" cy="71"/>
            </a:xfrm>
            <a:custGeom>
              <a:avLst/>
              <a:gdLst>
                <a:gd name="T0" fmla="*/ 24 w 53"/>
                <a:gd name="T1" fmla="*/ 37 h 37"/>
                <a:gd name="T2" fmla="*/ 8 w 53"/>
                <a:gd name="T3" fmla="*/ 6 h 37"/>
                <a:gd name="T4" fmla="*/ 8 w 53"/>
                <a:gd name="T5" fmla="*/ 31 h 37"/>
                <a:gd name="T6" fmla="*/ 9 w 53"/>
                <a:gd name="T7" fmla="*/ 35 h 37"/>
                <a:gd name="T8" fmla="*/ 13 w 53"/>
                <a:gd name="T9" fmla="*/ 36 h 37"/>
                <a:gd name="T10" fmla="*/ 14 w 53"/>
                <a:gd name="T11" fmla="*/ 36 h 37"/>
                <a:gd name="T12" fmla="*/ 14 w 53"/>
                <a:gd name="T13" fmla="*/ 37 h 37"/>
                <a:gd name="T14" fmla="*/ 0 w 53"/>
                <a:gd name="T15" fmla="*/ 37 h 37"/>
                <a:gd name="T16" fmla="*/ 0 w 53"/>
                <a:gd name="T17" fmla="*/ 36 h 37"/>
                <a:gd name="T18" fmla="*/ 1 w 53"/>
                <a:gd name="T19" fmla="*/ 36 h 37"/>
                <a:gd name="T20" fmla="*/ 5 w 53"/>
                <a:gd name="T21" fmla="*/ 35 h 37"/>
                <a:gd name="T22" fmla="*/ 6 w 53"/>
                <a:gd name="T23" fmla="*/ 31 h 37"/>
                <a:gd name="T24" fmla="*/ 6 w 53"/>
                <a:gd name="T25" fmla="*/ 6 h 37"/>
                <a:gd name="T26" fmla="*/ 5 w 53"/>
                <a:gd name="T27" fmla="*/ 3 h 37"/>
                <a:gd name="T28" fmla="*/ 3 w 53"/>
                <a:gd name="T29" fmla="*/ 2 h 37"/>
                <a:gd name="T30" fmla="*/ 0 w 53"/>
                <a:gd name="T31" fmla="*/ 1 h 37"/>
                <a:gd name="T32" fmla="*/ 0 w 53"/>
                <a:gd name="T33" fmla="*/ 0 h 37"/>
                <a:gd name="T34" fmla="*/ 12 w 53"/>
                <a:gd name="T35" fmla="*/ 0 h 37"/>
                <a:gd name="T36" fmla="*/ 26 w 53"/>
                <a:gd name="T37" fmla="*/ 29 h 37"/>
                <a:gd name="T38" fmla="*/ 41 w 53"/>
                <a:gd name="T39" fmla="*/ 0 h 37"/>
                <a:gd name="T40" fmla="*/ 53 w 53"/>
                <a:gd name="T41" fmla="*/ 0 h 37"/>
                <a:gd name="T42" fmla="*/ 53 w 53"/>
                <a:gd name="T43" fmla="*/ 1 h 37"/>
                <a:gd name="T44" fmla="*/ 51 w 53"/>
                <a:gd name="T45" fmla="*/ 1 h 37"/>
                <a:gd name="T46" fmla="*/ 48 w 53"/>
                <a:gd name="T47" fmla="*/ 2 h 37"/>
                <a:gd name="T48" fmla="*/ 47 w 53"/>
                <a:gd name="T49" fmla="*/ 6 h 37"/>
                <a:gd name="T50" fmla="*/ 47 w 53"/>
                <a:gd name="T51" fmla="*/ 31 h 37"/>
                <a:gd name="T52" fmla="*/ 48 w 53"/>
                <a:gd name="T53" fmla="*/ 35 h 37"/>
                <a:gd name="T54" fmla="*/ 51 w 53"/>
                <a:gd name="T55" fmla="*/ 36 h 37"/>
                <a:gd name="T56" fmla="*/ 53 w 53"/>
                <a:gd name="T57" fmla="*/ 36 h 37"/>
                <a:gd name="T58" fmla="*/ 53 w 53"/>
                <a:gd name="T59" fmla="*/ 37 h 37"/>
                <a:gd name="T60" fmla="*/ 35 w 53"/>
                <a:gd name="T61" fmla="*/ 37 h 37"/>
                <a:gd name="T62" fmla="*/ 35 w 53"/>
                <a:gd name="T63" fmla="*/ 36 h 37"/>
                <a:gd name="T64" fmla="*/ 37 w 53"/>
                <a:gd name="T65" fmla="*/ 36 h 37"/>
                <a:gd name="T66" fmla="*/ 40 w 53"/>
                <a:gd name="T67" fmla="*/ 35 h 37"/>
                <a:gd name="T68" fmla="*/ 41 w 53"/>
                <a:gd name="T69" fmla="*/ 31 h 37"/>
                <a:gd name="T70" fmla="*/ 41 w 53"/>
                <a:gd name="T71" fmla="*/ 6 h 37"/>
                <a:gd name="T72" fmla="*/ 25 w 53"/>
                <a:gd name="T73" fmla="*/ 37 h 37"/>
                <a:gd name="T74" fmla="*/ 24 w 53"/>
                <a:gd name="T7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3" h="37">
                  <a:moveTo>
                    <a:pt x="24" y="37"/>
                  </a:moveTo>
                  <a:cubicBezTo>
                    <a:pt x="8" y="6"/>
                    <a:pt x="8" y="6"/>
                    <a:pt x="8" y="6"/>
                  </a:cubicBezTo>
                  <a:cubicBezTo>
                    <a:pt x="8" y="31"/>
                    <a:pt x="8" y="31"/>
                    <a:pt x="8" y="31"/>
                  </a:cubicBezTo>
                  <a:cubicBezTo>
                    <a:pt x="8" y="33"/>
                    <a:pt x="9" y="35"/>
                    <a:pt x="9" y="35"/>
                  </a:cubicBezTo>
                  <a:cubicBezTo>
                    <a:pt x="10" y="36"/>
                    <a:pt x="11" y="36"/>
                    <a:pt x="13" y="36"/>
                  </a:cubicBezTo>
                  <a:cubicBezTo>
                    <a:pt x="14" y="36"/>
                    <a:pt x="14" y="36"/>
                    <a:pt x="14" y="36"/>
                  </a:cubicBezTo>
                  <a:cubicBezTo>
                    <a:pt x="14" y="37"/>
                    <a:pt x="14" y="37"/>
                    <a:pt x="14" y="37"/>
                  </a:cubicBezTo>
                  <a:cubicBezTo>
                    <a:pt x="0" y="37"/>
                    <a:pt x="0" y="37"/>
                    <a:pt x="0" y="37"/>
                  </a:cubicBezTo>
                  <a:cubicBezTo>
                    <a:pt x="0" y="36"/>
                    <a:pt x="0" y="36"/>
                    <a:pt x="0" y="36"/>
                  </a:cubicBezTo>
                  <a:cubicBezTo>
                    <a:pt x="1" y="36"/>
                    <a:pt x="1" y="36"/>
                    <a:pt x="1" y="36"/>
                  </a:cubicBezTo>
                  <a:cubicBezTo>
                    <a:pt x="3" y="36"/>
                    <a:pt x="4" y="36"/>
                    <a:pt x="5" y="35"/>
                  </a:cubicBezTo>
                  <a:cubicBezTo>
                    <a:pt x="5" y="34"/>
                    <a:pt x="6" y="33"/>
                    <a:pt x="6" y="31"/>
                  </a:cubicBezTo>
                  <a:cubicBezTo>
                    <a:pt x="6" y="6"/>
                    <a:pt x="6" y="6"/>
                    <a:pt x="6" y="6"/>
                  </a:cubicBezTo>
                  <a:cubicBezTo>
                    <a:pt x="6" y="5"/>
                    <a:pt x="5" y="4"/>
                    <a:pt x="5" y="3"/>
                  </a:cubicBezTo>
                  <a:cubicBezTo>
                    <a:pt x="5" y="2"/>
                    <a:pt x="4" y="2"/>
                    <a:pt x="3" y="2"/>
                  </a:cubicBezTo>
                  <a:cubicBezTo>
                    <a:pt x="3" y="1"/>
                    <a:pt x="1" y="1"/>
                    <a:pt x="0" y="1"/>
                  </a:cubicBezTo>
                  <a:cubicBezTo>
                    <a:pt x="0" y="0"/>
                    <a:pt x="0" y="0"/>
                    <a:pt x="0" y="0"/>
                  </a:cubicBezTo>
                  <a:cubicBezTo>
                    <a:pt x="12" y="0"/>
                    <a:pt x="12" y="0"/>
                    <a:pt x="12" y="0"/>
                  </a:cubicBezTo>
                  <a:cubicBezTo>
                    <a:pt x="26" y="29"/>
                    <a:pt x="26" y="29"/>
                    <a:pt x="26" y="29"/>
                  </a:cubicBezTo>
                  <a:cubicBezTo>
                    <a:pt x="41" y="0"/>
                    <a:pt x="41" y="0"/>
                    <a:pt x="41" y="0"/>
                  </a:cubicBezTo>
                  <a:cubicBezTo>
                    <a:pt x="53" y="0"/>
                    <a:pt x="53" y="0"/>
                    <a:pt x="53" y="0"/>
                  </a:cubicBezTo>
                  <a:cubicBezTo>
                    <a:pt x="53" y="1"/>
                    <a:pt x="53" y="1"/>
                    <a:pt x="53" y="1"/>
                  </a:cubicBezTo>
                  <a:cubicBezTo>
                    <a:pt x="51" y="1"/>
                    <a:pt x="51" y="1"/>
                    <a:pt x="51" y="1"/>
                  </a:cubicBezTo>
                  <a:cubicBezTo>
                    <a:pt x="50" y="1"/>
                    <a:pt x="48" y="2"/>
                    <a:pt x="48" y="2"/>
                  </a:cubicBezTo>
                  <a:cubicBezTo>
                    <a:pt x="47" y="3"/>
                    <a:pt x="47" y="4"/>
                    <a:pt x="47" y="6"/>
                  </a:cubicBezTo>
                  <a:cubicBezTo>
                    <a:pt x="47" y="31"/>
                    <a:pt x="47" y="31"/>
                    <a:pt x="47" y="31"/>
                  </a:cubicBezTo>
                  <a:cubicBezTo>
                    <a:pt x="47" y="33"/>
                    <a:pt x="47" y="35"/>
                    <a:pt x="48" y="35"/>
                  </a:cubicBezTo>
                  <a:cubicBezTo>
                    <a:pt x="49" y="36"/>
                    <a:pt x="50" y="36"/>
                    <a:pt x="51" y="36"/>
                  </a:cubicBezTo>
                  <a:cubicBezTo>
                    <a:pt x="53" y="36"/>
                    <a:pt x="53" y="36"/>
                    <a:pt x="53" y="36"/>
                  </a:cubicBezTo>
                  <a:cubicBezTo>
                    <a:pt x="53" y="37"/>
                    <a:pt x="53" y="37"/>
                    <a:pt x="53" y="37"/>
                  </a:cubicBezTo>
                  <a:cubicBezTo>
                    <a:pt x="35" y="37"/>
                    <a:pt x="35" y="37"/>
                    <a:pt x="35" y="37"/>
                  </a:cubicBezTo>
                  <a:cubicBezTo>
                    <a:pt x="35" y="36"/>
                    <a:pt x="35" y="36"/>
                    <a:pt x="35" y="36"/>
                  </a:cubicBezTo>
                  <a:cubicBezTo>
                    <a:pt x="37" y="36"/>
                    <a:pt x="37" y="36"/>
                    <a:pt x="37" y="36"/>
                  </a:cubicBezTo>
                  <a:cubicBezTo>
                    <a:pt x="38" y="36"/>
                    <a:pt x="40" y="36"/>
                    <a:pt x="40" y="35"/>
                  </a:cubicBezTo>
                  <a:cubicBezTo>
                    <a:pt x="41" y="34"/>
                    <a:pt x="41" y="33"/>
                    <a:pt x="41" y="31"/>
                  </a:cubicBezTo>
                  <a:cubicBezTo>
                    <a:pt x="41" y="6"/>
                    <a:pt x="41" y="6"/>
                    <a:pt x="41" y="6"/>
                  </a:cubicBezTo>
                  <a:cubicBezTo>
                    <a:pt x="25" y="37"/>
                    <a:pt x="25" y="37"/>
                    <a:pt x="25" y="37"/>
                  </a:cubicBezTo>
                  <a:lnTo>
                    <a:pt x="24"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33670959"/>
      </p:ext>
    </p:extLst>
  </p:cSld>
  <p:clrMapOvr>
    <a:masterClrMapping/>
  </p:clrMapOvr>
  <mc:AlternateContent xmlns:mc="http://schemas.openxmlformats.org/markup-compatibility/2006">
    <mc:Choice xmlns:p14="http://schemas.microsoft.com/office/powerpoint/2010/main" Requires="p14">
      <p:transition p14:dur="0" advTm="21396"/>
    </mc:Choice>
    <mc:Fallback>
      <p:transition advTm="2139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 y="1651830"/>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03</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3351484" y="2034553"/>
            <a:ext cx="5050408" cy="623250"/>
          </a:xfrm>
          <a:prstGeom prst="rect">
            <a:avLst/>
          </a:prstGeom>
          <a:noFill/>
        </p:spPr>
        <p:txBody>
          <a:bodyPr wrap="square" lIns="68584" tIns="34291" rIns="68584" bIns="34291" rtlCol="0">
            <a:spAutoFit/>
          </a:bodyPr>
          <a:lstStyle/>
          <a:p>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实验结果</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3375055" y="2688140"/>
            <a:ext cx="3075708" cy="315473"/>
          </a:xfrm>
          <a:prstGeom prst="rect">
            <a:avLst/>
          </a:prstGeom>
          <a:noFill/>
        </p:spPr>
        <p:txBody>
          <a:bodyPr wrap="square" lIns="68584" tIns="34291" rIns="68584" bIns="34291" rtlCol="0">
            <a:spAutoFit/>
          </a:bodyPr>
          <a:lstStyle/>
          <a:p>
            <a:pPr eaLnBrk="0" hangingPunct="0"/>
            <a:r>
              <a:rPr lang="zh-CN" altLang="en-US" sz="1600" smtClean="0">
                <a:solidFill>
                  <a:schemeClr val="tx1">
                    <a:lumMod val="75000"/>
                    <a:lumOff val="25000"/>
                  </a:schemeClr>
                </a:solidFill>
                <a:latin typeface="微软雅黑" pitchFamily="34" charset="-122"/>
                <a:ea typeface="微软雅黑" pitchFamily="34" charset="-122"/>
                <a:sym typeface="微软雅黑" pitchFamily="34" charset="-122"/>
              </a:rPr>
              <a:t>       实验</a:t>
            </a:r>
            <a:r>
              <a:rPr lang="zh-CN" altLang="en-US" sz="1600" dirty="0" smtClean="0">
                <a:solidFill>
                  <a:schemeClr val="tx1">
                    <a:lumMod val="75000"/>
                    <a:lumOff val="25000"/>
                  </a:schemeClr>
                </a:solidFill>
                <a:latin typeface="微软雅黑" pitchFamily="34" charset="-122"/>
                <a:ea typeface="微软雅黑" pitchFamily="34" charset="-122"/>
                <a:sym typeface="微软雅黑" pitchFamily="34" charset="-122"/>
              </a:rPr>
              <a:t>测试</a:t>
            </a:r>
            <a:endPar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507149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rgbClr val="0070C0"/>
                </a:solidFill>
                <a:latin typeface="微软雅黑" panose="020B0503020204020204" pitchFamily="34" charset="-122"/>
                <a:ea typeface="微软雅黑" panose="020B0503020204020204" pitchFamily="34" charset="-122"/>
              </a:rPr>
              <a:t>实验结果</a:t>
            </a:r>
            <a:endParaRPr lang="en-GB" altLang="zh-CN" sz="2400" b="1" dirty="0">
              <a:solidFill>
                <a:srgbClr val="0070C0"/>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1137672" y="926456"/>
            <a:ext cx="4010391" cy="18607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2000" dirty="0" smtClean="0">
                <a:solidFill>
                  <a:schemeClr val="tx1"/>
                </a:solidFill>
              </a:rPr>
              <a:t>限制单张图片资源总量</a:t>
            </a:r>
            <a:endParaRPr lang="en-US" altLang="zh-CN" sz="2000" dirty="0">
              <a:solidFill>
                <a:schemeClr val="tx1"/>
              </a:solidFill>
            </a:endParaRPr>
          </a:p>
        </p:txBody>
      </p:sp>
      <p:sp>
        <p:nvSpPr>
          <p:cNvPr id="10" name="矩形 9"/>
          <p:cNvSpPr/>
          <p:nvPr/>
        </p:nvSpPr>
        <p:spPr>
          <a:xfrm>
            <a:off x="918159" y="887752"/>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11560" y="4083090"/>
            <a:ext cx="7961259" cy="276999"/>
          </a:xfrm>
          <a:prstGeom prst="rect">
            <a:avLst/>
          </a:prstGeom>
          <a:noFill/>
        </p:spPr>
        <p:txBody>
          <a:bodyPr wrap="squar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CIFAR-10</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（左）、</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CIFAR-100</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（中）和</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ImageNet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（右）上随计算预算变化的任何时间预测模型的精度（前</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位）</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892" y="1465415"/>
            <a:ext cx="8006328" cy="2330755"/>
          </a:xfrm>
          <a:prstGeom prst="rect">
            <a:avLst/>
          </a:prstGeom>
        </p:spPr>
      </p:pic>
    </p:spTree>
    <p:extLst>
      <p:ext uri="{BB962C8B-B14F-4D97-AF65-F5344CB8AC3E}">
        <p14:creationId xmlns:p14="http://schemas.microsoft.com/office/powerpoint/2010/main" val="1979627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rgbClr val="0070C0"/>
                </a:solidFill>
                <a:latin typeface="微软雅黑" panose="020B0503020204020204" pitchFamily="34" charset="-122"/>
                <a:ea typeface="微软雅黑" panose="020B0503020204020204" pitchFamily="34" charset="-122"/>
              </a:rPr>
              <a:t>实验结果</a:t>
            </a:r>
            <a:endParaRPr lang="en-GB" altLang="zh-CN" sz="2400" b="1" dirty="0">
              <a:solidFill>
                <a:srgbClr val="0070C0"/>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1165979" y="915279"/>
            <a:ext cx="3607404"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2000" dirty="0" smtClean="0">
                <a:solidFill>
                  <a:schemeClr val="tx1"/>
                </a:solidFill>
              </a:rPr>
              <a:t>限制一批图片资源总量</a:t>
            </a:r>
            <a:endParaRPr lang="en-US" altLang="zh-CN" sz="2000" dirty="0">
              <a:solidFill>
                <a:schemeClr val="tx1"/>
              </a:solidFill>
            </a:endParaRPr>
          </a:p>
        </p:txBody>
      </p:sp>
      <p:sp>
        <p:nvSpPr>
          <p:cNvPr id="10" name="矩形 9"/>
          <p:cNvSpPr/>
          <p:nvPr/>
        </p:nvSpPr>
        <p:spPr>
          <a:xfrm>
            <a:off x="918159" y="887752"/>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611560" y="4299942"/>
            <a:ext cx="8105275" cy="461665"/>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据</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CIFAR-10</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（左）、</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CIFAR-100</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（中）和</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ImageNet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（右）上每幅图像平均计算预算的函数，预算批次分类模型的精度（前</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位）</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7880" y="1441883"/>
            <a:ext cx="8028423" cy="2527265"/>
          </a:xfrm>
          <a:prstGeom prst="rect">
            <a:avLst/>
          </a:prstGeom>
        </p:spPr>
      </p:pic>
    </p:spTree>
    <p:extLst>
      <p:ext uri="{BB962C8B-B14F-4D97-AF65-F5344CB8AC3E}">
        <p14:creationId xmlns:p14="http://schemas.microsoft.com/office/powerpoint/2010/main" val="3831186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 y="1651830"/>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04</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3779912" y="2036192"/>
            <a:ext cx="5050408" cy="623250"/>
          </a:xfrm>
          <a:prstGeom prst="rect">
            <a:avLst/>
          </a:prstGeom>
          <a:noFill/>
        </p:spPr>
        <p:txBody>
          <a:bodyPr wrap="square" lIns="68584" tIns="34291" rIns="68584" bIns="34291" rtlCol="0">
            <a:spAutoFit/>
          </a:bodyPr>
          <a:lstStyle/>
          <a:p>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总结</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3923928" y="2691418"/>
            <a:ext cx="792088" cy="315473"/>
          </a:xfrm>
          <a:prstGeom prst="rect">
            <a:avLst/>
          </a:prstGeom>
          <a:noFill/>
        </p:spPr>
        <p:txBody>
          <a:bodyPr wrap="square" lIns="68584" tIns="34291" rIns="68584" bIns="34291" rtlCol="0">
            <a:spAutoFit/>
          </a:bodyPr>
          <a:lstStyle/>
          <a:p>
            <a:pPr eaLnBrk="0" hangingPunct="0"/>
            <a:r>
              <a:rPr lang="en-US" altLang="zh-CN" sz="1600" dirty="0">
                <a:solidFill>
                  <a:schemeClr val="tx1">
                    <a:lumMod val="75000"/>
                    <a:lumOff val="25000"/>
                  </a:schemeClr>
                </a:solidFill>
                <a:latin typeface="微软雅黑" pitchFamily="34" charset="-122"/>
                <a:ea typeface="微软雅黑" pitchFamily="34" charset="-122"/>
                <a:sym typeface="微软雅黑" pitchFamily="34" charset="-122"/>
              </a:rPr>
              <a:t>RANet</a:t>
            </a:r>
            <a:endPar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4062136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rgbClr val="0070C0"/>
                </a:solidFill>
                <a:latin typeface="微软雅黑" panose="020B0503020204020204" pitchFamily="34" charset="-122"/>
                <a:ea typeface="微软雅黑" panose="020B0503020204020204" pitchFamily="34" charset="-122"/>
              </a:rPr>
              <a:t>总结</a:t>
            </a:r>
            <a:endParaRPr lang="en-GB" altLang="zh-CN" sz="2400" b="1" dirty="0">
              <a:solidFill>
                <a:srgbClr val="0070C0"/>
              </a:solidFill>
              <a:latin typeface="微软雅黑" panose="020B0503020204020204" pitchFamily="34" charset="-122"/>
              <a:ea typeface="微软雅黑" panose="020B0503020204020204" pitchFamily="34" charset="-122"/>
            </a:endParaRPr>
          </a:p>
        </p:txBody>
      </p:sp>
      <p:sp>
        <p:nvSpPr>
          <p:cNvPr id="7" name="矩形 6"/>
          <p:cNvSpPr/>
          <p:nvPr/>
        </p:nvSpPr>
        <p:spPr>
          <a:xfrm>
            <a:off x="1398914" y="1525571"/>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519480" y="1407897"/>
            <a:ext cx="6768752" cy="1815882"/>
          </a:xfrm>
          <a:prstGeom prst="rect">
            <a:avLst/>
          </a:prstGeom>
          <a:noFill/>
        </p:spPr>
        <p:txBody>
          <a:bodyPr wrap="square" rtlCol="0">
            <a:spAutoFit/>
          </a:bodyPr>
          <a:lstStyle/>
          <a:p>
            <a:r>
              <a:rPr lang="en-US" altLang="zh-CN" sz="1600" dirty="0"/>
              <a:t> </a:t>
            </a:r>
            <a:r>
              <a:rPr lang="en-US" altLang="zh-CN" sz="1600" dirty="0" smtClean="0"/>
              <a:t>   </a:t>
            </a:r>
            <a:r>
              <a:rPr lang="zh-CN" altLang="en-US" sz="1600" dirty="0" smtClean="0"/>
              <a:t>论文</a:t>
            </a:r>
            <a:r>
              <a:rPr lang="zh-CN" altLang="en-US" sz="1600" dirty="0"/>
              <a:t>提出了自适应网络</a:t>
            </a:r>
            <a:r>
              <a:rPr lang="en-US" altLang="zh-CN" sz="1600" dirty="0"/>
              <a:t>RANet(Resolution Adaptive Network)</a:t>
            </a:r>
            <a:r>
              <a:rPr lang="zh-CN" altLang="en-US" sz="1600" dirty="0"/>
              <a:t>来进行效果与性能上的</a:t>
            </a:r>
            <a:r>
              <a:rPr lang="zh-CN" altLang="en-US" sz="1600" dirty="0" smtClean="0"/>
              <a:t>取舍</a:t>
            </a:r>
            <a:r>
              <a:rPr lang="zh-CN" altLang="en-US" sz="1600" dirty="0"/>
              <a:t>。</a:t>
            </a:r>
            <a:endParaRPr lang="en-US" altLang="zh-CN" sz="1600" dirty="0" smtClean="0"/>
          </a:p>
          <a:p>
            <a:endParaRPr lang="en-US" altLang="zh-CN" sz="1600" dirty="0" smtClean="0"/>
          </a:p>
          <a:p>
            <a:r>
              <a:rPr lang="zh-CN" altLang="en-US" sz="1600" dirty="0" smtClean="0"/>
              <a:t>    难</a:t>
            </a:r>
            <a:r>
              <a:rPr lang="zh-CN" altLang="en-US" sz="1600" dirty="0"/>
              <a:t>易样本的推理会自动使用不同的计算量，并且子网间的特征会进行</a:t>
            </a:r>
            <a:r>
              <a:rPr lang="zh-CN" altLang="en-US" sz="1600" dirty="0" smtClean="0"/>
              <a:t>融合</a:t>
            </a:r>
            <a:r>
              <a:rPr lang="zh-CN" altLang="en-US" sz="1600" dirty="0"/>
              <a:t>。</a:t>
            </a:r>
            <a:endParaRPr lang="en-US" altLang="zh-CN" sz="1600" dirty="0" smtClean="0"/>
          </a:p>
          <a:p>
            <a:endParaRPr lang="en-US" altLang="zh-CN" sz="1600" dirty="0" smtClean="0"/>
          </a:p>
          <a:p>
            <a:r>
              <a:rPr lang="zh-CN" altLang="en-US" sz="1600" dirty="0" smtClean="0"/>
              <a:t>    网络在</a:t>
            </a:r>
            <a:r>
              <a:rPr lang="zh-CN" altLang="en-US" sz="1600" dirty="0"/>
              <a:t>性能和速度上取得了很不错</a:t>
            </a:r>
            <a:r>
              <a:rPr lang="zh-CN" altLang="en-US" sz="1600" dirty="0" smtClean="0"/>
              <a:t>的</a:t>
            </a:r>
            <a:r>
              <a:rPr lang="zh-CN" altLang="en-US" sz="1600" dirty="0"/>
              <a:t>平衡</a:t>
            </a:r>
            <a:r>
              <a:rPr lang="zh-CN" altLang="en-US" sz="1600" dirty="0" smtClean="0"/>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1398914" y="2255555"/>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398914" y="2982647"/>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61650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a:spLocks/>
          </p:cNvSpPr>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b="1" dirty="0" smtClean="0">
                <a:solidFill>
                  <a:schemeClr val="accent1"/>
                </a:solidFill>
                <a:latin typeface="微软雅黑" panose="020B0503020204020204" pitchFamily="34" charset="-122"/>
                <a:ea typeface="微软雅黑" panose="020B0503020204020204" pitchFamily="34" charset="-122"/>
              </a:rPr>
              <a:t>目录</a:t>
            </a:r>
            <a:r>
              <a:rPr lang="en-US" altLang="zh-CN" b="1" dirty="0" smtClean="0">
                <a:solidFill>
                  <a:schemeClr val="accent1"/>
                </a:solidFill>
                <a:latin typeface="微软雅黑" panose="020B0503020204020204" pitchFamily="34" charset="-122"/>
                <a:ea typeface="微软雅黑" panose="020B0503020204020204" pitchFamily="34" charset="-122"/>
              </a:rPr>
              <a:t>/</a:t>
            </a:r>
            <a:r>
              <a:rPr lang="en-US" altLang="zh-CN" sz="1800" b="1" dirty="0" smtClean="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2339752" y="1635646"/>
            <a:ext cx="894259" cy="489631"/>
            <a:chOff x="2215144" y="927951"/>
            <a:chExt cx="1244730" cy="897673"/>
          </a:xfrm>
        </p:grpSpPr>
        <p:sp>
          <p:nvSpPr>
            <p:cNvPr id="29" name="平行四边形 28"/>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30" name="文本框 9"/>
            <p:cNvSpPr txBox="1"/>
            <p:nvPr/>
          </p:nvSpPr>
          <p:spPr>
            <a:xfrm>
              <a:off x="2393075" y="927951"/>
              <a:ext cx="1066799" cy="816504"/>
            </a:xfrm>
            <a:prstGeom prst="rect">
              <a:avLst/>
            </a:prstGeom>
            <a:noFill/>
          </p:spPr>
          <p:txBody>
            <a:bodyPr wrap="square" rtlCol="0">
              <a:spAutoFit/>
            </a:bodyPr>
            <a:lstStyle/>
            <a:p>
              <a:r>
                <a:rPr lang="en-US" altLang="zh-CN" sz="2800" dirty="0" smtClean="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31" name="组合 30"/>
          <p:cNvGrpSpPr/>
          <p:nvPr/>
        </p:nvGrpSpPr>
        <p:grpSpPr>
          <a:xfrm>
            <a:off x="2339752" y="2315260"/>
            <a:ext cx="894259" cy="504163"/>
            <a:chOff x="2215144" y="1952311"/>
            <a:chExt cx="1244730" cy="924318"/>
          </a:xfrm>
        </p:grpSpPr>
        <p:sp>
          <p:nvSpPr>
            <p:cNvPr id="32" name="平行四边形 31"/>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33" name="文本框 10"/>
            <p:cNvSpPr txBox="1"/>
            <p:nvPr/>
          </p:nvSpPr>
          <p:spPr>
            <a:xfrm>
              <a:off x="2393075" y="1952311"/>
              <a:ext cx="1066799" cy="816508"/>
            </a:xfrm>
            <a:prstGeom prst="rect">
              <a:avLst/>
            </a:prstGeom>
            <a:noFill/>
          </p:spPr>
          <p:txBody>
            <a:bodyPr wrap="square" rtlCol="0">
              <a:spAutoFit/>
            </a:bodyPr>
            <a:lstStyle/>
            <a:p>
              <a:r>
                <a:rPr lang="en-US" altLang="zh-CN" sz="2800" dirty="0" smtClean="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34" name="组合 33"/>
          <p:cNvGrpSpPr/>
          <p:nvPr/>
        </p:nvGrpSpPr>
        <p:grpSpPr>
          <a:xfrm>
            <a:off x="2339752" y="3017108"/>
            <a:ext cx="894259" cy="496081"/>
            <a:chOff x="2215144" y="3018134"/>
            <a:chExt cx="1244730" cy="909499"/>
          </a:xfrm>
        </p:grpSpPr>
        <p:sp>
          <p:nvSpPr>
            <p:cNvPr id="35" name="平行四边形 34"/>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36" name="文本框 11"/>
            <p:cNvSpPr txBox="1"/>
            <p:nvPr/>
          </p:nvSpPr>
          <p:spPr>
            <a:xfrm>
              <a:off x="2393075" y="3018134"/>
              <a:ext cx="1066799" cy="816505"/>
            </a:xfrm>
            <a:prstGeom prst="rect">
              <a:avLst/>
            </a:prstGeom>
            <a:noFill/>
          </p:spPr>
          <p:txBody>
            <a:bodyPr wrap="square" rtlCol="0">
              <a:spAutoFit/>
            </a:bodyPr>
            <a:lstStyle/>
            <a:p>
              <a:r>
                <a:rPr lang="en-US" altLang="zh-CN" sz="2800" dirty="0" smtClean="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37" name="组合 36"/>
          <p:cNvGrpSpPr/>
          <p:nvPr/>
        </p:nvGrpSpPr>
        <p:grpSpPr>
          <a:xfrm>
            <a:off x="2339752" y="3699598"/>
            <a:ext cx="894259" cy="508134"/>
            <a:chOff x="2215144" y="4047039"/>
            <a:chExt cx="1244730" cy="931598"/>
          </a:xfrm>
        </p:grpSpPr>
        <p:sp>
          <p:nvSpPr>
            <p:cNvPr id="38" name="平行四边形 37"/>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39" name="文本框 12"/>
            <p:cNvSpPr txBox="1"/>
            <p:nvPr/>
          </p:nvSpPr>
          <p:spPr>
            <a:xfrm>
              <a:off x="2393075" y="4047039"/>
              <a:ext cx="1066799" cy="816506"/>
            </a:xfrm>
            <a:prstGeom prst="rect">
              <a:avLst/>
            </a:prstGeom>
            <a:noFill/>
          </p:spPr>
          <p:txBody>
            <a:bodyPr wrap="square" rtlCol="0">
              <a:spAutoFit/>
            </a:bodyPr>
            <a:lstStyle/>
            <a:p>
              <a:r>
                <a:rPr lang="en-US" altLang="zh-CN" sz="2800" dirty="0" smtClean="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44" name="组合 43"/>
          <p:cNvGrpSpPr/>
          <p:nvPr/>
        </p:nvGrpSpPr>
        <p:grpSpPr>
          <a:xfrm>
            <a:off x="3019005" y="1648957"/>
            <a:ext cx="3857250" cy="459690"/>
            <a:chOff x="4315150" y="953426"/>
            <a:chExt cx="3857250" cy="540057"/>
          </a:xfrm>
        </p:grpSpPr>
        <p:sp>
          <p:nvSpPr>
            <p:cNvPr id="57" name="矩形 56"/>
            <p:cNvSpPr/>
            <p:nvPr/>
          </p:nvSpPr>
          <p:spPr>
            <a:xfrm>
              <a:off x="4594121" y="1073757"/>
              <a:ext cx="2827147" cy="406783"/>
            </a:xfrm>
            <a:prstGeom prst="rect">
              <a:avLst/>
            </a:prstGeom>
            <a:ln w="15875">
              <a:noFill/>
            </a:ln>
          </p:spPr>
          <p:txBody>
            <a:bodyPr wrap="square" lIns="68580" tIns="34290" rIns="68580" bIns="34290">
              <a:spAutoFit/>
            </a:bodyPr>
            <a:lstStyle/>
            <a:p>
              <a:pPr algn="ct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概述</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平行四边形 57"/>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59" name="组合 58"/>
          <p:cNvGrpSpPr/>
          <p:nvPr/>
        </p:nvGrpSpPr>
        <p:grpSpPr>
          <a:xfrm>
            <a:off x="3019005" y="2343109"/>
            <a:ext cx="4707294" cy="459690"/>
            <a:chOff x="4315150" y="1647579"/>
            <a:chExt cx="4707294" cy="540057"/>
          </a:xfrm>
        </p:grpSpPr>
        <p:sp>
          <p:nvSpPr>
            <p:cNvPr id="72" name="矩形 71"/>
            <p:cNvSpPr/>
            <p:nvPr/>
          </p:nvSpPr>
          <p:spPr>
            <a:xfrm>
              <a:off x="5820092" y="1713480"/>
              <a:ext cx="3202352" cy="406784"/>
            </a:xfrm>
            <a:prstGeom prst="rect">
              <a:avLst/>
            </a:prstGeom>
            <a:ln w="15875">
              <a:noFill/>
            </a:ln>
          </p:spPr>
          <p:txBody>
            <a:bodyPr wrap="square" lIns="68580" tIns="34290" rIns="68580" bIns="3429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方法</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3" name="平行四边形 72"/>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4" name="组合 73"/>
          <p:cNvGrpSpPr/>
          <p:nvPr/>
        </p:nvGrpSpPr>
        <p:grpSpPr>
          <a:xfrm>
            <a:off x="3019005" y="3037262"/>
            <a:ext cx="4429267" cy="459690"/>
            <a:chOff x="4315150" y="2341731"/>
            <a:chExt cx="4429267" cy="540057"/>
          </a:xfrm>
        </p:grpSpPr>
        <p:sp>
          <p:nvSpPr>
            <p:cNvPr id="75" name="矩形 74"/>
            <p:cNvSpPr/>
            <p:nvPr/>
          </p:nvSpPr>
          <p:spPr>
            <a:xfrm>
              <a:off x="5654640" y="2397565"/>
              <a:ext cx="3089777" cy="406783"/>
            </a:xfrm>
            <a:prstGeom prst="rect">
              <a:avLst/>
            </a:prstGeom>
            <a:ln w="15875">
              <a:noFill/>
            </a:ln>
          </p:spPr>
          <p:txBody>
            <a:bodyPr wrap="square" lIns="68580" tIns="34290" rIns="68580" bIns="34290">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实验结果</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6" name="平行四边形 75"/>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7" name="组合 76"/>
          <p:cNvGrpSpPr/>
          <p:nvPr/>
        </p:nvGrpSpPr>
        <p:grpSpPr>
          <a:xfrm>
            <a:off x="3019005" y="3731420"/>
            <a:ext cx="5158425" cy="459691"/>
            <a:chOff x="4315150" y="3035884"/>
            <a:chExt cx="5158425" cy="540057"/>
          </a:xfrm>
        </p:grpSpPr>
        <p:sp>
          <p:nvSpPr>
            <p:cNvPr id="78" name="矩形 77"/>
            <p:cNvSpPr/>
            <p:nvPr/>
          </p:nvSpPr>
          <p:spPr>
            <a:xfrm>
              <a:off x="5859642" y="3082156"/>
              <a:ext cx="3613933" cy="406784"/>
            </a:xfrm>
            <a:prstGeom prst="rect">
              <a:avLst/>
            </a:prstGeom>
            <a:ln w="15875">
              <a:noFill/>
            </a:ln>
          </p:spPr>
          <p:txBody>
            <a:bodyPr wrap="square" lIns="68580" tIns="34290" rIns="68580" bIns="34290">
              <a:spAutoFit/>
            </a:bodyPr>
            <a:lstStyle/>
            <a:p>
              <a:r>
                <a:rPr lang="zh-CN" altLang="en-US" b="1" smtClean="0">
                  <a:solidFill>
                    <a:schemeClr val="tx1">
                      <a:lumMod val="75000"/>
                      <a:lumOff val="25000"/>
                    </a:schemeClr>
                  </a:solidFill>
                  <a:latin typeface="微软雅黑" panose="020B0503020204020204" pitchFamily="34" charset="-122"/>
                  <a:ea typeface="微软雅黑" panose="020B0503020204020204" pitchFamily="34" charset="-122"/>
                </a:rPr>
                <a:t>总结</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平行四边形 78"/>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extLst>
      <p:ext uri="{BB962C8B-B14F-4D97-AF65-F5344CB8AC3E}">
        <p14:creationId xmlns:p14="http://schemas.microsoft.com/office/powerpoint/2010/main" val="4139336563"/>
      </p:ext>
    </p:extLst>
  </p:cSld>
  <p:clrMapOvr>
    <a:masterClrMapping/>
  </p:clrMapOvr>
  <mc:AlternateContent xmlns:mc="http://schemas.openxmlformats.org/markup-compatibility/2006">
    <mc:Choice xmlns:p14="http://schemas.microsoft.com/office/powerpoint/2010/main" Requires="p14">
      <p:transition p14:dur="0" advTm="16208"/>
    </mc:Choice>
    <mc:Fallback>
      <p:transition advTm="16208"/>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01</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1865188" y="2050832"/>
            <a:ext cx="5050408" cy="623250"/>
          </a:xfrm>
          <a:prstGeom prst="rect">
            <a:avLst/>
          </a:prstGeom>
          <a:noFill/>
        </p:spPr>
        <p:txBody>
          <a:bodyPr wrap="square" lIns="68584" tIns="34291" rIns="68584" bIns="34291" rtlCol="0">
            <a:spAutoFit/>
          </a:bodyPr>
          <a:lstStyle/>
          <a:p>
            <a:pPr algn="ctr"/>
            <a:r>
              <a:rPr lang="zh-CN" altLang="en-US" sz="3600" b="1">
                <a:solidFill>
                  <a:schemeClr val="tx1">
                    <a:lumMod val="75000"/>
                    <a:lumOff val="25000"/>
                  </a:schemeClr>
                </a:solidFill>
                <a:latin typeface="微软雅黑" panose="020B0503020204020204" pitchFamily="34" charset="-122"/>
                <a:ea typeface="微软雅黑" panose="020B0503020204020204" pitchFamily="34" charset="-122"/>
              </a:rPr>
              <a:t>概述</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3851920" y="2717222"/>
            <a:ext cx="3075708" cy="315473"/>
          </a:xfrm>
          <a:prstGeom prst="rect">
            <a:avLst/>
          </a:prstGeom>
          <a:noFill/>
        </p:spPr>
        <p:txBody>
          <a:bodyPr wrap="square" lIns="68584" tIns="34291" rIns="68584" bIns="34291" rtlCol="0">
            <a:spAutoFit/>
          </a:bodyPr>
          <a:lstStyle/>
          <a:p>
            <a:pPr eaLnBrk="0" hangingPunct="0"/>
            <a:r>
              <a:rPr lang="en-US" altLang="zh-CN" sz="1600" dirty="0" smtClean="0">
                <a:solidFill>
                  <a:schemeClr val="tx1">
                    <a:lumMod val="75000"/>
                    <a:lumOff val="25000"/>
                  </a:schemeClr>
                </a:solidFill>
                <a:latin typeface="微软雅黑" pitchFamily="34" charset="-122"/>
                <a:ea typeface="微软雅黑" pitchFamily="34" charset="-122"/>
                <a:sym typeface="微软雅黑" pitchFamily="34" charset="-122"/>
              </a:rPr>
              <a:t>RANet</a:t>
            </a:r>
            <a:r>
              <a:rPr lang="zh-CN" altLang="en-US" sz="1600" dirty="0" smtClean="0">
                <a:solidFill>
                  <a:schemeClr val="tx1">
                    <a:lumMod val="75000"/>
                    <a:lumOff val="25000"/>
                  </a:schemeClr>
                </a:solidFill>
                <a:latin typeface="微软雅黑" pitchFamily="34" charset="-122"/>
                <a:ea typeface="微软雅黑" pitchFamily="34" charset="-122"/>
                <a:sym typeface="微软雅黑" pitchFamily="34" charset="-122"/>
              </a:rPr>
              <a:t>概述</a:t>
            </a:r>
            <a:endPar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3680190998"/>
      </p:ext>
    </p:extLst>
  </p:cSld>
  <p:clrMapOvr>
    <a:masterClrMapping/>
  </p:clrMapOvr>
  <mc:AlternateContent xmlns:mc="http://schemas.openxmlformats.org/markup-compatibility/2006">
    <mc:Choice xmlns:p14="http://schemas.microsoft.com/office/powerpoint/2010/main" Requires="p14">
      <p:transition p14:dur="0" advTm="3454"/>
    </mc:Choice>
    <mc:Fallback>
      <p:transition advTm="3454"/>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75000"/>
                    <a:lumOff val="25000"/>
                  </a:schemeClr>
                </a:solidFill>
                <a:latin typeface="微软雅黑" pitchFamily="34" charset="-122"/>
                <a:ea typeface="微软雅黑" pitchFamily="34" charset="-122"/>
                <a:sym typeface="微软雅黑" pitchFamily="34" charset="-122"/>
              </a:rPr>
              <a:t>RANET</a:t>
            </a:r>
            <a:r>
              <a:rPr lang="zh-CN" altLang="en-US" sz="1800" b="1" dirty="0" smtClean="0">
                <a:solidFill>
                  <a:srgbClr val="0070C0"/>
                </a:solidFill>
                <a:latin typeface="微软雅黑" panose="020B0503020204020204" pitchFamily="34" charset="-122"/>
                <a:ea typeface="微软雅黑" panose="020B0503020204020204" pitchFamily="34" charset="-122"/>
              </a:rPr>
              <a:t>概述</a:t>
            </a:r>
            <a:endParaRPr lang="en-GB" altLang="zh-CN" sz="1800" b="1" dirty="0">
              <a:solidFill>
                <a:srgbClr val="0070C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644008" y="1275606"/>
            <a:ext cx="3960440" cy="1615827"/>
          </a:xfrm>
          <a:prstGeom prst="rect">
            <a:avLst/>
          </a:prstGeom>
          <a:noFill/>
        </p:spPr>
        <p:txBody>
          <a:bodyPr wrap="square" rtlCol="0">
            <a:spAutoFit/>
          </a:bodyPr>
          <a:lstStyle/>
          <a:p>
            <a:pPr algn="just" eaLnBrk="0" hangingPunct="0">
              <a:lnSpc>
                <a:spcPct val="150000"/>
              </a:lnSpc>
            </a:pPr>
            <a:r>
              <a:rPr lang="en-US" altLang="zh-CN" sz="1600" dirty="0" smtClean="0">
                <a:solidFill>
                  <a:schemeClr val="tx1">
                    <a:lumMod val="75000"/>
                    <a:lumOff val="25000"/>
                  </a:schemeClr>
                </a:solidFill>
                <a:latin typeface="微软雅黑" pitchFamily="34" charset="-122"/>
                <a:ea typeface="微软雅黑" pitchFamily="34" charset="-122"/>
                <a:sym typeface="微软雅黑" pitchFamily="34" charset="-122"/>
              </a:rPr>
              <a:t>RANET </a:t>
            </a:r>
            <a:r>
              <a:rPr lang="zh-CN" altLang="en-US" sz="1600" dirty="0" smtClean="0">
                <a:solidFill>
                  <a:schemeClr val="tx1">
                    <a:lumMod val="75000"/>
                    <a:lumOff val="25000"/>
                  </a:schemeClr>
                </a:solidFill>
                <a:latin typeface="微软雅黑" pitchFamily="34" charset="-122"/>
                <a:ea typeface="微软雅黑" pitchFamily="34" charset="-122"/>
                <a:sym typeface="微软雅黑" pitchFamily="34" charset="-122"/>
              </a:rPr>
              <a:t>由多个不同深度的子网构成</a:t>
            </a:r>
            <a:endParaRPr lang="en-US" altLang="zh-CN" sz="1600" dirty="0">
              <a:solidFill>
                <a:schemeClr val="tx1">
                  <a:lumMod val="75000"/>
                  <a:lumOff val="25000"/>
                </a:schemeClr>
              </a:solidFill>
              <a:latin typeface="微软雅黑" pitchFamily="34" charset="-122"/>
              <a:ea typeface="微软雅黑" pitchFamily="34" charset="-122"/>
              <a:sym typeface="微软雅黑" pitchFamily="34" charset="-122"/>
            </a:endParaRPr>
          </a:p>
          <a:p>
            <a:pPr algn="just" eaLnBrk="0" hangingPunct="0">
              <a:lnSpc>
                <a:spcPct val="150000"/>
              </a:lnSpc>
            </a:pPr>
            <a:endParaRPr lang="en-US" altLang="zh-CN" sz="1600" dirty="0" smtClean="0">
              <a:solidFill>
                <a:schemeClr val="tx1">
                  <a:lumMod val="75000"/>
                  <a:lumOff val="25000"/>
                </a:schemeClr>
              </a:solidFill>
              <a:latin typeface="微软雅黑" pitchFamily="34" charset="-122"/>
              <a:ea typeface="微软雅黑" pitchFamily="34" charset="-122"/>
              <a:sym typeface="微软雅黑" pitchFamily="34" charset="-122"/>
            </a:endParaRPr>
          </a:p>
          <a:p>
            <a:pPr algn="just" eaLnBrk="0" hangingPunct="0">
              <a:lnSpc>
                <a:spcPct val="150000"/>
              </a:lnSpc>
            </a:pPr>
            <a:r>
              <a:rPr lang="en-US" altLang="zh-CN" sz="1200" dirty="0" smtClean="0">
                <a:solidFill>
                  <a:schemeClr val="tx1">
                    <a:lumMod val="75000"/>
                    <a:lumOff val="25000"/>
                  </a:schemeClr>
                </a:solidFill>
                <a:latin typeface="微软雅黑" pitchFamily="34" charset="-122"/>
                <a:ea typeface="微软雅黑" pitchFamily="34" charset="-122"/>
                <a:sym typeface="微软雅黑" pitchFamily="34" charset="-122"/>
              </a:rPr>
              <a:t>RANET</a:t>
            </a:r>
            <a:r>
              <a:rPr lang="zh-CN" altLang="en-US" sz="1200" dirty="0" smtClean="0">
                <a:solidFill>
                  <a:schemeClr val="tx1">
                    <a:lumMod val="75000"/>
                    <a:lumOff val="25000"/>
                  </a:schemeClr>
                </a:solidFill>
                <a:latin typeface="微软雅黑" pitchFamily="34" charset="-122"/>
                <a:ea typeface="微软雅黑" pitchFamily="34" charset="-122"/>
                <a:sym typeface="微软雅黑" pitchFamily="34" charset="-122"/>
              </a:rPr>
              <a:t>分类过程</a:t>
            </a:r>
            <a:r>
              <a:rPr lang="zh-CN" altLang="en-US" sz="1200" dirty="0" smtClean="0">
                <a:solidFill>
                  <a:schemeClr val="tx1">
                    <a:lumMod val="75000"/>
                    <a:lumOff val="25000"/>
                  </a:schemeClr>
                </a:solidFill>
                <a:latin typeface="微软雅黑" pitchFamily="34" charset="-122"/>
                <a:ea typeface="微软雅黑" pitchFamily="34" charset="-122"/>
                <a:sym typeface="微软雅黑"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lgn="just" eaLnBrk="0" hangingPunct="0">
              <a:lnSpc>
                <a:spcPct val="150000"/>
              </a:lnSpc>
            </a:pP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a. </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简单图片（背景单一</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低分辨率特征</a:t>
            </a: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lgn="just" eaLnBrk="0" hangingPunct="0">
              <a:lnSpc>
                <a:spcPct val="150000"/>
              </a:lnSpc>
            </a:pP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b. </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困难图片（背景复杂</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更详细的空间信息</a:t>
            </a: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700" y="771550"/>
            <a:ext cx="3328492" cy="4014471"/>
          </a:xfrm>
          <a:prstGeom prst="rect">
            <a:avLst/>
          </a:prstGeom>
        </p:spPr>
      </p:pic>
    </p:spTree>
    <p:extLst>
      <p:ext uri="{BB962C8B-B14F-4D97-AF65-F5344CB8AC3E}">
        <p14:creationId xmlns:p14="http://schemas.microsoft.com/office/powerpoint/2010/main" val="3843002808"/>
      </p:ext>
    </p:extLst>
  </p:cSld>
  <p:clrMapOvr>
    <a:masterClrMapping/>
  </p:clrMapOvr>
  <mc:AlternateContent xmlns:mc="http://schemas.openxmlformats.org/markup-compatibility/2006">
    <mc:Choice xmlns:p14="http://schemas.microsoft.com/office/powerpoint/2010/main" Requires="p14">
      <p:transition p14:dur="10" advTm="8160"/>
    </mc:Choice>
    <mc:Fallback>
      <p:transition advTm="816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 y="1651830"/>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02</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4298153" y="1996189"/>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方法</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4328365" y="2638365"/>
            <a:ext cx="3075708" cy="315473"/>
          </a:xfrm>
          <a:prstGeom prst="rect">
            <a:avLst/>
          </a:prstGeom>
          <a:noFill/>
        </p:spPr>
        <p:txBody>
          <a:bodyPr wrap="square" lIns="68584" tIns="34291" rIns="68584" bIns="34291" rtlCol="0">
            <a:spAutoFit/>
          </a:bodyPr>
          <a:lstStyle/>
          <a:p>
            <a:pPr eaLnBrk="0" hangingPunct="0"/>
            <a:r>
              <a:rPr lang="en-US" altLang="zh-CN" sz="1600" dirty="0" smtClean="0">
                <a:solidFill>
                  <a:schemeClr val="tx1">
                    <a:lumMod val="75000"/>
                    <a:lumOff val="25000"/>
                  </a:schemeClr>
                </a:solidFill>
                <a:latin typeface="微软雅黑" pitchFamily="34" charset="-122"/>
                <a:ea typeface="微软雅黑" pitchFamily="34" charset="-122"/>
                <a:sym typeface="微软雅黑" pitchFamily="34" charset="-122"/>
              </a:rPr>
              <a:t>Method</a:t>
            </a:r>
            <a:endPar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3836718288"/>
      </p:ext>
    </p:extLst>
  </p:cSld>
  <p:clrMapOvr>
    <a:masterClrMapping/>
  </p:clrMapOvr>
  <mc:AlternateContent xmlns:mc="http://schemas.openxmlformats.org/markup-compatibility/2006">
    <mc:Choice xmlns:p14="http://schemas.microsoft.com/office/powerpoint/2010/main" Requires="p14">
      <p:transition p14:dur="0" advTm="34"/>
    </mc:Choice>
    <mc:Fallback>
      <p:transition advTm="34"/>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0070C0"/>
                </a:solidFill>
                <a:latin typeface="微软雅黑" panose="020B0503020204020204" pitchFamily="34" charset="-122"/>
                <a:ea typeface="微软雅黑" panose="020B0503020204020204" pitchFamily="34" charset="-122"/>
              </a:rPr>
              <a:t>RANet</a:t>
            </a:r>
            <a:endParaRPr lang="en-GB" altLang="zh-CN" sz="2400" b="1" dirty="0">
              <a:solidFill>
                <a:srgbClr val="0070C0"/>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970285" y="733019"/>
            <a:ext cx="3241675" cy="400110"/>
          </a:xfrm>
          <a:prstGeom prst="rect">
            <a:avLst/>
          </a:prstGeom>
          <a:noFill/>
        </p:spPr>
        <p:txBody>
          <a:bodyPr wrap="square" rtlCol="0">
            <a:spAutoFit/>
          </a:bodyPr>
          <a:lstStyle/>
          <a:p>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RANET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总体架构</a:t>
            </a:r>
          </a:p>
        </p:txBody>
      </p:sp>
      <p:sp>
        <p:nvSpPr>
          <p:cNvPr id="29" name="矩形 28"/>
          <p:cNvSpPr/>
          <p:nvPr/>
        </p:nvSpPr>
        <p:spPr>
          <a:xfrm>
            <a:off x="857880" y="871087"/>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544" y="1281184"/>
            <a:ext cx="8381453" cy="2376449"/>
          </a:xfrm>
          <a:prstGeom prst="rect">
            <a:avLst/>
          </a:prstGeom>
        </p:spPr>
      </p:pic>
      <p:sp>
        <p:nvSpPr>
          <p:cNvPr id="2" name="文本框 1"/>
          <p:cNvSpPr txBox="1"/>
          <p:nvPr/>
        </p:nvSpPr>
        <p:spPr>
          <a:xfrm>
            <a:off x="466427" y="3838878"/>
            <a:ext cx="4464496" cy="1046440"/>
          </a:xfrm>
          <a:prstGeom prst="rect">
            <a:avLst/>
          </a:prstGeom>
          <a:noFill/>
        </p:spPr>
        <p:txBody>
          <a:bodyPr wrap="square" rtlCol="0">
            <a:spAutoFit/>
          </a:bodyPr>
          <a:lstStyle/>
          <a:p>
            <a:r>
              <a:rPr lang="en-US" altLang="zh-CN" sz="1400" b="1" dirty="0"/>
              <a:t>Initial </a:t>
            </a:r>
            <a:r>
              <a:rPr lang="en-US" altLang="zh-CN" sz="1400" b="1" dirty="0" smtClean="0"/>
              <a:t>Layer</a:t>
            </a:r>
            <a:r>
              <a:rPr lang="zh-CN" altLang="en-US" sz="1200" dirty="0" smtClean="0"/>
              <a:t>：</a:t>
            </a:r>
            <a:endParaRPr lang="en-US" altLang="zh-CN" sz="1200" dirty="0" smtClean="0"/>
          </a:p>
          <a:p>
            <a:endParaRPr lang="en-US" altLang="zh-CN" sz="1200" dirty="0" smtClean="0"/>
          </a:p>
          <a:p>
            <a:r>
              <a:rPr lang="zh-CN" altLang="en-US" sz="1200" dirty="0" smtClean="0"/>
              <a:t>        精细的特征：</a:t>
            </a:r>
            <a:r>
              <a:rPr lang="en-US" altLang="zh-CN" sz="1200" i="1" dirty="0"/>
              <a:t>Regular-Conv layer</a:t>
            </a:r>
            <a:r>
              <a:rPr lang="zh-CN" altLang="en-US" sz="1200" dirty="0" smtClean="0"/>
              <a:t>（</a:t>
            </a:r>
            <a:r>
              <a:rPr lang="en-US" altLang="zh-CN" sz="1200" dirty="0" smtClean="0"/>
              <a:t>BN + </a:t>
            </a:r>
            <a:r>
              <a:rPr lang="en-US" altLang="zh-CN" sz="1200" dirty="0" err="1"/>
              <a:t>ReLU</a:t>
            </a:r>
            <a:r>
              <a:rPr lang="en-US" altLang="zh-CN" sz="1200" dirty="0"/>
              <a:t> </a:t>
            </a:r>
            <a:r>
              <a:rPr lang="en-US" altLang="zh-CN" sz="1200" dirty="0" smtClean="0"/>
              <a:t> + Convolution </a:t>
            </a:r>
            <a:r>
              <a:rPr lang="zh-CN" altLang="en-US" sz="1200" dirty="0" smtClean="0"/>
              <a:t>）</a:t>
            </a:r>
            <a:endParaRPr lang="en-US" altLang="zh-CN" sz="1200" dirty="0" smtClean="0"/>
          </a:p>
          <a:p>
            <a:endParaRPr lang="en-US" altLang="zh-CN" sz="1200" dirty="0" smtClean="0"/>
          </a:p>
          <a:p>
            <a:r>
              <a:rPr lang="zh-CN" altLang="en-US" sz="1200" dirty="0" smtClean="0"/>
              <a:t>        粗糙</a:t>
            </a:r>
            <a:r>
              <a:rPr lang="zh-CN" altLang="en-US" sz="1200" dirty="0"/>
              <a:t>的</a:t>
            </a:r>
            <a:r>
              <a:rPr lang="zh-CN" altLang="en-US" sz="1200" dirty="0" smtClean="0"/>
              <a:t>特征：</a:t>
            </a:r>
            <a:r>
              <a:rPr lang="en-US" altLang="zh-CN" sz="1200" i="1" dirty="0" err="1"/>
              <a:t>Strided</a:t>
            </a:r>
            <a:r>
              <a:rPr lang="en-US" altLang="zh-CN" sz="1200" i="1" dirty="0"/>
              <a:t>-Conv layer</a:t>
            </a:r>
            <a:r>
              <a:rPr lang="zh-CN" altLang="en-US" sz="1200" dirty="0" smtClean="0"/>
              <a:t>（</a:t>
            </a:r>
            <a:r>
              <a:rPr lang="en-US" altLang="zh-CN" sz="1200" dirty="0"/>
              <a:t>S</a:t>
            </a:r>
            <a:r>
              <a:rPr lang="en-US" altLang="zh-CN" sz="1200" dirty="0" smtClean="0"/>
              <a:t>tride = 2</a:t>
            </a:r>
            <a:r>
              <a:rPr lang="zh-CN" altLang="en-US" sz="1200" dirty="0"/>
              <a:t>）</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752653" y="3929079"/>
            <a:ext cx="3096344" cy="276999"/>
          </a:xfrm>
          <a:prstGeom prst="rect">
            <a:avLst/>
          </a:prstGeom>
          <a:noFill/>
        </p:spPr>
        <p:txBody>
          <a:bodyPr wrap="square" rtlCol="0">
            <a:spAutoFit/>
          </a:bodyPr>
          <a:lstStyle/>
          <a:p>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以尺度为</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s</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的子网络</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h</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的初始化层</a:t>
            </a:r>
          </a:p>
        </p:txBody>
      </p:sp>
      <p:graphicFrame>
        <p:nvGraphicFramePr>
          <p:cNvPr id="5" name="对象 4"/>
          <p:cNvGraphicFramePr>
            <a:graphicFrameLocks noChangeAspect="1"/>
          </p:cNvGraphicFramePr>
          <p:nvPr>
            <p:extLst>
              <p:ext uri="{D42A27DB-BD31-4B8C-83A1-F6EECF244321}">
                <p14:modId xmlns:p14="http://schemas.microsoft.com/office/powerpoint/2010/main" val="128857445"/>
              </p:ext>
            </p:extLst>
          </p:nvPr>
        </p:nvGraphicFramePr>
        <p:xfrm>
          <a:off x="5459685" y="3939201"/>
          <a:ext cx="304800" cy="241300"/>
        </p:xfrm>
        <a:graphic>
          <a:graphicData uri="http://schemas.openxmlformats.org/presentationml/2006/ole">
            <mc:AlternateContent xmlns:mc="http://schemas.openxmlformats.org/markup-compatibility/2006">
              <mc:Choice xmlns:v="urn:schemas-microsoft-com:vml" Requires="v">
                <p:oleObj spid="_x0000_s9262" name="Equation" r:id="rId5" imgW="304560" imgH="241200" progId="Equation.DSMT4">
                  <p:embed/>
                </p:oleObj>
              </mc:Choice>
              <mc:Fallback>
                <p:oleObj name="Equation" r:id="rId5" imgW="304560" imgH="241200" progId="Equation.DSMT4">
                  <p:embed/>
                  <p:pic>
                    <p:nvPicPr>
                      <p:cNvPr id="0" name=""/>
                      <p:cNvPicPr/>
                      <p:nvPr/>
                    </p:nvPicPr>
                    <p:blipFill>
                      <a:blip r:embed="rId6"/>
                      <a:stretch>
                        <a:fillRect/>
                      </a:stretch>
                    </p:blipFill>
                    <p:spPr>
                      <a:xfrm>
                        <a:off x="5459685" y="3939201"/>
                        <a:ext cx="304800" cy="241300"/>
                      </a:xfrm>
                      <a:prstGeom prst="rect">
                        <a:avLst/>
                      </a:prstGeom>
                    </p:spPr>
                  </p:pic>
                </p:oleObj>
              </mc:Fallback>
            </mc:AlternateContent>
          </a:graphicData>
        </a:graphic>
      </p:graphicFrame>
    </p:spTree>
    <p:extLst>
      <p:ext uri="{BB962C8B-B14F-4D97-AF65-F5344CB8AC3E}">
        <p14:creationId xmlns:p14="http://schemas.microsoft.com/office/powerpoint/2010/main" val="1574989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0070C0"/>
                </a:solidFill>
                <a:latin typeface="微软雅黑" panose="020B0503020204020204" pitchFamily="34" charset="-122"/>
                <a:ea typeface="微软雅黑" panose="020B0503020204020204" pitchFamily="34" charset="-122"/>
              </a:rPr>
              <a:t>RANet</a:t>
            </a:r>
            <a:endParaRPr lang="en-GB" altLang="zh-CN" sz="2400" b="1" dirty="0">
              <a:solidFill>
                <a:srgbClr val="0070C0"/>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970285" y="733019"/>
            <a:ext cx="2017539"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自适应推理</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设置</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857880" y="871087"/>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84065" y="2565398"/>
            <a:ext cx="4007238" cy="1354217"/>
          </a:xfrm>
          <a:prstGeom prst="rect">
            <a:avLst/>
          </a:prstGeom>
          <a:noFill/>
        </p:spPr>
        <p:txBody>
          <a:bodyPr wrap="square" rtlCol="0">
            <a:spAutoFit/>
          </a:bodyPr>
          <a:lstStyle/>
          <a:p>
            <a:r>
              <a:rPr lang="en-US" altLang="zh-CN" sz="1600" dirty="0" smtClean="0"/>
              <a:t>K </a:t>
            </a:r>
            <a:r>
              <a:rPr lang="zh-CN" altLang="en-US" sz="1600" dirty="0" smtClean="0"/>
              <a:t>：第</a:t>
            </a:r>
            <a:r>
              <a:rPr lang="en-US" altLang="zh-CN" sz="1600" dirty="0" smtClean="0"/>
              <a:t>k</a:t>
            </a:r>
            <a:r>
              <a:rPr lang="zh-CN" altLang="en-US" sz="1600" dirty="0" smtClean="0"/>
              <a:t>个分类器</a:t>
            </a:r>
            <a:endParaRPr lang="en-US" altLang="zh-CN" sz="1600" dirty="0" smtClean="0"/>
          </a:p>
          <a:p>
            <a:endParaRPr lang="en-US" altLang="zh-CN" sz="1600" dirty="0" smtClean="0"/>
          </a:p>
          <a:p>
            <a:r>
              <a:rPr lang="zh-CN" altLang="en-US" sz="1600" dirty="0" smtClean="0"/>
              <a:t>    ：第</a:t>
            </a:r>
            <a:r>
              <a:rPr lang="en-US" altLang="zh-CN" sz="1600" dirty="0" smtClean="0"/>
              <a:t>k</a:t>
            </a:r>
            <a:r>
              <a:rPr lang="zh-CN" altLang="en-US" sz="1600" dirty="0"/>
              <a:t>个</a:t>
            </a:r>
            <a:r>
              <a:rPr lang="zh-CN" altLang="en-US" sz="1600" dirty="0" smtClean="0"/>
              <a:t>分类器对应部分的网络参数</a:t>
            </a:r>
            <a:endParaRPr lang="en-US" altLang="zh-CN" sz="1600" dirty="0"/>
          </a:p>
          <a:p>
            <a:endParaRPr lang="en-US" altLang="zh-CN" sz="1600" dirty="0" smtClean="0"/>
          </a:p>
          <a:p>
            <a:r>
              <a:rPr lang="zh-CN" altLang="en-US" sz="1600" dirty="0" smtClean="0"/>
              <a:t>       ：在第</a:t>
            </a:r>
            <a:r>
              <a:rPr lang="en-US" altLang="zh-CN" sz="1600" dirty="0" smtClean="0"/>
              <a:t>k</a:t>
            </a:r>
            <a:r>
              <a:rPr lang="zh-CN" altLang="en-US" sz="1600" dirty="0" smtClean="0"/>
              <a:t>个分类器上第</a:t>
            </a:r>
            <a:r>
              <a:rPr lang="en-US" altLang="zh-CN" sz="1600" dirty="0" smtClean="0"/>
              <a:t>C</a:t>
            </a:r>
            <a:r>
              <a:rPr lang="zh-CN" altLang="en-US" sz="1600" dirty="0" smtClean="0"/>
              <a:t>类预测置信度</a:t>
            </a:r>
            <a:endParaRPr lang="en-US" altLang="zh-CN" sz="1600" dirty="0"/>
          </a:p>
        </p:txBody>
      </p:sp>
      <p:graphicFrame>
        <p:nvGraphicFramePr>
          <p:cNvPr id="11" name="对象 10"/>
          <p:cNvGraphicFramePr>
            <a:graphicFrameLocks noChangeAspect="1"/>
          </p:cNvGraphicFramePr>
          <p:nvPr>
            <p:extLst>
              <p:ext uri="{D42A27DB-BD31-4B8C-83A1-F6EECF244321}">
                <p14:modId xmlns:p14="http://schemas.microsoft.com/office/powerpoint/2010/main" val="846777937"/>
              </p:ext>
            </p:extLst>
          </p:nvPr>
        </p:nvGraphicFramePr>
        <p:xfrm>
          <a:off x="484065" y="3037811"/>
          <a:ext cx="255256" cy="353431"/>
        </p:xfrm>
        <a:graphic>
          <a:graphicData uri="http://schemas.openxmlformats.org/presentationml/2006/ole">
            <mc:AlternateContent xmlns:mc="http://schemas.openxmlformats.org/markup-compatibility/2006">
              <mc:Choice xmlns:v="urn:schemas-microsoft-com:vml" Requires="v">
                <p:oleObj spid="_x0000_s8550" name="Equation" r:id="rId4" imgW="164880" imgH="228600" progId="Equation.DSMT4">
                  <p:embed/>
                </p:oleObj>
              </mc:Choice>
              <mc:Fallback>
                <p:oleObj name="Equation" r:id="rId4" imgW="164880" imgH="228600" progId="Equation.DSMT4">
                  <p:embed/>
                  <p:pic>
                    <p:nvPicPr>
                      <p:cNvPr id="0" name=""/>
                      <p:cNvPicPr/>
                      <p:nvPr/>
                    </p:nvPicPr>
                    <p:blipFill>
                      <a:blip r:embed="rId5"/>
                      <a:stretch>
                        <a:fillRect/>
                      </a:stretch>
                    </p:blipFill>
                    <p:spPr>
                      <a:xfrm>
                        <a:off x="484065" y="3037811"/>
                        <a:ext cx="255256" cy="353431"/>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770862104"/>
              </p:ext>
            </p:extLst>
          </p:nvPr>
        </p:nvGraphicFramePr>
        <p:xfrm>
          <a:off x="502093" y="3508052"/>
          <a:ext cx="311735" cy="311735"/>
        </p:xfrm>
        <a:graphic>
          <a:graphicData uri="http://schemas.openxmlformats.org/presentationml/2006/ole">
            <mc:AlternateContent xmlns:mc="http://schemas.openxmlformats.org/markup-compatibility/2006">
              <mc:Choice xmlns:v="urn:schemas-microsoft-com:vml" Requires="v">
                <p:oleObj spid="_x0000_s8551" name="Equation" r:id="rId6" imgW="241200" imgH="241200" progId="Equation.DSMT4">
                  <p:embed/>
                </p:oleObj>
              </mc:Choice>
              <mc:Fallback>
                <p:oleObj name="Equation" r:id="rId6" imgW="241200" imgH="241200" progId="Equation.DSMT4">
                  <p:embed/>
                  <p:pic>
                    <p:nvPicPr>
                      <p:cNvPr id="0" name=""/>
                      <p:cNvPicPr/>
                      <p:nvPr/>
                    </p:nvPicPr>
                    <p:blipFill>
                      <a:blip r:embed="rId7"/>
                      <a:stretch>
                        <a:fillRect/>
                      </a:stretch>
                    </p:blipFill>
                    <p:spPr>
                      <a:xfrm>
                        <a:off x="502093" y="3508052"/>
                        <a:ext cx="311735" cy="311735"/>
                      </a:xfrm>
                      <a:prstGeom prst="rect">
                        <a:avLst/>
                      </a:prstGeom>
                    </p:spPr>
                  </p:pic>
                </p:oleObj>
              </mc:Fallback>
            </mc:AlternateContent>
          </a:graphicData>
        </a:graphic>
      </p:graphicFrame>
      <p:sp>
        <p:nvSpPr>
          <p:cNvPr id="19" name="文本框 18"/>
          <p:cNvSpPr txBox="1"/>
          <p:nvPr/>
        </p:nvSpPr>
        <p:spPr>
          <a:xfrm>
            <a:off x="4817798" y="2761936"/>
            <a:ext cx="4372196" cy="1815882"/>
          </a:xfrm>
          <a:prstGeom prst="rect">
            <a:avLst/>
          </a:prstGeom>
          <a:noFill/>
        </p:spPr>
        <p:txBody>
          <a:bodyPr wrap="square" rtlCol="0">
            <a:spAutoFit/>
          </a:bodyPr>
          <a:lstStyle/>
          <a:p>
            <a:r>
              <a:rPr lang="zh-CN" altLang="en-US" sz="1600" dirty="0" smtClean="0"/>
              <a:t> </a:t>
            </a:r>
            <a:r>
              <a:rPr lang="el-GR" altLang="zh-CN" sz="1600" i="1" dirty="0" smtClean="0"/>
              <a:t>ϵ</a:t>
            </a:r>
            <a:r>
              <a:rPr lang="en-US" altLang="zh-CN" sz="1600" dirty="0" smtClean="0"/>
              <a:t> </a:t>
            </a:r>
            <a:r>
              <a:rPr lang="zh-CN" altLang="en-US" sz="1600" dirty="0" smtClean="0"/>
              <a:t>：人为设置的阈值</a:t>
            </a:r>
            <a:endParaRPr lang="en-US" altLang="zh-CN" sz="1600" dirty="0" smtClean="0"/>
          </a:p>
          <a:p>
            <a:endParaRPr lang="en-US" altLang="zh-CN" sz="1600" dirty="0" smtClean="0"/>
          </a:p>
          <a:p>
            <a:r>
              <a:rPr lang="en-US" altLang="zh-CN" sz="1600" i="1" dirty="0" smtClean="0"/>
              <a:t> k*</a:t>
            </a:r>
            <a:r>
              <a:rPr lang="zh-CN" altLang="en-US" sz="1600" i="1" dirty="0" smtClean="0"/>
              <a:t>  </a:t>
            </a:r>
            <a:r>
              <a:rPr lang="zh-CN" altLang="en-US" sz="1600" dirty="0" smtClean="0"/>
              <a:t>：所有</a:t>
            </a:r>
            <a:r>
              <a:rPr lang="en-US" altLang="zh-CN" sz="1600" dirty="0" smtClean="0"/>
              <a:t>k</a:t>
            </a:r>
            <a:r>
              <a:rPr lang="zh-CN" altLang="en-US" sz="1600" dirty="0" smtClean="0"/>
              <a:t>个概率大于阈值</a:t>
            </a:r>
            <a:r>
              <a:rPr lang="el-GR" altLang="zh-CN" sz="1600" i="1" dirty="0" smtClean="0"/>
              <a:t>ϵ</a:t>
            </a:r>
            <a:r>
              <a:rPr lang="zh-CN" altLang="en-US" sz="1600" dirty="0" smtClean="0"/>
              <a:t>的分类器中，最小的那个分类器</a:t>
            </a:r>
            <a:r>
              <a:rPr lang="en-US" altLang="zh-CN" sz="1600" dirty="0" smtClean="0"/>
              <a:t> </a:t>
            </a:r>
          </a:p>
          <a:p>
            <a:endParaRPr lang="en-US" altLang="zh-CN" sz="1600" dirty="0" smtClean="0"/>
          </a:p>
          <a:p>
            <a:r>
              <a:rPr lang="zh-CN" altLang="en-US" sz="1600" dirty="0" smtClean="0"/>
              <a:t>     ：找出的分类器</a:t>
            </a:r>
            <a:r>
              <a:rPr lang="en-US" altLang="zh-CN" sz="1600" i="1" dirty="0" smtClean="0"/>
              <a:t>k</a:t>
            </a:r>
            <a:r>
              <a:rPr lang="en-US" altLang="zh-CN" sz="1600" i="1" dirty="0"/>
              <a:t>*</a:t>
            </a:r>
            <a:r>
              <a:rPr lang="zh-CN" altLang="en-US" sz="1600" i="1" dirty="0"/>
              <a:t> </a:t>
            </a:r>
            <a:r>
              <a:rPr lang="zh-CN" altLang="en-US" sz="1600" dirty="0" smtClean="0"/>
              <a:t>中最大预测置信度</a:t>
            </a:r>
            <a:endParaRPr lang="en-US" altLang="zh-CN" sz="1600" dirty="0"/>
          </a:p>
          <a:p>
            <a:endParaRPr lang="en-US" altLang="zh-CN" sz="1600" dirty="0"/>
          </a:p>
        </p:txBody>
      </p:sp>
      <p:graphicFrame>
        <p:nvGraphicFramePr>
          <p:cNvPr id="15" name="对象 14"/>
          <p:cNvGraphicFramePr>
            <a:graphicFrameLocks noChangeAspect="1"/>
          </p:cNvGraphicFramePr>
          <p:nvPr>
            <p:extLst>
              <p:ext uri="{D42A27DB-BD31-4B8C-83A1-F6EECF244321}">
                <p14:modId xmlns:p14="http://schemas.microsoft.com/office/powerpoint/2010/main" val="2791194529"/>
              </p:ext>
            </p:extLst>
          </p:nvPr>
        </p:nvGraphicFramePr>
        <p:xfrm>
          <a:off x="4876800" y="3948113"/>
          <a:ext cx="220663" cy="400050"/>
        </p:xfrm>
        <a:graphic>
          <a:graphicData uri="http://schemas.openxmlformats.org/presentationml/2006/ole">
            <mc:AlternateContent xmlns:mc="http://schemas.openxmlformats.org/markup-compatibility/2006">
              <mc:Choice xmlns:v="urn:schemas-microsoft-com:vml" Requires="v">
                <p:oleObj spid="_x0000_s8552" name="Equation" r:id="rId8" imgW="139680" imgH="253800" progId="Equation.DSMT4">
                  <p:embed/>
                </p:oleObj>
              </mc:Choice>
              <mc:Fallback>
                <p:oleObj name="Equation" r:id="rId8" imgW="139680" imgH="253800" progId="Equation.DSMT4">
                  <p:embed/>
                  <p:pic>
                    <p:nvPicPr>
                      <p:cNvPr id="0" name=""/>
                      <p:cNvPicPr/>
                      <p:nvPr/>
                    </p:nvPicPr>
                    <p:blipFill>
                      <a:blip r:embed="rId9"/>
                      <a:stretch>
                        <a:fillRect/>
                      </a:stretch>
                    </p:blipFill>
                    <p:spPr>
                      <a:xfrm>
                        <a:off x="4876800" y="3948113"/>
                        <a:ext cx="220663" cy="400050"/>
                      </a:xfrm>
                      <a:prstGeom prst="rect">
                        <a:avLst/>
                      </a:prstGeom>
                    </p:spPr>
                  </p:pic>
                </p:oleObj>
              </mc:Fallback>
            </mc:AlternateContent>
          </a:graphicData>
        </a:graphic>
      </p:graphicFrame>
      <p:sp>
        <p:nvSpPr>
          <p:cNvPr id="2" name="文本框 1"/>
          <p:cNvSpPr txBox="1"/>
          <p:nvPr/>
        </p:nvSpPr>
        <p:spPr>
          <a:xfrm>
            <a:off x="415406" y="1282493"/>
            <a:ext cx="3796554" cy="276999"/>
          </a:xfrm>
          <a:prstGeom prst="rect">
            <a:avLst/>
          </a:prstGeom>
          <a:noFill/>
        </p:spPr>
        <p:txBody>
          <a:bodyPr wrap="square" rtlCol="0">
            <a:spAutoFit/>
          </a:bodyPr>
          <a:lstStyle/>
          <a:p>
            <a:r>
              <a:rPr lang="zh-CN" altLang="en-US" sz="1200" dirty="0" smtClean="0"/>
              <a:t> 对于具有</a:t>
            </a:r>
            <a:r>
              <a:rPr lang="en-US" altLang="zh-CN" sz="1200" dirty="0" smtClean="0"/>
              <a:t>K</a:t>
            </a:r>
            <a:r>
              <a:rPr lang="zh-CN" altLang="en-US" sz="1200" dirty="0" smtClean="0"/>
              <a:t>个分类器的子网络</a:t>
            </a:r>
            <a:r>
              <a:rPr lang="zh-CN" altLang="en-US" sz="1200" dirty="0" smtClean="0"/>
              <a:t>，第</a:t>
            </a:r>
            <a:r>
              <a:rPr lang="en-US" altLang="zh-CN" sz="1200" dirty="0" smtClean="0"/>
              <a:t>k</a:t>
            </a:r>
            <a:r>
              <a:rPr lang="zh-CN" altLang="en-US" sz="1200" dirty="0" smtClean="0"/>
              <a:t>个分类器输出为：</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64950" y="1213916"/>
            <a:ext cx="4207292" cy="1351482"/>
          </a:xfrm>
          <a:prstGeom prst="rect">
            <a:avLst/>
          </a:prstGeom>
        </p:spPr>
      </p:pic>
      <p:sp>
        <p:nvSpPr>
          <p:cNvPr id="4" name="矩形 3"/>
          <p:cNvSpPr/>
          <p:nvPr/>
        </p:nvSpPr>
        <p:spPr>
          <a:xfrm>
            <a:off x="4877106" y="856130"/>
            <a:ext cx="4087382" cy="276999"/>
          </a:xfrm>
          <a:prstGeom prst="rect">
            <a:avLst/>
          </a:prstGeom>
        </p:spPr>
        <p:txBody>
          <a:bodyPr wrap="square">
            <a:spAutoFit/>
          </a:bodyPr>
          <a:lstStyle/>
          <a:p>
            <a:r>
              <a:rPr lang="zh-CN" altLang="en-US" sz="1200" dirty="0"/>
              <a:t>样本在输出满足一定准则的第一个分类器处退出</a:t>
            </a:r>
            <a:r>
              <a:rPr lang="zh-CN" altLang="en-US" sz="1200" dirty="0" smtClean="0"/>
              <a:t>网络。</a:t>
            </a:r>
            <a:endParaRPr lang="zh-CN" altLang="en-US" sz="1200" dirty="0"/>
          </a:p>
        </p:txBody>
      </p:sp>
      <p:pic>
        <p:nvPicPr>
          <p:cNvPr id="5" name="图片 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5406" y="1694470"/>
            <a:ext cx="4339072" cy="563387"/>
          </a:xfrm>
          <a:prstGeom prst="rect">
            <a:avLst/>
          </a:prstGeom>
        </p:spPr>
      </p:pic>
    </p:spTree>
    <p:extLst>
      <p:ext uri="{BB962C8B-B14F-4D97-AF65-F5344CB8AC3E}">
        <p14:creationId xmlns:p14="http://schemas.microsoft.com/office/powerpoint/2010/main" val="965536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0070C0"/>
                </a:solidFill>
                <a:latin typeface="微软雅黑" panose="020B0503020204020204" pitchFamily="34" charset="-122"/>
                <a:ea typeface="微软雅黑" panose="020B0503020204020204" pitchFamily="34" charset="-122"/>
              </a:rPr>
              <a:t>RANet</a:t>
            </a:r>
            <a:endParaRPr lang="en-GB" altLang="zh-CN" sz="2400" b="1" dirty="0">
              <a:solidFill>
                <a:srgbClr val="0070C0"/>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970285" y="733019"/>
            <a:ext cx="3529707" cy="400110"/>
          </a:xfrm>
          <a:prstGeom prst="rect">
            <a:avLst/>
          </a:prstGeom>
          <a:noFill/>
        </p:spPr>
        <p:txBody>
          <a:bodyPr wrap="square" rtlCol="0">
            <a:spAutoFit/>
          </a:bodyPr>
          <a:lstStyle/>
          <a:p>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RANet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中的两种</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Conv</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块体</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857880" y="871087"/>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3250" y="1286472"/>
            <a:ext cx="3669147" cy="3519566"/>
          </a:xfrm>
          <a:prstGeom prst="rect">
            <a:avLst/>
          </a:prstGeom>
        </p:spPr>
      </p:pic>
      <p:sp>
        <p:nvSpPr>
          <p:cNvPr id="2" name="文本框 1"/>
          <p:cNvSpPr txBox="1"/>
          <p:nvPr/>
        </p:nvSpPr>
        <p:spPr>
          <a:xfrm>
            <a:off x="5364088" y="1347614"/>
            <a:ext cx="3240360" cy="1569660"/>
          </a:xfrm>
          <a:prstGeom prst="rect">
            <a:avLst/>
          </a:prstGeom>
          <a:noFill/>
        </p:spPr>
        <p:txBody>
          <a:bodyPr wrap="square" rtlCol="0">
            <a:spAutoFit/>
          </a:bodyPr>
          <a:lstStyle/>
          <a:p>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图</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a</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Dense block</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块</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图</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b</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：融合块</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两种</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融合</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方法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05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图</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(b)</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：保持尺度</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融合（</a:t>
            </a:r>
            <a:r>
              <a:rPr lang="en-US" altLang="zh-CN" sz="1200" i="1" dirty="0"/>
              <a:t> Up-Conv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图</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降低尺度</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融合（</a:t>
            </a:r>
            <a:r>
              <a:rPr lang="en-US" altLang="zh-CN" sz="1200" i="1" dirty="0"/>
              <a:t> </a:t>
            </a:r>
            <a:r>
              <a:rPr lang="zh-CN" altLang="en-US" sz="1200" i="1" dirty="0" smtClean="0"/>
              <a:t>当前：</a:t>
            </a:r>
            <a:r>
              <a:rPr lang="en-US" altLang="zh-CN" sz="1200" i="1" dirty="0" err="1" smtClean="0"/>
              <a:t>Strided</a:t>
            </a:r>
            <a:r>
              <a:rPr lang="en-US" altLang="zh-CN" sz="1200" i="1" dirty="0" smtClean="0"/>
              <a:t>-Conv   </a:t>
            </a:r>
            <a:r>
              <a:rPr lang="zh-CN" altLang="en-US" sz="1200" i="1" dirty="0" smtClean="0"/>
              <a:t>子：</a:t>
            </a:r>
            <a:r>
              <a:rPr lang="en-US" altLang="zh-CN" sz="1200" i="1" dirty="0"/>
              <a:t> Regular-Conv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5364088" y="3003798"/>
            <a:ext cx="3240360" cy="1169551"/>
          </a:xfrm>
          <a:prstGeom prst="rect">
            <a:avLst/>
          </a:prstGeom>
        </p:spPr>
        <p:txBody>
          <a:bodyPr wrap="square">
            <a:spAutoFit/>
          </a:bodyPr>
          <a:lstStyle/>
          <a:p>
            <a:r>
              <a:rPr lang="en-US" altLang="zh-CN" sz="1400" i="1" dirty="0"/>
              <a:t>Regular-Conv </a:t>
            </a:r>
            <a:r>
              <a:rPr lang="en-US" altLang="zh-CN" sz="1400" i="1" dirty="0" smtClean="0"/>
              <a:t>: </a:t>
            </a:r>
            <a:r>
              <a:rPr lang="en-US" altLang="zh-CN" sz="1400" dirty="0" smtClean="0"/>
              <a:t>BN </a:t>
            </a:r>
            <a:r>
              <a:rPr lang="en-US" altLang="zh-CN" sz="1400" dirty="0"/>
              <a:t>+ </a:t>
            </a:r>
            <a:r>
              <a:rPr lang="en-US" altLang="zh-CN" sz="1400" dirty="0" err="1"/>
              <a:t>ReLU</a:t>
            </a:r>
            <a:r>
              <a:rPr lang="en-US" altLang="zh-CN" sz="1400" dirty="0"/>
              <a:t>  + Convolution </a:t>
            </a:r>
            <a:endParaRPr lang="en-US" altLang="zh-CN" sz="1400" dirty="0" smtClean="0"/>
          </a:p>
          <a:p>
            <a:endParaRPr lang="en-US" altLang="zh-CN" sz="1400" dirty="0"/>
          </a:p>
          <a:p>
            <a:r>
              <a:rPr lang="en-US" altLang="zh-CN" sz="1400" i="1" dirty="0" smtClean="0"/>
              <a:t>Identity</a:t>
            </a:r>
            <a:r>
              <a:rPr lang="en-US" altLang="zh-CN" sz="1400" dirty="0" smtClean="0"/>
              <a:t> : Dense block</a:t>
            </a:r>
            <a:r>
              <a:rPr lang="zh-CN" altLang="en-US" sz="1400" dirty="0" smtClean="0"/>
              <a:t>中的跳连</a:t>
            </a:r>
            <a:endParaRPr lang="en-US" altLang="zh-CN" sz="1400" dirty="0" smtClean="0"/>
          </a:p>
          <a:p>
            <a:endParaRPr lang="en-US" altLang="zh-CN" sz="1400" dirty="0"/>
          </a:p>
          <a:p>
            <a:r>
              <a:rPr lang="en-US" altLang="zh-CN" sz="1400" i="1" dirty="0" err="1" smtClean="0"/>
              <a:t>Strided</a:t>
            </a:r>
            <a:r>
              <a:rPr lang="en-US" altLang="zh-CN" sz="1400" i="1" dirty="0" smtClean="0"/>
              <a:t>-Conv </a:t>
            </a:r>
            <a:r>
              <a:rPr lang="zh-CN" altLang="en-US" sz="1400" dirty="0" smtClean="0"/>
              <a:t>：</a:t>
            </a:r>
            <a:r>
              <a:rPr lang="en-US" altLang="zh-CN" sz="1400" dirty="0"/>
              <a:t>S</a:t>
            </a:r>
            <a:r>
              <a:rPr lang="en-US" altLang="zh-CN" sz="1400" dirty="0" smtClean="0"/>
              <a:t>tride = 2</a:t>
            </a:r>
            <a:r>
              <a:rPr lang="zh-CN" altLang="en-US" sz="1400" dirty="0" smtClean="0"/>
              <a:t>的</a:t>
            </a:r>
            <a:r>
              <a:rPr lang="en-US" altLang="zh-CN" sz="1400" dirty="0" smtClean="0"/>
              <a:t>Regular conv</a:t>
            </a:r>
            <a:endParaRPr lang="en-US" altLang="zh-CN" sz="1400" dirty="0"/>
          </a:p>
        </p:txBody>
      </p:sp>
    </p:spTree>
    <p:extLst>
      <p:ext uri="{BB962C8B-B14F-4D97-AF65-F5344CB8AC3E}">
        <p14:creationId xmlns:p14="http://schemas.microsoft.com/office/powerpoint/2010/main" val="3460043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a:spLocks/>
          </p:cNvSpPr>
          <p:nvPr/>
        </p:nvSpPr>
        <p:spPr>
          <a:xfrm>
            <a:off x="857880" y="200199"/>
            <a:ext cx="112183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smtClean="0">
                <a:solidFill>
                  <a:schemeClr val="tx1">
                    <a:lumMod val="75000"/>
                    <a:lumOff val="25000"/>
                  </a:schemeClr>
                </a:solidFill>
                <a:latin typeface="微软雅黑" pitchFamily="34" charset="-122"/>
                <a:ea typeface="微软雅黑" pitchFamily="34" charset="-122"/>
                <a:sym typeface="微软雅黑" pitchFamily="34" charset="-122"/>
              </a:rPr>
              <a:t>RANET</a:t>
            </a:r>
            <a:endParaRPr lang="en-GB" altLang="zh-CN" sz="1800" b="1" dirty="0">
              <a:solidFill>
                <a:srgbClr val="0070C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572000" y="1419622"/>
            <a:ext cx="3672408" cy="923330"/>
          </a:xfrm>
          <a:prstGeom prst="rect">
            <a:avLst/>
          </a:prstGeom>
          <a:noFill/>
        </p:spPr>
        <p:txBody>
          <a:bodyPr wrap="square" rtlCol="0">
            <a:spAutoFit/>
          </a:bodyPr>
          <a:lstStyle/>
          <a:p>
            <a:pPr algn="just" eaLnBrk="0" hangingPunct="0">
              <a:lnSpc>
                <a:spcPct val="150000"/>
              </a:lnSpc>
            </a:pPr>
            <a:r>
              <a:rPr lang="zh-CN" altLang="en-US" sz="1200" dirty="0" smtClean="0">
                <a:solidFill>
                  <a:schemeClr val="tx1">
                    <a:lumMod val="75000"/>
                    <a:lumOff val="25000"/>
                  </a:schemeClr>
                </a:solidFill>
                <a:latin typeface="微软雅黑" pitchFamily="34" charset="-122"/>
                <a:ea typeface="微软雅黑" pitchFamily="34" charset="-122"/>
                <a:sym typeface="微软雅黑" pitchFamily="34" charset="-122"/>
              </a:rPr>
              <a:t>损失函数：</a:t>
            </a:r>
            <a:endParaRPr lang="en-US" altLang="zh-CN" sz="1200" dirty="0" smtClean="0">
              <a:solidFill>
                <a:schemeClr val="tx1">
                  <a:lumMod val="75000"/>
                  <a:lumOff val="25000"/>
                </a:schemeClr>
              </a:solidFill>
              <a:latin typeface="微软雅黑" pitchFamily="34" charset="-122"/>
              <a:ea typeface="微软雅黑" pitchFamily="34" charset="-122"/>
              <a:sym typeface="微软雅黑" pitchFamily="34" charset="-122"/>
            </a:endParaRPr>
          </a:p>
          <a:p>
            <a:pPr algn="just" eaLnBrk="0" hangingPunct="0">
              <a:lnSpc>
                <a:spcPct val="150000"/>
              </a:lnSpc>
            </a:pPr>
            <a:r>
              <a:rPr lang="en-US" altLang="zh-CN" sz="1200" dirty="0">
                <a:solidFill>
                  <a:schemeClr val="tx1">
                    <a:lumMod val="75000"/>
                    <a:lumOff val="25000"/>
                  </a:schemeClr>
                </a:solidFill>
                <a:latin typeface="微软雅黑" pitchFamily="34" charset="-122"/>
                <a:ea typeface="微软雅黑" pitchFamily="34" charset="-122"/>
                <a:sym typeface="微软雅黑" pitchFamily="34" charset="-122"/>
              </a:rPr>
              <a:t> </a:t>
            </a:r>
            <a:r>
              <a:rPr lang="en-US" altLang="zh-CN" sz="1200" dirty="0" smtClean="0">
                <a:solidFill>
                  <a:schemeClr val="tx1">
                    <a:lumMod val="75000"/>
                    <a:lumOff val="25000"/>
                  </a:schemeClr>
                </a:solidFill>
                <a:latin typeface="微软雅黑" pitchFamily="34" charset="-122"/>
                <a:ea typeface="微软雅黑" pitchFamily="34" charset="-122"/>
                <a:sym typeface="微软雅黑" pitchFamily="34" charset="-122"/>
              </a:rPr>
              <a:t>      </a:t>
            </a:r>
            <a:r>
              <a:rPr lang="zh-CN" altLang="en-US" sz="1200" dirty="0" smtClean="0">
                <a:solidFill>
                  <a:schemeClr val="tx1">
                    <a:lumMod val="75000"/>
                    <a:lumOff val="25000"/>
                  </a:schemeClr>
                </a:solidFill>
                <a:latin typeface="微软雅黑" pitchFamily="34" charset="-122"/>
                <a:ea typeface="微软雅黑" pitchFamily="34" charset="-122"/>
                <a:sym typeface="微软雅黑" pitchFamily="34" charset="-122"/>
              </a:rPr>
              <a:t>每个子网使用交叉熵函数</a:t>
            </a:r>
            <a:endParaRPr lang="en-US" altLang="zh-CN" sz="1200" dirty="0" smtClean="0">
              <a:solidFill>
                <a:schemeClr val="tx1">
                  <a:lumMod val="75000"/>
                  <a:lumOff val="25000"/>
                </a:schemeClr>
              </a:solidFill>
              <a:latin typeface="微软雅黑" pitchFamily="34" charset="-122"/>
              <a:ea typeface="微软雅黑" pitchFamily="34" charset="-122"/>
              <a:sym typeface="微软雅黑" pitchFamily="34" charset="-122"/>
            </a:endParaRPr>
          </a:p>
          <a:p>
            <a:pPr algn="just" eaLnBrk="0" hangingPunct="0">
              <a:lnSpc>
                <a:spcPct val="150000"/>
              </a:lnSpc>
            </a:pPr>
            <a:r>
              <a:rPr lang="en-US" altLang="zh-CN" sz="1200" dirty="0">
                <a:solidFill>
                  <a:schemeClr val="tx1">
                    <a:lumMod val="75000"/>
                    <a:lumOff val="25000"/>
                  </a:schemeClr>
                </a:solidFill>
                <a:latin typeface="微软雅黑" pitchFamily="34" charset="-122"/>
                <a:ea typeface="微软雅黑" pitchFamily="34" charset="-122"/>
                <a:sym typeface="微软雅黑" pitchFamily="34" charset="-122"/>
              </a:rPr>
              <a:t> </a:t>
            </a:r>
            <a:r>
              <a:rPr lang="en-US" altLang="zh-CN" sz="1200" dirty="0" smtClean="0">
                <a:solidFill>
                  <a:schemeClr val="tx1">
                    <a:lumMod val="75000"/>
                    <a:lumOff val="25000"/>
                  </a:schemeClr>
                </a:solidFill>
                <a:latin typeface="微软雅黑" pitchFamily="34" charset="-122"/>
                <a:ea typeface="微软雅黑" pitchFamily="34" charset="-122"/>
                <a:sym typeface="微软雅黑" pitchFamily="34" charset="-122"/>
              </a:rPr>
              <a:t>      </a:t>
            </a:r>
            <a:r>
              <a:rPr lang="zh-CN" altLang="en-US" sz="1200" dirty="0" smtClean="0">
                <a:solidFill>
                  <a:schemeClr val="tx1">
                    <a:lumMod val="75000"/>
                    <a:lumOff val="25000"/>
                  </a:schemeClr>
                </a:solidFill>
                <a:latin typeface="微软雅黑" pitchFamily="34" charset="-122"/>
                <a:ea typeface="微软雅黑" pitchFamily="34" charset="-122"/>
                <a:sym typeface="微软雅黑" pitchFamily="34" charset="-122"/>
              </a:rPr>
              <a:t>总体损失采用加权累积损失</a:t>
            </a: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1139" t="50224"/>
          <a:stretch/>
        </p:blipFill>
        <p:spPr>
          <a:xfrm>
            <a:off x="971600" y="1251522"/>
            <a:ext cx="3290600" cy="1998247"/>
          </a:xfrm>
          <a:prstGeom prst="rect">
            <a:avLst/>
          </a:prstGeom>
        </p:spPr>
      </p:pic>
    </p:spTree>
    <p:extLst>
      <p:ext uri="{BB962C8B-B14F-4D97-AF65-F5344CB8AC3E}">
        <p14:creationId xmlns:p14="http://schemas.microsoft.com/office/powerpoint/2010/main" val="78499635"/>
      </p:ext>
    </p:extLst>
  </p:cSld>
  <p:clrMapOvr>
    <a:masterClrMapping/>
  </p:clrMapOvr>
  <mc:AlternateContent xmlns:mc="http://schemas.openxmlformats.org/markup-compatibility/2006">
    <mc:Choice xmlns:p14="http://schemas.microsoft.com/office/powerpoint/2010/main" Requires="p14">
      <p:transition p14:dur="10" advTm="8160"/>
    </mc:Choice>
    <mc:Fallback>
      <p:transition advTm="816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Write Your Title Here"/>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9648</TotalTime>
  <Words>886</Words>
  <Application>Microsoft Office PowerPoint</Application>
  <PresentationFormat>全屏显示(16:9)</PresentationFormat>
  <Paragraphs>117</Paragraphs>
  <Slides>14</Slides>
  <Notes>14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14</vt:i4>
      </vt:variant>
    </vt:vector>
  </HeadingPairs>
  <TitlesOfParts>
    <vt:vector size="24" baseType="lpstr">
      <vt:lpstr>Open Sans Light</vt:lpstr>
      <vt:lpstr>宋体</vt:lpstr>
      <vt:lpstr>微软雅黑</vt:lpstr>
      <vt:lpstr>微软雅黑 Light</vt:lpstr>
      <vt:lpstr>Arial</vt:lpstr>
      <vt:lpstr>Calibri</vt:lpstr>
      <vt:lpstr>Impact</vt:lpstr>
      <vt:lpstr>Office 主题</vt:lpstr>
      <vt:lpstr>Equation</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Your Title Here</dc:title>
  <dc:creator>常董</dc:creator>
  <cp:lastModifiedBy>Wang ls</cp:lastModifiedBy>
  <cp:revision>742</cp:revision>
  <dcterms:created xsi:type="dcterms:W3CDTF">2015-12-11T17:46:17Z</dcterms:created>
  <dcterms:modified xsi:type="dcterms:W3CDTF">2020-09-17T08:07:14Z</dcterms:modified>
</cp:coreProperties>
</file>