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3" r:id="rId3"/>
  </p:sldMasterIdLst>
  <p:notesMasterIdLst>
    <p:notesMasterId r:id="rId25"/>
  </p:notesMasterIdLst>
  <p:sldIdLst>
    <p:sldId id="256" r:id="rId4"/>
    <p:sldId id="368" r:id="rId5"/>
    <p:sldId id="369" r:id="rId6"/>
    <p:sldId id="394" r:id="rId7"/>
    <p:sldId id="399" r:id="rId8"/>
    <p:sldId id="406" r:id="rId9"/>
    <p:sldId id="413" r:id="rId10"/>
    <p:sldId id="407" r:id="rId11"/>
    <p:sldId id="408" r:id="rId12"/>
    <p:sldId id="419" r:id="rId13"/>
    <p:sldId id="416" r:id="rId14"/>
    <p:sldId id="417" r:id="rId15"/>
    <p:sldId id="409" r:id="rId16"/>
    <p:sldId id="400" r:id="rId17"/>
    <p:sldId id="411" r:id="rId18"/>
    <p:sldId id="412" r:id="rId19"/>
    <p:sldId id="401" r:id="rId20"/>
    <p:sldId id="384" r:id="rId21"/>
    <p:sldId id="405" r:id="rId22"/>
    <p:sldId id="418" r:id="rId23"/>
    <p:sldId id="421" r:id="rId24"/>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38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01C63"/>
    <a:srgbClr val="0067AC"/>
    <a:srgbClr val="21A3D0"/>
    <a:srgbClr val="DDDDDD"/>
    <a:srgbClr val="A9BECB"/>
    <a:srgbClr val="F595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70960" autoAdjust="0"/>
  </p:normalViewPr>
  <p:slideViewPr>
    <p:cSldViewPr snapToObjects="1">
      <p:cViewPr varScale="1">
        <p:scale>
          <a:sx n="63" d="100"/>
          <a:sy n="63" d="100"/>
        </p:scale>
        <p:origin x="1550" y="38"/>
      </p:cViewPr>
      <p:guideLst>
        <p:guide orient="horz" pos="2159"/>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BD6B4358-7031-46AA-959A-B40506606DF3}" type="datetimeFigureOut">
              <a:rPr lang="zh-CN" altLang="en-US"/>
              <a:pPr>
                <a:defRPr/>
              </a:pPr>
              <a:t>2019/8/25</a:t>
            </a:fld>
            <a:endParaRPr lang="en-US"/>
          </a:p>
        </p:txBody>
      </p:sp>
      <p:sp>
        <p:nvSpPr>
          <p:cNvPr id="3072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A1DB715-67DD-41F0-B00F-07018D2A12D4}" type="slidenum">
              <a:rPr lang="zh-CN" altLang="en-US"/>
              <a:pPr>
                <a:defRPr/>
              </a:pPr>
              <a:t>‹#›</a:t>
            </a:fld>
            <a:endParaRPr lang="en-US"/>
          </a:p>
        </p:txBody>
      </p:sp>
    </p:spTree>
    <p:extLst>
      <p:ext uri="{BB962C8B-B14F-4D97-AF65-F5344CB8AC3E}">
        <p14:creationId xmlns:p14="http://schemas.microsoft.com/office/powerpoint/2010/main" val="1008605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mtClean="0"/>
              <a:t>超声检测系统中结合成本敏感学习的改进型深度学习网络在卵巢癌早期检测中的</a:t>
            </a:r>
            <a:r>
              <a:rPr lang="zh-CN" altLang="en-US" smtClean="0"/>
              <a:t>应用</a:t>
            </a:r>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1</a:t>
            </a:fld>
            <a:endParaRPr lang="en-US"/>
          </a:p>
        </p:txBody>
      </p:sp>
    </p:spTree>
    <p:extLst>
      <p:ext uri="{BB962C8B-B14F-4D97-AF65-F5344CB8AC3E}">
        <p14:creationId xmlns:p14="http://schemas.microsoft.com/office/powerpoint/2010/main" val="2487210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Calibri" pitchFamily="34" charset="0"/>
                <a:ea typeface="宋体" pitchFamily="2" charset="-122"/>
                <a:cs typeface="+mn-cs"/>
              </a:rPr>
              <a:t>TP: True Positive----&gt;</a:t>
            </a:r>
            <a:r>
              <a:rPr lang="zh-CN" altLang="en-US" sz="1200" b="0" i="0" kern="1200" smtClean="0">
                <a:solidFill>
                  <a:schemeClr val="tx1"/>
                </a:solidFill>
                <a:effectLst/>
                <a:latin typeface="Calibri" pitchFamily="34" charset="0"/>
                <a:ea typeface="宋体" pitchFamily="2" charset="-122"/>
                <a:cs typeface="+mn-cs"/>
              </a:rPr>
              <a:t>将正类预测为正类</a:t>
            </a:r>
            <a:r>
              <a:rPr lang="zh-CN" altLang="en-US" smtClean="0"/>
              <a:t/>
            </a:r>
            <a:br>
              <a:rPr lang="zh-CN" altLang="en-US" smtClean="0"/>
            </a:br>
            <a:r>
              <a:rPr lang="en-US" altLang="zh-CN" sz="1200" b="0" i="0" kern="1200" smtClean="0">
                <a:solidFill>
                  <a:schemeClr val="tx1"/>
                </a:solidFill>
                <a:effectLst/>
                <a:latin typeface="Calibri" pitchFamily="34" charset="0"/>
                <a:ea typeface="宋体" pitchFamily="2" charset="-122"/>
                <a:cs typeface="+mn-cs"/>
              </a:rPr>
              <a:t>FN: False Negative----&gt;</a:t>
            </a:r>
            <a:r>
              <a:rPr lang="zh-CN" altLang="en-US" sz="1200" b="0" i="0" kern="1200" smtClean="0">
                <a:solidFill>
                  <a:schemeClr val="tx1"/>
                </a:solidFill>
                <a:effectLst/>
                <a:latin typeface="Calibri" pitchFamily="34" charset="0"/>
                <a:ea typeface="宋体" pitchFamily="2" charset="-122"/>
                <a:cs typeface="+mn-cs"/>
              </a:rPr>
              <a:t>将正类预测为负类</a:t>
            </a:r>
            <a:r>
              <a:rPr lang="zh-CN" altLang="en-US" smtClean="0"/>
              <a:t/>
            </a:r>
            <a:br>
              <a:rPr lang="zh-CN" altLang="en-US" smtClean="0"/>
            </a:br>
            <a:r>
              <a:rPr lang="en-US" altLang="zh-CN" sz="1200" b="0" i="0" kern="1200" smtClean="0">
                <a:solidFill>
                  <a:schemeClr val="tx1"/>
                </a:solidFill>
                <a:effectLst/>
                <a:latin typeface="Calibri" pitchFamily="34" charset="0"/>
                <a:ea typeface="宋体" pitchFamily="2" charset="-122"/>
                <a:cs typeface="+mn-cs"/>
              </a:rPr>
              <a:t>FP: False Positive----&gt;</a:t>
            </a:r>
            <a:r>
              <a:rPr lang="zh-CN" altLang="en-US" sz="1200" b="0" i="0" kern="1200" smtClean="0">
                <a:solidFill>
                  <a:schemeClr val="tx1"/>
                </a:solidFill>
                <a:effectLst/>
                <a:latin typeface="Calibri" pitchFamily="34" charset="0"/>
                <a:ea typeface="宋体" pitchFamily="2" charset="-122"/>
                <a:cs typeface="+mn-cs"/>
              </a:rPr>
              <a:t>将负类预测为正类</a:t>
            </a:r>
            <a:r>
              <a:rPr lang="zh-CN" altLang="en-US" smtClean="0"/>
              <a:t/>
            </a:r>
            <a:br>
              <a:rPr lang="zh-CN" altLang="en-US" smtClean="0"/>
            </a:br>
            <a:r>
              <a:rPr lang="en-US" altLang="zh-CN" sz="1200" b="0" i="0" kern="1200" smtClean="0">
                <a:solidFill>
                  <a:schemeClr val="tx1"/>
                </a:solidFill>
                <a:effectLst/>
                <a:latin typeface="Calibri" pitchFamily="34" charset="0"/>
                <a:ea typeface="宋体" pitchFamily="2" charset="-122"/>
                <a:cs typeface="+mn-cs"/>
              </a:rPr>
              <a:t>TN: True Negative----&gt;</a:t>
            </a:r>
            <a:r>
              <a:rPr lang="zh-CN" altLang="en-US" sz="1200" b="0" i="0" kern="1200" smtClean="0">
                <a:solidFill>
                  <a:schemeClr val="tx1"/>
                </a:solidFill>
                <a:effectLst/>
                <a:latin typeface="Calibri" pitchFamily="34" charset="0"/>
                <a:ea typeface="宋体" pitchFamily="2" charset="-122"/>
                <a:cs typeface="+mn-cs"/>
              </a:rPr>
              <a:t>将负类预测为负类</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准确率（</a:t>
            </a:r>
            <a:r>
              <a:rPr lang="en-US" altLang="zh-CN" sz="1200" b="0" i="0" kern="1200" smtClean="0">
                <a:solidFill>
                  <a:schemeClr val="tx1"/>
                </a:solidFill>
                <a:effectLst/>
                <a:latin typeface="Calibri" pitchFamily="34" charset="0"/>
                <a:ea typeface="宋体" pitchFamily="2" charset="-122"/>
                <a:cs typeface="+mn-cs"/>
              </a:rPr>
              <a:t>ACC</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 (TP+TN)/(TP+FN+FP+TN)</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灵敏度（</a:t>
            </a:r>
            <a:r>
              <a:rPr lang="en-US" altLang="zh-CN" sz="1200" b="0" i="0" kern="1200" smtClean="0">
                <a:solidFill>
                  <a:schemeClr val="tx1"/>
                </a:solidFill>
                <a:effectLst/>
                <a:latin typeface="Calibri" pitchFamily="34" charset="0"/>
                <a:ea typeface="宋体" pitchFamily="2" charset="-122"/>
                <a:cs typeface="+mn-cs"/>
              </a:rPr>
              <a:t>SENS</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a:t>
            </a:r>
            <a:r>
              <a:rPr lang="zh-CN" altLang="en-US" sz="1200" b="0" i="0" kern="1200" smtClean="0">
                <a:solidFill>
                  <a:schemeClr val="tx1"/>
                </a:solidFill>
                <a:effectLst/>
                <a:latin typeface="Calibri" pitchFamily="34" charset="0"/>
                <a:ea typeface="宋体" pitchFamily="2" charset="-122"/>
                <a:cs typeface="+mn-cs"/>
              </a:rPr>
              <a:t>召回率：</a:t>
            </a:r>
            <a:r>
              <a:rPr lang="en-US" altLang="zh-CN" sz="1200" b="0" i="0" kern="1200" smtClean="0">
                <a:solidFill>
                  <a:schemeClr val="tx1"/>
                </a:solidFill>
                <a:effectLst/>
                <a:latin typeface="Calibri" pitchFamily="34" charset="0"/>
                <a:ea typeface="宋体" pitchFamily="2" charset="-122"/>
                <a:cs typeface="+mn-cs"/>
              </a:rPr>
              <a:t>TP/(TP+FN)----&gt;</a:t>
            </a:r>
            <a:r>
              <a:rPr lang="zh-CN" altLang="en-US" sz="1200" b="0" i="0" kern="1200" smtClean="0">
                <a:solidFill>
                  <a:schemeClr val="tx1"/>
                </a:solidFill>
                <a:effectLst/>
                <a:latin typeface="Calibri" pitchFamily="34" charset="0"/>
                <a:ea typeface="宋体" pitchFamily="2" charset="-122"/>
                <a:cs typeface="+mn-cs"/>
              </a:rPr>
              <a:t>所有正类中预测为正类的</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特异度（</a:t>
            </a:r>
            <a:r>
              <a:rPr lang="en-US" altLang="zh-CN" sz="1200" b="0" i="0" kern="1200" smtClean="0">
                <a:solidFill>
                  <a:schemeClr val="tx1"/>
                </a:solidFill>
                <a:effectLst/>
                <a:latin typeface="Calibri" pitchFamily="34" charset="0"/>
                <a:ea typeface="宋体" pitchFamily="2" charset="-122"/>
                <a:cs typeface="+mn-cs"/>
              </a:rPr>
              <a:t>SPEC</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TN/(FP+TN)----&gt;</a:t>
            </a:r>
            <a:r>
              <a:rPr lang="zh-CN" altLang="en-US" sz="1200" b="0" i="0" kern="1200" smtClean="0">
                <a:solidFill>
                  <a:schemeClr val="tx1"/>
                </a:solidFill>
                <a:effectLst/>
                <a:latin typeface="Calibri" pitchFamily="34" charset="0"/>
                <a:ea typeface="宋体" pitchFamily="2" charset="-122"/>
                <a:cs typeface="+mn-cs"/>
              </a:rPr>
              <a:t>所有负类中预测为负类的</a:t>
            </a:r>
            <a:endParaRPr lang="en-US" altLang="zh-CN" sz="1200" b="0" i="0" kern="1200" smtClean="0">
              <a:solidFill>
                <a:schemeClr val="tx1"/>
              </a:solidFill>
              <a:effectLst/>
              <a:latin typeface="Calibri" pitchFamily="34" charset="0"/>
              <a:ea typeface="宋体" pitchFamily="2" charset="-122"/>
              <a:cs typeface="+mn-cs"/>
            </a:endParaRPr>
          </a:p>
          <a:p>
            <a:r>
              <a:rPr lang="en-US" altLang="zh-CN" sz="1200" b="0" i="0" kern="1200" smtClean="0">
                <a:solidFill>
                  <a:schemeClr val="tx1"/>
                </a:solidFill>
                <a:effectLst/>
                <a:latin typeface="Calibri" pitchFamily="34" charset="0"/>
                <a:ea typeface="宋体" pitchFamily="2" charset="-122"/>
                <a:cs typeface="+mn-cs"/>
              </a:rPr>
              <a:t>ROC</a:t>
            </a:r>
            <a:r>
              <a:rPr lang="zh-CN" altLang="en-US" sz="1200" b="0" i="0" kern="1200" smtClean="0">
                <a:solidFill>
                  <a:schemeClr val="tx1"/>
                </a:solidFill>
                <a:effectLst/>
                <a:latin typeface="Calibri" pitchFamily="34" charset="0"/>
                <a:ea typeface="宋体" pitchFamily="2" charset="-122"/>
                <a:cs typeface="+mn-cs"/>
              </a:rPr>
              <a:t>曲线：越是上凸表明效果越好，越是下凹表明效果越差。</a:t>
            </a:r>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15</a:t>
            </a:fld>
            <a:endParaRPr lang="en-US"/>
          </a:p>
        </p:txBody>
      </p:sp>
    </p:spTree>
    <p:extLst>
      <p:ext uri="{BB962C8B-B14F-4D97-AF65-F5344CB8AC3E}">
        <p14:creationId xmlns:p14="http://schemas.microsoft.com/office/powerpoint/2010/main" val="67998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Calibri" pitchFamily="34" charset="0"/>
                <a:ea typeface="宋体" pitchFamily="2" charset="-122"/>
                <a:cs typeface="+mn-cs"/>
              </a:rPr>
              <a:t>TP: True Positive----&gt;</a:t>
            </a:r>
            <a:r>
              <a:rPr lang="zh-CN" altLang="en-US" sz="1200" b="0" i="0" kern="1200" smtClean="0">
                <a:solidFill>
                  <a:schemeClr val="tx1"/>
                </a:solidFill>
                <a:effectLst/>
                <a:latin typeface="Calibri" pitchFamily="34" charset="0"/>
                <a:ea typeface="宋体" pitchFamily="2" charset="-122"/>
                <a:cs typeface="+mn-cs"/>
              </a:rPr>
              <a:t>将正类预测为正类</a:t>
            </a:r>
            <a:r>
              <a:rPr lang="zh-CN" altLang="en-US" smtClean="0"/>
              <a:t/>
            </a:r>
            <a:br>
              <a:rPr lang="zh-CN" altLang="en-US" smtClean="0"/>
            </a:br>
            <a:r>
              <a:rPr lang="en-US" altLang="zh-CN" sz="1200" b="0" i="0" kern="1200" smtClean="0">
                <a:solidFill>
                  <a:schemeClr val="tx1"/>
                </a:solidFill>
                <a:effectLst/>
                <a:latin typeface="Calibri" pitchFamily="34" charset="0"/>
                <a:ea typeface="宋体" pitchFamily="2" charset="-122"/>
                <a:cs typeface="+mn-cs"/>
              </a:rPr>
              <a:t>FN: False Negative----&gt;</a:t>
            </a:r>
            <a:r>
              <a:rPr lang="zh-CN" altLang="en-US" sz="1200" b="0" i="0" kern="1200" smtClean="0">
                <a:solidFill>
                  <a:schemeClr val="tx1"/>
                </a:solidFill>
                <a:effectLst/>
                <a:latin typeface="Calibri" pitchFamily="34" charset="0"/>
                <a:ea typeface="宋体" pitchFamily="2" charset="-122"/>
                <a:cs typeface="+mn-cs"/>
              </a:rPr>
              <a:t>将正类预测为负类</a:t>
            </a:r>
            <a:r>
              <a:rPr lang="zh-CN" altLang="en-US" smtClean="0"/>
              <a:t/>
            </a:r>
            <a:br>
              <a:rPr lang="zh-CN" altLang="en-US" smtClean="0"/>
            </a:br>
            <a:r>
              <a:rPr lang="en-US" altLang="zh-CN" sz="1200" b="0" i="0" kern="1200" smtClean="0">
                <a:solidFill>
                  <a:schemeClr val="tx1"/>
                </a:solidFill>
                <a:effectLst/>
                <a:latin typeface="Calibri" pitchFamily="34" charset="0"/>
                <a:ea typeface="宋体" pitchFamily="2" charset="-122"/>
                <a:cs typeface="+mn-cs"/>
              </a:rPr>
              <a:t>FP: False Positive----&gt;</a:t>
            </a:r>
            <a:r>
              <a:rPr lang="zh-CN" altLang="en-US" sz="1200" b="0" i="0" kern="1200" smtClean="0">
                <a:solidFill>
                  <a:schemeClr val="tx1"/>
                </a:solidFill>
                <a:effectLst/>
                <a:latin typeface="Calibri" pitchFamily="34" charset="0"/>
                <a:ea typeface="宋体" pitchFamily="2" charset="-122"/>
                <a:cs typeface="+mn-cs"/>
              </a:rPr>
              <a:t>将负类预测为正类</a:t>
            </a:r>
            <a:r>
              <a:rPr lang="zh-CN" altLang="en-US" smtClean="0"/>
              <a:t/>
            </a:r>
            <a:br>
              <a:rPr lang="zh-CN" altLang="en-US" smtClean="0"/>
            </a:br>
            <a:r>
              <a:rPr lang="en-US" altLang="zh-CN" sz="1200" b="0" i="0" kern="1200" smtClean="0">
                <a:solidFill>
                  <a:schemeClr val="tx1"/>
                </a:solidFill>
                <a:effectLst/>
                <a:latin typeface="Calibri" pitchFamily="34" charset="0"/>
                <a:ea typeface="宋体" pitchFamily="2" charset="-122"/>
                <a:cs typeface="+mn-cs"/>
              </a:rPr>
              <a:t>TN: True Negative----&gt;</a:t>
            </a:r>
            <a:r>
              <a:rPr lang="zh-CN" altLang="en-US" sz="1200" b="0" i="0" kern="1200" smtClean="0">
                <a:solidFill>
                  <a:schemeClr val="tx1"/>
                </a:solidFill>
                <a:effectLst/>
                <a:latin typeface="Calibri" pitchFamily="34" charset="0"/>
                <a:ea typeface="宋体" pitchFamily="2" charset="-122"/>
                <a:cs typeface="+mn-cs"/>
              </a:rPr>
              <a:t>将负类预测为负类</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准确率（</a:t>
            </a:r>
            <a:r>
              <a:rPr lang="en-US" altLang="zh-CN" sz="1200" b="0" i="0" kern="1200" smtClean="0">
                <a:solidFill>
                  <a:schemeClr val="tx1"/>
                </a:solidFill>
                <a:effectLst/>
                <a:latin typeface="Calibri" pitchFamily="34" charset="0"/>
                <a:ea typeface="宋体" pitchFamily="2" charset="-122"/>
                <a:cs typeface="+mn-cs"/>
              </a:rPr>
              <a:t>ACC</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 (TP+TN)/(TP+FN+FP+TN)</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灵敏度（</a:t>
            </a:r>
            <a:r>
              <a:rPr lang="en-US" altLang="zh-CN" sz="1200" b="0" i="0" kern="1200" smtClean="0">
                <a:solidFill>
                  <a:schemeClr val="tx1"/>
                </a:solidFill>
                <a:effectLst/>
                <a:latin typeface="Calibri" pitchFamily="34" charset="0"/>
                <a:ea typeface="宋体" pitchFamily="2" charset="-122"/>
                <a:cs typeface="+mn-cs"/>
              </a:rPr>
              <a:t>SENS</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a:t>
            </a:r>
            <a:r>
              <a:rPr lang="zh-CN" altLang="en-US" sz="1200" b="0" i="0" kern="1200" smtClean="0">
                <a:solidFill>
                  <a:schemeClr val="tx1"/>
                </a:solidFill>
                <a:effectLst/>
                <a:latin typeface="Calibri" pitchFamily="34" charset="0"/>
                <a:ea typeface="宋体" pitchFamily="2" charset="-122"/>
                <a:cs typeface="+mn-cs"/>
              </a:rPr>
              <a:t>召回率：</a:t>
            </a:r>
            <a:r>
              <a:rPr lang="en-US" altLang="zh-CN" sz="1200" b="0" i="0" kern="1200" smtClean="0">
                <a:solidFill>
                  <a:schemeClr val="tx1"/>
                </a:solidFill>
                <a:effectLst/>
                <a:latin typeface="Calibri" pitchFamily="34" charset="0"/>
                <a:ea typeface="宋体" pitchFamily="2" charset="-122"/>
                <a:cs typeface="+mn-cs"/>
              </a:rPr>
              <a:t>TP/(TP+FN)----&gt;</a:t>
            </a:r>
            <a:r>
              <a:rPr lang="zh-CN" altLang="en-US" sz="1200" b="0" i="0" kern="1200" smtClean="0">
                <a:solidFill>
                  <a:schemeClr val="tx1"/>
                </a:solidFill>
                <a:effectLst/>
                <a:latin typeface="Calibri" pitchFamily="34" charset="0"/>
                <a:ea typeface="宋体" pitchFamily="2" charset="-122"/>
                <a:cs typeface="+mn-cs"/>
              </a:rPr>
              <a:t>所有正类中预测为正类的</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特异度（</a:t>
            </a:r>
            <a:r>
              <a:rPr lang="en-US" altLang="zh-CN" sz="1200" b="0" i="0" kern="1200" smtClean="0">
                <a:solidFill>
                  <a:schemeClr val="tx1"/>
                </a:solidFill>
                <a:effectLst/>
                <a:latin typeface="Calibri" pitchFamily="34" charset="0"/>
                <a:ea typeface="宋体" pitchFamily="2" charset="-122"/>
                <a:cs typeface="+mn-cs"/>
              </a:rPr>
              <a:t>SPEC</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TN/(FP+TN)----&gt;</a:t>
            </a:r>
            <a:r>
              <a:rPr lang="zh-CN" altLang="en-US" sz="1200" b="0" i="0" kern="1200" smtClean="0">
                <a:solidFill>
                  <a:schemeClr val="tx1"/>
                </a:solidFill>
                <a:effectLst/>
                <a:latin typeface="Calibri" pitchFamily="34" charset="0"/>
                <a:ea typeface="宋体" pitchFamily="2" charset="-122"/>
                <a:cs typeface="+mn-cs"/>
              </a:rPr>
              <a:t>所有负类中预测为负类的</a:t>
            </a:r>
            <a:endParaRPr lang="en-US" altLang="zh-CN" sz="1200" b="0" i="0" kern="1200" smtClean="0">
              <a:solidFill>
                <a:schemeClr val="tx1"/>
              </a:solidFill>
              <a:effectLst/>
              <a:latin typeface="Calibri" pitchFamily="34" charset="0"/>
              <a:ea typeface="宋体" pitchFamily="2" charset="-122"/>
              <a:cs typeface="+mn-cs"/>
            </a:endParaRPr>
          </a:p>
          <a:p>
            <a:r>
              <a:rPr lang="en-US" altLang="zh-CN" sz="1200" b="0" i="0" kern="1200" smtClean="0">
                <a:solidFill>
                  <a:schemeClr val="tx1"/>
                </a:solidFill>
                <a:effectLst/>
                <a:latin typeface="Calibri" pitchFamily="34" charset="0"/>
                <a:ea typeface="宋体" pitchFamily="2" charset="-122"/>
                <a:cs typeface="+mn-cs"/>
              </a:rPr>
              <a:t>ROC</a:t>
            </a:r>
            <a:r>
              <a:rPr lang="zh-CN" altLang="en-US" sz="1200" b="0" i="0" kern="1200" smtClean="0">
                <a:solidFill>
                  <a:schemeClr val="tx1"/>
                </a:solidFill>
                <a:effectLst/>
                <a:latin typeface="Calibri" pitchFamily="34" charset="0"/>
                <a:ea typeface="宋体" pitchFamily="2" charset="-122"/>
                <a:cs typeface="+mn-cs"/>
              </a:rPr>
              <a:t>曲线：越是上凸表明效果越好，越是下凹表明效果越差。</a:t>
            </a:r>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16</a:t>
            </a:fld>
            <a:endParaRPr lang="en-US"/>
          </a:p>
        </p:txBody>
      </p:sp>
    </p:spTree>
    <p:extLst>
      <p:ext uri="{BB962C8B-B14F-4D97-AF65-F5344CB8AC3E}">
        <p14:creationId xmlns:p14="http://schemas.microsoft.com/office/powerpoint/2010/main" val="341345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r>
              <a:rPr lang="zh-CN" altLang="en-US" sz="1200" b="0" i="0" kern="1200" smtClean="0">
                <a:solidFill>
                  <a:schemeClr val="tx1"/>
                </a:solidFill>
                <a:effectLst/>
                <a:latin typeface="Calibri" pitchFamily="34" charset="0"/>
                <a:ea typeface="宋体" pitchFamily="2" charset="-122"/>
                <a:cs typeface="+mn-cs"/>
              </a:rPr>
              <a:t>考虑到收集囊肿样本比采用病例诊断的实用样本更困难，并且极其不均衡的数据集，因此引入公式（</a:t>
            </a:r>
            <a:r>
              <a:rPr lang="en-US" altLang="zh-CN" sz="1200" b="0" i="0" kern="1200" smtClean="0">
                <a:solidFill>
                  <a:schemeClr val="tx1"/>
                </a:solidFill>
                <a:effectLst/>
                <a:latin typeface="Calibri" pitchFamily="34" charset="0"/>
                <a:ea typeface="宋体" pitchFamily="2" charset="-122"/>
                <a:cs typeface="+mn-cs"/>
              </a:rPr>
              <a:t>4</a:t>
            </a:r>
            <a:r>
              <a:rPr lang="zh-CN" altLang="en-US" sz="1200" b="0" i="0" kern="1200" smtClean="0">
                <a:solidFill>
                  <a:schemeClr val="tx1"/>
                </a:solidFill>
                <a:effectLst/>
                <a:latin typeface="Calibri" pitchFamily="34" charset="0"/>
                <a:ea typeface="宋体" pitchFamily="2" charset="-122"/>
                <a:cs typeface="+mn-cs"/>
              </a:rPr>
              <a:t>）中所示的减重函数，以使数量较大且权重较大的类型的权重较小。同时，增加了如式（</a:t>
            </a:r>
            <a:r>
              <a:rPr lang="en-US" altLang="zh-CN" sz="1200" b="0" i="0" kern="1200" smtClean="0">
                <a:solidFill>
                  <a:schemeClr val="tx1"/>
                </a:solidFill>
                <a:effectLst/>
                <a:latin typeface="Calibri" pitchFamily="34" charset="0"/>
                <a:ea typeface="宋体" pitchFamily="2" charset="-122"/>
                <a:cs typeface="+mn-cs"/>
              </a:rPr>
              <a:t>5</a:t>
            </a:r>
            <a:r>
              <a:rPr lang="zh-CN" altLang="en-US" sz="1200" b="0" i="0" kern="1200" smtClean="0">
                <a:solidFill>
                  <a:schemeClr val="tx1"/>
                </a:solidFill>
                <a:effectLst/>
                <a:latin typeface="Calibri" pitchFamily="34" charset="0"/>
                <a:ea typeface="宋体" pitchFamily="2" charset="-122"/>
                <a:cs typeface="+mn-cs"/>
              </a:rPr>
              <a:t>）所示的</a:t>
            </a:r>
            <a:r>
              <a:rPr lang="en-US" altLang="zh-CN" sz="1200" b="0" i="0" kern="1200" smtClean="0">
                <a:solidFill>
                  <a:schemeClr val="tx1"/>
                </a:solidFill>
                <a:effectLst/>
                <a:latin typeface="Calibri" pitchFamily="34" charset="0"/>
                <a:ea typeface="宋体" pitchFamily="2" charset="-122"/>
                <a:cs typeface="+mn-cs"/>
              </a:rPr>
              <a:t>L2</a:t>
            </a:r>
            <a:r>
              <a:rPr lang="zh-CN" altLang="en-US" sz="1200" b="0" i="0" kern="1200" smtClean="0">
                <a:solidFill>
                  <a:schemeClr val="tx1"/>
                </a:solidFill>
                <a:effectLst/>
                <a:latin typeface="Calibri" pitchFamily="34" charset="0"/>
                <a:ea typeface="宋体" pitchFamily="2" charset="-122"/>
                <a:cs typeface="+mn-cs"/>
              </a:rPr>
              <a:t>正则化惩罚项，以提高由样本不平衡问题引起的模型的广泛可用性。常规项和交叉熵函数合并为公式（</a:t>
            </a:r>
            <a:r>
              <a:rPr lang="en-US" altLang="zh-CN" sz="1200" b="0" i="0" kern="1200" smtClean="0">
                <a:solidFill>
                  <a:schemeClr val="tx1"/>
                </a:solidFill>
                <a:effectLst/>
                <a:latin typeface="Calibri" pitchFamily="34" charset="0"/>
                <a:ea typeface="宋体" pitchFamily="2" charset="-122"/>
                <a:cs typeface="+mn-cs"/>
              </a:rPr>
              <a:t>6</a:t>
            </a:r>
            <a:r>
              <a:rPr lang="zh-CN" altLang="en-US" sz="1200" b="0" i="0" kern="1200" smtClean="0">
                <a:solidFill>
                  <a:schemeClr val="tx1"/>
                </a:solidFill>
                <a:effectLst/>
                <a:latin typeface="Calibri" pitchFamily="34" charset="0"/>
                <a:ea typeface="宋体" pitchFamily="2" charset="-122"/>
                <a:cs typeface="+mn-cs"/>
              </a:rPr>
              <a:t>）中所示的减重函数</a:t>
            </a:r>
          </a:p>
          <a:p>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20</a:t>
            </a:fld>
            <a:endParaRPr lang="en-US"/>
          </a:p>
        </p:txBody>
      </p:sp>
    </p:spTree>
    <p:extLst>
      <p:ext uri="{BB962C8B-B14F-4D97-AF65-F5344CB8AC3E}">
        <p14:creationId xmlns:p14="http://schemas.microsoft.com/office/powerpoint/2010/main" val="142577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21</a:t>
            </a:fld>
            <a:endParaRPr lang="en-US"/>
          </a:p>
        </p:txBody>
      </p:sp>
    </p:spTree>
    <p:extLst>
      <p:ext uri="{BB962C8B-B14F-4D97-AF65-F5344CB8AC3E}">
        <p14:creationId xmlns:p14="http://schemas.microsoft.com/office/powerpoint/2010/main" val="118729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6</a:t>
            </a:fld>
            <a:endParaRPr lang="en-US"/>
          </a:p>
        </p:txBody>
      </p:sp>
    </p:spTree>
    <p:extLst>
      <p:ext uri="{BB962C8B-B14F-4D97-AF65-F5344CB8AC3E}">
        <p14:creationId xmlns:p14="http://schemas.microsoft.com/office/powerpoint/2010/main" val="298266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150000"/>
              </a:lnSpc>
            </a:pPr>
            <a:r>
              <a:rPr lang="en-US" altLang="zh-CN" baseline="0" smtClean="0">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(xt</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yt)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顶部</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(xl</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yl)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左侧</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(xb</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yb)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底部</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(xr</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yr)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右侧</a:t>
            </a:r>
            <a:r>
              <a:rPr lang="zh-CN" altLang="en-US" smtClean="0">
                <a:solidFill>
                  <a:schemeClr val="tx2"/>
                </a:solidFill>
                <a:latin typeface="微软雅黑" pitchFamily="34" charset="-122"/>
                <a:ea typeface="微软雅黑" pitchFamily="34" charset="-122"/>
              </a:rPr>
              <a:t>；</a:t>
            </a:r>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7</a:t>
            </a:fld>
            <a:endParaRPr lang="en-US"/>
          </a:p>
        </p:txBody>
      </p:sp>
    </p:spTree>
    <p:extLst>
      <p:ext uri="{BB962C8B-B14F-4D97-AF65-F5344CB8AC3E}">
        <p14:creationId xmlns:p14="http://schemas.microsoft.com/office/powerpoint/2010/main" val="59940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1200" b="0" i="0" kern="1200" smtClean="0">
              <a:solidFill>
                <a:schemeClr val="tx1"/>
              </a:solidFill>
              <a:effectLst/>
              <a:latin typeface="Calibri" pitchFamily="34" charset="0"/>
              <a:ea typeface="宋体" pitchFamily="2" charset="-122"/>
              <a:cs typeface="+mn-cs"/>
            </a:endParaRPr>
          </a:p>
          <a:p>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8</a:t>
            </a:fld>
            <a:endParaRPr lang="en-US"/>
          </a:p>
        </p:txBody>
      </p:sp>
    </p:spTree>
    <p:extLst>
      <p:ext uri="{BB962C8B-B14F-4D97-AF65-F5344CB8AC3E}">
        <p14:creationId xmlns:p14="http://schemas.microsoft.com/office/powerpoint/2010/main" val="296290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Calibri" pitchFamily="34" charset="0"/>
                <a:ea typeface="宋体" pitchFamily="2" charset="-122"/>
                <a:cs typeface="+mn-cs"/>
              </a:rPr>
              <a:t>考察</a:t>
            </a:r>
            <a:r>
              <a:rPr lang="en-US" altLang="zh-CN" sz="1200" b="0" i="0" kern="1200" smtClean="0">
                <a:solidFill>
                  <a:schemeClr val="tx1"/>
                </a:solidFill>
                <a:effectLst/>
                <a:latin typeface="Calibri" pitchFamily="34" charset="0"/>
                <a:ea typeface="宋体" pitchFamily="2" charset="-122"/>
                <a:cs typeface="+mn-cs"/>
              </a:rPr>
              <a:t>LBP</a:t>
            </a:r>
            <a:r>
              <a:rPr lang="zh-CN" altLang="en-US" sz="1200" b="0" i="0" kern="1200" smtClean="0">
                <a:solidFill>
                  <a:schemeClr val="tx1"/>
                </a:solidFill>
                <a:effectLst/>
                <a:latin typeface="Calibri" pitchFamily="34" charset="0"/>
                <a:ea typeface="宋体" pitchFamily="2" charset="-122"/>
                <a:cs typeface="+mn-cs"/>
              </a:rPr>
              <a:t>算子的定义可知，一个</a:t>
            </a:r>
            <a:r>
              <a:rPr lang="en-US" altLang="zh-CN" sz="1200" b="1" i="0" kern="1200" smtClean="0">
                <a:solidFill>
                  <a:schemeClr val="tx1"/>
                </a:solidFill>
                <a:effectLst/>
                <a:latin typeface="Calibri" pitchFamily="34" charset="0"/>
                <a:ea typeface="宋体" pitchFamily="2" charset="-122"/>
                <a:cs typeface="+mn-cs"/>
              </a:rPr>
              <a:t>LBP</a:t>
            </a:r>
            <a:r>
              <a:rPr lang="zh-CN" altLang="en-US" sz="1200" b="0" i="0" kern="1200" smtClean="0">
                <a:solidFill>
                  <a:schemeClr val="tx1"/>
                </a:solidFill>
                <a:effectLst/>
                <a:latin typeface="Calibri" pitchFamily="34" charset="0"/>
                <a:ea typeface="宋体" pitchFamily="2" charset="-122"/>
                <a:cs typeface="+mn-cs"/>
              </a:rPr>
              <a:t>算子可以产生多种二进制模式（</a:t>
            </a:r>
            <a:r>
              <a:rPr lang="en-US" altLang="zh-CN" sz="1200" b="0" i="0" kern="1200" smtClean="0">
                <a:solidFill>
                  <a:schemeClr val="tx1"/>
                </a:solidFill>
                <a:effectLst/>
                <a:latin typeface="Calibri" pitchFamily="34" charset="0"/>
                <a:ea typeface="宋体" pitchFamily="2" charset="-122"/>
                <a:cs typeface="+mn-cs"/>
              </a:rPr>
              <a:t>p</a:t>
            </a:r>
            <a:r>
              <a:rPr lang="zh-CN" altLang="en-US" sz="1200" b="0" i="0" kern="1200" smtClean="0">
                <a:solidFill>
                  <a:schemeClr val="tx1"/>
                </a:solidFill>
                <a:effectLst/>
                <a:latin typeface="Calibri" pitchFamily="34" charset="0"/>
                <a:ea typeface="宋体" pitchFamily="2" charset="-122"/>
                <a:cs typeface="+mn-cs"/>
              </a:rPr>
              <a:t>个采样点）如：</a:t>
            </a:r>
            <a:r>
              <a:rPr lang="en-US" altLang="zh-CN" sz="1200" b="0" i="0" kern="1200" smtClean="0">
                <a:solidFill>
                  <a:schemeClr val="tx1"/>
                </a:solidFill>
                <a:effectLst/>
                <a:latin typeface="Calibri" pitchFamily="34" charset="0"/>
                <a:ea typeface="宋体" pitchFamily="2" charset="-122"/>
                <a:cs typeface="+mn-cs"/>
              </a:rPr>
              <a:t>3x3</a:t>
            </a:r>
            <a:r>
              <a:rPr lang="zh-CN" altLang="en-US" sz="1200" b="0" i="0" kern="1200" smtClean="0">
                <a:solidFill>
                  <a:schemeClr val="tx1"/>
                </a:solidFill>
                <a:effectLst/>
                <a:latin typeface="Calibri" pitchFamily="34" charset="0"/>
                <a:ea typeface="宋体" pitchFamily="2" charset="-122"/>
                <a:cs typeface="+mn-cs"/>
              </a:rPr>
              <a:t>邻域有</a:t>
            </a:r>
            <a:r>
              <a:rPr lang="en-US" altLang="zh-CN" sz="1200" b="0" i="0" kern="1200" smtClean="0">
                <a:solidFill>
                  <a:schemeClr val="tx1"/>
                </a:solidFill>
                <a:effectLst/>
                <a:latin typeface="Calibri" pitchFamily="34" charset="0"/>
                <a:ea typeface="宋体" pitchFamily="2" charset="-122"/>
                <a:cs typeface="+mn-cs"/>
              </a:rPr>
              <a:t>p=8</a:t>
            </a:r>
            <a:r>
              <a:rPr lang="zh-CN" altLang="en-US" sz="1200" b="0" i="0" kern="1200" smtClean="0">
                <a:solidFill>
                  <a:schemeClr val="tx1"/>
                </a:solidFill>
                <a:effectLst/>
                <a:latin typeface="Calibri" pitchFamily="34" charset="0"/>
                <a:ea typeface="宋体" pitchFamily="2" charset="-122"/>
                <a:cs typeface="+mn-cs"/>
              </a:rPr>
              <a:t>个采样点，则可得到</a:t>
            </a:r>
            <a:r>
              <a:rPr lang="en-US" altLang="zh-CN" sz="1200" b="1" i="0" kern="1200" smtClean="0">
                <a:solidFill>
                  <a:schemeClr val="tx1"/>
                </a:solidFill>
                <a:effectLst/>
                <a:latin typeface="Calibri" pitchFamily="34" charset="0"/>
                <a:ea typeface="宋体" pitchFamily="2" charset="-122"/>
                <a:cs typeface="+mn-cs"/>
              </a:rPr>
              <a:t>2^8=256</a:t>
            </a:r>
            <a:r>
              <a:rPr lang="zh-CN" altLang="en-US" sz="1200" b="0" i="0" kern="1200" smtClean="0">
                <a:solidFill>
                  <a:schemeClr val="tx1"/>
                </a:solidFill>
                <a:effectLst/>
                <a:latin typeface="Calibri" pitchFamily="34" charset="0"/>
                <a:ea typeface="宋体" pitchFamily="2" charset="-122"/>
                <a:cs typeface="+mn-cs"/>
              </a:rPr>
              <a:t>种二进制模式；</a:t>
            </a:r>
            <a:r>
              <a:rPr lang="en-US" altLang="zh-CN" sz="1200" b="0" i="0" kern="1200" smtClean="0">
                <a:solidFill>
                  <a:schemeClr val="tx1"/>
                </a:solidFill>
                <a:effectLst/>
                <a:latin typeface="Calibri" pitchFamily="34" charset="0"/>
                <a:ea typeface="宋体" pitchFamily="2" charset="-122"/>
                <a:cs typeface="+mn-cs"/>
              </a:rPr>
              <a:t>5x5</a:t>
            </a:r>
            <a:r>
              <a:rPr lang="zh-CN" altLang="en-US" sz="1200" b="0" i="0" kern="1200" smtClean="0">
                <a:solidFill>
                  <a:schemeClr val="tx1"/>
                </a:solidFill>
                <a:effectLst/>
                <a:latin typeface="Calibri" pitchFamily="34" charset="0"/>
                <a:ea typeface="宋体" pitchFamily="2" charset="-122"/>
                <a:cs typeface="+mn-cs"/>
              </a:rPr>
              <a:t>邻域有</a:t>
            </a:r>
            <a:r>
              <a:rPr lang="en-US" altLang="zh-CN" sz="1200" b="0" i="0" kern="1200" smtClean="0">
                <a:solidFill>
                  <a:schemeClr val="tx1"/>
                </a:solidFill>
                <a:effectLst/>
                <a:latin typeface="Calibri" pitchFamily="34" charset="0"/>
                <a:ea typeface="宋体" pitchFamily="2" charset="-122"/>
                <a:cs typeface="+mn-cs"/>
              </a:rPr>
              <a:t>p=24</a:t>
            </a:r>
            <a:r>
              <a:rPr lang="zh-CN" altLang="en-US" sz="1200" b="0" i="0" kern="1200" smtClean="0">
                <a:solidFill>
                  <a:schemeClr val="tx1"/>
                </a:solidFill>
                <a:effectLst/>
                <a:latin typeface="Calibri" pitchFamily="34" charset="0"/>
                <a:ea typeface="宋体" pitchFamily="2" charset="-122"/>
                <a:cs typeface="+mn-cs"/>
              </a:rPr>
              <a:t>个采样点，则可得到</a:t>
            </a:r>
            <a:r>
              <a:rPr lang="en-US" altLang="zh-CN" sz="1200" b="1" i="0" kern="1200" smtClean="0">
                <a:solidFill>
                  <a:schemeClr val="tx1"/>
                </a:solidFill>
                <a:effectLst/>
                <a:latin typeface="Calibri" pitchFamily="34" charset="0"/>
                <a:ea typeface="宋体" pitchFamily="2" charset="-122"/>
                <a:cs typeface="+mn-cs"/>
              </a:rPr>
              <a:t>2^24=16777216</a:t>
            </a:r>
            <a:r>
              <a:rPr lang="zh-CN" altLang="en-US" sz="1200" b="0" i="0" kern="1200" smtClean="0">
                <a:solidFill>
                  <a:schemeClr val="tx1"/>
                </a:solidFill>
                <a:effectLst/>
                <a:latin typeface="Calibri" pitchFamily="34" charset="0"/>
                <a:ea typeface="宋体" pitchFamily="2" charset="-122"/>
                <a:cs typeface="+mn-cs"/>
              </a:rPr>
              <a:t>种二进制模式，以此类推</a:t>
            </a:r>
            <a:r>
              <a:rPr lang="en-US" altLang="zh-CN" sz="1200" b="0" i="0" kern="1200" smtClean="0">
                <a:solidFill>
                  <a:schemeClr val="tx1"/>
                </a:solidFill>
                <a:effectLst/>
                <a:latin typeface="Calibri" pitchFamily="34" charset="0"/>
                <a:ea typeface="宋体" pitchFamily="2" charset="-122"/>
                <a:cs typeface="+mn-cs"/>
              </a:rPr>
              <a:t>......</a:t>
            </a:r>
            <a:r>
              <a:rPr lang="zh-CN" altLang="en-US" sz="1200" b="0" i="0" kern="1200" smtClean="0">
                <a:solidFill>
                  <a:schemeClr val="tx1"/>
                </a:solidFill>
                <a:effectLst/>
                <a:latin typeface="Calibri" pitchFamily="34" charset="0"/>
                <a:ea typeface="宋体" pitchFamily="2" charset="-122"/>
                <a:cs typeface="+mn-cs"/>
              </a:rPr>
              <a:t>。显然，过多的二进制模式无论对于纹理的提取还是纹理的识别、分类及信息存取都是不利的，在实际应用中不仅要求采用的算子尽量简单，同时也要考虑到计算速度、存储量大小等问题。因此需要对原始的</a:t>
            </a:r>
            <a:r>
              <a:rPr lang="en-US" altLang="zh-CN" sz="1200" b="1" i="0" kern="1200" smtClean="0">
                <a:solidFill>
                  <a:schemeClr val="tx1"/>
                </a:solidFill>
                <a:effectLst/>
                <a:latin typeface="Calibri" pitchFamily="34" charset="0"/>
                <a:ea typeface="宋体" pitchFamily="2" charset="-122"/>
                <a:cs typeface="+mn-cs"/>
              </a:rPr>
              <a:t>LBP</a:t>
            </a:r>
            <a:r>
              <a:rPr lang="zh-CN" altLang="en-US" sz="1200" b="0" i="0" kern="1200" smtClean="0">
                <a:solidFill>
                  <a:schemeClr val="tx1"/>
                </a:solidFill>
                <a:effectLst/>
                <a:latin typeface="Calibri" pitchFamily="34" charset="0"/>
                <a:ea typeface="宋体" pitchFamily="2" charset="-122"/>
                <a:cs typeface="+mn-cs"/>
              </a:rPr>
              <a:t>模式进行</a:t>
            </a:r>
            <a:r>
              <a:rPr lang="zh-CN" altLang="en-US" sz="1200" b="1" i="0" kern="1200" smtClean="0">
                <a:solidFill>
                  <a:schemeClr val="tx1"/>
                </a:solidFill>
                <a:effectLst/>
                <a:latin typeface="Calibri" pitchFamily="34" charset="0"/>
                <a:ea typeface="宋体" pitchFamily="2" charset="-122"/>
                <a:cs typeface="+mn-cs"/>
              </a:rPr>
              <a:t>降维</a:t>
            </a:r>
            <a:endParaRPr lang="en-US" altLang="zh-CN" sz="1200" b="1" i="0" kern="1200" smtClean="0">
              <a:solidFill>
                <a:schemeClr val="tx1"/>
              </a:solidFill>
              <a:effectLst/>
              <a:latin typeface="Calibri" pitchFamily="34" charset="0"/>
              <a:ea typeface="宋体" pitchFamily="2" charset="-122"/>
              <a:cs typeface="+mn-cs"/>
            </a:endParaRPr>
          </a:p>
          <a:p>
            <a:r>
              <a:rPr lang="zh-CN" altLang="en-US" sz="1200" b="0" i="0" kern="1200" smtClean="0">
                <a:solidFill>
                  <a:schemeClr val="tx1"/>
                </a:solidFill>
                <a:effectLst/>
                <a:latin typeface="Calibri" pitchFamily="34" charset="0"/>
                <a:ea typeface="宋体" pitchFamily="2" charset="-122"/>
                <a:cs typeface="+mn-cs"/>
              </a:rPr>
              <a:t>对于式子</a:t>
            </a:r>
            <a:r>
              <a:rPr lang="en-US" altLang="zh-CN" sz="1200" b="0" i="0" kern="1200" smtClean="0">
                <a:solidFill>
                  <a:schemeClr val="tx1"/>
                </a:solidFill>
                <a:effectLst/>
                <a:latin typeface="Calibri" pitchFamily="34" charset="0"/>
                <a:ea typeface="宋体" pitchFamily="2" charset="-122"/>
                <a:cs typeface="+mn-cs"/>
              </a:rPr>
              <a:t>P*</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P-1</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+2</a:t>
            </a:r>
            <a:r>
              <a:rPr lang="zh-CN" altLang="en-US" sz="1200" b="0" i="0" kern="1200" smtClean="0">
                <a:solidFill>
                  <a:schemeClr val="tx1"/>
                </a:solidFill>
                <a:effectLst/>
                <a:latin typeface="Calibri" pitchFamily="34" charset="0"/>
                <a:ea typeface="宋体" pitchFamily="2" charset="-122"/>
                <a:cs typeface="+mn-cs"/>
              </a:rPr>
              <a:t>中的</a:t>
            </a:r>
            <a:r>
              <a:rPr lang="en-US" altLang="zh-CN" sz="1200" b="0" i="0" kern="1200" smtClean="0">
                <a:solidFill>
                  <a:schemeClr val="tx1"/>
                </a:solidFill>
                <a:effectLst/>
                <a:latin typeface="Calibri" pitchFamily="34" charset="0"/>
                <a:ea typeface="宋体" pitchFamily="2" charset="-122"/>
                <a:cs typeface="+mn-cs"/>
              </a:rPr>
              <a:t>2</a:t>
            </a:r>
            <a:r>
              <a:rPr lang="zh-CN" altLang="en-US" sz="1200" b="0" i="0" kern="1200" smtClean="0">
                <a:solidFill>
                  <a:schemeClr val="tx1"/>
                </a:solidFill>
                <a:effectLst/>
                <a:latin typeface="Calibri" pitchFamily="34" charset="0"/>
                <a:ea typeface="宋体" pitchFamily="2" charset="-122"/>
                <a:cs typeface="+mn-cs"/>
              </a:rPr>
              <a:t>，很容易理解，其模式即为</a:t>
            </a:r>
            <a:r>
              <a:rPr lang="en-US" altLang="zh-CN" sz="1200" b="0" i="0" kern="1200" smtClean="0">
                <a:solidFill>
                  <a:schemeClr val="tx1"/>
                </a:solidFill>
                <a:effectLst/>
                <a:latin typeface="Calibri" pitchFamily="34" charset="0"/>
                <a:ea typeface="宋体" pitchFamily="2" charset="-122"/>
                <a:cs typeface="+mn-cs"/>
              </a:rPr>
              <a:t>0000 0000</a:t>
            </a:r>
            <a:r>
              <a:rPr lang="zh-CN" altLang="en-US" sz="1200" b="0" i="0" kern="1200" smtClean="0">
                <a:solidFill>
                  <a:schemeClr val="tx1"/>
                </a:solidFill>
                <a:effectLst/>
                <a:latin typeface="Calibri" pitchFamily="34" charset="0"/>
                <a:ea typeface="宋体" pitchFamily="2" charset="-122"/>
                <a:cs typeface="+mn-cs"/>
              </a:rPr>
              <a:t>和</a:t>
            </a:r>
            <a:r>
              <a:rPr lang="en-US" altLang="zh-CN" sz="1200" b="0" i="0" kern="1200" smtClean="0">
                <a:solidFill>
                  <a:schemeClr val="tx1"/>
                </a:solidFill>
                <a:effectLst/>
                <a:latin typeface="Calibri" pitchFamily="34" charset="0"/>
                <a:ea typeface="宋体" pitchFamily="2" charset="-122"/>
                <a:cs typeface="+mn-cs"/>
              </a:rPr>
              <a:t>1111 1111</a:t>
            </a:r>
            <a:r>
              <a:rPr lang="zh-CN" altLang="en-US" sz="1200" b="0" i="0" kern="1200" smtClean="0">
                <a:solidFill>
                  <a:schemeClr val="tx1"/>
                </a:solidFill>
                <a:effectLst/>
                <a:latin typeface="Calibri" pitchFamily="34" charset="0"/>
                <a:ea typeface="宋体" pitchFamily="2" charset="-122"/>
                <a:cs typeface="+mn-cs"/>
              </a:rPr>
              <a:t>，这是</a:t>
            </a:r>
            <a:r>
              <a:rPr lang="en-US" altLang="zh-CN" sz="1200" b="0" i="0" kern="1200" smtClean="0">
                <a:solidFill>
                  <a:schemeClr val="tx1"/>
                </a:solidFill>
                <a:effectLst/>
                <a:latin typeface="Calibri" pitchFamily="34" charset="0"/>
                <a:ea typeface="宋体" pitchFamily="2" charset="-122"/>
                <a:cs typeface="+mn-cs"/>
              </a:rPr>
              <a:t>0</a:t>
            </a:r>
            <a:r>
              <a:rPr lang="zh-CN" altLang="en-US" sz="1200" b="0" i="0" kern="1200" smtClean="0">
                <a:solidFill>
                  <a:schemeClr val="tx1"/>
                </a:solidFill>
                <a:effectLst/>
                <a:latin typeface="Calibri" pitchFamily="34" charset="0"/>
                <a:ea typeface="宋体" pitchFamily="2" charset="-122"/>
                <a:cs typeface="+mn-cs"/>
              </a:rPr>
              <a:t>到</a:t>
            </a:r>
            <a:r>
              <a:rPr lang="en-US" altLang="zh-CN" sz="1200" b="0" i="0" kern="1200" smtClean="0">
                <a:solidFill>
                  <a:schemeClr val="tx1"/>
                </a:solidFill>
                <a:effectLst/>
                <a:latin typeface="Calibri" pitchFamily="34" charset="0"/>
                <a:ea typeface="宋体" pitchFamily="2" charset="-122"/>
                <a:cs typeface="+mn-cs"/>
              </a:rPr>
              <a:t>1</a:t>
            </a:r>
            <a:r>
              <a:rPr lang="zh-CN" altLang="en-US" sz="1200" b="0" i="0" kern="1200" smtClean="0">
                <a:solidFill>
                  <a:schemeClr val="tx1"/>
                </a:solidFill>
                <a:effectLst/>
                <a:latin typeface="Calibri" pitchFamily="34" charset="0"/>
                <a:ea typeface="宋体" pitchFamily="2" charset="-122"/>
                <a:cs typeface="+mn-cs"/>
              </a:rPr>
              <a:t>或</a:t>
            </a:r>
            <a:r>
              <a:rPr lang="en-US" altLang="zh-CN" sz="1200" b="0" i="0" kern="1200" smtClean="0">
                <a:solidFill>
                  <a:schemeClr val="tx1"/>
                </a:solidFill>
                <a:effectLst/>
                <a:latin typeface="Calibri" pitchFamily="34" charset="0"/>
                <a:ea typeface="宋体" pitchFamily="2" charset="-122"/>
                <a:cs typeface="+mn-cs"/>
              </a:rPr>
              <a:t>1</a:t>
            </a:r>
            <a:r>
              <a:rPr lang="zh-CN" altLang="en-US" sz="1200" b="0" i="0" kern="1200" smtClean="0">
                <a:solidFill>
                  <a:schemeClr val="tx1"/>
                </a:solidFill>
                <a:effectLst/>
                <a:latin typeface="Calibri" pitchFamily="34" charset="0"/>
                <a:ea typeface="宋体" pitchFamily="2" charset="-122"/>
                <a:cs typeface="+mn-cs"/>
              </a:rPr>
              <a:t>到</a:t>
            </a:r>
            <a:r>
              <a:rPr lang="en-US" altLang="zh-CN" sz="1200" b="0" i="0" kern="1200" smtClean="0">
                <a:solidFill>
                  <a:schemeClr val="tx1"/>
                </a:solidFill>
                <a:effectLst/>
                <a:latin typeface="Calibri" pitchFamily="34" charset="0"/>
                <a:ea typeface="宋体" pitchFamily="2" charset="-122"/>
                <a:cs typeface="+mn-cs"/>
              </a:rPr>
              <a:t>0</a:t>
            </a:r>
            <a:r>
              <a:rPr lang="zh-CN" altLang="en-US" sz="1200" b="0" i="0" kern="1200" smtClean="0">
                <a:solidFill>
                  <a:schemeClr val="tx1"/>
                </a:solidFill>
                <a:effectLst/>
                <a:latin typeface="Calibri" pitchFamily="34" charset="0"/>
                <a:ea typeface="宋体" pitchFamily="2" charset="-122"/>
                <a:cs typeface="+mn-cs"/>
              </a:rPr>
              <a:t>跳变次数为</a:t>
            </a:r>
            <a:r>
              <a:rPr lang="en-US" altLang="zh-CN" sz="1200" b="0" i="0" kern="1200" smtClean="0">
                <a:solidFill>
                  <a:schemeClr val="tx1"/>
                </a:solidFill>
                <a:effectLst/>
                <a:latin typeface="Calibri" pitchFamily="34" charset="0"/>
                <a:ea typeface="宋体" pitchFamily="2" charset="-122"/>
                <a:cs typeface="+mn-cs"/>
              </a:rPr>
              <a:t>0</a:t>
            </a:r>
            <a:r>
              <a:rPr lang="zh-CN" altLang="en-US" sz="1200" b="0" i="0" kern="1200" smtClean="0">
                <a:solidFill>
                  <a:schemeClr val="tx1"/>
                </a:solidFill>
                <a:effectLst/>
                <a:latin typeface="Calibri" pitchFamily="34" charset="0"/>
                <a:ea typeface="宋体" pitchFamily="2" charset="-122"/>
                <a:cs typeface="+mn-cs"/>
              </a:rPr>
              <a:t>的情况</a:t>
            </a:r>
            <a:endParaRPr lang="en-US" altLang="zh-CN" sz="1200" b="0" i="0" kern="1200" smtClean="0">
              <a:solidFill>
                <a:schemeClr val="tx1"/>
              </a:solidFill>
              <a:effectLst/>
              <a:latin typeface="Calibri" pitchFamily="34" charset="0"/>
              <a:ea typeface="宋体" pitchFamily="2" charset="-122"/>
              <a:cs typeface="+mn-cs"/>
            </a:endParaRPr>
          </a:p>
          <a:p>
            <a:r>
              <a:rPr lang="zh-CN" altLang="en-US" sz="1200" b="0" i="0" kern="1200" smtClean="0">
                <a:solidFill>
                  <a:schemeClr val="tx1"/>
                </a:solidFill>
                <a:effectLst/>
                <a:latin typeface="Calibri" pitchFamily="34" charset="0"/>
                <a:ea typeface="宋体" pitchFamily="2" charset="-122"/>
                <a:cs typeface="+mn-cs"/>
              </a:rPr>
              <a:t>首先确定</a:t>
            </a:r>
            <a:r>
              <a:rPr lang="en-US" altLang="zh-CN" sz="1200" b="0" i="0" kern="1200" smtClean="0">
                <a:solidFill>
                  <a:schemeClr val="tx1"/>
                </a:solidFill>
                <a:effectLst/>
                <a:latin typeface="Calibri" pitchFamily="34" charset="0"/>
                <a:ea typeface="宋体" pitchFamily="2" charset="-122"/>
                <a:cs typeface="+mn-cs"/>
              </a:rPr>
              <a:t>0</a:t>
            </a:r>
            <a:r>
              <a:rPr lang="zh-CN" altLang="en-US" sz="1200" b="0" i="0" kern="1200" smtClean="0">
                <a:solidFill>
                  <a:schemeClr val="tx1"/>
                </a:solidFill>
                <a:effectLst/>
                <a:latin typeface="Calibri" pitchFamily="34" charset="0"/>
                <a:ea typeface="宋体" pitchFamily="2" charset="-122"/>
                <a:cs typeface="+mn-cs"/>
              </a:rPr>
              <a:t>的位置，有</a:t>
            </a:r>
            <a:r>
              <a:rPr lang="en-US" altLang="zh-CN" sz="1200" b="0" i="0" kern="1200" smtClean="0">
                <a:solidFill>
                  <a:schemeClr val="tx1"/>
                </a:solidFill>
                <a:effectLst/>
                <a:latin typeface="Calibri" pitchFamily="34" charset="0"/>
                <a:ea typeface="宋体" pitchFamily="2" charset="-122"/>
                <a:cs typeface="+mn-cs"/>
              </a:rPr>
              <a:t>P</a:t>
            </a:r>
            <a:r>
              <a:rPr lang="zh-CN" altLang="en-US" sz="1200" b="0" i="0" kern="1200" smtClean="0">
                <a:solidFill>
                  <a:schemeClr val="tx1"/>
                </a:solidFill>
                <a:effectLst/>
                <a:latin typeface="Calibri" pitchFamily="34" charset="0"/>
                <a:ea typeface="宋体" pitchFamily="2" charset="-122"/>
                <a:cs typeface="+mn-cs"/>
              </a:rPr>
              <a:t>种选择，跳变的位置有</a:t>
            </a:r>
            <a:r>
              <a:rPr lang="en-US" altLang="zh-CN" sz="1200" b="0" i="0" kern="1200" smtClean="0">
                <a:solidFill>
                  <a:schemeClr val="tx1"/>
                </a:solidFill>
                <a:effectLst/>
                <a:latin typeface="Calibri" pitchFamily="34" charset="0"/>
                <a:ea typeface="宋体" pitchFamily="2" charset="-122"/>
                <a:cs typeface="+mn-cs"/>
              </a:rPr>
              <a:t>P-1</a:t>
            </a:r>
            <a:r>
              <a:rPr lang="zh-CN" altLang="en-US" sz="1200" b="0" i="0" kern="1200" smtClean="0">
                <a:solidFill>
                  <a:schemeClr val="tx1"/>
                </a:solidFill>
                <a:effectLst/>
                <a:latin typeface="Calibri" pitchFamily="34" charset="0"/>
                <a:ea typeface="宋体" pitchFamily="2" charset="-122"/>
                <a:cs typeface="+mn-cs"/>
              </a:rPr>
              <a:t>种</a:t>
            </a:r>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9</a:t>
            </a:fld>
            <a:endParaRPr lang="en-US"/>
          </a:p>
        </p:txBody>
      </p:sp>
    </p:spTree>
    <p:extLst>
      <p:ext uri="{BB962C8B-B14F-4D97-AF65-F5344CB8AC3E}">
        <p14:creationId xmlns:p14="http://schemas.microsoft.com/office/powerpoint/2010/main" val="56834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Calibri" pitchFamily="34" charset="0"/>
                <a:ea typeface="宋体" pitchFamily="2" charset="-122"/>
                <a:cs typeface="+mn-cs"/>
              </a:rPr>
              <a:t>特点：是在多个尺寸上同时进行卷积再聚合（</a:t>
            </a:r>
            <a:r>
              <a:rPr lang="zh-CN" altLang="en-US" sz="1200" b="1" i="0" kern="1200" smtClean="0">
                <a:solidFill>
                  <a:schemeClr val="tx1"/>
                </a:solidFill>
                <a:effectLst/>
                <a:latin typeface="Calibri" pitchFamily="34" charset="0"/>
                <a:ea typeface="宋体" pitchFamily="2" charset="-122"/>
                <a:cs typeface="+mn-cs"/>
              </a:rPr>
              <a:t>将稀疏矩阵聚类为较为密集的子矩阵</a:t>
            </a:r>
            <a:r>
              <a:rPr lang="zh-CN" altLang="en-US" sz="1200" b="0" i="0" kern="1200" smtClean="0">
                <a:solidFill>
                  <a:schemeClr val="tx1"/>
                </a:solidFill>
                <a:effectLst/>
                <a:latin typeface="Calibri" pitchFamily="34" charset="0"/>
                <a:ea typeface="宋体" pitchFamily="2" charset="-122"/>
                <a:cs typeface="+mn-cs"/>
              </a:rPr>
              <a:t>）</a:t>
            </a:r>
            <a:endParaRPr lang="en-US" altLang="zh-CN" sz="1200" b="0" i="0" kern="1200" smtClean="0">
              <a:solidFill>
                <a:schemeClr val="tx1"/>
              </a:solidFill>
              <a:effectLst/>
              <a:latin typeface="Calibri" pitchFamily="34" charset="0"/>
              <a:ea typeface="宋体" pitchFamily="2" charset="-122"/>
              <a:cs typeface="+mn-cs"/>
            </a:endParaRPr>
          </a:p>
          <a:p>
            <a:r>
              <a:rPr lang="en-US" altLang="zh-CN" smtClean="0"/>
              <a:t>RELU</a:t>
            </a:r>
            <a:r>
              <a:rPr lang="zh-CN" altLang="en-US" smtClean="0"/>
              <a:t>为什么能增加网络的非线性特征：</a:t>
            </a:r>
            <a:r>
              <a:rPr lang="en-US" altLang="zh-CN" smtClean="0"/>
              <a:t>ReLu</a:t>
            </a:r>
            <a:r>
              <a:rPr lang="zh-CN" altLang="en-US" smtClean="0"/>
              <a:t>虽然在大于</a:t>
            </a:r>
            <a:r>
              <a:rPr lang="en-US" altLang="zh-CN" smtClean="0"/>
              <a:t>0</a:t>
            </a:r>
            <a:r>
              <a:rPr lang="zh-CN" altLang="en-US" smtClean="0"/>
              <a:t>的区间是线性的，在小于等于</a:t>
            </a:r>
            <a:r>
              <a:rPr lang="en-US" altLang="zh-CN" smtClean="0"/>
              <a:t>0</a:t>
            </a:r>
            <a:r>
              <a:rPr lang="zh-CN" altLang="en-US" smtClean="0"/>
              <a:t>的部分也是线性的，但是它整体不是线性的，因为不是一条直线。多个线性操作的组合也是一个线性操作，没有非线性激活，就相当于只有一个超平面去划分空间。但是</a:t>
            </a:r>
            <a:r>
              <a:rPr lang="en-US" altLang="zh-CN" smtClean="0"/>
              <a:t>ReLu</a:t>
            </a:r>
            <a:r>
              <a:rPr lang="zh-CN" altLang="en-US" smtClean="0"/>
              <a:t>是非线性的，效果类似于划分和折叠空间，组合多个（线性操作 </a:t>
            </a:r>
            <a:r>
              <a:rPr lang="en-US" altLang="zh-CN" smtClean="0"/>
              <a:t>+ ReLu</a:t>
            </a:r>
            <a:r>
              <a:rPr lang="zh-CN" altLang="en-US" smtClean="0"/>
              <a:t>）就可以任意的划分空间</a:t>
            </a:r>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10</a:t>
            </a:fld>
            <a:endParaRPr lang="en-US"/>
          </a:p>
        </p:txBody>
      </p:sp>
    </p:spTree>
    <p:extLst>
      <p:ext uri="{BB962C8B-B14F-4D97-AF65-F5344CB8AC3E}">
        <p14:creationId xmlns:p14="http://schemas.microsoft.com/office/powerpoint/2010/main" val="1518911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latin typeface="微软雅黑" panose="020B0503020204020204" pitchFamily="34" charset="-122"/>
                <a:ea typeface="微软雅黑" panose="020B0503020204020204" pitchFamily="34" charset="-122"/>
              </a:rPr>
              <a:t>      Inception</a:t>
            </a:r>
            <a:r>
              <a:rPr lang="zh-CN" altLang="en-US" smtClean="0">
                <a:latin typeface="微软雅黑" panose="020B0503020204020204" pitchFamily="34" charset="-122"/>
                <a:ea typeface="微软雅黑" panose="020B0503020204020204" pitchFamily="34" charset="-122"/>
              </a:rPr>
              <a:t>原始版本，所有的卷积核都在上一层的所有输出上来做，而那个</a:t>
            </a:r>
            <a:r>
              <a:rPr lang="en-US" altLang="zh-CN" smtClean="0">
                <a:latin typeface="微软雅黑" panose="020B0503020204020204" pitchFamily="34" charset="-122"/>
                <a:ea typeface="微软雅黑" panose="020B0503020204020204" pitchFamily="34" charset="-122"/>
              </a:rPr>
              <a:t>5x5</a:t>
            </a:r>
            <a:r>
              <a:rPr lang="zh-CN" altLang="en-US" smtClean="0">
                <a:latin typeface="微软雅黑" panose="020B0503020204020204" pitchFamily="34" charset="-122"/>
                <a:ea typeface="微软雅黑" panose="020B0503020204020204" pitchFamily="34" charset="-122"/>
              </a:rPr>
              <a:t>的卷积核所需的计算量就太大了，造成了特征图的厚度很大，为了避免这种情况，在</a:t>
            </a:r>
            <a:r>
              <a:rPr lang="en-US" altLang="zh-CN" smtClean="0">
                <a:latin typeface="微软雅黑" panose="020B0503020204020204" pitchFamily="34" charset="-122"/>
                <a:ea typeface="微软雅黑" panose="020B0503020204020204" pitchFamily="34" charset="-122"/>
              </a:rPr>
              <a:t>3x3</a:t>
            </a:r>
            <a:r>
              <a:rPr lang="zh-CN" altLang="en-US" smtClean="0">
                <a:latin typeface="微软雅黑" panose="020B0503020204020204" pitchFamily="34" charset="-122"/>
                <a:ea typeface="微软雅黑" panose="020B0503020204020204" pitchFamily="34" charset="-122"/>
              </a:rPr>
              <a:t>前、</a:t>
            </a:r>
            <a:r>
              <a:rPr lang="en-US" altLang="zh-CN" smtClean="0">
                <a:latin typeface="微软雅黑" panose="020B0503020204020204" pitchFamily="34" charset="-122"/>
                <a:ea typeface="微软雅黑" panose="020B0503020204020204" pitchFamily="34" charset="-122"/>
              </a:rPr>
              <a:t>5x5</a:t>
            </a:r>
            <a:r>
              <a:rPr lang="zh-CN" altLang="en-US" smtClean="0">
                <a:latin typeface="微软雅黑" panose="020B0503020204020204" pitchFamily="34" charset="-122"/>
                <a:ea typeface="微软雅黑" panose="020B0503020204020204" pitchFamily="34" charset="-122"/>
              </a:rPr>
              <a:t>前、</a:t>
            </a:r>
            <a:r>
              <a:rPr lang="en-US" altLang="zh-CN" smtClean="0">
                <a:latin typeface="微软雅黑" panose="020B0503020204020204" pitchFamily="34" charset="-122"/>
                <a:ea typeface="微软雅黑" panose="020B0503020204020204" pitchFamily="34" charset="-122"/>
              </a:rPr>
              <a:t>max pooling</a:t>
            </a:r>
            <a:r>
              <a:rPr lang="zh-CN" altLang="en-US" smtClean="0">
                <a:latin typeface="微软雅黑" panose="020B0503020204020204" pitchFamily="34" charset="-122"/>
                <a:ea typeface="微软雅黑" panose="020B0503020204020204" pitchFamily="34" charset="-122"/>
              </a:rPr>
              <a:t>后分别加上了</a:t>
            </a:r>
            <a:r>
              <a:rPr lang="en-US" altLang="zh-CN" smtClean="0">
                <a:latin typeface="微软雅黑" panose="020B0503020204020204" pitchFamily="34" charset="-122"/>
                <a:ea typeface="微软雅黑" panose="020B0503020204020204" pitchFamily="34" charset="-122"/>
              </a:rPr>
              <a:t>1x1</a:t>
            </a:r>
            <a:r>
              <a:rPr lang="zh-CN" altLang="en-US" smtClean="0">
                <a:latin typeface="微软雅黑" panose="020B0503020204020204" pitchFamily="34" charset="-122"/>
                <a:ea typeface="微软雅黑" panose="020B0503020204020204" pitchFamily="34" charset="-122"/>
              </a:rPr>
              <a:t>的卷积核，以起到了降低特征图厚度的作用。</a:t>
            </a:r>
            <a:endParaRPr lang="en-US" altLang="zh-CN"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在这其中</a:t>
            </a:r>
            <a:r>
              <a:rPr lang="en-US" altLang="zh-CN" smtClean="0">
                <a:latin typeface="微软雅黑" panose="020B0503020204020204" pitchFamily="34" charset="-122"/>
                <a:ea typeface="微软雅黑" panose="020B0503020204020204" pitchFamily="34" charset="-122"/>
              </a:rPr>
              <a:t>1x1</a:t>
            </a:r>
            <a:r>
              <a:rPr lang="zh-CN" altLang="en-US" smtClean="0">
                <a:latin typeface="微软雅黑" panose="020B0503020204020204" pitchFamily="34" charset="-122"/>
                <a:ea typeface="微软雅黑" panose="020B0503020204020204" pitchFamily="34" charset="-122"/>
              </a:rPr>
              <a:t>卷积的主要目的是为了减少维度，还用于修正线性激活（</a:t>
            </a:r>
            <a:r>
              <a:rPr lang="en-US" altLang="zh-CN" smtClean="0">
                <a:latin typeface="微软雅黑" panose="020B0503020204020204" pitchFamily="34" charset="-122"/>
                <a:ea typeface="微软雅黑" panose="020B0503020204020204" pitchFamily="34" charset="-122"/>
              </a:rPr>
              <a:t>ReLU</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endParaRPr>
          </a:p>
          <a:p>
            <a:r>
              <a:rPr lang="zh-CN" altLang="en-US" sz="1200" b="0" i="0" kern="1200" smtClean="0">
                <a:solidFill>
                  <a:schemeClr val="tx1"/>
                </a:solidFill>
                <a:effectLst/>
                <a:latin typeface="Calibri" pitchFamily="34" charset="0"/>
                <a:ea typeface="宋体" pitchFamily="2" charset="-122"/>
                <a:cs typeface="+mn-cs"/>
              </a:rPr>
              <a:t> 整个网络除了</a:t>
            </a:r>
            <a:r>
              <a:rPr lang="en-US" altLang="zh-CN" sz="1200" b="0" i="0" kern="1200" smtClean="0">
                <a:solidFill>
                  <a:schemeClr val="tx1"/>
                </a:solidFill>
                <a:effectLst/>
                <a:latin typeface="Calibri" pitchFamily="34" charset="0"/>
                <a:ea typeface="宋体" pitchFamily="2" charset="-122"/>
                <a:cs typeface="+mn-cs"/>
              </a:rPr>
              <a:t>inception</a:t>
            </a:r>
            <a:r>
              <a:rPr lang="zh-CN" altLang="en-US" sz="1200" b="0" i="0" kern="1200" smtClean="0">
                <a:solidFill>
                  <a:schemeClr val="tx1"/>
                </a:solidFill>
                <a:effectLst/>
                <a:latin typeface="Calibri" pitchFamily="34" charset="0"/>
                <a:ea typeface="宋体" pitchFamily="2" charset="-122"/>
                <a:cs typeface="+mn-cs"/>
              </a:rPr>
              <a:t>外最引人注目的就是中途露出的两个小尾巴了，那是两个辅助分类器。说实话这是</a:t>
            </a:r>
            <a:r>
              <a:rPr lang="en-US" altLang="zh-CN" sz="1200" b="0" i="0" kern="1200" smtClean="0">
                <a:solidFill>
                  <a:schemeClr val="tx1"/>
                </a:solidFill>
                <a:effectLst/>
                <a:latin typeface="Calibri" pitchFamily="34" charset="0"/>
                <a:ea typeface="宋体" pitchFamily="2" charset="-122"/>
                <a:cs typeface="+mn-cs"/>
              </a:rPr>
              <a:t>GoogLeNet</a:t>
            </a:r>
            <a:r>
              <a:rPr lang="zh-CN" altLang="en-US" sz="1200" b="0" i="0" kern="1200" smtClean="0">
                <a:solidFill>
                  <a:schemeClr val="tx1"/>
                </a:solidFill>
                <a:effectLst/>
                <a:latin typeface="Calibri" pitchFamily="34" charset="0"/>
                <a:ea typeface="宋体" pitchFamily="2" charset="-122"/>
                <a:cs typeface="+mn-cs"/>
              </a:rPr>
              <a:t>第二个精妙之处了。除了最终的分类结果外，中间节点的分类效果还是不错的，所以</a:t>
            </a:r>
            <a:r>
              <a:rPr lang="en-US" altLang="zh-CN" sz="1200" b="0" i="0" kern="1200" smtClean="0">
                <a:solidFill>
                  <a:schemeClr val="tx1"/>
                </a:solidFill>
                <a:effectLst/>
                <a:latin typeface="Calibri" pitchFamily="34" charset="0"/>
                <a:ea typeface="宋体" pitchFamily="2" charset="-122"/>
                <a:cs typeface="+mn-cs"/>
              </a:rPr>
              <a:t>GoogLeNet</a:t>
            </a:r>
            <a:r>
              <a:rPr lang="zh-CN" altLang="en-US" sz="1200" b="0" i="0" kern="1200" smtClean="0">
                <a:solidFill>
                  <a:schemeClr val="tx1"/>
                </a:solidFill>
                <a:effectLst/>
                <a:latin typeface="Calibri" pitchFamily="34" charset="0"/>
                <a:ea typeface="宋体" pitchFamily="2" charset="-122"/>
                <a:cs typeface="+mn-cs"/>
              </a:rPr>
              <a:t>干脆从中间拉了两条分类器出来，然他们按一个较小的权重加到最终的分类结果中</a:t>
            </a:r>
            <a:endParaRPr lang="en-US" altLang="zh-CN" sz="1200" b="0" i="0" kern="1200" smtClean="0">
              <a:solidFill>
                <a:schemeClr val="tx1"/>
              </a:solidFill>
              <a:effectLst/>
              <a:latin typeface="Calibri" pitchFamily="34" charset="0"/>
              <a:ea typeface="宋体" pitchFamily="2" charset="-122"/>
              <a:cs typeface="+mn-cs"/>
            </a:endParaRPr>
          </a:p>
          <a:p>
            <a:r>
              <a:rPr lang="en-US" altLang="zh-CN" sz="1200" b="0" i="0" kern="1200" smtClean="0">
                <a:solidFill>
                  <a:schemeClr val="tx1"/>
                </a:solidFill>
                <a:effectLst/>
                <a:latin typeface="Calibri" pitchFamily="34" charset="0"/>
                <a:ea typeface="宋体" pitchFamily="2" charset="-122"/>
                <a:cs typeface="+mn-cs"/>
              </a:rPr>
              <a:t>	</a:t>
            </a:r>
            <a:r>
              <a:rPr lang="zh-CN" altLang="en-US" sz="1200" b="0" i="0" kern="1200" smtClean="0">
                <a:solidFill>
                  <a:schemeClr val="tx1"/>
                </a:solidFill>
                <a:effectLst/>
                <a:latin typeface="Calibri" pitchFamily="34" charset="0"/>
                <a:ea typeface="宋体" pitchFamily="2" charset="-122"/>
                <a:cs typeface="+mn-cs"/>
              </a:rPr>
              <a:t>相当于做了模型整合</a:t>
            </a:r>
          </a:p>
          <a:p>
            <a:r>
              <a:rPr lang="en-US" altLang="zh-CN" sz="1200" b="0" i="0" kern="1200" smtClean="0">
                <a:solidFill>
                  <a:schemeClr val="tx1"/>
                </a:solidFill>
                <a:effectLst/>
                <a:latin typeface="Calibri" pitchFamily="34" charset="0"/>
                <a:ea typeface="宋体" pitchFamily="2" charset="-122"/>
                <a:cs typeface="+mn-cs"/>
              </a:rPr>
              <a:t>	</a:t>
            </a:r>
            <a:r>
              <a:rPr lang="zh-CN" altLang="en-US" sz="1200" b="0" i="0" kern="1200" smtClean="0">
                <a:solidFill>
                  <a:schemeClr val="tx1"/>
                </a:solidFill>
                <a:effectLst/>
                <a:latin typeface="Calibri" pitchFamily="34" charset="0"/>
                <a:ea typeface="宋体" pitchFamily="2" charset="-122"/>
                <a:cs typeface="+mn-cs"/>
              </a:rPr>
              <a:t>给网络增加了反向传播的梯度信号，一定程度解决了深网络带来的梯度消失的问题</a:t>
            </a:r>
          </a:p>
          <a:p>
            <a:r>
              <a:rPr lang="en-US" altLang="zh-CN" sz="1200" b="0" i="0" kern="1200" smtClean="0">
                <a:solidFill>
                  <a:schemeClr val="tx1"/>
                </a:solidFill>
                <a:effectLst/>
                <a:latin typeface="Calibri" pitchFamily="34" charset="0"/>
                <a:ea typeface="宋体" pitchFamily="2" charset="-122"/>
                <a:cs typeface="+mn-cs"/>
              </a:rPr>
              <a:t>	</a:t>
            </a:r>
            <a:r>
              <a:rPr lang="zh-CN" altLang="en-US" sz="1200" b="0" i="0" kern="1200" smtClean="0">
                <a:solidFill>
                  <a:schemeClr val="tx1"/>
                </a:solidFill>
                <a:effectLst/>
                <a:latin typeface="Calibri" pitchFamily="34" charset="0"/>
                <a:ea typeface="宋体" pitchFamily="2" charset="-122"/>
                <a:cs typeface="+mn-cs"/>
              </a:rPr>
              <a:t>而且还提供了额外的正则化</a:t>
            </a:r>
          </a:p>
          <a:p>
            <a:endParaRPr lang="zh-CN" altLang="en-US" smtClean="0">
              <a:latin typeface="微软雅黑" panose="020B0503020204020204" pitchFamily="34" charset="-122"/>
              <a:ea typeface="微软雅黑" panose="020B0503020204020204" pitchFamily="34" charset="-122"/>
            </a:endParaRPr>
          </a:p>
          <a:p>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11</a:t>
            </a:fld>
            <a:endParaRPr lang="en-US"/>
          </a:p>
        </p:txBody>
      </p:sp>
    </p:spTree>
    <p:extLst>
      <p:ext uri="{BB962C8B-B14F-4D97-AF65-F5344CB8AC3E}">
        <p14:creationId xmlns:p14="http://schemas.microsoft.com/office/powerpoint/2010/main" val="205888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mtClean="0"/>
              <a:t>离差标准化（</a:t>
            </a:r>
            <a:r>
              <a:rPr lang="en-US" altLang="zh-CN" smtClean="0"/>
              <a:t>0-1</a:t>
            </a:r>
            <a:r>
              <a:rPr lang="zh-CN" altLang="en-US" smtClean="0"/>
              <a:t>标准化）：将数据变为无量纲，保证数据落在</a:t>
            </a:r>
            <a:r>
              <a:rPr lang="en-US" altLang="zh-CN" smtClean="0"/>
              <a:t>0-1</a:t>
            </a:r>
            <a:r>
              <a:rPr lang="zh-CN" altLang="en-US" smtClean="0"/>
              <a:t>区间</a:t>
            </a:r>
            <a:endParaRPr lang="en-US" altLang="zh-CN" smtClean="0"/>
          </a:p>
          <a:p>
            <a:r>
              <a:rPr lang="zh-CN" altLang="en-US" smtClean="0"/>
              <a:t>低级纹理特征可以描述病变区域的 边缘、方向和强度分布</a:t>
            </a:r>
            <a:endParaRPr lang="en-US" altLang="zh-CN" smtClean="0"/>
          </a:p>
          <a:p>
            <a:r>
              <a:rPr lang="zh-CN" altLang="en-US" smtClean="0"/>
              <a:t>高级特征可以反映病变区域的视觉特征</a:t>
            </a:r>
            <a:endParaRPr lang="en-US" altLang="zh-CN" smtClean="0"/>
          </a:p>
          <a:p>
            <a:r>
              <a:rPr lang="zh-CN" altLang="en-US" smtClean="0"/>
              <a:t>这 两种特征的组合可以描述病变区域与其他区域之间的差异，以及恶性和良性卵巢囊肿病变区 域之间的差异。</a:t>
            </a:r>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12</a:t>
            </a:fld>
            <a:endParaRPr lang="en-US"/>
          </a:p>
        </p:txBody>
      </p:sp>
    </p:spTree>
    <p:extLst>
      <p:ext uri="{BB962C8B-B14F-4D97-AF65-F5344CB8AC3E}">
        <p14:creationId xmlns:p14="http://schemas.microsoft.com/office/powerpoint/2010/main" val="82658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mtClean="0">
                <a:solidFill>
                  <a:schemeClr val="tx2"/>
                </a:solidFill>
                <a:latin typeface="微软雅黑" pitchFamily="34" charset="-122"/>
                <a:ea typeface="微软雅黑" pitchFamily="34" charset="-122"/>
              </a:rPr>
              <a:t>开场： 卵巢囊肿图像的良恶性病例不均衡，故采用成本敏感的随机森林算法对图像进行分类。</a:t>
            </a:r>
            <a:endParaRPr lang="en-US" altLang="zh-CN" smtClean="0">
              <a:solidFill>
                <a:schemeClr val="tx2"/>
              </a:solidFill>
              <a:latin typeface="微软雅黑" pitchFamily="34" charset="-122"/>
              <a:ea typeface="微软雅黑" pitchFamily="34" charset="-122"/>
            </a:endParaRPr>
          </a:p>
          <a:p>
            <a:endParaRPr lang="en-US" altLang="zh-CN" smtClean="0">
              <a:solidFill>
                <a:schemeClr val="tx2"/>
              </a:solidFill>
              <a:latin typeface="微软雅黑" pitchFamily="34" charset="-122"/>
              <a:ea typeface="微软雅黑" pitchFamily="34" charset="-122"/>
            </a:endParaRPr>
          </a:p>
          <a:p>
            <a:r>
              <a:rPr lang="en-US" altLang="zh-CN" smtClean="0">
                <a:solidFill>
                  <a:schemeClr val="tx2"/>
                </a:solidFill>
                <a:latin typeface="微软雅黑" pitchFamily="34" charset="-122"/>
                <a:ea typeface="微软雅黑" pitchFamily="34" charset="-122"/>
              </a:rPr>
              <a:t>Bootstrap</a:t>
            </a:r>
            <a:r>
              <a:rPr lang="zh-CN" altLang="en-US" smtClean="0">
                <a:solidFill>
                  <a:schemeClr val="tx2"/>
                </a:solidFill>
                <a:latin typeface="微软雅黑" pitchFamily="34" charset="-122"/>
                <a:ea typeface="微软雅黑" pitchFamily="34" charset="-122"/>
              </a:rPr>
              <a:t>（自助抽样法）</a:t>
            </a:r>
            <a:endParaRPr lang="en-US" altLang="zh-CN" smtClean="0">
              <a:solidFill>
                <a:schemeClr val="tx2"/>
              </a:solidFill>
              <a:latin typeface="微软雅黑" pitchFamily="34" charset="-122"/>
              <a:ea typeface="微软雅黑" pitchFamily="34" charset="-122"/>
            </a:endParaRPr>
          </a:p>
          <a:p>
            <a:r>
              <a:rPr lang="en-US" altLang="zh-CN" sz="1200" b="0" i="0" kern="1200" smtClean="0">
                <a:solidFill>
                  <a:schemeClr val="tx1"/>
                </a:solidFill>
                <a:effectLst/>
                <a:latin typeface="Calibri" pitchFamily="34" charset="0"/>
                <a:ea typeface="宋体" pitchFamily="2" charset="-122"/>
                <a:cs typeface="+mn-cs"/>
              </a:rPr>
              <a:t>arg min f(x)</a:t>
            </a:r>
            <a:r>
              <a:rPr lang="zh-CN" altLang="en-US" sz="1200" b="0" i="0" kern="1200" smtClean="0">
                <a:solidFill>
                  <a:schemeClr val="tx1"/>
                </a:solidFill>
                <a:effectLst/>
                <a:latin typeface="Calibri" pitchFamily="34" charset="0"/>
                <a:ea typeface="宋体" pitchFamily="2" charset="-122"/>
                <a:cs typeface="+mn-cs"/>
              </a:rPr>
              <a:t>：当</a:t>
            </a:r>
            <a:r>
              <a:rPr lang="en-US" altLang="zh-CN" sz="1200" b="0" i="0" kern="1200" smtClean="0">
                <a:solidFill>
                  <a:schemeClr val="tx1"/>
                </a:solidFill>
                <a:effectLst/>
                <a:latin typeface="Calibri" pitchFamily="34" charset="0"/>
                <a:ea typeface="宋体" pitchFamily="2" charset="-122"/>
                <a:cs typeface="+mn-cs"/>
              </a:rPr>
              <a:t>f(x)</a:t>
            </a:r>
            <a:r>
              <a:rPr lang="zh-CN" altLang="en-US" sz="1200" b="0" i="0" kern="1200" smtClean="0">
                <a:solidFill>
                  <a:schemeClr val="tx1"/>
                </a:solidFill>
                <a:effectLst/>
                <a:latin typeface="Calibri" pitchFamily="34" charset="0"/>
                <a:ea typeface="宋体" pitchFamily="2" charset="-122"/>
                <a:cs typeface="+mn-cs"/>
              </a:rPr>
              <a:t>取最小值时，</a:t>
            </a:r>
            <a:r>
              <a:rPr lang="en-US" altLang="zh-CN" sz="1200" b="0" i="0" kern="1200" smtClean="0">
                <a:solidFill>
                  <a:schemeClr val="tx1"/>
                </a:solidFill>
                <a:effectLst/>
                <a:latin typeface="Calibri" pitchFamily="34" charset="0"/>
                <a:ea typeface="宋体" pitchFamily="2" charset="-122"/>
                <a:cs typeface="+mn-cs"/>
              </a:rPr>
              <a:t>x</a:t>
            </a:r>
            <a:r>
              <a:rPr lang="zh-CN" altLang="en-US" sz="1200" b="0" i="0" kern="1200" smtClean="0">
                <a:solidFill>
                  <a:schemeClr val="tx1"/>
                </a:solidFill>
                <a:effectLst/>
                <a:latin typeface="Calibri" pitchFamily="34" charset="0"/>
                <a:ea typeface="宋体" pitchFamily="2" charset="-122"/>
                <a:cs typeface="+mn-cs"/>
              </a:rPr>
              <a:t>的取值</a:t>
            </a:r>
            <a:endParaRPr lang="en-US" altLang="zh-CN" smtClean="0">
              <a:solidFill>
                <a:schemeClr val="tx2"/>
              </a:solidFill>
              <a:latin typeface="微软雅黑" pitchFamily="34" charset="-122"/>
              <a:ea typeface="微软雅黑" pitchFamily="34" charset="-122"/>
            </a:endParaRPr>
          </a:p>
          <a:p>
            <a:r>
              <a:rPr lang="zh-CN" altLang="en-US" sz="1200" b="0" i="0" kern="1200" smtClean="0">
                <a:solidFill>
                  <a:schemeClr val="tx1"/>
                </a:solidFill>
                <a:effectLst/>
                <a:latin typeface="Calibri" pitchFamily="34" charset="0"/>
                <a:ea typeface="宋体" pitchFamily="2" charset="-122"/>
                <a:cs typeface="+mn-cs"/>
              </a:rPr>
              <a:t>随机森林实质上是由多棵决策树组成，其中每棵决策树均对输入做出决策，最后将投票数最多的作为依据。</a:t>
            </a:r>
            <a:endParaRPr lang="zh-CN" altLang="en-US"/>
          </a:p>
        </p:txBody>
      </p:sp>
      <p:sp>
        <p:nvSpPr>
          <p:cNvPr id="4" name="灯片编号占位符 3"/>
          <p:cNvSpPr>
            <a:spLocks noGrp="1"/>
          </p:cNvSpPr>
          <p:nvPr>
            <p:ph type="sldNum" sz="quarter" idx="10"/>
          </p:nvPr>
        </p:nvSpPr>
        <p:spPr/>
        <p:txBody>
          <a:bodyPr/>
          <a:lstStyle/>
          <a:p>
            <a:pPr>
              <a:defRPr/>
            </a:pPr>
            <a:fld id="{EA1DB715-67DD-41F0-B00F-07018D2A12D4}" type="slidenum">
              <a:rPr lang="zh-CN" altLang="en-US" smtClean="0"/>
              <a:pPr>
                <a:defRPr/>
              </a:pPr>
              <a:t>13</a:t>
            </a:fld>
            <a:endParaRPr lang="en-US"/>
          </a:p>
        </p:txBody>
      </p:sp>
    </p:spTree>
    <p:extLst>
      <p:ext uri="{BB962C8B-B14F-4D97-AF65-F5344CB8AC3E}">
        <p14:creationId xmlns:p14="http://schemas.microsoft.com/office/powerpoint/2010/main" val="347983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18652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192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741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173310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3464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97001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053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9182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64504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964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7525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4582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64822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1924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247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59375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3642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950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3232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5302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72381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06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10368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781668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04979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6984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008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557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970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1826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283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468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E9EAEB"/>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hyperlink" Target="GoogLeNet&#21442;&#25968;&#34920;.png" TargetMode="External"/><Relationship Id="rId4" Type="http://schemas.openxmlformats.org/officeDocument/2006/relationships/hyperlink" Target="Googlenet.jpg"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ctrTitle" idx="4294967295"/>
          </p:nvPr>
        </p:nvSpPr>
        <p:spPr>
          <a:xfrm>
            <a:off x="2472966" y="2890431"/>
            <a:ext cx="8450622" cy="866775"/>
          </a:xfrm>
        </p:spPr>
        <p:txBody>
          <a:bodyPr/>
          <a:lstStyle/>
          <a:p>
            <a:pPr algn="dist" eaLnBrk="1" hangingPunct="1"/>
            <a:r>
              <a:rPr lang="en-US" altLang="zh-CN" sz="1600" b="1">
                <a:solidFill>
                  <a:srgbClr val="2B2E30"/>
                </a:solidFill>
              </a:rPr>
              <a:t>Improved Deep Learning Network Based in combination with Cost-sensitive Learning for Early Detection of Ovarian Cancer in Color Ultrasound Detecting System</a:t>
            </a:r>
            <a:endParaRPr lang="zh-CN" altLang="en-US" sz="1600" b="1" smtClean="0">
              <a:solidFill>
                <a:srgbClr val="2B2E30"/>
              </a:solidFill>
            </a:endParaRPr>
          </a:p>
        </p:txBody>
      </p:sp>
      <p:sp>
        <p:nvSpPr>
          <p:cNvPr id="5126" name="Freeform 5"/>
          <p:cNvSpPr>
            <a:spLocks noEditPoints="1"/>
          </p:cNvSpPr>
          <p:nvPr/>
        </p:nvSpPr>
        <p:spPr bwMode="auto">
          <a:xfrm>
            <a:off x="306206" y="1412776"/>
            <a:ext cx="3454400" cy="3598863"/>
          </a:xfrm>
          <a:custGeom>
            <a:avLst/>
            <a:gdLst>
              <a:gd name="T0" fmla="*/ 1332366530 w 4891"/>
              <a:gd name="T1" fmla="*/ 1275286911 h 5077"/>
              <a:gd name="T2" fmla="*/ 1494485314 w 4891"/>
              <a:gd name="T3" fmla="*/ 2140552249 h 5077"/>
              <a:gd name="T4" fmla="*/ 1277994514 w 4891"/>
              <a:gd name="T5" fmla="*/ 1338096534 h 5077"/>
              <a:gd name="T6" fmla="*/ 1207161304 w 4891"/>
              <a:gd name="T7" fmla="*/ 1275286911 h 5077"/>
              <a:gd name="T8" fmla="*/ 463908757 w 4891"/>
              <a:gd name="T9" fmla="*/ 946164262 h 5077"/>
              <a:gd name="T10" fmla="*/ 1222625235 w 4891"/>
              <a:gd name="T11" fmla="*/ 1234083935 h 5077"/>
              <a:gd name="T12" fmla="*/ 1214643600 w 4891"/>
              <a:gd name="T13" fmla="*/ 690403269 h 5077"/>
              <a:gd name="T14" fmla="*/ 1295952308 w 4891"/>
              <a:gd name="T15" fmla="*/ 1218004241 h 5077"/>
              <a:gd name="T16" fmla="*/ 2147483647 w 4891"/>
              <a:gd name="T17" fmla="*/ 1893836262 h 5077"/>
              <a:gd name="T18" fmla="*/ 177083378 w 4891"/>
              <a:gd name="T19" fmla="*/ 1275286911 h 5077"/>
              <a:gd name="T20" fmla="*/ 2147483647 w 4891"/>
              <a:gd name="T21" fmla="*/ 696936088 h 5077"/>
              <a:gd name="T22" fmla="*/ 2124005395 w 4891"/>
              <a:gd name="T23" fmla="*/ 795923605 h 5077"/>
              <a:gd name="T24" fmla="*/ 2147483647 w 4891"/>
              <a:gd name="T25" fmla="*/ 597445283 h 5077"/>
              <a:gd name="T26" fmla="*/ 2147483647 w 4891"/>
              <a:gd name="T27" fmla="*/ 602972235 h 5077"/>
              <a:gd name="T28" fmla="*/ 0 w 4891"/>
              <a:gd name="T29" fmla="*/ 1275286911 h 5077"/>
              <a:gd name="T30" fmla="*/ 2147483647 w 4891"/>
              <a:gd name="T31" fmla="*/ 1987799406 h 5077"/>
              <a:gd name="T32" fmla="*/ 230458131 w 4891"/>
              <a:gd name="T33" fmla="*/ 1246142997 h 5077"/>
              <a:gd name="T34" fmla="*/ 352670862 w 4891"/>
              <a:gd name="T35" fmla="*/ 1275286911 h 5077"/>
              <a:gd name="T36" fmla="*/ 230458131 w 4891"/>
              <a:gd name="T37" fmla="*/ 1304933405 h 5077"/>
              <a:gd name="T38" fmla="*/ 355164726 w 4891"/>
              <a:gd name="T39" fmla="*/ 777332433 h 5077"/>
              <a:gd name="T40" fmla="*/ 490346818 w 4891"/>
              <a:gd name="T41" fmla="*/ 788386337 h 5077"/>
              <a:gd name="T42" fmla="*/ 786151095 w 4891"/>
              <a:gd name="T43" fmla="*/ 490417919 h 5077"/>
              <a:gd name="T44" fmla="*/ 775176965 w 4891"/>
              <a:gd name="T45" fmla="*/ 354246640 h 5077"/>
              <a:gd name="T46" fmla="*/ 786151095 w 4891"/>
              <a:gd name="T47" fmla="*/ 490417919 h 5077"/>
              <a:gd name="T48" fmla="*/ 1240582323 w 4891"/>
              <a:gd name="T49" fmla="*/ 228627395 h 5077"/>
              <a:gd name="T50" fmla="*/ 1298945510 w 4891"/>
              <a:gd name="T51" fmla="*/ 352236324 h 5077"/>
              <a:gd name="T52" fmla="*/ 1240582323 w 4891"/>
              <a:gd name="T53" fmla="*/ 352236324 h 5077"/>
              <a:gd name="T54" fmla="*/ 1763852236 w 4891"/>
              <a:gd name="T55" fmla="*/ 354246640 h 5077"/>
              <a:gd name="T56" fmla="*/ 1753376738 w 4891"/>
              <a:gd name="T57" fmla="*/ 490417919 h 5077"/>
              <a:gd name="T58" fmla="*/ 1753376738 w 4891"/>
              <a:gd name="T59" fmla="*/ 2060658483 h 5077"/>
              <a:gd name="T60" fmla="*/ 1763852236 w 4891"/>
              <a:gd name="T61" fmla="*/ 2147483647 h 5077"/>
              <a:gd name="T62" fmla="*/ 1753376738 w 4891"/>
              <a:gd name="T63" fmla="*/ 2060658483 h 5077"/>
              <a:gd name="T64" fmla="*/ 1298945510 w 4891"/>
              <a:gd name="T65" fmla="*/ 2147483647 h 5077"/>
              <a:gd name="T66" fmla="*/ 1240582323 w 4891"/>
              <a:gd name="T67" fmla="*/ 2147483647 h 5077"/>
              <a:gd name="T68" fmla="*/ 1298945510 w 4891"/>
              <a:gd name="T69" fmla="*/ 2147483647 h 5077"/>
              <a:gd name="T70" fmla="*/ 775176965 w 4891"/>
              <a:gd name="T71" fmla="*/ 2147483647 h 5077"/>
              <a:gd name="T72" fmla="*/ 786151095 w 4891"/>
              <a:gd name="T73" fmla="*/ 2060658483 h 5077"/>
              <a:gd name="T74" fmla="*/ 490346818 w 4891"/>
              <a:gd name="T75" fmla="*/ 1762690065 h 5077"/>
              <a:gd name="T76" fmla="*/ 355164726 w 4891"/>
              <a:gd name="T77" fmla="*/ 1773242098 h 5077"/>
              <a:gd name="T78" fmla="*/ 490346818 w 4891"/>
              <a:gd name="T79" fmla="*/ 1762690065 h 50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891" h="5077">
                <a:moveTo>
                  <a:pt x="2598" y="2424"/>
                </a:moveTo>
                <a:cubicBezTo>
                  <a:pt x="2641" y="2444"/>
                  <a:pt x="2671" y="2488"/>
                  <a:pt x="2671" y="2538"/>
                </a:cubicBezTo>
                <a:cubicBezTo>
                  <a:pt x="2671" y="2591"/>
                  <a:pt x="2638" y="2636"/>
                  <a:pt x="2592" y="2655"/>
                </a:cubicBezTo>
                <a:lnTo>
                  <a:pt x="2996" y="4260"/>
                </a:lnTo>
                <a:lnTo>
                  <a:pt x="2971" y="4266"/>
                </a:lnTo>
                <a:lnTo>
                  <a:pt x="2562" y="2663"/>
                </a:lnTo>
                <a:cubicBezTo>
                  <a:pt x="2557" y="2663"/>
                  <a:pt x="2551" y="2664"/>
                  <a:pt x="2546" y="2664"/>
                </a:cubicBezTo>
                <a:cubicBezTo>
                  <a:pt x="2476" y="2664"/>
                  <a:pt x="2420" y="2608"/>
                  <a:pt x="2420" y="2538"/>
                </a:cubicBezTo>
                <a:lnTo>
                  <a:pt x="2420" y="2535"/>
                </a:lnTo>
                <a:lnTo>
                  <a:pt x="930" y="1883"/>
                </a:lnTo>
                <a:lnTo>
                  <a:pt x="952" y="1831"/>
                </a:lnTo>
                <a:lnTo>
                  <a:pt x="2451" y="2456"/>
                </a:lnTo>
                <a:cubicBezTo>
                  <a:pt x="2459" y="2447"/>
                  <a:pt x="2469" y="2438"/>
                  <a:pt x="2480" y="2432"/>
                </a:cubicBezTo>
                <a:lnTo>
                  <a:pt x="2435" y="1374"/>
                </a:lnTo>
                <a:lnTo>
                  <a:pt x="2509" y="1369"/>
                </a:lnTo>
                <a:lnTo>
                  <a:pt x="2598" y="2424"/>
                </a:lnTo>
                <a:close/>
                <a:moveTo>
                  <a:pt x="4644" y="3956"/>
                </a:moveTo>
                <a:lnTo>
                  <a:pt x="4342" y="3769"/>
                </a:lnTo>
                <a:cubicBezTo>
                  <a:pt x="3936" y="4363"/>
                  <a:pt x="3264" y="4722"/>
                  <a:pt x="2538" y="4722"/>
                </a:cubicBezTo>
                <a:cubicBezTo>
                  <a:pt x="1333" y="4722"/>
                  <a:pt x="355" y="3744"/>
                  <a:pt x="355" y="2538"/>
                </a:cubicBezTo>
                <a:cubicBezTo>
                  <a:pt x="355" y="1333"/>
                  <a:pt x="1333" y="355"/>
                  <a:pt x="2538" y="355"/>
                </a:cubicBezTo>
                <a:cubicBezTo>
                  <a:pt x="3296" y="355"/>
                  <a:pt x="3995" y="746"/>
                  <a:pt x="4394" y="1387"/>
                </a:cubicBezTo>
                <a:lnTo>
                  <a:pt x="4443" y="1467"/>
                </a:lnTo>
                <a:lnTo>
                  <a:pt x="4258" y="1584"/>
                </a:lnTo>
                <a:lnTo>
                  <a:pt x="4747" y="1638"/>
                </a:lnTo>
                <a:lnTo>
                  <a:pt x="4891" y="1189"/>
                </a:lnTo>
                <a:lnTo>
                  <a:pt x="4745" y="1280"/>
                </a:lnTo>
                <a:lnTo>
                  <a:pt x="4695" y="1200"/>
                </a:lnTo>
                <a:cubicBezTo>
                  <a:pt x="4232" y="454"/>
                  <a:pt x="3419" y="0"/>
                  <a:pt x="2538" y="0"/>
                </a:cubicBezTo>
                <a:cubicBezTo>
                  <a:pt x="1137" y="0"/>
                  <a:pt x="0" y="1137"/>
                  <a:pt x="0" y="2538"/>
                </a:cubicBezTo>
                <a:cubicBezTo>
                  <a:pt x="0" y="3940"/>
                  <a:pt x="1137" y="5077"/>
                  <a:pt x="2538" y="5077"/>
                </a:cubicBezTo>
                <a:cubicBezTo>
                  <a:pt x="3388" y="5077"/>
                  <a:pt x="4173" y="4655"/>
                  <a:pt x="4644" y="3956"/>
                </a:cubicBezTo>
                <a:close/>
                <a:moveTo>
                  <a:pt x="462" y="2597"/>
                </a:moveTo>
                <a:lnTo>
                  <a:pt x="462" y="2480"/>
                </a:lnTo>
                <a:lnTo>
                  <a:pt x="708" y="2480"/>
                </a:lnTo>
                <a:cubicBezTo>
                  <a:pt x="707" y="2499"/>
                  <a:pt x="707" y="2519"/>
                  <a:pt x="707" y="2538"/>
                </a:cubicBezTo>
                <a:cubicBezTo>
                  <a:pt x="707" y="2558"/>
                  <a:pt x="707" y="2577"/>
                  <a:pt x="708" y="2597"/>
                </a:cubicBezTo>
                <a:lnTo>
                  <a:pt x="462" y="2597"/>
                </a:lnTo>
                <a:close/>
                <a:moveTo>
                  <a:pt x="924" y="1670"/>
                </a:moveTo>
                <a:lnTo>
                  <a:pt x="712" y="1547"/>
                </a:lnTo>
                <a:lnTo>
                  <a:pt x="771" y="1446"/>
                </a:lnTo>
                <a:lnTo>
                  <a:pt x="983" y="1569"/>
                </a:lnTo>
                <a:cubicBezTo>
                  <a:pt x="962" y="1602"/>
                  <a:pt x="943" y="1636"/>
                  <a:pt x="924" y="1670"/>
                </a:cubicBezTo>
                <a:close/>
                <a:moveTo>
                  <a:pt x="1576" y="976"/>
                </a:moveTo>
                <a:lnTo>
                  <a:pt x="1453" y="764"/>
                </a:lnTo>
                <a:lnTo>
                  <a:pt x="1554" y="705"/>
                </a:lnTo>
                <a:lnTo>
                  <a:pt x="1677" y="917"/>
                </a:lnTo>
                <a:cubicBezTo>
                  <a:pt x="1643" y="936"/>
                  <a:pt x="1609" y="955"/>
                  <a:pt x="1576" y="976"/>
                </a:cubicBezTo>
                <a:close/>
                <a:moveTo>
                  <a:pt x="2487" y="701"/>
                </a:moveTo>
                <a:lnTo>
                  <a:pt x="2487" y="455"/>
                </a:lnTo>
                <a:lnTo>
                  <a:pt x="2604" y="455"/>
                </a:lnTo>
                <a:lnTo>
                  <a:pt x="2604" y="701"/>
                </a:lnTo>
                <a:cubicBezTo>
                  <a:pt x="2584" y="700"/>
                  <a:pt x="2565" y="700"/>
                  <a:pt x="2546" y="700"/>
                </a:cubicBezTo>
                <a:cubicBezTo>
                  <a:pt x="2526" y="700"/>
                  <a:pt x="2507" y="700"/>
                  <a:pt x="2487" y="701"/>
                </a:cubicBezTo>
                <a:close/>
                <a:moveTo>
                  <a:pt x="3414" y="917"/>
                </a:moveTo>
                <a:lnTo>
                  <a:pt x="3536" y="705"/>
                </a:lnTo>
                <a:lnTo>
                  <a:pt x="3637" y="764"/>
                </a:lnTo>
                <a:lnTo>
                  <a:pt x="3515" y="976"/>
                </a:lnTo>
                <a:cubicBezTo>
                  <a:pt x="3482" y="955"/>
                  <a:pt x="3448" y="936"/>
                  <a:pt x="3414" y="917"/>
                </a:cubicBezTo>
                <a:close/>
                <a:moveTo>
                  <a:pt x="3515" y="4101"/>
                </a:moveTo>
                <a:lnTo>
                  <a:pt x="3638" y="4313"/>
                </a:lnTo>
                <a:lnTo>
                  <a:pt x="3536" y="4372"/>
                </a:lnTo>
                <a:lnTo>
                  <a:pt x="3414" y="4159"/>
                </a:lnTo>
                <a:cubicBezTo>
                  <a:pt x="3448" y="4141"/>
                  <a:pt x="3482" y="4121"/>
                  <a:pt x="3515" y="4101"/>
                </a:cubicBezTo>
                <a:close/>
                <a:moveTo>
                  <a:pt x="2604" y="4376"/>
                </a:moveTo>
                <a:lnTo>
                  <a:pt x="2604" y="4621"/>
                </a:lnTo>
                <a:lnTo>
                  <a:pt x="2487" y="4621"/>
                </a:lnTo>
                <a:lnTo>
                  <a:pt x="2487" y="4376"/>
                </a:lnTo>
                <a:cubicBezTo>
                  <a:pt x="2507" y="4377"/>
                  <a:pt x="2526" y="4377"/>
                  <a:pt x="2546" y="4377"/>
                </a:cubicBezTo>
                <a:cubicBezTo>
                  <a:pt x="2565" y="4377"/>
                  <a:pt x="2584" y="4377"/>
                  <a:pt x="2604" y="4376"/>
                </a:cubicBezTo>
                <a:close/>
                <a:moveTo>
                  <a:pt x="1677" y="4159"/>
                </a:moveTo>
                <a:lnTo>
                  <a:pt x="1554" y="4372"/>
                </a:lnTo>
                <a:lnTo>
                  <a:pt x="1453" y="4313"/>
                </a:lnTo>
                <a:lnTo>
                  <a:pt x="1576" y="4101"/>
                </a:lnTo>
                <a:cubicBezTo>
                  <a:pt x="1609" y="4121"/>
                  <a:pt x="1643" y="4141"/>
                  <a:pt x="1677" y="4159"/>
                </a:cubicBezTo>
                <a:close/>
                <a:moveTo>
                  <a:pt x="983" y="3508"/>
                </a:moveTo>
                <a:lnTo>
                  <a:pt x="771" y="3630"/>
                </a:lnTo>
                <a:lnTo>
                  <a:pt x="712" y="3529"/>
                </a:lnTo>
                <a:lnTo>
                  <a:pt x="924" y="3407"/>
                </a:lnTo>
                <a:cubicBezTo>
                  <a:pt x="943" y="3441"/>
                  <a:pt x="962" y="3475"/>
                  <a:pt x="983" y="3508"/>
                </a:cubicBezTo>
                <a:close/>
              </a:path>
            </a:pathLst>
          </a:custGeom>
          <a:solidFill>
            <a:srgbClr val="009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矩形 15"/>
          <p:cNvSpPr>
            <a:spLocks noChangeArrowheads="1"/>
          </p:cNvSpPr>
          <p:nvPr/>
        </p:nvSpPr>
        <p:spPr bwMode="auto">
          <a:xfrm>
            <a:off x="11169058" y="2420888"/>
            <a:ext cx="1057822" cy="1912144"/>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文本框 1"/>
          <p:cNvSpPr txBox="1"/>
          <p:nvPr/>
        </p:nvSpPr>
        <p:spPr>
          <a:xfrm>
            <a:off x="8906693" y="3757206"/>
            <a:ext cx="2232248" cy="369332"/>
          </a:xfrm>
          <a:prstGeom prst="rect">
            <a:avLst/>
          </a:prstGeom>
          <a:noFill/>
        </p:spPr>
        <p:txBody>
          <a:bodyPr wrap="square" rtlCol="0">
            <a:spAutoFit/>
          </a:bodyPr>
          <a:lstStyle/>
          <a:p>
            <a:r>
              <a:rPr lang="zh-CN" altLang="en-US" smtClean="0"/>
              <a:t>讲述人  </a:t>
            </a:r>
            <a:r>
              <a:rPr lang="en-US" altLang="zh-CN" smtClean="0"/>
              <a:t>|  </a:t>
            </a:r>
            <a:r>
              <a:rPr lang="zh-CN" altLang="en-US" smtClean="0"/>
              <a:t>王立圣</a:t>
            </a:r>
            <a:endParaRPr lang="zh-CN" altLang="en-US"/>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1064987" y="1198498"/>
            <a:ext cx="3324370"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TextBox 13"/>
          <p:cNvSpPr txBox="1">
            <a:spLocks noChangeArrowheads="1"/>
          </p:cNvSpPr>
          <p:nvPr/>
        </p:nvSpPr>
        <p:spPr bwMode="auto">
          <a:xfrm>
            <a:off x="1010030" y="5039679"/>
            <a:ext cx="518318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en-US" altLang="zh-CN" smtClean="0">
                <a:solidFill>
                  <a:schemeClr val="tx2"/>
                </a:solidFill>
                <a:latin typeface="微软雅黑" pitchFamily="34" charset="-122"/>
                <a:ea typeface="微软雅黑" pitchFamily="34" charset="-122"/>
              </a:rPr>
              <a:t>Inception</a:t>
            </a:r>
            <a:r>
              <a:rPr lang="zh-CN" altLang="en-US" smtClean="0">
                <a:solidFill>
                  <a:schemeClr val="tx2"/>
                </a:solidFill>
                <a:latin typeface="微软雅黑" pitchFamily="34" charset="-122"/>
                <a:ea typeface="微软雅黑" pitchFamily="34" charset="-122"/>
              </a:rPr>
              <a:t>原始版本</a:t>
            </a:r>
            <a:endParaRPr lang="zh-CN" altLang="en-US">
              <a:solidFill>
                <a:schemeClr val="tx2"/>
              </a:solidFill>
              <a:latin typeface="微软雅黑" pitchFamily="34" charset="-122"/>
              <a:ea typeface="微软雅黑" pitchFamily="34" charset="-122"/>
            </a:endParaRPr>
          </a:p>
        </p:txBody>
      </p:sp>
      <p:sp>
        <p:nvSpPr>
          <p:cNvPr id="9231" name="TextBox 16"/>
          <p:cNvSpPr txBox="1">
            <a:spLocks noChangeArrowheads="1"/>
          </p:cNvSpPr>
          <p:nvPr/>
        </p:nvSpPr>
        <p:spPr bwMode="auto">
          <a:xfrm>
            <a:off x="1147763" y="317500"/>
            <a:ext cx="3241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2.2.2</a:t>
            </a:r>
            <a:r>
              <a:rPr lang="zh-CN" altLang="en-US" sz="2800" smtClean="0">
                <a:solidFill>
                  <a:srgbClr val="2B2E30"/>
                </a:solidFill>
                <a:ea typeface="微软雅黑" pitchFamily="34" charset="-122"/>
              </a:rPr>
              <a:t>深层</a:t>
            </a:r>
            <a:r>
              <a:rPr lang="zh-CN" altLang="en-US" sz="2800">
                <a:solidFill>
                  <a:srgbClr val="2B2E30"/>
                </a:solidFill>
                <a:ea typeface="微软雅黑" pitchFamily="34" charset="-122"/>
              </a:rPr>
              <a:t>特征提取 </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TextBox 5"/>
          <p:cNvSpPr txBox="1">
            <a:spLocks noChangeArrowheads="1"/>
          </p:cNvSpPr>
          <p:nvPr/>
        </p:nvSpPr>
        <p:spPr bwMode="auto">
          <a:xfrm>
            <a:off x="1561877" y="1272500"/>
            <a:ext cx="34563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smtClean="0">
                <a:solidFill>
                  <a:schemeClr val="tx2"/>
                </a:solidFill>
                <a:latin typeface="微软雅黑" pitchFamily="34" charset="-122"/>
                <a:ea typeface="微软雅黑" pitchFamily="34" charset="-122"/>
              </a:rPr>
              <a:t>GoogLeNet(v1)</a:t>
            </a:r>
            <a:endParaRPr lang="zh-CN" altLang="en-US" sz="2000">
              <a:solidFill>
                <a:schemeClr val="tx2"/>
              </a:solidFill>
              <a:latin typeface="微软雅黑" pitchFamily="34" charset="-122"/>
              <a:ea typeface="微软雅黑" pitchFamily="34" charset="-122"/>
            </a:endParaRPr>
          </a:p>
        </p:txBody>
      </p:sp>
      <p:sp>
        <p:nvSpPr>
          <p:cNvPr id="5" name="文本框 4"/>
          <p:cNvSpPr txBox="1"/>
          <p:nvPr/>
        </p:nvSpPr>
        <p:spPr>
          <a:xfrm>
            <a:off x="6458421" y="2204864"/>
            <a:ext cx="5613675" cy="2585323"/>
          </a:xfrm>
          <a:prstGeom prst="rect">
            <a:avLst/>
          </a:prstGeom>
          <a:noFill/>
        </p:spPr>
        <p:txBody>
          <a:bodyPr wrap="square" rtlCol="0">
            <a:spAutoFit/>
          </a:bodyPr>
          <a:lstStyle/>
          <a:p>
            <a:pPr>
              <a:lnSpc>
                <a:spcPct val="150000"/>
              </a:lnSpc>
            </a:pPr>
            <a:r>
              <a:rPr lang="zh-CN" altLang="en-US" smtClean="0"/>
              <a:t>       </a:t>
            </a:r>
            <a:r>
              <a:rPr lang="zh-CN" altLang="en-US" smtClean="0">
                <a:solidFill>
                  <a:schemeClr val="tx2"/>
                </a:solidFill>
                <a:latin typeface="微软雅黑" pitchFamily="34" charset="-122"/>
                <a:ea typeface="微软雅黑" pitchFamily="34" charset="-122"/>
              </a:rPr>
              <a:t>该</a:t>
            </a:r>
            <a:r>
              <a:rPr lang="zh-CN" altLang="en-US">
                <a:solidFill>
                  <a:schemeClr val="tx2"/>
                </a:solidFill>
                <a:latin typeface="微软雅黑" pitchFamily="34" charset="-122"/>
                <a:ea typeface="微软雅黑" pitchFamily="34" charset="-122"/>
              </a:rPr>
              <a:t>结构将</a:t>
            </a:r>
            <a:r>
              <a:rPr lang="en-US" altLang="zh-CN">
                <a:solidFill>
                  <a:schemeClr val="tx2"/>
                </a:solidFill>
                <a:latin typeface="微软雅黑" pitchFamily="34" charset="-122"/>
                <a:ea typeface="微软雅黑" pitchFamily="34" charset="-122"/>
              </a:rPr>
              <a:t>CNN</a:t>
            </a:r>
            <a:r>
              <a:rPr lang="zh-CN" altLang="en-US">
                <a:solidFill>
                  <a:schemeClr val="tx2"/>
                </a:solidFill>
                <a:latin typeface="微软雅黑" pitchFamily="34" charset="-122"/>
                <a:ea typeface="微软雅黑" pitchFamily="34" charset="-122"/>
              </a:rPr>
              <a:t>中常用的卷积（</a:t>
            </a:r>
            <a:r>
              <a:rPr lang="en-US" altLang="zh-CN">
                <a:solidFill>
                  <a:schemeClr val="tx2"/>
                </a:solidFill>
                <a:latin typeface="微软雅黑" pitchFamily="34" charset="-122"/>
                <a:ea typeface="微软雅黑" pitchFamily="34" charset="-122"/>
              </a:rPr>
              <a:t>1x1</a:t>
            </a:r>
            <a:r>
              <a:rPr lang="zh-CN" altLang="en-US">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3x3</a:t>
            </a:r>
            <a:r>
              <a:rPr lang="zh-CN" altLang="en-US">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5x5</a:t>
            </a:r>
            <a:r>
              <a:rPr lang="zh-CN" altLang="en-US">
                <a:solidFill>
                  <a:schemeClr val="tx2"/>
                </a:solidFill>
                <a:latin typeface="微软雅黑" pitchFamily="34" charset="-122"/>
                <a:ea typeface="微软雅黑" pitchFamily="34" charset="-122"/>
              </a:rPr>
              <a:t>）、池化操作（</a:t>
            </a:r>
            <a:r>
              <a:rPr lang="en-US" altLang="zh-CN">
                <a:solidFill>
                  <a:schemeClr val="tx2"/>
                </a:solidFill>
                <a:latin typeface="微软雅黑" pitchFamily="34" charset="-122"/>
                <a:ea typeface="微软雅黑" pitchFamily="34" charset="-122"/>
              </a:rPr>
              <a:t>3x3</a:t>
            </a:r>
            <a:r>
              <a:rPr lang="zh-CN" altLang="en-US">
                <a:solidFill>
                  <a:schemeClr val="tx2"/>
                </a:solidFill>
                <a:latin typeface="微软雅黑" pitchFamily="34" charset="-122"/>
                <a:ea typeface="微软雅黑" pitchFamily="34" charset="-122"/>
              </a:rPr>
              <a:t>）堆叠在一起</a:t>
            </a:r>
            <a:r>
              <a:rPr lang="zh-CN" altLang="en-US" smtClean="0">
                <a:solidFill>
                  <a:schemeClr val="tx2"/>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同时进行卷积再聚合</a:t>
            </a:r>
            <a:r>
              <a:rPr lang="zh-CN" altLang="en-US" smtClean="0">
                <a:solidFill>
                  <a:schemeClr val="tx2"/>
                </a:solidFill>
                <a:latin typeface="微软雅黑" pitchFamily="34" charset="-122"/>
                <a:ea typeface="微软雅黑" pitchFamily="34" charset="-122"/>
              </a:rPr>
              <a:t>），</a:t>
            </a:r>
            <a:r>
              <a:rPr lang="zh-CN" altLang="en-US">
                <a:solidFill>
                  <a:schemeClr val="tx2"/>
                </a:solidFill>
                <a:latin typeface="微软雅黑" pitchFamily="34" charset="-122"/>
                <a:ea typeface="微软雅黑" pitchFamily="34" charset="-122"/>
              </a:rPr>
              <a:t>一方面增加了网络的宽度，另一方面也增加了网络对尺度的适应性</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a:t>
            </a:r>
            <a:r>
              <a:rPr lang="zh-CN" altLang="en-US" smtClean="0">
                <a:solidFill>
                  <a:schemeClr val="tx2"/>
                </a:solidFill>
                <a:latin typeface="微软雅黑" pitchFamily="34" charset="-122"/>
                <a:ea typeface="微软雅黑" pitchFamily="34" charset="-122"/>
              </a:rPr>
              <a:t>在</a:t>
            </a:r>
            <a:r>
              <a:rPr lang="zh-CN" altLang="en-US">
                <a:solidFill>
                  <a:schemeClr val="tx2"/>
                </a:solidFill>
                <a:latin typeface="微软雅黑" pitchFamily="34" charset="-122"/>
                <a:ea typeface="微软雅黑" pitchFamily="34" charset="-122"/>
              </a:rPr>
              <a:t>这些层之上，在每一个卷积层后都要做一个</a:t>
            </a:r>
            <a:r>
              <a:rPr lang="en-US" altLang="zh-CN">
                <a:solidFill>
                  <a:schemeClr val="tx2"/>
                </a:solidFill>
                <a:latin typeface="微软雅黑" pitchFamily="34" charset="-122"/>
                <a:ea typeface="微软雅黑" pitchFamily="34" charset="-122"/>
              </a:rPr>
              <a:t>ReLU</a:t>
            </a:r>
            <a:r>
              <a:rPr lang="zh-CN" altLang="en-US">
                <a:solidFill>
                  <a:schemeClr val="tx2"/>
                </a:solidFill>
                <a:latin typeface="微软雅黑" pitchFamily="34" charset="-122"/>
                <a:ea typeface="微软雅黑" pitchFamily="34" charset="-122"/>
              </a:rPr>
              <a:t>操作，以增加网络的</a:t>
            </a:r>
            <a:r>
              <a:rPr lang="zh-CN" altLang="en-US">
                <a:solidFill>
                  <a:srgbClr val="FF0000"/>
                </a:solidFill>
                <a:latin typeface="微软雅黑" pitchFamily="34" charset="-122"/>
                <a:ea typeface="微软雅黑" pitchFamily="34" charset="-122"/>
              </a:rPr>
              <a:t>非线性特征</a:t>
            </a:r>
            <a:r>
              <a:rPr lang="zh-CN" altLang="en-US" smtClean="0">
                <a:solidFill>
                  <a:schemeClr val="tx2"/>
                </a:solidFill>
                <a:latin typeface="微软雅黑" pitchFamily="34" charset="-122"/>
                <a:ea typeface="微软雅黑" pitchFamily="34" charset="-122"/>
              </a:rPr>
              <a:t>。</a:t>
            </a:r>
            <a:endParaRPr lang="zh-CN" altLang="en-US">
              <a:latin typeface="微软雅黑" panose="020B0503020204020204" pitchFamily="34" charset="-122"/>
              <a:ea typeface="微软雅黑" panose="020B0503020204020204" pitchFamily="34" charset="-122"/>
            </a:endParaRPr>
          </a:p>
        </p:txBody>
      </p:sp>
      <p:pic>
        <p:nvPicPr>
          <p:cNvPr id="3074" name="Picture 2" descr="https://static.oschina.net/uploads/space/2018/0317/141510_fIWh_8763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030" y="2305607"/>
            <a:ext cx="5183188" cy="248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0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1064987" y="1061312"/>
            <a:ext cx="3324370"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TextBox 13"/>
          <p:cNvSpPr txBox="1">
            <a:spLocks noChangeArrowheads="1"/>
          </p:cNvSpPr>
          <p:nvPr/>
        </p:nvSpPr>
        <p:spPr bwMode="auto">
          <a:xfrm>
            <a:off x="1064987" y="4792836"/>
            <a:ext cx="5183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en-US" altLang="zh-CN" smtClean="0">
                <a:solidFill>
                  <a:schemeClr val="tx2"/>
                </a:solidFill>
                <a:latin typeface="微软雅黑" pitchFamily="34" charset="-122"/>
                <a:ea typeface="微软雅黑" pitchFamily="34" charset="-122"/>
              </a:rPr>
              <a:t>Inception  v1</a:t>
            </a:r>
            <a:r>
              <a:rPr lang="zh-CN" altLang="en-US" smtClean="0">
                <a:solidFill>
                  <a:schemeClr val="tx2"/>
                </a:solidFill>
                <a:latin typeface="微软雅黑" pitchFamily="34" charset="-122"/>
                <a:ea typeface="微软雅黑" pitchFamily="34" charset="-122"/>
              </a:rPr>
              <a:t>版本</a:t>
            </a:r>
            <a:endParaRPr lang="zh-CN" altLang="en-US">
              <a:solidFill>
                <a:schemeClr val="tx2"/>
              </a:solidFill>
              <a:latin typeface="微软雅黑" pitchFamily="34" charset="-122"/>
              <a:ea typeface="微软雅黑" pitchFamily="34" charset="-122"/>
            </a:endParaRPr>
          </a:p>
        </p:txBody>
      </p:sp>
      <p:sp>
        <p:nvSpPr>
          <p:cNvPr id="9231" name="TextBox 16"/>
          <p:cNvSpPr txBox="1">
            <a:spLocks noChangeArrowheads="1"/>
          </p:cNvSpPr>
          <p:nvPr/>
        </p:nvSpPr>
        <p:spPr bwMode="auto">
          <a:xfrm>
            <a:off x="1147763" y="317500"/>
            <a:ext cx="3241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2.2.2</a:t>
            </a:r>
            <a:r>
              <a:rPr lang="zh-CN" altLang="en-US" sz="2800" smtClean="0">
                <a:solidFill>
                  <a:srgbClr val="2B2E30"/>
                </a:solidFill>
                <a:ea typeface="微软雅黑" pitchFamily="34" charset="-122"/>
              </a:rPr>
              <a:t>深层</a:t>
            </a:r>
            <a:r>
              <a:rPr lang="zh-CN" altLang="en-US" sz="2800">
                <a:solidFill>
                  <a:srgbClr val="2B2E30"/>
                </a:solidFill>
                <a:ea typeface="微软雅黑" pitchFamily="34" charset="-122"/>
              </a:rPr>
              <a:t>特征提取 </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TextBox 5"/>
          <p:cNvSpPr txBox="1">
            <a:spLocks noChangeArrowheads="1"/>
          </p:cNvSpPr>
          <p:nvPr/>
        </p:nvSpPr>
        <p:spPr bwMode="auto">
          <a:xfrm>
            <a:off x="1633885" y="1144224"/>
            <a:ext cx="3593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smtClean="0">
                <a:solidFill>
                  <a:schemeClr val="tx2"/>
                </a:solidFill>
                <a:latin typeface="微软雅黑" pitchFamily="34" charset="-122"/>
                <a:ea typeface="微软雅黑" pitchFamily="34" charset="-122"/>
              </a:rPr>
              <a:t>GoogLeNet(v1)</a:t>
            </a:r>
            <a:endParaRPr lang="zh-CN" altLang="en-US" sz="2000">
              <a:solidFill>
                <a:schemeClr val="tx2"/>
              </a:solidFill>
              <a:latin typeface="微软雅黑" pitchFamily="34" charset="-122"/>
              <a:ea typeface="微软雅黑" pitchFamily="34" charset="-122"/>
            </a:endParaRPr>
          </a:p>
        </p:txBody>
      </p:sp>
      <p:pic>
        <p:nvPicPr>
          <p:cNvPr id="2052" name="Picture 4" descr="141520_31TH_8763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987" y="1712549"/>
            <a:ext cx="5305425" cy="280035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64987" y="5414634"/>
            <a:ext cx="1872208"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hlinkClick r:id="rId4" action="ppaction://hlinkfile"/>
              </a:rPr>
              <a:t>模型总体</a:t>
            </a:r>
            <a:r>
              <a:rPr lang="zh-CN" altLang="en-US">
                <a:latin typeface="微软雅黑" panose="020B0503020204020204" pitchFamily="34" charset="-122"/>
                <a:ea typeface="微软雅黑" panose="020B0503020204020204" pitchFamily="34" charset="-122"/>
                <a:hlinkClick r:id="rId4" action="ppaction://hlinkfile"/>
              </a:rPr>
              <a:t>结构</a:t>
            </a:r>
            <a:r>
              <a:rPr lang="zh-CN" altLang="en-US" smtClean="0">
                <a:latin typeface="微软雅黑" panose="020B0503020204020204" pitchFamily="34" charset="-122"/>
                <a:ea typeface="微软雅黑" panose="020B0503020204020204" pitchFamily="34" charset="-122"/>
                <a:hlinkClick r:id="rId4" action="ppaction://hlinkfile"/>
              </a:rPr>
              <a:t>图</a:t>
            </a: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6746453" y="1844824"/>
            <a:ext cx="5234286" cy="369332"/>
          </a:xfrm>
          <a:prstGeom prst="rect">
            <a:avLst/>
          </a:prstGeom>
          <a:noFill/>
        </p:spPr>
        <p:txBody>
          <a:bodyPr wrap="square" rtlCol="0">
            <a:spAutoFit/>
          </a:bodyPr>
          <a:lstStyle/>
          <a:p>
            <a:r>
              <a:rPr lang="zh-CN" altLang="en-US" smtClean="0"/>
              <a:t>      </a:t>
            </a: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6458421" y="1844824"/>
            <a:ext cx="5666334" cy="3367397"/>
          </a:xfrm>
          <a:prstGeom prst="rect">
            <a:avLst/>
          </a:prstGeom>
        </p:spPr>
        <p:txBody>
          <a:bodyPr wrap="square">
            <a:spAutoFit/>
          </a:bodyPr>
          <a:lstStyle/>
          <a:p>
            <a:pPr eaLnBrk="0" hangingPunct="0">
              <a:lnSpc>
                <a:spcPct val="150000"/>
              </a:lnSpc>
              <a:spcBef>
                <a:spcPct val="30000"/>
              </a:spcBef>
              <a:defRPr/>
            </a:pPr>
            <a:r>
              <a:rPr lang="zh-CN" altLang="en-US" smtClean="0">
                <a:latin typeface="微软雅黑" panose="020B0503020204020204" pitchFamily="34" charset="-122"/>
                <a:ea typeface="微软雅黑" panose="020B0503020204020204" pitchFamily="34" charset="-122"/>
              </a:rPr>
              <a:t>        比如</a:t>
            </a:r>
            <a:r>
              <a:rPr lang="zh-CN" altLang="en-US">
                <a:latin typeface="微软雅黑" panose="020B0503020204020204" pitchFamily="34" charset="-122"/>
                <a:ea typeface="微软雅黑" panose="020B0503020204020204" pitchFamily="34" charset="-122"/>
              </a:rPr>
              <a:t>，上一层的输出为</a:t>
            </a:r>
            <a:r>
              <a:rPr lang="en-US" altLang="zh-CN">
                <a:latin typeface="微软雅黑" panose="020B0503020204020204" pitchFamily="34" charset="-122"/>
                <a:ea typeface="微软雅黑" panose="020B0503020204020204" pitchFamily="34" charset="-122"/>
              </a:rPr>
              <a:t>100x100x128</a:t>
            </a:r>
            <a:r>
              <a:rPr lang="zh-CN" altLang="en-US">
                <a:latin typeface="微软雅黑" panose="020B0503020204020204" pitchFamily="34" charset="-122"/>
                <a:ea typeface="微软雅黑" panose="020B0503020204020204" pitchFamily="34" charset="-122"/>
              </a:rPr>
              <a:t>，经过具有</a:t>
            </a:r>
            <a:r>
              <a:rPr lang="en-US" altLang="zh-CN">
                <a:latin typeface="微软雅黑" panose="020B0503020204020204" pitchFamily="34" charset="-122"/>
                <a:ea typeface="微软雅黑" panose="020B0503020204020204" pitchFamily="34" charset="-122"/>
              </a:rPr>
              <a:t>256</a:t>
            </a:r>
            <a:r>
              <a:rPr lang="zh-CN" altLang="en-US">
                <a:latin typeface="微软雅黑" panose="020B0503020204020204" pitchFamily="34" charset="-122"/>
                <a:ea typeface="微软雅黑" panose="020B0503020204020204" pitchFamily="34" charset="-122"/>
              </a:rPr>
              <a:t>个通道的</a:t>
            </a:r>
            <a:r>
              <a:rPr lang="en-US" altLang="zh-CN">
                <a:latin typeface="微软雅黑" panose="020B0503020204020204" pitchFamily="34" charset="-122"/>
                <a:ea typeface="微软雅黑" panose="020B0503020204020204" pitchFamily="34" charset="-122"/>
              </a:rPr>
              <a:t>5x5</a:t>
            </a:r>
            <a:r>
              <a:rPr lang="zh-CN" altLang="en-US">
                <a:latin typeface="微软雅黑" panose="020B0503020204020204" pitchFamily="34" charset="-122"/>
                <a:ea typeface="微软雅黑" panose="020B0503020204020204" pitchFamily="34" charset="-122"/>
              </a:rPr>
              <a:t>卷积层之后</a:t>
            </a:r>
            <a:r>
              <a:rPr lang="en-US" altLang="zh-CN">
                <a:latin typeface="微软雅黑" panose="020B0503020204020204" pitchFamily="34" charset="-122"/>
                <a:ea typeface="微软雅黑" panose="020B0503020204020204" pitchFamily="34" charset="-122"/>
              </a:rPr>
              <a:t>(stride=1</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pad=2)</a:t>
            </a:r>
            <a:r>
              <a:rPr lang="zh-CN" altLang="en-US">
                <a:latin typeface="微软雅黑" panose="020B0503020204020204" pitchFamily="34" charset="-122"/>
                <a:ea typeface="微软雅黑" panose="020B0503020204020204" pitchFamily="34" charset="-122"/>
              </a:rPr>
              <a:t>，输出数据为</a:t>
            </a:r>
            <a:r>
              <a:rPr lang="en-US" altLang="zh-CN">
                <a:latin typeface="微软雅黑" panose="020B0503020204020204" pitchFamily="34" charset="-122"/>
                <a:ea typeface="微软雅黑" panose="020B0503020204020204" pitchFamily="34" charset="-122"/>
              </a:rPr>
              <a:t>100x100x256</a:t>
            </a:r>
            <a:r>
              <a:rPr lang="zh-CN" altLang="en-US">
                <a:latin typeface="微软雅黑" panose="020B0503020204020204" pitchFamily="34" charset="-122"/>
                <a:ea typeface="微软雅黑" panose="020B0503020204020204" pitchFamily="34" charset="-122"/>
              </a:rPr>
              <a:t>，其中，卷积层的</a:t>
            </a:r>
            <a:r>
              <a:rPr lang="zh-CN" altLang="en-US" smtClean="0">
                <a:latin typeface="微软雅黑" panose="020B0503020204020204" pitchFamily="34" charset="-122"/>
                <a:ea typeface="微软雅黑" panose="020B0503020204020204" pitchFamily="34" charset="-122"/>
              </a:rPr>
              <a:t>参数为</a:t>
            </a:r>
            <a:r>
              <a:rPr lang="en-US" altLang="zh-CN" smtClean="0">
                <a:latin typeface="微软雅黑" panose="020B0503020204020204" pitchFamily="34" charset="-122"/>
                <a:ea typeface="微软雅黑" panose="020B0503020204020204" pitchFamily="34" charset="-122"/>
              </a:rPr>
              <a:t>128x5x5x256</a:t>
            </a:r>
            <a:r>
              <a:rPr lang="en-US" altLang="zh-CN">
                <a:latin typeface="微软雅黑" panose="020B0503020204020204" pitchFamily="34" charset="-122"/>
                <a:ea typeface="微软雅黑" panose="020B0503020204020204" pitchFamily="34" charset="-122"/>
              </a:rPr>
              <a:t>= 819200</a:t>
            </a:r>
            <a:r>
              <a:rPr lang="zh-CN" altLang="en-US">
                <a:latin typeface="微软雅黑" panose="020B0503020204020204" pitchFamily="34" charset="-122"/>
                <a:ea typeface="微软雅黑" panose="020B0503020204020204" pitchFamily="34" charset="-122"/>
              </a:rPr>
              <a:t>。而假如上一层输出先经过具有</a:t>
            </a:r>
            <a:r>
              <a:rPr lang="en-US" altLang="zh-CN">
                <a:latin typeface="微软雅黑" panose="020B0503020204020204" pitchFamily="34" charset="-122"/>
                <a:ea typeface="微软雅黑" panose="020B0503020204020204" pitchFamily="34" charset="-122"/>
              </a:rPr>
              <a:t>32</a:t>
            </a:r>
            <a:r>
              <a:rPr lang="zh-CN" altLang="en-US">
                <a:latin typeface="微软雅黑" panose="020B0503020204020204" pitchFamily="34" charset="-122"/>
                <a:ea typeface="微软雅黑" panose="020B0503020204020204" pitchFamily="34" charset="-122"/>
              </a:rPr>
              <a:t>个通道的</a:t>
            </a:r>
            <a:r>
              <a:rPr lang="en-US" altLang="zh-CN">
                <a:latin typeface="微软雅黑" panose="020B0503020204020204" pitchFamily="34" charset="-122"/>
                <a:ea typeface="微软雅黑" panose="020B0503020204020204" pitchFamily="34" charset="-122"/>
              </a:rPr>
              <a:t>1x1</a:t>
            </a:r>
            <a:r>
              <a:rPr lang="zh-CN" altLang="en-US">
                <a:latin typeface="微软雅黑" panose="020B0503020204020204" pitchFamily="34" charset="-122"/>
                <a:ea typeface="微软雅黑" panose="020B0503020204020204" pitchFamily="34" charset="-122"/>
              </a:rPr>
              <a:t>卷积层，再经过具有</a:t>
            </a:r>
            <a:r>
              <a:rPr lang="en-US" altLang="zh-CN">
                <a:latin typeface="微软雅黑" panose="020B0503020204020204" pitchFamily="34" charset="-122"/>
                <a:ea typeface="微软雅黑" panose="020B0503020204020204" pitchFamily="34" charset="-122"/>
              </a:rPr>
              <a:t>256</a:t>
            </a:r>
            <a:r>
              <a:rPr lang="zh-CN" altLang="en-US">
                <a:latin typeface="微软雅黑" panose="020B0503020204020204" pitchFamily="34" charset="-122"/>
                <a:ea typeface="微软雅黑" panose="020B0503020204020204" pitchFamily="34" charset="-122"/>
              </a:rPr>
              <a:t>个输出的</a:t>
            </a:r>
            <a:r>
              <a:rPr lang="en-US" altLang="zh-CN">
                <a:latin typeface="微软雅黑" panose="020B0503020204020204" pitchFamily="34" charset="-122"/>
                <a:ea typeface="微软雅黑" panose="020B0503020204020204" pitchFamily="34" charset="-122"/>
              </a:rPr>
              <a:t>5x5</a:t>
            </a:r>
            <a:r>
              <a:rPr lang="zh-CN" altLang="en-US">
                <a:latin typeface="微软雅黑" panose="020B0503020204020204" pitchFamily="34" charset="-122"/>
                <a:ea typeface="微软雅黑" panose="020B0503020204020204" pitchFamily="34" charset="-122"/>
              </a:rPr>
              <a:t>卷积层，那么输出数据仍为为</a:t>
            </a:r>
            <a:r>
              <a:rPr lang="en-US" altLang="zh-CN">
                <a:latin typeface="微软雅黑" panose="020B0503020204020204" pitchFamily="34" charset="-122"/>
                <a:ea typeface="微软雅黑" panose="020B0503020204020204" pitchFamily="34" charset="-122"/>
              </a:rPr>
              <a:t>100x100x256</a:t>
            </a:r>
            <a:r>
              <a:rPr lang="zh-CN" altLang="en-US">
                <a:latin typeface="微软雅黑" panose="020B0503020204020204" pitchFamily="34" charset="-122"/>
                <a:ea typeface="微软雅黑" panose="020B0503020204020204" pitchFamily="34" charset="-122"/>
              </a:rPr>
              <a:t>，但卷积参数量已经减少为</a:t>
            </a:r>
            <a:r>
              <a:rPr lang="en-US" altLang="zh-CN">
                <a:latin typeface="微软雅黑" panose="020B0503020204020204" pitchFamily="34" charset="-122"/>
                <a:ea typeface="微软雅黑" panose="020B0503020204020204" pitchFamily="34" charset="-122"/>
              </a:rPr>
              <a:t>128x1x1x32 + 32x5x5x256= 204800</a:t>
            </a:r>
            <a:r>
              <a:rPr lang="zh-CN" altLang="en-US">
                <a:latin typeface="微软雅黑" panose="020B0503020204020204" pitchFamily="34" charset="-122"/>
                <a:ea typeface="微软雅黑" panose="020B0503020204020204" pitchFamily="34" charset="-122"/>
              </a:rPr>
              <a:t>，大约减少了</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倍。</a:t>
            </a:r>
          </a:p>
        </p:txBody>
      </p:sp>
      <p:sp>
        <p:nvSpPr>
          <p:cNvPr id="2" name="文本框 1"/>
          <p:cNvSpPr txBox="1"/>
          <p:nvPr/>
        </p:nvSpPr>
        <p:spPr>
          <a:xfrm>
            <a:off x="1064987" y="5783966"/>
            <a:ext cx="1789432"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hlinkClick r:id="rId5" action="ppaction://hlinkfile"/>
              </a:rPr>
              <a:t>参数表</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1382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1147763" y="1267244"/>
            <a:ext cx="3265487"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TextBox 13"/>
          <p:cNvSpPr txBox="1">
            <a:spLocks noChangeArrowheads="1"/>
          </p:cNvSpPr>
          <p:nvPr/>
        </p:nvSpPr>
        <p:spPr bwMode="auto">
          <a:xfrm>
            <a:off x="998538" y="2155781"/>
            <a:ext cx="5183188"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将提取到的</a:t>
            </a:r>
            <a:r>
              <a:rPr lang="en-US" altLang="zh-CN" smtClean="0">
                <a:solidFill>
                  <a:schemeClr val="tx2"/>
                </a:solidFill>
                <a:latin typeface="微软雅黑" pitchFamily="34" charset="-122"/>
                <a:ea typeface="微软雅黑" pitchFamily="34" charset="-122"/>
              </a:rPr>
              <a:t>1024</a:t>
            </a:r>
            <a:r>
              <a:rPr lang="zh-CN" altLang="en-US" smtClean="0">
                <a:solidFill>
                  <a:schemeClr val="tx2"/>
                </a:solidFill>
                <a:latin typeface="微软雅黑" pitchFamily="34" charset="-122"/>
                <a:ea typeface="微软雅黑" pitchFamily="34" charset="-122"/>
              </a:rPr>
              <a:t>维的深层特征与特征尺寸为</a:t>
            </a:r>
            <a:r>
              <a:rPr lang="en-US" altLang="zh-CN" smtClean="0">
                <a:solidFill>
                  <a:schemeClr val="tx2"/>
                </a:solidFill>
                <a:latin typeface="微软雅黑" pitchFamily="34" charset="-122"/>
                <a:ea typeface="微软雅黑" pitchFamily="34" charset="-122"/>
              </a:rPr>
              <a:t>59</a:t>
            </a:r>
            <a:r>
              <a:rPr lang="zh-CN" altLang="en-US" smtClean="0">
                <a:solidFill>
                  <a:schemeClr val="tx2"/>
                </a:solidFill>
                <a:latin typeface="微软雅黑" pitchFamily="34" charset="-122"/>
                <a:ea typeface="微软雅黑" pitchFamily="34" charset="-122"/>
              </a:rPr>
              <a:t>的纹理特征进行进行归一化</a:t>
            </a:r>
            <a:r>
              <a:rPr lang="en-US" altLang="zh-CN" smtClean="0">
                <a:solidFill>
                  <a:schemeClr val="tx2"/>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离差标准化</a:t>
            </a:r>
            <a:r>
              <a:rPr lang="en-US" altLang="zh-CN" smtClean="0">
                <a:solidFill>
                  <a:schemeClr val="tx2"/>
                </a:solidFill>
                <a:latin typeface="微软雅黑" pitchFamily="34" charset="-122"/>
                <a:ea typeface="微软雅黑" pitchFamily="34" charset="-122"/>
              </a:rPr>
              <a:t>)</a:t>
            </a:r>
            <a:r>
              <a:rPr lang="zh-CN" altLang="en-US" smtClean="0">
                <a:solidFill>
                  <a:schemeClr val="tx2"/>
                </a:solidFill>
                <a:latin typeface="微软雅黑" pitchFamily="34" charset="-122"/>
                <a:ea typeface="微软雅黑" pitchFamily="34" charset="-122"/>
              </a:rPr>
              <a:t>，</a:t>
            </a:r>
            <a:r>
              <a:rPr lang="zh-CN" altLang="en-US">
                <a:solidFill>
                  <a:schemeClr val="tx2"/>
                </a:solidFill>
                <a:latin typeface="微软雅黑" pitchFamily="34" charset="-122"/>
                <a:ea typeface="微软雅黑" pitchFamily="34" charset="-122"/>
              </a:rPr>
              <a:t>之后通过级联获得获得图像的高级和</a:t>
            </a:r>
            <a:r>
              <a:rPr lang="zh-CN" altLang="en-US" smtClean="0">
                <a:solidFill>
                  <a:schemeClr val="tx2"/>
                </a:solidFill>
                <a:latin typeface="微软雅黑" pitchFamily="34" charset="-122"/>
                <a:ea typeface="微软雅黑" pitchFamily="34" charset="-122"/>
              </a:rPr>
              <a:t>低级</a:t>
            </a:r>
            <a:r>
              <a:rPr lang="zh-CN" altLang="en-US">
                <a:solidFill>
                  <a:schemeClr val="tx2"/>
                </a:solidFill>
                <a:latin typeface="微软雅黑" pitchFamily="34" charset="-122"/>
                <a:ea typeface="微软雅黑" pitchFamily="34" charset="-122"/>
              </a:rPr>
              <a:t>融合特征。 </a:t>
            </a:r>
          </a:p>
        </p:txBody>
      </p:sp>
      <p:sp>
        <p:nvSpPr>
          <p:cNvPr id="9231" name="TextBox 16"/>
          <p:cNvSpPr txBox="1">
            <a:spLocks noChangeArrowheads="1"/>
          </p:cNvSpPr>
          <p:nvPr/>
        </p:nvSpPr>
        <p:spPr bwMode="auto">
          <a:xfrm>
            <a:off x="1147763" y="317500"/>
            <a:ext cx="2233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2.3 </a:t>
            </a:r>
            <a:r>
              <a:rPr lang="zh-CN" altLang="en-US" sz="2800">
                <a:solidFill>
                  <a:srgbClr val="2B2E30"/>
                </a:solidFill>
                <a:ea typeface="微软雅黑" pitchFamily="34" charset="-122"/>
              </a:rPr>
              <a:t>特征融合</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713" y="1133430"/>
            <a:ext cx="3126701" cy="3238579"/>
          </a:xfrm>
          <a:prstGeom prst="rect">
            <a:avLst/>
          </a:prstGeom>
          <a:effectLst>
            <a:softEdge rad="63500"/>
          </a:effectLst>
        </p:spPr>
      </p:pic>
      <p:sp>
        <p:nvSpPr>
          <p:cNvPr id="8" name="TextBox 5"/>
          <p:cNvSpPr txBox="1">
            <a:spLocks noChangeArrowheads="1"/>
          </p:cNvSpPr>
          <p:nvPr/>
        </p:nvSpPr>
        <p:spPr bwMode="auto">
          <a:xfrm>
            <a:off x="1277530" y="1321042"/>
            <a:ext cx="30059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chemeClr val="tx2"/>
                </a:solidFill>
                <a:latin typeface="微软雅黑" pitchFamily="34" charset="-122"/>
                <a:ea typeface="微软雅黑" pitchFamily="34" charset="-122"/>
              </a:rPr>
              <a:t>纹理特征与深层特征融合</a:t>
            </a:r>
            <a:endParaRPr lang="zh-CN" altLang="en-US" sz="2000">
              <a:solidFill>
                <a:schemeClr val="tx2"/>
              </a:solidFill>
              <a:latin typeface="微软雅黑" pitchFamily="34" charset="-122"/>
              <a:ea typeface="微软雅黑" pitchFamily="34" charset="-122"/>
            </a:endParaRPr>
          </a:p>
        </p:txBody>
      </p:sp>
      <p:sp>
        <p:nvSpPr>
          <p:cNvPr id="3" name="文本框 2"/>
          <p:cNvSpPr txBox="1"/>
          <p:nvPr/>
        </p:nvSpPr>
        <p:spPr>
          <a:xfrm>
            <a:off x="6458421" y="4429523"/>
            <a:ext cx="5616624" cy="2031325"/>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归一化</a:t>
            </a:r>
            <a:r>
              <a:rPr lang="zh-CN" altLang="en-US">
                <a:latin typeface="微软雅黑" panose="020B0503020204020204" pitchFamily="34" charset="-122"/>
                <a:ea typeface="微软雅黑" panose="020B0503020204020204" pitchFamily="34" charset="-122"/>
              </a:rPr>
              <a:t>的深部</a:t>
            </a:r>
            <a:r>
              <a:rPr lang="zh-CN" altLang="en-US" smtClean="0">
                <a:latin typeface="微软雅黑" panose="020B0503020204020204" pitchFamily="34" charset="-122"/>
                <a:ea typeface="微软雅黑" panose="020B0503020204020204" pitchFamily="34" charset="-122"/>
              </a:rPr>
              <a:t>特征      </a:t>
            </a:r>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p>
          <a:p>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 非归一化</a:t>
            </a:r>
            <a:r>
              <a:rPr lang="zh-CN" altLang="en-US">
                <a:latin typeface="微软雅黑" panose="020B0503020204020204" pitchFamily="34" charset="-122"/>
                <a:ea typeface="微软雅黑" panose="020B0503020204020204" pitchFamily="34" charset="-122"/>
              </a:rPr>
              <a:t>深特征扇区的最小值和</a:t>
            </a:r>
            <a:r>
              <a:rPr lang="zh-CN" altLang="en-US" smtClean="0">
                <a:latin typeface="微软雅黑" panose="020B0503020204020204" pitchFamily="34" charset="-122"/>
                <a:ea typeface="微软雅黑" panose="020B0503020204020204" pitchFamily="34" charset="-122"/>
              </a:rPr>
              <a:t>最大</a:t>
            </a:r>
            <a:r>
              <a:rPr lang="zh-CN" altLang="en-US">
                <a:latin typeface="微软雅黑" panose="020B0503020204020204" pitchFamily="34" charset="-122"/>
                <a:ea typeface="微软雅黑" panose="020B0503020204020204" pitchFamily="34" charset="-122"/>
              </a:rPr>
              <a:t>值</a:t>
            </a:r>
            <a:r>
              <a:rPr lang="en-US" altLang="zh-CN" smtClean="0">
                <a:latin typeface="微软雅黑" panose="020B0503020204020204" pitchFamily="34" charset="-122"/>
                <a:ea typeface="微软雅黑" panose="020B0503020204020204" pitchFamily="34" charset="-122"/>
              </a:rPr>
              <a:t>;</a:t>
            </a:r>
          </a:p>
          <a:p>
            <a:r>
              <a:rPr lang="en-US" altLang="zh-CN" smtClean="0">
                <a:latin typeface="微软雅黑" panose="020B0503020204020204" pitchFamily="34" charset="-122"/>
                <a:ea typeface="微软雅黑" panose="020B0503020204020204" pitchFamily="34" charset="-122"/>
              </a:rPr>
              <a:t>    </a:t>
            </a:r>
          </a:p>
          <a:p>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    、       、       ：归一化值</a:t>
            </a:r>
            <a:r>
              <a:rPr lang="zh-CN" altLang="en-US">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纹理</a:t>
            </a:r>
            <a:r>
              <a:rPr lang="zh-CN" altLang="en-US">
                <a:latin typeface="微软雅黑" panose="020B0503020204020204" pitchFamily="34" charset="-122"/>
                <a:ea typeface="微软雅黑" panose="020B0503020204020204" pitchFamily="34" charset="-122"/>
              </a:rPr>
              <a:t>特征的非归一化</a:t>
            </a:r>
            <a:r>
              <a:rPr lang="zh-CN" altLang="en-US" smtClean="0">
                <a:latin typeface="微软雅黑" panose="020B0503020204020204" pitchFamily="34" charset="-122"/>
                <a:ea typeface="微软雅黑" panose="020B0503020204020204" pitchFamily="34" charset="-122"/>
              </a:rPr>
              <a:t>值、非</a:t>
            </a:r>
            <a:r>
              <a:rPr lang="zh-CN" altLang="en-US">
                <a:latin typeface="微软雅黑" panose="020B0503020204020204" pitchFamily="34" charset="-122"/>
                <a:ea typeface="微软雅黑" panose="020B0503020204020204" pitchFamily="34" charset="-122"/>
              </a:rPr>
              <a:t>归一化特征向量的</a:t>
            </a:r>
            <a:r>
              <a:rPr lang="zh-CN" altLang="en-US" smtClean="0">
                <a:latin typeface="微软雅黑" panose="020B0503020204020204" pitchFamily="34" charset="-122"/>
                <a:ea typeface="微软雅黑" panose="020B0503020204020204" pitchFamily="34" charset="-122"/>
              </a:rPr>
              <a:t>最小值</a:t>
            </a:r>
            <a:r>
              <a:rPr lang="zh-CN" altLang="en-US">
                <a:latin typeface="微软雅黑" panose="020B0503020204020204" pitchFamily="34" charset="-122"/>
                <a:ea typeface="微软雅黑" panose="020B0503020204020204" pitchFamily="34" charset="-122"/>
              </a:rPr>
              <a:t>和最大值</a:t>
            </a:r>
            <a:r>
              <a:rPr lang="en-US" altLang="zh-CN" smtClean="0">
                <a:latin typeface="微软雅黑" panose="020B0503020204020204" pitchFamily="34" charset="-122"/>
                <a:ea typeface="微软雅黑" panose="020B0503020204020204" pitchFamily="34" charset="-122"/>
              </a:rPr>
              <a:t>;</a:t>
            </a:r>
          </a:p>
          <a:p>
            <a:endParaRPr lang="en-US" altLang="zh-CN"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F </a:t>
            </a:r>
            <a:r>
              <a:rPr lang="zh-CN" altLang="en-US" smtClean="0">
                <a:latin typeface="微软雅黑" panose="020B0503020204020204" pitchFamily="34" charset="-122"/>
                <a:ea typeface="微软雅黑" panose="020B0503020204020204" pitchFamily="34" charset="-122"/>
              </a:rPr>
              <a:t>：组合深度特征和纹理特征的融合特征</a:t>
            </a:r>
            <a:endParaRPr lang="zh-CN" altLang="en-US">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12196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14" descr="SL`2Y$J(WZ`}KHGHW3Y@D)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52400" cy="16033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8713" y="4466292"/>
            <a:ext cx="348726" cy="301782"/>
          </a:xfrm>
          <a:prstGeom prst="rect">
            <a:avLst/>
          </a:prstGeom>
          <a:effectLst>
            <a:softEdge rad="12700"/>
          </a:effectLst>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7914" y="4472618"/>
            <a:ext cx="267293" cy="280658"/>
          </a:xfrm>
          <a:prstGeom prst="rect">
            <a:avLst/>
          </a:prstGeom>
          <a:effectLst>
            <a:softEdge rad="31750"/>
          </a:effectLst>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8421" y="4822573"/>
            <a:ext cx="447140" cy="272172"/>
          </a:xfrm>
          <a:prstGeom prst="rect">
            <a:avLst/>
          </a:prstGeom>
          <a:effectLst>
            <a:softEdge rad="19050"/>
          </a:effectLst>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8480" y="4803284"/>
            <a:ext cx="428178" cy="283442"/>
          </a:xfrm>
          <a:prstGeom prst="rect">
            <a:avLst/>
          </a:prstGeom>
          <a:effectLst>
            <a:softEdge rad="25400"/>
          </a:effectLst>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91498" y="5237749"/>
            <a:ext cx="348726" cy="312401"/>
          </a:xfrm>
          <a:prstGeom prst="rect">
            <a:avLst/>
          </a:prstGeom>
          <a:effectLst>
            <a:softEdge rad="31750"/>
          </a:effectLst>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05561" y="5258017"/>
            <a:ext cx="322417" cy="305882"/>
          </a:xfrm>
          <a:prstGeom prst="rect">
            <a:avLst/>
          </a:prstGeom>
          <a:effectLst>
            <a:softEdge rad="31750"/>
          </a:effectLst>
        </p:spPr>
      </p:pic>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63775" y="5269578"/>
            <a:ext cx="503590" cy="280572"/>
          </a:xfrm>
          <a:prstGeom prst="rect">
            <a:avLst/>
          </a:prstGeom>
          <a:effectLst>
            <a:softEdge rad="12700"/>
          </a:effectLst>
        </p:spPr>
      </p:pic>
      <p:pic>
        <p:nvPicPr>
          <p:cNvPr id="13" name="图片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18832" y="5258017"/>
            <a:ext cx="485537" cy="332940"/>
          </a:xfrm>
          <a:prstGeom prst="rect">
            <a:avLst/>
          </a:prstGeom>
          <a:effectLst>
            <a:softEdge rad="31750"/>
          </a:effectLst>
        </p:spPr>
      </p:pic>
    </p:spTree>
    <p:extLst>
      <p:ext uri="{BB962C8B-B14F-4D97-AF65-F5344CB8AC3E}">
        <p14:creationId xmlns:p14="http://schemas.microsoft.com/office/powerpoint/2010/main" val="1073308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1138100" y="1356770"/>
            <a:ext cx="3265487"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 name="TextBox 5"/>
          <p:cNvSpPr txBox="1">
            <a:spLocks noChangeArrowheads="1"/>
          </p:cNvSpPr>
          <p:nvPr/>
        </p:nvSpPr>
        <p:spPr bwMode="auto">
          <a:xfrm>
            <a:off x="1147377" y="1456595"/>
            <a:ext cx="3262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chemeClr val="tx2"/>
                </a:solidFill>
                <a:latin typeface="微软雅黑" pitchFamily="34" charset="-122"/>
                <a:ea typeface="微软雅黑" pitchFamily="34" charset="-122"/>
              </a:rPr>
              <a:t>成本敏感型随机森林分类器</a:t>
            </a:r>
          </a:p>
        </p:txBody>
      </p:sp>
      <p:sp>
        <p:nvSpPr>
          <p:cNvPr id="9228" name="TextBox 13"/>
          <p:cNvSpPr txBox="1">
            <a:spLocks noChangeArrowheads="1"/>
          </p:cNvSpPr>
          <p:nvPr/>
        </p:nvSpPr>
        <p:spPr bwMode="auto">
          <a:xfrm>
            <a:off x="966439" y="2400855"/>
            <a:ext cx="532859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首先</a:t>
            </a:r>
            <a:r>
              <a:rPr lang="zh-CN" altLang="en-US">
                <a:solidFill>
                  <a:schemeClr val="tx2"/>
                </a:solidFill>
                <a:latin typeface="微软雅黑" pitchFamily="34" charset="-122"/>
                <a:ea typeface="微软雅黑" pitchFamily="34" charset="-122"/>
              </a:rPr>
              <a:t>建立成本敏感分类</a:t>
            </a:r>
            <a:r>
              <a:rPr lang="zh-CN" altLang="en-US" smtClean="0">
                <a:solidFill>
                  <a:schemeClr val="tx2"/>
                </a:solidFill>
                <a:latin typeface="微软雅黑" pitchFamily="34" charset="-122"/>
                <a:ea typeface="微软雅黑" pitchFamily="34" charset="-122"/>
              </a:rPr>
              <a:t>模型 ，使非分类成本最小化。</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zh-CN" altLang="en-US" smtClean="0">
                <a:solidFill>
                  <a:schemeClr val="tx2"/>
                </a:solidFill>
                <a:latin typeface="微软雅黑" pitchFamily="34" charset="-122"/>
                <a:ea typeface="微软雅黑" pitchFamily="34" charset="-122"/>
              </a:rPr>
              <a:t>   之后</a:t>
            </a:r>
            <a:r>
              <a:rPr lang="zh-CN" altLang="en-US">
                <a:solidFill>
                  <a:schemeClr val="tx2"/>
                </a:solidFill>
                <a:latin typeface="微软雅黑" pitchFamily="34" charset="-122"/>
                <a:ea typeface="微软雅黑" pitchFamily="34" charset="-122"/>
              </a:rPr>
              <a:t>将成本因子引入随机森林中以处理不平衡数据分类</a:t>
            </a:r>
          </a:p>
        </p:txBody>
      </p:sp>
      <p:sp>
        <p:nvSpPr>
          <p:cNvPr id="9231" name="TextBox 16"/>
          <p:cNvSpPr txBox="1">
            <a:spLocks noChangeArrowheads="1"/>
          </p:cNvSpPr>
          <p:nvPr/>
        </p:nvSpPr>
        <p:spPr bwMode="auto">
          <a:xfrm>
            <a:off x="1126669" y="317500"/>
            <a:ext cx="36631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2.4</a:t>
            </a:r>
            <a:r>
              <a:rPr lang="zh-CN" altLang="en-US" sz="2800">
                <a:solidFill>
                  <a:srgbClr val="2B2E30"/>
                </a:solidFill>
                <a:ea typeface="微软雅黑" pitchFamily="34" charset="-122"/>
              </a:rPr>
              <a:t>卵巢超声图像分类 </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TextBox 13"/>
          <p:cNvSpPr txBox="1">
            <a:spLocks noChangeArrowheads="1"/>
          </p:cNvSpPr>
          <p:nvPr/>
        </p:nvSpPr>
        <p:spPr bwMode="auto">
          <a:xfrm>
            <a:off x="1106001" y="3588136"/>
            <a:ext cx="532859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1</a:t>
            </a:r>
            <a:r>
              <a:rPr lang="zh-CN" altLang="en-US" smtClean="0">
                <a:solidFill>
                  <a:schemeClr val="tx2"/>
                </a:solidFill>
                <a:latin typeface="微软雅黑" pitchFamily="34" charset="-122"/>
                <a:ea typeface="微软雅黑" pitchFamily="34" charset="-122"/>
              </a:rPr>
              <a:t>、通过 </a:t>
            </a:r>
            <a:r>
              <a:rPr lang="en-US" altLang="zh-CN">
                <a:solidFill>
                  <a:schemeClr val="tx2"/>
                </a:solidFill>
                <a:latin typeface="微软雅黑" pitchFamily="34" charset="-122"/>
                <a:ea typeface="微软雅黑" pitchFamily="34" charset="-122"/>
              </a:rPr>
              <a:t>Bagging </a:t>
            </a:r>
            <a:r>
              <a:rPr lang="zh-CN" altLang="en-US">
                <a:solidFill>
                  <a:schemeClr val="tx2"/>
                </a:solidFill>
                <a:latin typeface="微软雅黑" pitchFamily="34" charset="-122"/>
                <a:ea typeface="微软雅黑" pitchFamily="34" charset="-122"/>
              </a:rPr>
              <a:t>方法获取 </a:t>
            </a:r>
            <a:r>
              <a:rPr lang="en-US" altLang="zh-CN" smtClean="0">
                <a:solidFill>
                  <a:schemeClr val="tx2"/>
                </a:solidFill>
                <a:latin typeface="微软雅黑" pitchFamily="34" charset="-122"/>
                <a:ea typeface="微软雅黑" pitchFamily="34" charset="-122"/>
              </a:rPr>
              <a:t>Bootstrap </a:t>
            </a:r>
            <a:r>
              <a:rPr lang="zh-CN" altLang="en-US">
                <a:solidFill>
                  <a:schemeClr val="tx2"/>
                </a:solidFill>
                <a:latin typeface="微软雅黑" pitchFamily="34" charset="-122"/>
                <a:ea typeface="微软雅黑" pitchFamily="34" charset="-122"/>
              </a:rPr>
              <a:t>数据</a:t>
            </a:r>
            <a:r>
              <a:rPr lang="zh-CN" altLang="en-US" smtClean="0">
                <a:solidFill>
                  <a:schemeClr val="tx2"/>
                </a:solidFill>
                <a:latin typeface="微软雅黑" pitchFamily="34" charset="-122"/>
                <a:ea typeface="微软雅黑" pitchFamily="34" charset="-122"/>
              </a:rPr>
              <a:t>集</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2</a:t>
            </a:r>
            <a:r>
              <a:rPr lang="zh-CN" altLang="en-US" smtClean="0">
                <a:solidFill>
                  <a:schemeClr val="tx2"/>
                </a:solidFill>
                <a:latin typeface="微软雅黑" pitchFamily="34" charset="-122"/>
                <a:ea typeface="微软雅黑" pitchFamily="34" charset="-122"/>
              </a:rPr>
              <a:t>、 每个</a:t>
            </a:r>
            <a:r>
              <a:rPr lang="en-US" altLang="zh-CN" smtClean="0">
                <a:solidFill>
                  <a:schemeClr val="tx2"/>
                </a:solidFill>
                <a:latin typeface="微软雅黑" pitchFamily="34" charset="-122"/>
                <a:ea typeface="微软雅黑" pitchFamily="34" charset="-122"/>
              </a:rPr>
              <a:t>Bootstrap</a:t>
            </a:r>
            <a:r>
              <a:rPr lang="zh-CN" altLang="en-US" smtClean="0">
                <a:solidFill>
                  <a:schemeClr val="tx2"/>
                </a:solidFill>
                <a:latin typeface="微软雅黑" pitchFamily="34" charset="-122"/>
                <a:ea typeface="微软雅黑" pitchFamily="34" charset="-122"/>
              </a:rPr>
              <a:t>建立</a:t>
            </a:r>
            <a:r>
              <a:rPr lang="en-US" altLang="zh-CN" smtClean="0">
                <a:solidFill>
                  <a:schemeClr val="tx2"/>
                </a:solidFill>
                <a:latin typeface="微软雅黑" pitchFamily="34" charset="-122"/>
                <a:ea typeface="微软雅黑" pitchFamily="34" charset="-122"/>
              </a:rPr>
              <a:t>CART</a:t>
            </a:r>
            <a:r>
              <a:rPr lang="zh-CN" altLang="en-US" smtClean="0">
                <a:solidFill>
                  <a:schemeClr val="tx2"/>
                </a:solidFill>
                <a:latin typeface="微软雅黑" pitchFamily="34" charset="-122"/>
                <a:ea typeface="微软雅黑" pitchFamily="34" charset="-122"/>
              </a:rPr>
              <a:t>决策树，并在计算中引入成本因子。</a:t>
            </a:r>
            <a:endParaRPr lang="en-US" altLang="zh-CN">
              <a:solidFill>
                <a:schemeClr val="tx2"/>
              </a:solidFill>
              <a:latin typeface="微软雅黑" pitchFamily="34" charset="-122"/>
              <a:ea typeface="微软雅黑" pitchFamily="34" charset="-122"/>
            </a:endParaRPr>
          </a:p>
          <a:p>
            <a:pPr eaLnBrk="1" hangingPunct="1">
              <a:lnSpc>
                <a:spcPct val="150000"/>
              </a:lnSpc>
            </a:pPr>
            <a:endParaRPr lang="zh-CN" altLang="en-US">
              <a:solidFill>
                <a:schemeClr val="tx2"/>
              </a:solidFill>
              <a:latin typeface="微软雅黑" pitchFamily="34" charset="-122"/>
              <a:ea typeface="微软雅黑" pitchFamily="34" charset="-122"/>
            </a:endParaRPr>
          </a:p>
        </p:txBody>
      </p:sp>
      <p:sp>
        <p:nvSpPr>
          <p:cNvPr id="10" name="矩形 9"/>
          <p:cNvSpPr/>
          <p:nvPr/>
        </p:nvSpPr>
        <p:spPr>
          <a:xfrm>
            <a:off x="6606254" y="2996952"/>
            <a:ext cx="5334185" cy="1615827"/>
          </a:xfrm>
          <a:prstGeom prst="rect">
            <a:avLst/>
          </a:prstGeom>
        </p:spPr>
        <p:txBody>
          <a:bodyPr wrap="square">
            <a:spAutoFit/>
          </a:bodyPr>
          <a:lstStyle/>
          <a:p>
            <a:pPr>
              <a:lnSpc>
                <a:spcPct val="150000"/>
              </a:lnSpc>
            </a:pPr>
            <a:r>
              <a:rPr lang="en-US" altLang="zh-CN" smtClean="0">
                <a:latin typeface="微软雅黑" panose="020B0503020204020204" pitchFamily="34" charset="-122"/>
                <a:ea typeface="微软雅黑" panose="020B0503020204020204" pitchFamily="34" charset="-122"/>
              </a:rPr>
              <a:t> P(j </a:t>
            </a:r>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x)</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P(i </a:t>
            </a:r>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y) </a:t>
            </a:r>
            <a:r>
              <a:rPr lang="zh-CN" altLang="en-US" smtClean="0">
                <a:latin typeface="微软雅黑" panose="020B0503020204020204" pitchFamily="34" charset="-122"/>
                <a:ea typeface="微软雅黑" panose="020B0503020204020204" pitchFamily="34" charset="-122"/>
              </a:rPr>
              <a:t>： 将</a:t>
            </a:r>
            <a:r>
              <a:rPr lang="zh-CN" altLang="en-US">
                <a:latin typeface="微软雅黑" panose="020B0503020204020204" pitchFamily="34" charset="-122"/>
                <a:ea typeface="微软雅黑" panose="020B0503020204020204" pitchFamily="34" charset="-122"/>
              </a:rPr>
              <a:t>案例</a:t>
            </a:r>
            <a:r>
              <a:rPr lang="en-US" altLang="zh-CN">
                <a:latin typeface="微软雅黑" panose="020B0503020204020204" pitchFamily="34" charset="-122"/>
                <a:ea typeface="微软雅黑" panose="020B0503020204020204" pitchFamily="34" charset="-122"/>
              </a:rPr>
              <a:t>x</a:t>
            </a:r>
            <a:r>
              <a:rPr lang="zh-CN" altLang="en-US">
                <a:latin typeface="微软雅黑" panose="020B0503020204020204" pitchFamily="34" charset="-122"/>
                <a:ea typeface="微软雅黑" panose="020B0503020204020204" pitchFamily="34" charset="-122"/>
              </a:rPr>
              <a:t>分类为类</a:t>
            </a:r>
            <a:r>
              <a:rPr lang="en-US" altLang="zh-CN" smtClean="0">
                <a:latin typeface="微软雅黑" panose="020B0503020204020204" pitchFamily="34" charset="-122"/>
                <a:ea typeface="微软雅黑" panose="020B0503020204020204" pitchFamily="34" charset="-122"/>
              </a:rPr>
              <a:t>j</a:t>
            </a:r>
            <a:r>
              <a:rPr lang="zh-CN" altLang="en-US" smtClean="0">
                <a:latin typeface="微软雅黑" panose="020B0503020204020204" pitchFamily="34" charset="-122"/>
                <a:ea typeface="微软雅黑" panose="020B0503020204020204" pitchFamily="34" charset="-122"/>
              </a:rPr>
              <a:t>、案例</a:t>
            </a:r>
            <a:r>
              <a:rPr lang="en-US" altLang="zh-CN">
                <a:latin typeface="微软雅黑" panose="020B0503020204020204" pitchFamily="34" charset="-122"/>
                <a:ea typeface="微软雅黑" panose="020B0503020204020204" pitchFamily="34" charset="-122"/>
              </a:rPr>
              <a:t>y</a:t>
            </a:r>
            <a:r>
              <a:rPr lang="zh-CN" altLang="en-US">
                <a:latin typeface="微软雅黑" panose="020B0503020204020204" pitchFamily="34" charset="-122"/>
                <a:ea typeface="微软雅黑" panose="020B0503020204020204" pitchFamily="34" charset="-122"/>
              </a:rPr>
              <a:t>分类为类</a:t>
            </a:r>
            <a:r>
              <a:rPr lang="en-US" altLang="zh-CN">
                <a:latin typeface="微软雅黑" panose="020B0503020204020204" pitchFamily="34" charset="-122"/>
                <a:ea typeface="微软雅黑" panose="020B0503020204020204" pitchFamily="34" charset="-122"/>
              </a:rPr>
              <a:t>i</a:t>
            </a:r>
            <a:r>
              <a:rPr lang="zh-CN" altLang="en-US">
                <a:latin typeface="微软雅黑" panose="020B0503020204020204" pitchFamily="34" charset="-122"/>
                <a:ea typeface="微软雅黑" panose="020B0503020204020204" pitchFamily="34" charset="-122"/>
              </a:rPr>
              <a:t>的</a:t>
            </a:r>
            <a:r>
              <a:rPr lang="zh-CN" altLang="en-US" smtClean="0">
                <a:latin typeface="微软雅黑" panose="020B0503020204020204" pitchFamily="34" charset="-122"/>
                <a:ea typeface="微软雅黑" panose="020B0503020204020204" pitchFamily="34" charset="-122"/>
              </a:rPr>
              <a:t>后验概率</a:t>
            </a:r>
            <a:endParaRPr lang="en-US" altLang="zh-CN" smtClean="0">
              <a:latin typeface="微软雅黑" panose="020B0503020204020204" pitchFamily="34" charset="-122"/>
              <a:ea typeface="微软雅黑" panose="020B0503020204020204" pitchFamily="34" charset="-122"/>
            </a:endParaRPr>
          </a:p>
          <a:p>
            <a:pPr>
              <a:lnSpc>
                <a:spcPct val="150000"/>
              </a:lnSpc>
            </a:pPr>
            <a:r>
              <a:rPr lang="zh-CN" altLang="en-US" smtClean="0">
                <a:latin typeface="微软雅黑" panose="020B0503020204020204" pitchFamily="34" charset="-122"/>
                <a:ea typeface="微软雅黑" panose="020B0503020204020204" pitchFamily="34" charset="-122"/>
              </a:rPr>
              <a:t> C</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I</a:t>
            </a:r>
            <a:r>
              <a:rPr lang="zh-CN" altLang="en-US">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J</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案</a:t>
            </a:r>
            <a:r>
              <a:rPr lang="zh-CN" altLang="en-US">
                <a:latin typeface="微软雅黑" panose="020B0503020204020204" pitchFamily="34" charset="-122"/>
                <a:ea typeface="微软雅黑" panose="020B0503020204020204" pitchFamily="34" charset="-122"/>
              </a:rPr>
              <a:t>例</a:t>
            </a:r>
            <a:r>
              <a:rPr lang="zh-CN" altLang="en-US" smtClean="0">
                <a:latin typeface="微软雅黑" panose="020B0503020204020204" pitchFamily="34" charset="-122"/>
                <a:ea typeface="微软雅黑" panose="020B0503020204020204" pitchFamily="34" charset="-122"/>
              </a:rPr>
              <a:t>应</a:t>
            </a:r>
            <a:r>
              <a:rPr lang="zh-CN" altLang="en-US">
                <a:latin typeface="微软雅黑" panose="020B0503020204020204" pitchFamily="34" charset="-122"/>
                <a:ea typeface="微软雅黑" panose="020B0503020204020204" pitchFamily="34" charset="-122"/>
              </a:rPr>
              <a:t>属于 J 类，但误判为 I 类的成本</a:t>
            </a:r>
            <a:endParaRPr lang="en-US" altLang="zh-CN" smtClean="0">
              <a:latin typeface="微软雅黑" panose="020B0503020204020204" pitchFamily="34" charset="-122"/>
              <a:ea typeface="微软雅黑" panose="020B0503020204020204" pitchFamily="34" charset="-122"/>
            </a:endParaRPr>
          </a:p>
          <a:p>
            <a:endParaRPr lang="zh-CN" altLang="en-US"/>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17" y="2400855"/>
            <a:ext cx="5234286" cy="437482"/>
          </a:xfrm>
          <a:prstGeom prst="rect">
            <a:avLst/>
          </a:prstGeom>
          <a:effectLst>
            <a:softEdge rad="31750"/>
          </a:effectLst>
        </p:spPr>
      </p:pic>
    </p:spTree>
    <p:extLst>
      <p:ext uri="{BB962C8B-B14F-4D97-AF65-F5344CB8AC3E}">
        <p14:creationId xmlns:p14="http://schemas.microsoft.com/office/powerpoint/2010/main" val="279248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rgbClr val="21A3D0"/>
                </a:solidFill>
                <a:latin typeface="微软雅黑" pitchFamily="34" charset="-122"/>
                <a:ea typeface="微软雅黑" pitchFamily="34" charset="-122"/>
              </a:rPr>
              <a:t>3</a:t>
            </a:r>
            <a:endParaRPr lang="zh-CN" altLang="en-US" sz="12000" b="1">
              <a:solidFill>
                <a:srgbClr val="21A3D0"/>
              </a:solidFill>
              <a:latin typeface="微软雅黑" pitchFamily="34" charset="-122"/>
              <a:ea typeface="微软雅黑" pitchFamily="34" charset="-122"/>
            </a:endParaRPr>
          </a:p>
        </p:txBody>
      </p:sp>
      <p:sp>
        <p:nvSpPr>
          <p:cNvPr id="20483"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rgbClr val="21A3D0"/>
                </a:solidFill>
              </a:rPr>
              <a:t>part</a:t>
            </a:r>
            <a:endParaRPr lang="zh-CN" altLang="en-US" sz="3000">
              <a:solidFill>
                <a:srgbClr val="21A3D0"/>
              </a:solidFill>
            </a:endParaRPr>
          </a:p>
        </p:txBody>
      </p:sp>
      <p:grpSp>
        <p:nvGrpSpPr>
          <p:cNvPr id="20484" name="Group 4"/>
          <p:cNvGrpSpPr>
            <a:grpSpLocks/>
          </p:cNvGrpSpPr>
          <p:nvPr/>
        </p:nvGrpSpPr>
        <p:grpSpPr bwMode="auto">
          <a:xfrm>
            <a:off x="3416300" y="2399023"/>
            <a:ext cx="7281278" cy="1383976"/>
            <a:chOff x="0" y="-66399"/>
            <a:chExt cx="7280886" cy="1384683"/>
          </a:xfrm>
        </p:grpSpPr>
        <p:sp>
          <p:nvSpPr>
            <p:cNvPr id="18439" name="TextBox 6"/>
            <p:cNvSpPr txBox="1">
              <a:spLocks noChangeArrowheads="1"/>
            </p:cNvSpPr>
            <p:nvPr/>
          </p:nvSpPr>
          <p:spPr bwMode="auto">
            <a:xfrm>
              <a:off x="32914" y="-66399"/>
              <a:ext cx="3069939" cy="52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a:solidFill>
                    <a:srgbClr val="2B2E30"/>
                  </a:solidFill>
                  <a:latin typeface="微软雅黑" pitchFamily="34" charset="-122"/>
                  <a:ea typeface="微软雅黑" pitchFamily="34" charset="-122"/>
                </a:rPr>
                <a:t>实验结果分析</a:t>
              </a:r>
            </a:p>
          </p:txBody>
        </p:sp>
        <p:sp>
          <p:nvSpPr>
            <p:cNvPr id="18440" name="TextBox 7"/>
            <p:cNvSpPr txBox="1">
              <a:spLocks noChangeArrowheads="1"/>
            </p:cNvSpPr>
            <p:nvPr/>
          </p:nvSpPr>
          <p:spPr bwMode="auto">
            <a:xfrm>
              <a:off x="0" y="407518"/>
              <a:ext cx="5608187" cy="70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smtClean="0">
                  <a:solidFill>
                    <a:srgbClr val="2B2E30"/>
                  </a:solidFill>
                  <a:ea typeface="微软雅黑" pitchFamily="34" charset="-122"/>
                </a:rPr>
                <a:t>●</a:t>
              </a:r>
              <a:r>
                <a:rPr lang="zh-CN" altLang="en-US" sz="2000">
                  <a:solidFill>
                    <a:srgbClr val="2B2E30"/>
                  </a:solidFill>
                  <a:ea typeface="微软雅黑" pitchFamily="34" charset="-122"/>
                </a:rPr>
                <a:t>实验步骤和评估</a:t>
              </a:r>
              <a:r>
                <a:rPr lang="zh-CN" altLang="en-US" sz="2000" smtClean="0">
                  <a:solidFill>
                    <a:srgbClr val="2B2E30"/>
                  </a:solidFill>
                  <a:ea typeface="微软雅黑" pitchFamily="34" charset="-122"/>
                </a:rPr>
                <a:t>标准   </a:t>
              </a:r>
              <a:r>
                <a:rPr lang="en-US" altLang="zh-CN" sz="2000" smtClean="0">
                  <a:solidFill>
                    <a:srgbClr val="2B2E30"/>
                  </a:solidFill>
                  <a:ea typeface="微软雅黑" pitchFamily="34" charset="-122"/>
                </a:rPr>
                <a:t>●</a:t>
              </a:r>
              <a:r>
                <a:rPr lang="zh-CN" altLang="en-US" sz="2000">
                  <a:solidFill>
                    <a:srgbClr val="2B2E30"/>
                  </a:solidFill>
                  <a:ea typeface="微软雅黑" pitchFamily="34" charset="-122"/>
                </a:rPr>
                <a:t>分类结果 </a:t>
              </a:r>
              <a:endParaRPr lang="en-US" altLang="zh-CN" sz="2000">
                <a:solidFill>
                  <a:srgbClr val="2B2E30"/>
                </a:solidFill>
                <a:ea typeface="微软雅黑" pitchFamily="34" charset="-122"/>
              </a:endParaRPr>
            </a:p>
            <a:p>
              <a:pPr eaLnBrk="1" hangingPunct="1"/>
              <a:r>
                <a:rPr lang="zh-CN" altLang="en-US" sz="2000" smtClean="0">
                  <a:solidFill>
                    <a:srgbClr val="2B2E30"/>
                  </a:solidFill>
                  <a:ea typeface="微软雅黑" pitchFamily="34" charset="-122"/>
                </a:rPr>
                <a:t> </a:t>
              </a:r>
              <a:endParaRPr lang="en-US" altLang="zh-CN" sz="2000">
                <a:solidFill>
                  <a:srgbClr val="2B2E30"/>
                </a:solidFill>
                <a:ea typeface="微软雅黑" pitchFamily="34" charset="-122"/>
              </a:endParaRPr>
            </a:p>
          </p:txBody>
        </p:sp>
        <p:sp>
          <p:nvSpPr>
            <p:cNvPr id="18441" name="TextBox 15"/>
            <p:cNvSpPr txBox="1">
              <a:spLocks noChangeArrowheads="1"/>
            </p:cNvSpPr>
            <p:nvPr/>
          </p:nvSpPr>
          <p:spPr bwMode="auto">
            <a:xfrm>
              <a:off x="40312" y="917970"/>
              <a:ext cx="7240574" cy="40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rgbClr val="2B2E30"/>
                  </a:solidFill>
                  <a:latin typeface="微软雅黑" pitchFamily="34" charset="-122"/>
                  <a:ea typeface="微软雅黑" pitchFamily="34" charset="-122"/>
                </a:rPr>
                <a:t>实验标准及结果</a:t>
              </a:r>
              <a:endParaRPr lang="zh-CN" altLang="en-US" sz="2000">
                <a:solidFill>
                  <a:srgbClr val="2B2E30"/>
                </a:solidFill>
                <a:latin typeface="微软雅黑" pitchFamily="34" charset="-122"/>
                <a:ea typeface="微软雅黑" pitchFamily="34" charset="-122"/>
              </a:endParaRPr>
            </a:p>
          </p:txBody>
        </p:sp>
      </p:grpSp>
      <p:cxnSp>
        <p:nvCxnSpPr>
          <p:cNvPr id="20488" name="直接连接符 10"/>
          <p:cNvCxnSpPr>
            <a:cxnSpLocks noChangeShapeType="1"/>
          </p:cNvCxnSpPr>
          <p:nvPr/>
        </p:nvCxnSpPr>
        <p:spPr bwMode="auto">
          <a:xfrm flipH="1">
            <a:off x="3576638" y="3284984"/>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圆角矩形 5"/>
          <p:cNvSpPr>
            <a:spLocks/>
          </p:cNvSpPr>
          <p:nvPr/>
        </p:nvSpPr>
        <p:spPr bwMode="auto">
          <a:xfrm>
            <a:off x="6894155" y="1569244"/>
            <a:ext cx="3265487" cy="569913"/>
          </a:xfrm>
          <a:custGeom>
            <a:avLst/>
            <a:gdLst>
              <a:gd name="T0" fmla="*/ 0 w 3265930"/>
              <a:gd name="T1" fmla="*/ 0 h 569236"/>
              <a:gd name="T2" fmla="*/ 2980504 w 3265930"/>
              <a:gd name="T3" fmla="*/ 0 h 569236"/>
              <a:gd name="T4" fmla="*/ 3265044 w 3265930"/>
              <a:gd name="T5" fmla="*/ 285296 h 569236"/>
              <a:gd name="T6" fmla="*/ 2980504 w 3265930"/>
              <a:gd name="T7" fmla="*/ 570591 h 569236"/>
              <a:gd name="T8" fmla="*/ 0 w 3265930"/>
              <a:gd name="T9" fmla="*/ 570591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 name="圆角矩形 5"/>
          <p:cNvSpPr>
            <a:spLocks/>
          </p:cNvSpPr>
          <p:nvPr/>
        </p:nvSpPr>
        <p:spPr bwMode="auto">
          <a:xfrm>
            <a:off x="1118924" y="1570832"/>
            <a:ext cx="3265487"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 name="TextBox 5"/>
          <p:cNvSpPr txBox="1">
            <a:spLocks noChangeArrowheads="1"/>
          </p:cNvSpPr>
          <p:nvPr/>
        </p:nvSpPr>
        <p:spPr bwMode="auto">
          <a:xfrm>
            <a:off x="1287954" y="1660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chemeClr val="tx2"/>
                </a:solidFill>
                <a:latin typeface="微软雅黑" pitchFamily="34" charset="-122"/>
                <a:ea typeface="微软雅黑" pitchFamily="34" charset="-122"/>
              </a:rPr>
              <a:t>实验步骤</a:t>
            </a:r>
            <a:endParaRPr lang="zh-CN" altLang="en-US" sz="2000">
              <a:solidFill>
                <a:schemeClr val="tx2"/>
              </a:solidFill>
              <a:latin typeface="微软雅黑" pitchFamily="34" charset="-122"/>
              <a:ea typeface="微软雅黑" pitchFamily="34" charset="-122"/>
            </a:endParaRPr>
          </a:p>
        </p:txBody>
      </p:sp>
      <p:sp>
        <p:nvSpPr>
          <p:cNvPr id="9228" name="TextBox 13"/>
          <p:cNvSpPr txBox="1">
            <a:spLocks noChangeArrowheads="1"/>
          </p:cNvSpPr>
          <p:nvPr/>
        </p:nvSpPr>
        <p:spPr bwMode="auto">
          <a:xfrm>
            <a:off x="998538" y="2365630"/>
            <a:ext cx="518318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比较</a:t>
            </a:r>
            <a:r>
              <a:rPr lang="zh-CN" altLang="en-US">
                <a:solidFill>
                  <a:schemeClr val="tx2"/>
                </a:solidFill>
                <a:latin typeface="微软雅黑" pitchFamily="34" charset="-122"/>
                <a:ea typeface="微软雅黑" pitchFamily="34" charset="-122"/>
              </a:rPr>
              <a:t>的</a:t>
            </a:r>
            <a:r>
              <a:rPr lang="zh-CN" altLang="en-US" smtClean="0">
                <a:solidFill>
                  <a:schemeClr val="tx2"/>
                </a:solidFill>
                <a:latin typeface="微软雅黑" pitchFamily="34" charset="-122"/>
                <a:ea typeface="微软雅黑" pitchFamily="34" charset="-122"/>
              </a:rPr>
              <a:t>算法有</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a:t>
            </a:r>
            <a:r>
              <a:rPr lang="zh-CN" altLang="en-US" smtClean="0">
                <a:solidFill>
                  <a:schemeClr val="tx2"/>
                </a:solidFill>
                <a:latin typeface="微软雅黑" pitchFamily="34" charset="-122"/>
                <a:ea typeface="微软雅黑" pitchFamily="34" charset="-122"/>
              </a:rPr>
              <a:t>完全 </a:t>
            </a:r>
            <a:r>
              <a:rPr lang="zh-CN" altLang="en-US">
                <a:solidFill>
                  <a:schemeClr val="tx2"/>
                </a:solidFill>
                <a:latin typeface="微软雅黑" pitchFamily="34" charset="-122"/>
                <a:ea typeface="微软雅黑" pitchFamily="34" charset="-122"/>
              </a:rPr>
              <a:t>连接卷积神经网络（</a:t>
            </a:r>
            <a:r>
              <a:rPr lang="en-US" altLang="zh-CN">
                <a:solidFill>
                  <a:schemeClr val="tx2"/>
                </a:solidFill>
                <a:latin typeface="微软雅黑" pitchFamily="34" charset="-122"/>
                <a:ea typeface="微软雅黑" pitchFamily="34" charset="-122"/>
              </a:rPr>
              <a:t>FCNN</a:t>
            </a:r>
            <a:r>
              <a:rPr lang="zh-CN" altLang="en-US" smtClean="0">
                <a:solidFill>
                  <a:schemeClr val="tx2"/>
                </a:solidFill>
                <a:latin typeface="微软雅黑" pitchFamily="34" charset="-122"/>
                <a:ea typeface="微软雅黑" pitchFamily="34" charset="-122"/>
              </a:rPr>
              <a:t>）； </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a:t>
            </a:r>
            <a:r>
              <a:rPr lang="zh-CN" altLang="en-US" smtClean="0">
                <a:solidFill>
                  <a:schemeClr val="tx2"/>
                </a:solidFill>
                <a:latin typeface="微软雅黑" pitchFamily="34" charset="-122"/>
                <a:ea typeface="微软雅黑" pitchFamily="34" charset="-122"/>
              </a:rPr>
              <a:t>五</a:t>
            </a:r>
            <a:r>
              <a:rPr lang="zh-CN" altLang="en-US">
                <a:solidFill>
                  <a:schemeClr val="tx2"/>
                </a:solidFill>
                <a:latin typeface="微软雅黑" pitchFamily="34" charset="-122"/>
                <a:ea typeface="微软雅黑" pitchFamily="34" charset="-122"/>
              </a:rPr>
              <a:t>层卷积神经网络（</a:t>
            </a:r>
            <a:r>
              <a:rPr lang="en-US" altLang="zh-CN">
                <a:solidFill>
                  <a:schemeClr val="tx2"/>
                </a:solidFill>
                <a:latin typeface="微软雅黑" pitchFamily="34" charset="-122"/>
                <a:ea typeface="微软雅黑" pitchFamily="34" charset="-122"/>
              </a:rPr>
              <a:t>CNN</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AlexNet </a:t>
            </a: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VGNet </a:t>
            </a:r>
          </a:p>
          <a:p>
            <a:pPr eaLnBrk="1" hangingPunct="1">
              <a:lnSpc>
                <a:spcPct val="150000"/>
              </a:lnSpc>
            </a:pPr>
            <a:r>
              <a:rPr lang="zh-CN" altLang="en-US" smtClean="0">
                <a:solidFill>
                  <a:schemeClr val="tx2"/>
                </a:solidFill>
                <a:latin typeface="微软雅黑" pitchFamily="34" charset="-122"/>
                <a:ea typeface="微软雅黑" pitchFamily="34" charset="-122"/>
              </a:rPr>
              <a:t>     参数</a:t>
            </a:r>
            <a:r>
              <a:rPr lang="zh-CN" altLang="en-US">
                <a:solidFill>
                  <a:schemeClr val="tx2"/>
                </a:solidFill>
                <a:latin typeface="微软雅黑" pitchFamily="34" charset="-122"/>
                <a:ea typeface="微软雅黑" pitchFamily="34" charset="-122"/>
              </a:rPr>
              <a:t>设置为官方默认</a:t>
            </a:r>
            <a:r>
              <a:rPr lang="zh-CN" altLang="en-US" smtClean="0">
                <a:solidFill>
                  <a:schemeClr val="tx2"/>
                </a:solidFill>
                <a:latin typeface="微软雅黑" pitchFamily="34" charset="-122"/>
                <a:ea typeface="微软雅黑" pitchFamily="34" charset="-122"/>
              </a:rPr>
              <a:t>值的</a:t>
            </a:r>
            <a:r>
              <a:rPr lang="en-US" altLang="zh-CN" smtClean="0">
                <a:solidFill>
                  <a:schemeClr val="tx2"/>
                </a:solidFill>
                <a:latin typeface="微软雅黑" pitchFamily="34" charset="-122"/>
                <a:ea typeface="微软雅黑" pitchFamily="34" charset="-122"/>
              </a:rPr>
              <a:t>GoogLeNet</a:t>
            </a:r>
            <a:endParaRPr lang="zh-CN" altLang="en-US">
              <a:solidFill>
                <a:schemeClr val="tx2"/>
              </a:solidFill>
              <a:latin typeface="微软雅黑" pitchFamily="34" charset="-122"/>
              <a:ea typeface="微软雅黑" pitchFamily="34" charset="-122"/>
            </a:endParaRPr>
          </a:p>
        </p:txBody>
      </p:sp>
      <p:sp>
        <p:nvSpPr>
          <p:cNvPr id="9229" name="TextBox 14"/>
          <p:cNvSpPr txBox="1">
            <a:spLocks noChangeArrowheads="1"/>
          </p:cNvSpPr>
          <p:nvPr/>
        </p:nvSpPr>
        <p:spPr bwMode="auto">
          <a:xfrm>
            <a:off x="6746453" y="2420888"/>
            <a:ext cx="5183188"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使用</a:t>
            </a:r>
            <a:r>
              <a:rPr lang="zh-CN" altLang="en-US">
                <a:solidFill>
                  <a:schemeClr val="tx2"/>
                </a:solidFill>
                <a:latin typeface="微软雅黑" pitchFamily="34" charset="-122"/>
                <a:ea typeface="微软雅黑" pitchFamily="34" charset="-122"/>
              </a:rPr>
              <a:t>准确度（</a:t>
            </a:r>
            <a:r>
              <a:rPr lang="en-US" altLang="zh-CN">
                <a:solidFill>
                  <a:schemeClr val="tx2"/>
                </a:solidFill>
                <a:latin typeface="微软雅黑" pitchFamily="34" charset="-122"/>
                <a:ea typeface="微软雅黑" pitchFamily="34" charset="-122"/>
              </a:rPr>
              <a:t>ACC</a:t>
            </a:r>
            <a:r>
              <a:rPr lang="zh-CN" altLang="en-US">
                <a:solidFill>
                  <a:schemeClr val="tx2"/>
                </a:solidFill>
                <a:latin typeface="微软雅黑" pitchFamily="34" charset="-122"/>
                <a:ea typeface="微软雅黑" pitchFamily="34" charset="-122"/>
              </a:rPr>
              <a:t>），灵敏度（</a:t>
            </a:r>
            <a:r>
              <a:rPr lang="en-US" altLang="zh-CN">
                <a:solidFill>
                  <a:schemeClr val="tx2"/>
                </a:solidFill>
                <a:latin typeface="微软雅黑" pitchFamily="34" charset="-122"/>
                <a:ea typeface="微软雅黑" pitchFamily="34" charset="-122"/>
              </a:rPr>
              <a:t>SENS</a:t>
            </a:r>
            <a:r>
              <a:rPr lang="zh-CN" altLang="en-US">
                <a:solidFill>
                  <a:schemeClr val="tx2"/>
                </a:solidFill>
                <a:latin typeface="微软雅黑" pitchFamily="34" charset="-122"/>
                <a:ea typeface="微软雅黑" pitchFamily="34" charset="-122"/>
              </a:rPr>
              <a:t>）， 特异性（</a:t>
            </a:r>
            <a:r>
              <a:rPr lang="en-US" altLang="zh-CN">
                <a:solidFill>
                  <a:schemeClr val="tx2"/>
                </a:solidFill>
                <a:latin typeface="微软雅黑" pitchFamily="34" charset="-122"/>
                <a:ea typeface="微软雅黑" pitchFamily="34" charset="-122"/>
              </a:rPr>
              <a:t>SPEC</a:t>
            </a:r>
            <a:r>
              <a:rPr lang="zh-CN" altLang="en-US">
                <a:solidFill>
                  <a:schemeClr val="tx2"/>
                </a:solidFill>
                <a:latin typeface="微软雅黑" pitchFamily="34" charset="-122"/>
                <a:ea typeface="微软雅黑" pitchFamily="34" charset="-122"/>
              </a:rPr>
              <a:t>）和 </a:t>
            </a:r>
            <a:r>
              <a:rPr lang="en-US" altLang="zh-CN">
                <a:solidFill>
                  <a:schemeClr val="tx2"/>
                </a:solidFill>
                <a:latin typeface="微软雅黑" pitchFamily="34" charset="-122"/>
                <a:ea typeface="微软雅黑" pitchFamily="34" charset="-122"/>
              </a:rPr>
              <a:t>ROC </a:t>
            </a:r>
            <a:r>
              <a:rPr lang="zh-CN" altLang="en-US">
                <a:solidFill>
                  <a:schemeClr val="tx2"/>
                </a:solidFill>
                <a:latin typeface="微软雅黑" pitchFamily="34" charset="-122"/>
                <a:ea typeface="微软雅黑" pitchFamily="34" charset="-122"/>
              </a:rPr>
              <a:t>曲线下的面积来评估分类结果</a:t>
            </a:r>
          </a:p>
        </p:txBody>
      </p:sp>
      <p:sp>
        <p:nvSpPr>
          <p:cNvPr id="9230" name="TextBox 15"/>
          <p:cNvSpPr txBox="1">
            <a:spLocks noChangeArrowheads="1"/>
          </p:cNvSpPr>
          <p:nvPr/>
        </p:nvSpPr>
        <p:spPr bwMode="auto">
          <a:xfrm>
            <a:off x="7034485" y="1660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chemeClr val="tx2"/>
                </a:solidFill>
                <a:latin typeface="微软雅黑" pitchFamily="34" charset="-122"/>
                <a:ea typeface="微软雅黑" pitchFamily="34" charset="-122"/>
              </a:rPr>
              <a:t>评估标准</a:t>
            </a:r>
          </a:p>
        </p:txBody>
      </p:sp>
      <p:sp>
        <p:nvSpPr>
          <p:cNvPr id="9231" name="TextBox 16"/>
          <p:cNvSpPr txBox="1">
            <a:spLocks noChangeArrowheads="1"/>
          </p:cNvSpPr>
          <p:nvPr/>
        </p:nvSpPr>
        <p:spPr bwMode="auto">
          <a:xfrm>
            <a:off x="1118924" y="317500"/>
            <a:ext cx="40222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3.1</a:t>
            </a:r>
            <a:r>
              <a:rPr lang="zh-CN" altLang="en-US" sz="2800" smtClean="0">
                <a:solidFill>
                  <a:srgbClr val="2B2E30"/>
                </a:solidFill>
                <a:ea typeface="微软雅黑" pitchFamily="34" charset="-122"/>
              </a:rPr>
              <a:t>实验</a:t>
            </a:r>
            <a:r>
              <a:rPr lang="zh-CN" altLang="en-US" sz="2800">
                <a:solidFill>
                  <a:srgbClr val="2B2E30"/>
                </a:solidFill>
                <a:ea typeface="微软雅黑" pitchFamily="34" charset="-122"/>
              </a:rPr>
              <a:t>步骤和评估标准</a:t>
            </a:r>
            <a:r>
              <a:rPr lang="zh-CN" altLang="en-US" sz="2800" smtClean="0">
                <a:solidFill>
                  <a:srgbClr val="2B2E30"/>
                </a:solidFill>
                <a:ea typeface="微软雅黑" pitchFamily="34" charset="-122"/>
              </a:rPr>
              <a:t> </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195425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993598" y="1104751"/>
            <a:ext cx="3011611"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 name="TextBox 5"/>
          <p:cNvSpPr txBox="1">
            <a:spLocks noChangeArrowheads="1"/>
          </p:cNvSpPr>
          <p:nvPr/>
        </p:nvSpPr>
        <p:spPr bwMode="auto">
          <a:xfrm>
            <a:off x="1288816" y="118885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chemeClr val="tx2"/>
                </a:solidFill>
                <a:latin typeface="微软雅黑" pitchFamily="34" charset="-122"/>
                <a:ea typeface="微软雅黑" pitchFamily="34" charset="-122"/>
              </a:rPr>
              <a:t>分类结果</a:t>
            </a:r>
            <a:endParaRPr lang="zh-CN" altLang="en-US" sz="2000">
              <a:solidFill>
                <a:schemeClr val="tx2"/>
              </a:solidFill>
              <a:latin typeface="微软雅黑" pitchFamily="34" charset="-122"/>
              <a:ea typeface="微软雅黑" pitchFamily="34" charset="-122"/>
            </a:endParaRPr>
          </a:p>
        </p:txBody>
      </p:sp>
      <p:sp>
        <p:nvSpPr>
          <p:cNvPr id="9228" name="TextBox 13"/>
          <p:cNvSpPr txBox="1">
            <a:spLocks noChangeArrowheads="1"/>
          </p:cNvSpPr>
          <p:nvPr/>
        </p:nvSpPr>
        <p:spPr bwMode="auto">
          <a:xfrm>
            <a:off x="975762" y="5030477"/>
            <a:ext cx="5688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a:t>比较不同方法对测试数据进行分类的效果</a:t>
            </a:r>
            <a:r>
              <a:rPr lang="en-US" altLang="zh-CN"/>
              <a:t>{</a:t>
            </a:r>
            <a:r>
              <a:rPr lang="zh-CN" altLang="en-US"/>
              <a:t>相同数据集</a:t>
            </a:r>
            <a:r>
              <a:rPr lang="en-US" altLang="zh-CN"/>
              <a:t>}</a:t>
            </a:r>
          </a:p>
        </p:txBody>
      </p:sp>
      <p:sp>
        <p:nvSpPr>
          <p:cNvPr id="9231" name="TextBox 16"/>
          <p:cNvSpPr txBox="1">
            <a:spLocks noChangeArrowheads="1"/>
          </p:cNvSpPr>
          <p:nvPr/>
        </p:nvSpPr>
        <p:spPr bwMode="auto">
          <a:xfrm>
            <a:off x="1165177" y="317500"/>
            <a:ext cx="2226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3.2</a:t>
            </a:r>
            <a:r>
              <a:rPr lang="zh-CN" altLang="en-US" sz="2800" smtClean="0">
                <a:solidFill>
                  <a:srgbClr val="2B2E30"/>
                </a:solidFill>
                <a:ea typeface="微软雅黑" pitchFamily="34" charset="-122"/>
              </a:rPr>
              <a:t>分类</a:t>
            </a:r>
            <a:r>
              <a:rPr lang="zh-CN" altLang="en-US" sz="2800">
                <a:solidFill>
                  <a:srgbClr val="2B2E30"/>
                </a:solidFill>
                <a:ea typeface="微软雅黑" pitchFamily="34" charset="-122"/>
              </a:rPr>
              <a:t>结果 </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162" y="1844824"/>
            <a:ext cx="4554253" cy="3695451"/>
          </a:xfrm>
          <a:prstGeom prst="rect">
            <a:avLst/>
          </a:prstGeom>
          <a:effectLst>
            <a:softEdge rad="31750"/>
          </a:effectLst>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762" y="1844824"/>
            <a:ext cx="5492088" cy="2960275"/>
          </a:xfrm>
          <a:prstGeom prst="rect">
            <a:avLst/>
          </a:prstGeom>
          <a:effectLst>
            <a:softEdge rad="31750"/>
          </a:effectLst>
        </p:spPr>
      </p:pic>
      <p:sp>
        <p:nvSpPr>
          <p:cNvPr id="13" name="TextBox 13"/>
          <p:cNvSpPr txBox="1">
            <a:spLocks noChangeArrowheads="1"/>
          </p:cNvSpPr>
          <p:nvPr/>
        </p:nvSpPr>
        <p:spPr bwMode="auto">
          <a:xfrm>
            <a:off x="6746453" y="5583727"/>
            <a:ext cx="51622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a:t>应用不同分类方法对测试数据集中的图像进行</a:t>
            </a:r>
            <a:r>
              <a:rPr lang="zh-CN" altLang="en-US" smtClean="0"/>
              <a:t>分     类</a:t>
            </a:r>
            <a:r>
              <a:rPr lang="zh-CN" altLang="en-US"/>
              <a:t>的 </a:t>
            </a:r>
            <a:r>
              <a:rPr lang="en-US" altLang="zh-CN"/>
              <a:t>ROC </a:t>
            </a:r>
            <a:r>
              <a:rPr lang="zh-CN" altLang="en-US"/>
              <a:t>曲线</a:t>
            </a:r>
            <a:endParaRPr lang="en-US" altLang="zh-CN"/>
          </a:p>
        </p:txBody>
      </p:sp>
    </p:spTree>
    <p:extLst>
      <p:ext uri="{BB962C8B-B14F-4D97-AF65-F5344CB8AC3E}">
        <p14:creationId xmlns:p14="http://schemas.microsoft.com/office/powerpoint/2010/main" val="3001701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rgbClr val="21A3D0"/>
                </a:solidFill>
                <a:latin typeface="微软雅黑" pitchFamily="34" charset="-122"/>
                <a:ea typeface="微软雅黑" pitchFamily="34" charset="-122"/>
              </a:rPr>
              <a:t>4</a:t>
            </a:r>
            <a:endParaRPr lang="zh-CN" altLang="en-US" sz="12000" b="1">
              <a:solidFill>
                <a:srgbClr val="21A3D0"/>
              </a:solidFill>
              <a:latin typeface="微软雅黑" pitchFamily="34" charset="-122"/>
              <a:ea typeface="微软雅黑" pitchFamily="34" charset="-122"/>
            </a:endParaRPr>
          </a:p>
        </p:txBody>
      </p:sp>
      <p:sp>
        <p:nvSpPr>
          <p:cNvPr id="25603"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rgbClr val="21A3D0"/>
                </a:solidFill>
              </a:rPr>
              <a:t>part</a:t>
            </a:r>
            <a:endParaRPr lang="zh-CN" altLang="en-US" sz="3000">
              <a:solidFill>
                <a:srgbClr val="21A3D0"/>
              </a:solidFill>
            </a:endParaRPr>
          </a:p>
        </p:txBody>
      </p:sp>
      <p:sp>
        <p:nvSpPr>
          <p:cNvPr id="23559" name="TextBox 6"/>
          <p:cNvSpPr txBox="1">
            <a:spLocks noChangeArrowheads="1"/>
          </p:cNvSpPr>
          <p:nvPr/>
        </p:nvSpPr>
        <p:spPr bwMode="auto">
          <a:xfrm>
            <a:off x="3557379" y="2708920"/>
            <a:ext cx="30702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smtClean="0">
                <a:solidFill>
                  <a:srgbClr val="2B2E30"/>
                </a:solidFill>
                <a:latin typeface="微软雅黑" pitchFamily="34" charset="-122"/>
                <a:ea typeface="微软雅黑" pitchFamily="34" charset="-122"/>
              </a:rPr>
              <a:t>总结</a:t>
            </a:r>
            <a:endParaRPr lang="zh-CN" altLang="en-US" sz="2800" b="1">
              <a:solidFill>
                <a:srgbClr val="2B2E30"/>
              </a:solidFill>
              <a:latin typeface="微软雅黑" pitchFamily="34" charset="-122"/>
              <a:ea typeface="微软雅黑" pitchFamily="34" charset="-122"/>
            </a:endParaRPr>
          </a:p>
        </p:txBody>
      </p:sp>
      <p:cxnSp>
        <p:nvCxnSpPr>
          <p:cNvPr id="25608" name="直接连接符 10"/>
          <p:cNvCxnSpPr>
            <a:cxnSpLocks noChangeShapeType="1"/>
          </p:cNvCxnSpPr>
          <p:nvPr/>
        </p:nvCxnSpPr>
        <p:spPr bwMode="auto">
          <a:xfrm flipH="1">
            <a:off x="3576638" y="3328988"/>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9"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椭圆 7"/>
          <p:cNvSpPr>
            <a:spLocks noChangeArrowheads="1"/>
          </p:cNvSpPr>
          <p:nvPr/>
        </p:nvSpPr>
        <p:spPr bwMode="auto">
          <a:xfrm>
            <a:off x="3749099" y="1538288"/>
            <a:ext cx="1089918" cy="109706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699" name="TextBox 147"/>
          <p:cNvSpPr txBox="1">
            <a:spLocks noChangeArrowheads="1"/>
          </p:cNvSpPr>
          <p:nvPr/>
        </p:nvSpPr>
        <p:spPr bwMode="auto">
          <a:xfrm>
            <a:off x="6500813" y="1906588"/>
            <a:ext cx="1177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宋体" pitchFamily="2" charset="-122"/>
              </a:defRPr>
            </a:lvl1pPr>
            <a:lvl2pPr marL="742950" indent="-285750" defTabSz="912813" eaLnBrk="0" hangingPunct="0">
              <a:defRPr>
                <a:solidFill>
                  <a:schemeClr val="tx1"/>
                </a:solidFill>
                <a:latin typeface="Arial" pitchFamily="34" charset="0"/>
                <a:ea typeface="宋体" pitchFamily="2" charset="-122"/>
              </a:defRPr>
            </a:lvl2pPr>
            <a:lvl3pPr marL="1143000" indent="-228600" defTabSz="912813" eaLnBrk="0" hangingPunct="0">
              <a:defRPr>
                <a:solidFill>
                  <a:schemeClr val="tx1"/>
                </a:solidFill>
                <a:latin typeface="Arial" pitchFamily="34" charset="0"/>
                <a:ea typeface="宋体" pitchFamily="2" charset="-122"/>
              </a:defRPr>
            </a:lvl3pPr>
            <a:lvl4pPr marL="1600200" indent="-228600" defTabSz="912813" eaLnBrk="0" hangingPunct="0">
              <a:defRPr>
                <a:solidFill>
                  <a:schemeClr val="tx1"/>
                </a:solidFill>
                <a:latin typeface="Arial" pitchFamily="34" charset="0"/>
                <a:ea typeface="宋体" pitchFamily="2" charset="-122"/>
              </a:defRPr>
            </a:lvl4pPr>
            <a:lvl5pPr marL="2057400" indent="-228600" defTabSz="912813" eaLnBrk="0" hangingPunct="0">
              <a:defRPr>
                <a:solidFill>
                  <a:schemeClr val="tx1"/>
                </a:solidFill>
                <a:latin typeface="Arial" pitchFamily="34" charset="0"/>
                <a:ea typeface="宋体" pitchFamily="2"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fontAlgn="ctr">
              <a:buClr>
                <a:srgbClr val="FF0000"/>
              </a:buClr>
              <a:buSzPct val="70000"/>
            </a:pPr>
            <a:r>
              <a:rPr lang="zh-CN" altLang="en-US">
                <a:solidFill>
                  <a:srgbClr val="F8F8F8"/>
                </a:solidFill>
                <a:latin typeface="微软雅黑" pitchFamily="34" charset="-122"/>
                <a:ea typeface="微软雅黑" pitchFamily="34" charset="-122"/>
              </a:rPr>
              <a:t>添加文本</a:t>
            </a:r>
          </a:p>
        </p:txBody>
      </p:sp>
      <p:sp>
        <p:nvSpPr>
          <p:cNvPr id="29700" name="矩形 87"/>
          <p:cNvSpPr>
            <a:spLocks noChangeArrowheads="1"/>
          </p:cNvSpPr>
          <p:nvPr/>
        </p:nvSpPr>
        <p:spPr bwMode="auto">
          <a:xfrm>
            <a:off x="4098925" y="1902669"/>
            <a:ext cx="57606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ctr" hangingPunct="0">
              <a:buClr>
                <a:srgbClr val="FF0000"/>
              </a:buClr>
              <a:buSzPct val="70000"/>
            </a:pPr>
            <a:r>
              <a:rPr lang="zh-CN" altLang="en-US" smtClean="0">
                <a:latin typeface="微软雅黑" pitchFamily="34" charset="-122"/>
                <a:ea typeface="微软雅黑" pitchFamily="34" charset="-122"/>
              </a:rPr>
              <a:t>一</a:t>
            </a:r>
            <a:endParaRPr lang="en-US">
              <a:latin typeface="微软雅黑" pitchFamily="34" charset="-122"/>
              <a:ea typeface="微软雅黑" pitchFamily="34" charset="-122"/>
            </a:endParaRPr>
          </a:p>
        </p:txBody>
      </p:sp>
      <p:sp>
        <p:nvSpPr>
          <p:cNvPr id="29703" name="AutoShape 60"/>
          <p:cNvSpPr>
            <a:spLocks noChangeArrowheads="1"/>
          </p:cNvSpPr>
          <p:nvPr/>
        </p:nvSpPr>
        <p:spPr bwMode="auto">
          <a:xfrm>
            <a:off x="916795" y="3202492"/>
            <a:ext cx="2241153" cy="969750"/>
          </a:xfrm>
          <a:prstGeom prst="rightArrow">
            <a:avLst>
              <a:gd name="adj1" fmla="val 68037"/>
              <a:gd name="adj2" fmla="val 4112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lvl="2" algn="ctr" eaLnBrk="0" fontAlgn="ctr" hangingPunct="0">
              <a:buClr>
                <a:srgbClr val="FF0000"/>
              </a:buClr>
              <a:buSzPct val="70000"/>
              <a:buFont typeface="Wingdings" pitchFamily="2" charset="2"/>
              <a:buChar char="u"/>
              <a:tabLst>
                <a:tab pos="136525" algn="l"/>
              </a:tabLst>
            </a:pPr>
            <a:endParaRPr lang="zh-CN" altLang="en-US" sz="1400">
              <a:solidFill>
                <a:srgbClr val="21A3D0"/>
              </a:solidFill>
              <a:latin typeface="微软雅黑" pitchFamily="34" charset="-122"/>
              <a:ea typeface="微软雅黑" pitchFamily="34" charset="-122"/>
            </a:endParaRPr>
          </a:p>
        </p:txBody>
      </p:sp>
      <p:sp>
        <p:nvSpPr>
          <p:cNvPr id="29709" name="TextBox 147"/>
          <p:cNvSpPr txBox="1">
            <a:spLocks noChangeArrowheads="1"/>
          </p:cNvSpPr>
          <p:nvPr/>
        </p:nvSpPr>
        <p:spPr bwMode="auto">
          <a:xfrm>
            <a:off x="6500813" y="3394075"/>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宋体" pitchFamily="2" charset="-122"/>
              </a:defRPr>
            </a:lvl1pPr>
            <a:lvl2pPr marL="742950" indent="-285750" defTabSz="912813" eaLnBrk="0" hangingPunct="0">
              <a:defRPr>
                <a:solidFill>
                  <a:schemeClr val="tx1"/>
                </a:solidFill>
                <a:latin typeface="Arial" pitchFamily="34" charset="0"/>
                <a:ea typeface="宋体" pitchFamily="2" charset="-122"/>
              </a:defRPr>
            </a:lvl2pPr>
            <a:lvl3pPr marL="1143000" indent="-228600" defTabSz="912813" eaLnBrk="0" hangingPunct="0">
              <a:defRPr>
                <a:solidFill>
                  <a:schemeClr val="tx1"/>
                </a:solidFill>
                <a:latin typeface="Arial" pitchFamily="34" charset="0"/>
                <a:ea typeface="宋体" pitchFamily="2" charset="-122"/>
              </a:defRPr>
            </a:lvl3pPr>
            <a:lvl4pPr marL="1600200" indent="-228600" defTabSz="912813" eaLnBrk="0" hangingPunct="0">
              <a:defRPr>
                <a:solidFill>
                  <a:schemeClr val="tx1"/>
                </a:solidFill>
                <a:latin typeface="Arial" pitchFamily="34" charset="0"/>
                <a:ea typeface="宋体" pitchFamily="2" charset="-122"/>
              </a:defRPr>
            </a:lvl4pPr>
            <a:lvl5pPr marL="2057400" indent="-228600" defTabSz="912813" eaLnBrk="0" hangingPunct="0">
              <a:defRPr>
                <a:solidFill>
                  <a:schemeClr val="tx1"/>
                </a:solidFill>
                <a:latin typeface="Arial" pitchFamily="34" charset="0"/>
                <a:ea typeface="宋体" pitchFamily="2"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fontAlgn="ctr">
              <a:buClr>
                <a:srgbClr val="FF0000"/>
              </a:buClr>
              <a:buSzPct val="70000"/>
            </a:pPr>
            <a:r>
              <a:rPr lang="zh-CN" altLang="en-US">
                <a:solidFill>
                  <a:srgbClr val="F8F8F8"/>
                </a:solidFill>
                <a:latin typeface="微软雅黑" pitchFamily="34" charset="-122"/>
                <a:ea typeface="微软雅黑" pitchFamily="34" charset="-122"/>
              </a:rPr>
              <a:t>添加文本</a:t>
            </a:r>
          </a:p>
        </p:txBody>
      </p:sp>
      <p:sp>
        <p:nvSpPr>
          <p:cNvPr id="29711" name="矩形 87"/>
          <p:cNvSpPr>
            <a:spLocks noChangeArrowheads="1"/>
          </p:cNvSpPr>
          <p:nvPr/>
        </p:nvSpPr>
        <p:spPr bwMode="auto">
          <a:xfrm>
            <a:off x="5097847" y="1873230"/>
            <a:ext cx="23664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ctr" hangingPunct="0">
              <a:buClr>
                <a:srgbClr val="FF0000"/>
              </a:buClr>
              <a:buSzPct val="70000"/>
            </a:pPr>
            <a:r>
              <a:rPr lang="zh-CN" altLang="en-US" smtClean="0">
                <a:latin typeface="微软雅黑" pitchFamily="34" charset="-122"/>
                <a:ea typeface="微软雅黑" pitchFamily="34" charset="-122"/>
              </a:rPr>
              <a:t>新的数据扩展方法</a:t>
            </a:r>
            <a:endParaRPr lang="en-US">
              <a:latin typeface="微软雅黑" pitchFamily="34" charset="-122"/>
              <a:ea typeface="微软雅黑" pitchFamily="34" charset="-122"/>
            </a:endParaRPr>
          </a:p>
        </p:txBody>
      </p:sp>
      <p:sp>
        <p:nvSpPr>
          <p:cNvPr id="29712" name="矩形 87"/>
          <p:cNvSpPr>
            <a:spLocks noChangeArrowheads="1"/>
          </p:cNvSpPr>
          <p:nvPr/>
        </p:nvSpPr>
        <p:spPr bwMode="auto">
          <a:xfrm>
            <a:off x="5129305" y="3148397"/>
            <a:ext cx="49295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ctr" hangingPunct="0">
              <a:lnSpc>
                <a:spcPct val="150000"/>
              </a:lnSpc>
              <a:buClr>
                <a:srgbClr val="FF0000"/>
              </a:buClr>
              <a:buSzPct val="70000"/>
            </a:pPr>
            <a:r>
              <a:rPr lang="zh-CN" altLang="en-US">
                <a:latin typeface="微软雅黑" pitchFamily="34" charset="-122"/>
                <a:ea typeface="微软雅黑" pitchFamily="34" charset="-122"/>
              </a:rPr>
              <a:t>将超声图像的高级深度特征和</a:t>
            </a:r>
            <a:r>
              <a:rPr lang="zh-CN" altLang="en-US" smtClean="0">
                <a:latin typeface="微软雅黑" pitchFamily="34" charset="-122"/>
                <a:ea typeface="微软雅黑" pitchFamily="34" charset="-122"/>
              </a:rPr>
              <a:t>低级</a:t>
            </a:r>
            <a:r>
              <a:rPr lang="zh-CN" altLang="en-US">
                <a:latin typeface="微软雅黑" pitchFamily="34" charset="-122"/>
                <a:ea typeface="微软雅黑" pitchFamily="34" charset="-122"/>
              </a:rPr>
              <a:t>纹理</a:t>
            </a:r>
            <a:r>
              <a:rPr lang="zh-CN" altLang="en-US" smtClean="0">
                <a:solidFill>
                  <a:srgbClr val="FF0000"/>
                </a:solidFill>
                <a:latin typeface="微软雅黑" pitchFamily="34" charset="-122"/>
                <a:ea typeface="微软雅黑" pitchFamily="34" charset="-122"/>
              </a:rPr>
              <a:t>特征融合</a:t>
            </a:r>
            <a:r>
              <a:rPr lang="zh-CN" altLang="en-US" smtClean="0">
                <a:latin typeface="微软雅黑" pitchFamily="34" charset="-122"/>
                <a:ea typeface="微软雅黑" pitchFamily="34" charset="-122"/>
              </a:rPr>
              <a:t>以取得更好的效果</a:t>
            </a:r>
            <a:endParaRPr lang="en-US">
              <a:latin typeface="微软雅黑" pitchFamily="34" charset="-122"/>
              <a:ea typeface="微软雅黑" pitchFamily="34" charset="-122"/>
            </a:endParaRPr>
          </a:p>
        </p:txBody>
      </p:sp>
      <p:sp>
        <p:nvSpPr>
          <p:cNvPr id="29714" name="TextBox 147"/>
          <p:cNvSpPr txBox="1">
            <a:spLocks noChangeArrowheads="1"/>
          </p:cNvSpPr>
          <p:nvPr/>
        </p:nvSpPr>
        <p:spPr bwMode="auto">
          <a:xfrm>
            <a:off x="6500813" y="4881563"/>
            <a:ext cx="1177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宋体" pitchFamily="2" charset="-122"/>
              </a:defRPr>
            </a:lvl1pPr>
            <a:lvl2pPr marL="742950" indent="-285750" defTabSz="912813" eaLnBrk="0" hangingPunct="0">
              <a:defRPr>
                <a:solidFill>
                  <a:schemeClr val="tx1"/>
                </a:solidFill>
                <a:latin typeface="Arial" pitchFamily="34" charset="0"/>
                <a:ea typeface="宋体" pitchFamily="2" charset="-122"/>
              </a:defRPr>
            </a:lvl2pPr>
            <a:lvl3pPr marL="1143000" indent="-228600" defTabSz="912813" eaLnBrk="0" hangingPunct="0">
              <a:defRPr>
                <a:solidFill>
                  <a:schemeClr val="tx1"/>
                </a:solidFill>
                <a:latin typeface="Arial" pitchFamily="34" charset="0"/>
                <a:ea typeface="宋体" pitchFamily="2" charset="-122"/>
              </a:defRPr>
            </a:lvl3pPr>
            <a:lvl4pPr marL="1600200" indent="-228600" defTabSz="912813" eaLnBrk="0" hangingPunct="0">
              <a:defRPr>
                <a:solidFill>
                  <a:schemeClr val="tx1"/>
                </a:solidFill>
                <a:latin typeface="Arial" pitchFamily="34" charset="0"/>
                <a:ea typeface="宋体" pitchFamily="2" charset="-122"/>
              </a:defRPr>
            </a:lvl4pPr>
            <a:lvl5pPr marL="2057400" indent="-228600" defTabSz="912813" eaLnBrk="0" hangingPunct="0">
              <a:defRPr>
                <a:solidFill>
                  <a:schemeClr val="tx1"/>
                </a:solidFill>
                <a:latin typeface="Arial" pitchFamily="34" charset="0"/>
                <a:ea typeface="宋体" pitchFamily="2"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fontAlgn="ctr">
              <a:buClr>
                <a:srgbClr val="FF0000"/>
              </a:buClr>
              <a:buSzPct val="70000"/>
            </a:pPr>
            <a:r>
              <a:rPr lang="zh-CN" altLang="en-US">
                <a:solidFill>
                  <a:srgbClr val="F8F8F8"/>
                </a:solidFill>
                <a:latin typeface="微软雅黑" pitchFamily="34" charset="-122"/>
                <a:ea typeface="微软雅黑" pitchFamily="34" charset="-122"/>
              </a:rPr>
              <a:t>添加文本</a:t>
            </a:r>
          </a:p>
        </p:txBody>
      </p:sp>
      <p:sp>
        <p:nvSpPr>
          <p:cNvPr id="29717" name="矩形 87"/>
          <p:cNvSpPr>
            <a:spLocks noChangeArrowheads="1"/>
          </p:cNvSpPr>
          <p:nvPr/>
        </p:nvSpPr>
        <p:spPr bwMode="auto">
          <a:xfrm>
            <a:off x="5129305" y="4687742"/>
            <a:ext cx="4670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ctr" hangingPunct="0">
              <a:lnSpc>
                <a:spcPct val="150000"/>
              </a:lnSpc>
              <a:buClr>
                <a:srgbClr val="FF0000"/>
              </a:buClr>
              <a:buSzPct val="70000"/>
            </a:pPr>
            <a:r>
              <a:rPr lang="zh-CN" altLang="en-US" smtClean="0">
                <a:latin typeface="微软雅黑" pitchFamily="34" charset="-122"/>
                <a:ea typeface="微软雅黑" pitchFamily="34" charset="-122"/>
              </a:rPr>
              <a:t>使用</a:t>
            </a:r>
            <a:r>
              <a:rPr lang="zh-CN" altLang="en-US" smtClean="0">
                <a:solidFill>
                  <a:srgbClr val="FF0000"/>
                </a:solidFill>
                <a:latin typeface="微软雅黑" pitchFamily="34" charset="-122"/>
                <a:ea typeface="微软雅黑" pitchFamily="34" charset="-122"/>
              </a:rPr>
              <a:t>成本敏感的随机森林分类器</a:t>
            </a:r>
            <a:r>
              <a:rPr lang="zh-CN" altLang="en-US" smtClean="0">
                <a:latin typeface="微软雅黑" pitchFamily="34" charset="-122"/>
                <a:ea typeface="微软雅黑" pitchFamily="34" charset="-122"/>
              </a:rPr>
              <a:t>将卵巢癌图像分为良性和恶性</a:t>
            </a:r>
            <a:endParaRPr lang="en-US">
              <a:latin typeface="微软雅黑" pitchFamily="34" charset="-122"/>
              <a:ea typeface="微软雅黑" pitchFamily="34" charset="-122"/>
            </a:endParaRPr>
          </a:p>
        </p:txBody>
      </p:sp>
      <p:sp>
        <p:nvSpPr>
          <p:cNvPr id="29722" name="TextBox 34"/>
          <p:cNvSpPr txBox="1">
            <a:spLocks noChangeArrowheads="1"/>
          </p:cNvSpPr>
          <p:nvPr/>
        </p:nvSpPr>
        <p:spPr bwMode="auto">
          <a:xfrm>
            <a:off x="1147763" y="317500"/>
            <a:ext cx="12186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4</a:t>
            </a:r>
            <a:r>
              <a:rPr lang="zh-CN" altLang="en-US" sz="2800" smtClean="0">
                <a:latin typeface="微软雅黑" pitchFamily="34" charset="-122"/>
                <a:ea typeface="微软雅黑" pitchFamily="34" charset="-122"/>
              </a:rPr>
              <a:t> </a:t>
            </a:r>
            <a:r>
              <a:rPr lang="zh-CN" altLang="en-US" sz="2800">
                <a:latin typeface="微软雅黑" pitchFamily="34" charset="-122"/>
                <a:ea typeface="微软雅黑" pitchFamily="34" charset="-122"/>
              </a:rPr>
              <a:t>总结</a:t>
            </a:r>
          </a:p>
        </p:txBody>
      </p:sp>
      <p:sp>
        <p:nvSpPr>
          <p:cNvPr id="29723" name="五边形 35"/>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4" name="燕尾形 36"/>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 name="椭圆 7"/>
          <p:cNvSpPr>
            <a:spLocks noChangeArrowheads="1"/>
          </p:cNvSpPr>
          <p:nvPr/>
        </p:nvSpPr>
        <p:spPr bwMode="auto">
          <a:xfrm>
            <a:off x="3740328" y="3126947"/>
            <a:ext cx="1089918" cy="109706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椭圆 7"/>
          <p:cNvSpPr>
            <a:spLocks noChangeArrowheads="1"/>
          </p:cNvSpPr>
          <p:nvPr/>
        </p:nvSpPr>
        <p:spPr bwMode="auto">
          <a:xfrm>
            <a:off x="3740328" y="4685642"/>
            <a:ext cx="1089918" cy="109706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矩形 87"/>
          <p:cNvSpPr>
            <a:spLocks noChangeArrowheads="1"/>
          </p:cNvSpPr>
          <p:nvPr/>
        </p:nvSpPr>
        <p:spPr bwMode="auto">
          <a:xfrm>
            <a:off x="4074983" y="3480523"/>
            <a:ext cx="57606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ctr" hangingPunct="0">
              <a:buClr>
                <a:srgbClr val="FF0000"/>
              </a:buClr>
              <a:buSzPct val="70000"/>
            </a:pPr>
            <a:r>
              <a:rPr lang="zh-CN" altLang="en-US">
                <a:latin typeface="微软雅黑" pitchFamily="34" charset="-122"/>
                <a:ea typeface="微软雅黑" pitchFamily="34" charset="-122"/>
              </a:rPr>
              <a:t>二</a:t>
            </a:r>
            <a:endParaRPr lang="en-US">
              <a:latin typeface="微软雅黑" pitchFamily="34" charset="-122"/>
              <a:ea typeface="微软雅黑" pitchFamily="34" charset="-122"/>
            </a:endParaRPr>
          </a:p>
        </p:txBody>
      </p:sp>
      <p:sp>
        <p:nvSpPr>
          <p:cNvPr id="36" name="矩形 87"/>
          <p:cNvSpPr>
            <a:spLocks noChangeArrowheads="1"/>
          </p:cNvSpPr>
          <p:nvPr/>
        </p:nvSpPr>
        <p:spPr bwMode="auto">
          <a:xfrm>
            <a:off x="4089013" y="5050023"/>
            <a:ext cx="57606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ctr" hangingPunct="0">
              <a:buClr>
                <a:srgbClr val="FF0000"/>
              </a:buClr>
              <a:buSzPct val="70000"/>
            </a:pPr>
            <a:r>
              <a:rPr lang="zh-CN" altLang="en-US">
                <a:latin typeface="微软雅黑" pitchFamily="34" charset="-122"/>
                <a:ea typeface="微软雅黑" pitchFamily="34" charset="-122"/>
              </a:rPr>
              <a:t>三</a:t>
            </a:r>
            <a:endParaRPr lang="en-US">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Rectangle 3"/>
          <p:cNvSpPr>
            <a:spLocks noGrp="1" noChangeArrowheads="1"/>
          </p:cNvSpPr>
          <p:nvPr>
            <p:ph type="ctrTitle" idx="4294967295"/>
          </p:nvPr>
        </p:nvSpPr>
        <p:spPr>
          <a:xfrm>
            <a:off x="4226173" y="3177381"/>
            <a:ext cx="6291262" cy="866775"/>
          </a:xfrm>
        </p:spPr>
        <p:txBody>
          <a:bodyPr/>
          <a:lstStyle/>
          <a:p>
            <a:pPr algn="ctr" defTabSz="685800"/>
            <a:r>
              <a:rPr lang="en-US" altLang="zh-CN" sz="6000">
                <a:solidFill>
                  <a:schemeClr val="tx1"/>
                </a:solidFill>
                <a:ea typeface="微软雅黑" panose="020B0503020204020204" pitchFamily="34" charset="-122"/>
                <a:sym typeface="Arial" panose="020B0604020202020204" pitchFamily="34" charset="0"/>
              </a:rPr>
              <a:t>THANK YOU</a:t>
            </a:r>
            <a:endParaRPr lang="zh-CN" altLang="en-US" sz="6000">
              <a:solidFill>
                <a:schemeClr val="tx1"/>
              </a:solidFill>
              <a:ea typeface="微软雅黑" panose="020B0503020204020204" pitchFamily="34" charset="-122"/>
              <a:sym typeface="Arial" panose="020B0604020202020204" pitchFamily="34" charset="0"/>
            </a:endParaRPr>
          </a:p>
        </p:txBody>
      </p:sp>
      <p:sp>
        <p:nvSpPr>
          <p:cNvPr id="31752" name="Freeform 5"/>
          <p:cNvSpPr>
            <a:spLocks noEditPoints="1"/>
          </p:cNvSpPr>
          <p:nvPr/>
        </p:nvSpPr>
        <p:spPr bwMode="auto">
          <a:xfrm>
            <a:off x="1306513" y="1538288"/>
            <a:ext cx="3768725" cy="3924300"/>
          </a:xfrm>
          <a:custGeom>
            <a:avLst/>
            <a:gdLst>
              <a:gd name="T0" fmla="*/ 1585869617 w 4891"/>
              <a:gd name="T1" fmla="*/ 1516358177 h 5077"/>
              <a:gd name="T2" fmla="*/ 1778833577 w 4891"/>
              <a:gd name="T3" fmla="*/ 2147483647 h 5077"/>
              <a:gd name="T4" fmla="*/ 1521152495 w 4891"/>
              <a:gd name="T5" fmla="*/ 1591040458 h 5077"/>
              <a:gd name="T6" fmla="*/ 1436842010 w 4891"/>
              <a:gd name="T7" fmla="*/ 1516358177 h 5077"/>
              <a:gd name="T8" fmla="*/ 552174847 w 4891"/>
              <a:gd name="T9" fmla="*/ 1125020365 h 5077"/>
              <a:gd name="T10" fmla="*/ 1455247196 w 4891"/>
              <a:gd name="T11" fmla="*/ 1467365877 h 5077"/>
              <a:gd name="T12" fmla="*/ 1445747944 w 4891"/>
              <a:gd name="T13" fmla="*/ 820912236 h 5077"/>
              <a:gd name="T14" fmla="*/ 1542526583 w 4891"/>
              <a:gd name="T15" fmla="*/ 1448246799 h 5077"/>
              <a:gd name="T16" fmla="*/ 2147483647 w 4891"/>
              <a:gd name="T17" fmla="*/ 2147483647 h 5077"/>
              <a:gd name="T18" fmla="*/ 210776598 w 4891"/>
              <a:gd name="T19" fmla="*/ 1516358177 h 5077"/>
              <a:gd name="T20" fmla="*/ 2147483647 w 4891"/>
              <a:gd name="T21" fmla="*/ 828679675 h 5077"/>
              <a:gd name="T22" fmla="*/ 2147483647 w 4891"/>
              <a:gd name="T23" fmla="*/ 946379303 h 5077"/>
              <a:gd name="T24" fmla="*/ 2147483647 w 4891"/>
              <a:gd name="T25" fmla="*/ 710381779 h 5077"/>
              <a:gd name="T26" fmla="*/ 2147483647 w 4891"/>
              <a:gd name="T27" fmla="*/ 716954228 h 5077"/>
              <a:gd name="T28" fmla="*/ 0 w 4891"/>
              <a:gd name="T29" fmla="*/ 1516358177 h 5077"/>
              <a:gd name="T30" fmla="*/ 2147483647 w 4891"/>
              <a:gd name="T31" fmla="*/ 2147483647 h 5077"/>
              <a:gd name="T32" fmla="*/ 274306314 w 4891"/>
              <a:gd name="T33" fmla="*/ 1481704993 h 5077"/>
              <a:gd name="T34" fmla="*/ 419771702 w 4891"/>
              <a:gd name="T35" fmla="*/ 1516358177 h 5077"/>
              <a:gd name="T36" fmla="*/ 274306314 w 4891"/>
              <a:gd name="T37" fmla="*/ 1551608084 h 5077"/>
              <a:gd name="T38" fmla="*/ 422739833 w 4891"/>
              <a:gd name="T39" fmla="*/ 924273521 h 5077"/>
              <a:gd name="T40" fmla="*/ 583643046 w 4891"/>
              <a:gd name="T41" fmla="*/ 937417646 h 5077"/>
              <a:gd name="T42" fmla="*/ 935728724 w 4891"/>
              <a:gd name="T43" fmla="*/ 583122999 h 5077"/>
              <a:gd name="T44" fmla="*/ 922666482 w 4891"/>
              <a:gd name="T45" fmla="*/ 421210261 h 5077"/>
              <a:gd name="T46" fmla="*/ 935728724 w 4891"/>
              <a:gd name="T47" fmla="*/ 583122999 h 5077"/>
              <a:gd name="T48" fmla="*/ 1476622054 w 4891"/>
              <a:gd name="T49" fmla="*/ 271844926 h 5077"/>
              <a:gd name="T50" fmla="*/ 1546089573 w 4891"/>
              <a:gd name="T51" fmla="*/ 418820280 h 5077"/>
              <a:gd name="T52" fmla="*/ 1476622054 w 4891"/>
              <a:gd name="T53" fmla="*/ 418820280 h 5077"/>
              <a:gd name="T54" fmla="*/ 2099451056 w 4891"/>
              <a:gd name="T55" fmla="*/ 421210261 h 5077"/>
              <a:gd name="T56" fmla="*/ 2086982902 w 4891"/>
              <a:gd name="T57" fmla="*/ 583122999 h 5077"/>
              <a:gd name="T58" fmla="*/ 2086982902 w 4891"/>
              <a:gd name="T59" fmla="*/ 2147483647 h 5077"/>
              <a:gd name="T60" fmla="*/ 2099451056 w 4891"/>
              <a:gd name="T61" fmla="*/ 2147483647 h 5077"/>
              <a:gd name="T62" fmla="*/ 2086982902 w 4891"/>
              <a:gd name="T63" fmla="*/ 2147483647 h 5077"/>
              <a:gd name="T64" fmla="*/ 1546089573 w 4891"/>
              <a:gd name="T65" fmla="*/ 2147483647 h 5077"/>
              <a:gd name="T66" fmla="*/ 1476622054 w 4891"/>
              <a:gd name="T67" fmla="*/ 2147483647 h 5077"/>
              <a:gd name="T68" fmla="*/ 1546089573 w 4891"/>
              <a:gd name="T69" fmla="*/ 2147483647 h 5077"/>
              <a:gd name="T70" fmla="*/ 922666482 w 4891"/>
              <a:gd name="T71" fmla="*/ 2147483647 h 5077"/>
              <a:gd name="T72" fmla="*/ 935728724 w 4891"/>
              <a:gd name="T73" fmla="*/ 2147483647 h 5077"/>
              <a:gd name="T74" fmla="*/ 583643046 w 4891"/>
              <a:gd name="T75" fmla="*/ 2095895431 h 5077"/>
              <a:gd name="T76" fmla="*/ 422739833 w 4891"/>
              <a:gd name="T77" fmla="*/ 2108442060 h 5077"/>
              <a:gd name="T78" fmla="*/ 583643046 w 4891"/>
              <a:gd name="T79" fmla="*/ 2095895431 h 50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891" h="5077">
                <a:moveTo>
                  <a:pt x="2598" y="2424"/>
                </a:moveTo>
                <a:cubicBezTo>
                  <a:pt x="2641" y="2444"/>
                  <a:pt x="2671" y="2488"/>
                  <a:pt x="2671" y="2538"/>
                </a:cubicBezTo>
                <a:cubicBezTo>
                  <a:pt x="2671" y="2591"/>
                  <a:pt x="2638" y="2636"/>
                  <a:pt x="2592" y="2655"/>
                </a:cubicBezTo>
                <a:lnTo>
                  <a:pt x="2996" y="4260"/>
                </a:lnTo>
                <a:lnTo>
                  <a:pt x="2971" y="4266"/>
                </a:lnTo>
                <a:lnTo>
                  <a:pt x="2562" y="2663"/>
                </a:lnTo>
                <a:cubicBezTo>
                  <a:pt x="2557" y="2663"/>
                  <a:pt x="2551" y="2664"/>
                  <a:pt x="2546" y="2664"/>
                </a:cubicBezTo>
                <a:cubicBezTo>
                  <a:pt x="2476" y="2664"/>
                  <a:pt x="2420" y="2608"/>
                  <a:pt x="2420" y="2538"/>
                </a:cubicBezTo>
                <a:lnTo>
                  <a:pt x="2420" y="2535"/>
                </a:lnTo>
                <a:lnTo>
                  <a:pt x="930" y="1883"/>
                </a:lnTo>
                <a:lnTo>
                  <a:pt x="952" y="1831"/>
                </a:lnTo>
                <a:lnTo>
                  <a:pt x="2451" y="2456"/>
                </a:lnTo>
                <a:cubicBezTo>
                  <a:pt x="2459" y="2447"/>
                  <a:pt x="2469" y="2438"/>
                  <a:pt x="2480" y="2432"/>
                </a:cubicBezTo>
                <a:lnTo>
                  <a:pt x="2435" y="1374"/>
                </a:lnTo>
                <a:lnTo>
                  <a:pt x="2509" y="1369"/>
                </a:lnTo>
                <a:lnTo>
                  <a:pt x="2598" y="2424"/>
                </a:lnTo>
                <a:close/>
                <a:moveTo>
                  <a:pt x="4644" y="3956"/>
                </a:moveTo>
                <a:lnTo>
                  <a:pt x="4342" y="3769"/>
                </a:lnTo>
                <a:cubicBezTo>
                  <a:pt x="3936" y="4363"/>
                  <a:pt x="3264" y="4722"/>
                  <a:pt x="2538" y="4722"/>
                </a:cubicBezTo>
                <a:cubicBezTo>
                  <a:pt x="1333" y="4722"/>
                  <a:pt x="355" y="3744"/>
                  <a:pt x="355" y="2538"/>
                </a:cubicBezTo>
                <a:cubicBezTo>
                  <a:pt x="355" y="1333"/>
                  <a:pt x="1333" y="355"/>
                  <a:pt x="2538" y="355"/>
                </a:cubicBezTo>
                <a:cubicBezTo>
                  <a:pt x="3296" y="355"/>
                  <a:pt x="3995" y="746"/>
                  <a:pt x="4394" y="1387"/>
                </a:cubicBezTo>
                <a:lnTo>
                  <a:pt x="4443" y="1467"/>
                </a:lnTo>
                <a:lnTo>
                  <a:pt x="4258" y="1584"/>
                </a:lnTo>
                <a:lnTo>
                  <a:pt x="4747" y="1638"/>
                </a:lnTo>
                <a:lnTo>
                  <a:pt x="4891" y="1189"/>
                </a:lnTo>
                <a:lnTo>
                  <a:pt x="4745" y="1280"/>
                </a:lnTo>
                <a:lnTo>
                  <a:pt x="4695" y="1200"/>
                </a:lnTo>
                <a:cubicBezTo>
                  <a:pt x="4232" y="454"/>
                  <a:pt x="3419" y="0"/>
                  <a:pt x="2538" y="0"/>
                </a:cubicBezTo>
                <a:cubicBezTo>
                  <a:pt x="1137" y="0"/>
                  <a:pt x="0" y="1137"/>
                  <a:pt x="0" y="2538"/>
                </a:cubicBezTo>
                <a:cubicBezTo>
                  <a:pt x="0" y="3940"/>
                  <a:pt x="1137" y="5077"/>
                  <a:pt x="2538" y="5077"/>
                </a:cubicBezTo>
                <a:cubicBezTo>
                  <a:pt x="3388" y="5077"/>
                  <a:pt x="4173" y="4655"/>
                  <a:pt x="4644" y="3956"/>
                </a:cubicBezTo>
                <a:close/>
                <a:moveTo>
                  <a:pt x="462" y="2597"/>
                </a:moveTo>
                <a:lnTo>
                  <a:pt x="462" y="2480"/>
                </a:lnTo>
                <a:lnTo>
                  <a:pt x="708" y="2480"/>
                </a:lnTo>
                <a:cubicBezTo>
                  <a:pt x="707" y="2499"/>
                  <a:pt x="707" y="2519"/>
                  <a:pt x="707" y="2538"/>
                </a:cubicBezTo>
                <a:cubicBezTo>
                  <a:pt x="707" y="2558"/>
                  <a:pt x="707" y="2577"/>
                  <a:pt x="708" y="2597"/>
                </a:cubicBezTo>
                <a:lnTo>
                  <a:pt x="462" y="2597"/>
                </a:lnTo>
                <a:close/>
                <a:moveTo>
                  <a:pt x="924" y="1670"/>
                </a:moveTo>
                <a:lnTo>
                  <a:pt x="712" y="1547"/>
                </a:lnTo>
                <a:lnTo>
                  <a:pt x="771" y="1446"/>
                </a:lnTo>
                <a:lnTo>
                  <a:pt x="983" y="1569"/>
                </a:lnTo>
                <a:cubicBezTo>
                  <a:pt x="962" y="1602"/>
                  <a:pt x="943" y="1636"/>
                  <a:pt x="924" y="1670"/>
                </a:cubicBezTo>
                <a:close/>
                <a:moveTo>
                  <a:pt x="1576" y="976"/>
                </a:moveTo>
                <a:lnTo>
                  <a:pt x="1453" y="764"/>
                </a:lnTo>
                <a:lnTo>
                  <a:pt x="1554" y="705"/>
                </a:lnTo>
                <a:lnTo>
                  <a:pt x="1677" y="917"/>
                </a:lnTo>
                <a:cubicBezTo>
                  <a:pt x="1643" y="936"/>
                  <a:pt x="1609" y="955"/>
                  <a:pt x="1576" y="976"/>
                </a:cubicBezTo>
                <a:close/>
                <a:moveTo>
                  <a:pt x="2487" y="701"/>
                </a:moveTo>
                <a:lnTo>
                  <a:pt x="2487" y="455"/>
                </a:lnTo>
                <a:lnTo>
                  <a:pt x="2604" y="455"/>
                </a:lnTo>
                <a:lnTo>
                  <a:pt x="2604" y="701"/>
                </a:lnTo>
                <a:cubicBezTo>
                  <a:pt x="2584" y="700"/>
                  <a:pt x="2565" y="700"/>
                  <a:pt x="2546" y="700"/>
                </a:cubicBezTo>
                <a:cubicBezTo>
                  <a:pt x="2526" y="700"/>
                  <a:pt x="2507" y="700"/>
                  <a:pt x="2487" y="701"/>
                </a:cubicBezTo>
                <a:close/>
                <a:moveTo>
                  <a:pt x="3414" y="917"/>
                </a:moveTo>
                <a:lnTo>
                  <a:pt x="3536" y="705"/>
                </a:lnTo>
                <a:lnTo>
                  <a:pt x="3637" y="764"/>
                </a:lnTo>
                <a:lnTo>
                  <a:pt x="3515" y="976"/>
                </a:lnTo>
                <a:cubicBezTo>
                  <a:pt x="3482" y="955"/>
                  <a:pt x="3448" y="936"/>
                  <a:pt x="3414" y="917"/>
                </a:cubicBezTo>
                <a:close/>
                <a:moveTo>
                  <a:pt x="3515" y="4101"/>
                </a:moveTo>
                <a:lnTo>
                  <a:pt x="3638" y="4313"/>
                </a:lnTo>
                <a:lnTo>
                  <a:pt x="3536" y="4372"/>
                </a:lnTo>
                <a:lnTo>
                  <a:pt x="3414" y="4159"/>
                </a:lnTo>
                <a:cubicBezTo>
                  <a:pt x="3448" y="4141"/>
                  <a:pt x="3482" y="4121"/>
                  <a:pt x="3515" y="4101"/>
                </a:cubicBezTo>
                <a:close/>
                <a:moveTo>
                  <a:pt x="2604" y="4376"/>
                </a:moveTo>
                <a:lnTo>
                  <a:pt x="2604" y="4621"/>
                </a:lnTo>
                <a:lnTo>
                  <a:pt x="2487" y="4621"/>
                </a:lnTo>
                <a:lnTo>
                  <a:pt x="2487" y="4376"/>
                </a:lnTo>
                <a:cubicBezTo>
                  <a:pt x="2507" y="4377"/>
                  <a:pt x="2526" y="4377"/>
                  <a:pt x="2546" y="4377"/>
                </a:cubicBezTo>
                <a:cubicBezTo>
                  <a:pt x="2565" y="4377"/>
                  <a:pt x="2584" y="4377"/>
                  <a:pt x="2604" y="4376"/>
                </a:cubicBezTo>
                <a:close/>
                <a:moveTo>
                  <a:pt x="1677" y="4159"/>
                </a:moveTo>
                <a:lnTo>
                  <a:pt x="1554" y="4372"/>
                </a:lnTo>
                <a:lnTo>
                  <a:pt x="1453" y="4313"/>
                </a:lnTo>
                <a:lnTo>
                  <a:pt x="1576" y="4101"/>
                </a:lnTo>
                <a:cubicBezTo>
                  <a:pt x="1609" y="4121"/>
                  <a:pt x="1643" y="4141"/>
                  <a:pt x="1677" y="4159"/>
                </a:cubicBezTo>
                <a:close/>
                <a:moveTo>
                  <a:pt x="983" y="3508"/>
                </a:moveTo>
                <a:lnTo>
                  <a:pt x="771" y="3630"/>
                </a:lnTo>
                <a:lnTo>
                  <a:pt x="712" y="3529"/>
                </a:lnTo>
                <a:lnTo>
                  <a:pt x="924" y="3407"/>
                </a:lnTo>
                <a:cubicBezTo>
                  <a:pt x="943" y="3441"/>
                  <a:pt x="962" y="3475"/>
                  <a:pt x="983" y="3508"/>
                </a:cubicBezTo>
                <a:close/>
              </a:path>
            </a:pathLst>
          </a:custGeom>
          <a:solidFill>
            <a:srgbClr val="009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矩形 15"/>
          <p:cNvSpPr>
            <a:spLocks noChangeArrowheads="1"/>
          </p:cNvSpPr>
          <p:nvPr/>
        </p:nvSpPr>
        <p:spPr bwMode="auto">
          <a:xfrm>
            <a:off x="10923588" y="2565400"/>
            <a:ext cx="1273175" cy="209073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txBox="1">
            <a:spLocks noChangeArrowheads="1"/>
          </p:cNvSpPr>
          <p:nvPr/>
        </p:nvSpPr>
        <p:spPr bwMode="auto">
          <a:xfrm>
            <a:off x="1033463" y="246063"/>
            <a:ext cx="132238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4000" b="1">
                <a:solidFill>
                  <a:schemeClr val="tx2"/>
                </a:solidFill>
                <a:ea typeface="微软雅黑" pitchFamily="34" charset="-122"/>
              </a:rPr>
              <a:t>目录</a:t>
            </a:r>
          </a:p>
        </p:txBody>
      </p:sp>
      <p:sp>
        <p:nvSpPr>
          <p:cNvPr id="5123" name="Text Box 5"/>
          <p:cNvSpPr txBox="1">
            <a:spLocks noChangeArrowheads="1"/>
          </p:cNvSpPr>
          <p:nvPr/>
        </p:nvSpPr>
        <p:spPr bwMode="auto">
          <a:xfrm>
            <a:off x="2114550" y="357188"/>
            <a:ext cx="163671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00">
                <a:solidFill>
                  <a:schemeClr val="tx2"/>
                </a:solidFill>
                <a:ea typeface="微软雅黑" pitchFamily="34" charset="-122"/>
              </a:rPr>
              <a:t>contents</a:t>
            </a:r>
          </a:p>
        </p:txBody>
      </p:sp>
      <p:sp>
        <p:nvSpPr>
          <p:cNvPr id="7172" name="五边形 2"/>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3" name="燕尾形 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74" name="Group 6"/>
          <p:cNvGrpSpPr>
            <a:grpSpLocks/>
          </p:cNvGrpSpPr>
          <p:nvPr/>
        </p:nvGrpSpPr>
        <p:grpSpPr bwMode="auto">
          <a:xfrm>
            <a:off x="1414463" y="2328863"/>
            <a:ext cx="3713162" cy="523875"/>
            <a:chOff x="0" y="0"/>
            <a:chExt cx="3396604" cy="479288"/>
          </a:xfrm>
        </p:grpSpPr>
        <p:sp>
          <p:nvSpPr>
            <p:cNvPr id="5174" name="椭圆 84"/>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75" name="直接连接符 85"/>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6" name="直接连接符 86"/>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Group 10"/>
          <p:cNvGrpSpPr>
            <a:grpSpLocks/>
          </p:cNvGrpSpPr>
          <p:nvPr/>
        </p:nvGrpSpPr>
        <p:grpSpPr bwMode="auto">
          <a:xfrm flipH="1">
            <a:off x="7162800" y="2328863"/>
            <a:ext cx="3713163" cy="523875"/>
            <a:chOff x="0" y="0"/>
            <a:chExt cx="3396604" cy="479288"/>
          </a:xfrm>
        </p:grpSpPr>
        <p:sp>
          <p:nvSpPr>
            <p:cNvPr id="5171" name="椭圆 88"/>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72" name="直接连接符 89"/>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3" name="直接连接符 90"/>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2" name="Group 14"/>
          <p:cNvGrpSpPr>
            <a:grpSpLocks/>
          </p:cNvGrpSpPr>
          <p:nvPr/>
        </p:nvGrpSpPr>
        <p:grpSpPr bwMode="auto">
          <a:xfrm flipV="1">
            <a:off x="1414463" y="4584700"/>
            <a:ext cx="3713162" cy="523875"/>
            <a:chOff x="0" y="0"/>
            <a:chExt cx="3396604" cy="479288"/>
          </a:xfrm>
        </p:grpSpPr>
        <p:sp>
          <p:nvSpPr>
            <p:cNvPr id="5168" name="椭圆 92"/>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69" name="直接连接符 93"/>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0" name="直接连接符 94"/>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Group 18"/>
          <p:cNvGrpSpPr>
            <a:grpSpLocks/>
          </p:cNvGrpSpPr>
          <p:nvPr/>
        </p:nvGrpSpPr>
        <p:grpSpPr bwMode="auto">
          <a:xfrm flipH="1" flipV="1">
            <a:off x="7162800" y="4584700"/>
            <a:ext cx="3713163" cy="523875"/>
            <a:chOff x="0" y="0"/>
            <a:chExt cx="3396604" cy="479288"/>
          </a:xfrm>
        </p:grpSpPr>
        <p:sp>
          <p:nvSpPr>
            <p:cNvPr id="5165" name="椭圆 96"/>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66" name="直接连接符 97"/>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7" name="直接连接符 98"/>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0" name="Group 22"/>
          <p:cNvGrpSpPr>
            <a:grpSpLocks/>
          </p:cNvGrpSpPr>
          <p:nvPr/>
        </p:nvGrpSpPr>
        <p:grpSpPr bwMode="auto">
          <a:xfrm>
            <a:off x="4565650" y="2185988"/>
            <a:ext cx="3125788" cy="3125787"/>
            <a:chOff x="0" y="0"/>
            <a:chExt cx="4922" cy="4922"/>
          </a:xfrm>
        </p:grpSpPr>
        <p:sp>
          <p:nvSpPr>
            <p:cNvPr id="5147" name="椭圆 77"/>
            <p:cNvSpPr>
              <a:spLocks noChangeArrowheads="1"/>
            </p:cNvSpPr>
            <p:nvPr/>
          </p:nvSpPr>
          <p:spPr bwMode="auto">
            <a:xfrm>
              <a:off x="0" y="0"/>
              <a:ext cx="4923" cy="4922"/>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solidFill>
                  <a:srgbClr val="2B2E30"/>
                </a:solidFill>
              </a:endParaRPr>
            </a:p>
          </p:txBody>
        </p:sp>
        <p:grpSp>
          <p:nvGrpSpPr>
            <p:cNvPr id="5148" name="Group 24"/>
            <p:cNvGrpSpPr>
              <a:grpSpLocks/>
            </p:cNvGrpSpPr>
            <p:nvPr/>
          </p:nvGrpSpPr>
          <p:grpSpPr bwMode="auto">
            <a:xfrm>
              <a:off x="415" y="467"/>
              <a:ext cx="4070" cy="4075"/>
              <a:chOff x="0" y="0"/>
              <a:chExt cx="3411642" cy="3417058"/>
            </a:xfrm>
          </p:grpSpPr>
          <p:sp>
            <p:nvSpPr>
              <p:cNvPr id="5149" name="未知"/>
              <p:cNvSpPr>
                <a:spLocks/>
              </p:cNvSpPr>
              <p:nvPr/>
            </p:nvSpPr>
            <p:spPr bwMode="auto">
              <a:xfrm>
                <a:off x="1713102" y="198810"/>
                <a:ext cx="131072" cy="320905"/>
              </a:xfrm>
              <a:custGeom>
                <a:avLst/>
                <a:gdLst>
                  <a:gd name="T0" fmla="*/ 79169904 w 217"/>
                  <a:gd name="T1" fmla="*/ 727465 h 532"/>
                  <a:gd name="T2" fmla="*/ 1824136 w 217"/>
                  <a:gd name="T3" fmla="*/ 0 h 532"/>
                  <a:gd name="T4" fmla="*/ 0 w 217"/>
                  <a:gd name="T5" fmla="*/ 192843999 h 532"/>
                  <a:gd name="T6" fmla="*/ 77345768 w 217"/>
                  <a:gd name="T7" fmla="*/ 193571464 h 532"/>
                  <a:gd name="T8" fmla="*/ 79169904 w 217"/>
                  <a:gd name="T9" fmla="*/ 727465 h 5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532">
                    <a:moveTo>
                      <a:pt x="217" y="2"/>
                    </a:moveTo>
                    <a:lnTo>
                      <a:pt x="5" y="0"/>
                    </a:lnTo>
                    <a:lnTo>
                      <a:pt x="0" y="530"/>
                    </a:lnTo>
                    <a:lnTo>
                      <a:pt x="212" y="532"/>
                    </a:lnTo>
                    <a:lnTo>
                      <a:pt x="217" y="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未知"/>
              <p:cNvSpPr>
                <a:spLocks/>
              </p:cNvSpPr>
              <p:nvPr/>
            </p:nvSpPr>
            <p:spPr bwMode="auto">
              <a:xfrm>
                <a:off x="955795" y="344673"/>
                <a:ext cx="271854" cy="340355"/>
              </a:xfrm>
              <a:custGeom>
                <a:avLst/>
                <a:gdLst>
                  <a:gd name="T0" fmla="*/ 69043585 w 445"/>
                  <a:gd name="T1" fmla="*/ 0 h 567"/>
                  <a:gd name="T2" fmla="*/ 0 w 445"/>
                  <a:gd name="T3" fmla="*/ 37473866 h 567"/>
                  <a:gd name="T4" fmla="*/ 97034162 w 445"/>
                  <a:gd name="T5" fmla="*/ 204306042 h 567"/>
                  <a:gd name="T6" fmla="*/ 166077747 w 445"/>
                  <a:gd name="T7" fmla="*/ 166832177 h 567"/>
                  <a:gd name="T8" fmla="*/ 69043585 w 445"/>
                  <a:gd name="T9" fmla="*/ 0 h 5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567">
                    <a:moveTo>
                      <a:pt x="185" y="0"/>
                    </a:moveTo>
                    <a:lnTo>
                      <a:pt x="0" y="104"/>
                    </a:lnTo>
                    <a:lnTo>
                      <a:pt x="260" y="567"/>
                    </a:lnTo>
                    <a:lnTo>
                      <a:pt x="445" y="463"/>
                    </a:lnTo>
                    <a:lnTo>
                      <a:pt x="185"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未知"/>
              <p:cNvSpPr>
                <a:spLocks/>
              </p:cNvSpPr>
              <p:nvPr/>
            </p:nvSpPr>
            <p:spPr bwMode="auto">
              <a:xfrm>
                <a:off x="402383" y="855206"/>
                <a:ext cx="339819" cy="277146"/>
              </a:xfrm>
              <a:custGeom>
                <a:avLst/>
                <a:gdLst>
                  <a:gd name="T0" fmla="*/ 39290521 w 566"/>
                  <a:gd name="T1" fmla="*/ 0 h 453"/>
                  <a:gd name="T2" fmla="*/ 0 w 566"/>
                  <a:gd name="T3" fmla="*/ 68497276 h 453"/>
                  <a:gd name="T4" fmla="*/ 164732364 w 566"/>
                  <a:gd name="T5" fmla="*/ 169558290 h 453"/>
                  <a:gd name="T6" fmla="*/ 204022885 w 566"/>
                  <a:gd name="T7" fmla="*/ 101061014 h 453"/>
                  <a:gd name="T8" fmla="*/ 39290521 w 566"/>
                  <a:gd name="T9" fmla="*/ 0 h 4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453">
                    <a:moveTo>
                      <a:pt x="109" y="0"/>
                    </a:moveTo>
                    <a:lnTo>
                      <a:pt x="0" y="183"/>
                    </a:lnTo>
                    <a:lnTo>
                      <a:pt x="457" y="453"/>
                    </a:lnTo>
                    <a:lnTo>
                      <a:pt x="566" y="270"/>
                    </a:lnTo>
                    <a:lnTo>
                      <a:pt x="109"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未知"/>
              <p:cNvSpPr>
                <a:spLocks/>
              </p:cNvSpPr>
              <p:nvPr/>
            </p:nvSpPr>
            <p:spPr bwMode="auto">
              <a:xfrm>
                <a:off x="198494" y="1603990"/>
                <a:ext cx="325251" cy="131283"/>
              </a:xfrm>
              <a:custGeom>
                <a:avLst/>
                <a:gdLst>
                  <a:gd name="T0" fmla="*/ 744477 w 533"/>
                  <a:gd name="T1" fmla="*/ 0 h 218"/>
                  <a:gd name="T2" fmla="*/ 0 w 533"/>
                  <a:gd name="T3" fmla="*/ 76884865 h 218"/>
                  <a:gd name="T4" fmla="*/ 197359622 w 533"/>
                  <a:gd name="T5" fmla="*/ 79060670 h 218"/>
                  <a:gd name="T6" fmla="*/ 198476947 w 533"/>
                  <a:gd name="T7" fmla="*/ 1813271 h 218"/>
                  <a:gd name="T8" fmla="*/ 744477 w 533"/>
                  <a:gd name="T9" fmla="*/ 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18">
                    <a:moveTo>
                      <a:pt x="2" y="0"/>
                    </a:moveTo>
                    <a:lnTo>
                      <a:pt x="0" y="212"/>
                    </a:lnTo>
                    <a:lnTo>
                      <a:pt x="530" y="218"/>
                    </a:lnTo>
                    <a:lnTo>
                      <a:pt x="533" y="5"/>
                    </a:lnTo>
                    <a:lnTo>
                      <a:pt x="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未知"/>
              <p:cNvSpPr>
                <a:spLocks/>
              </p:cNvSpPr>
              <p:nvPr/>
            </p:nvSpPr>
            <p:spPr bwMode="auto">
              <a:xfrm>
                <a:off x="344128" y="2221497"/>
                <a:ext cx="339819" cy="272282"/>
              </a:xfrm>
              <a:custGeom>
                <a:avLst/>
                <a:gdLst>
                  <a:gd name="T0" fmla="*/ 0 w 567"/>
                  <a:gd name="T1" fmla="*/ 97339897 h 445"/>
                  <a:gd name="T2" fmla="*/ 37715114 w 567"/>
                  <a:gd name="T3" fmla="*/ 166601096 h 445"/>
                  <a:gd name="T4" fmla="*/ 203663056 w 567"/>
                  <a:gd name="T5" fmla="*/ 69261198 h 445"/>
                  <a:gd name="T6" fmla="*/ 166306939 w 567"/>
                  <a:gd name="T7" fmla="*/ 0 h 445"/>
                  <a:gd name="T8" fmla="*/ 0 w 567"/>
                  <a:gd name="T9" fmla="*/ 97339897 h 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445">
                    <a:moveTo>
                      <a:pt x="0" y="260"/>
                    </a:moveTo>
                    <a:lnTo>
                      <a:pt x="105" y="445"/>
                    </a:lnTo>
                    <a:lnTo>
                      <a:pt x="567" y="185"/>
                    </a:lnTo>
                    <a:lnTo>
                      <a:pt x="463" y="0"/>
                    </a:lnTo>
                    <a:lnTo>
                      <a:pt x="0" y="2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未知"/>
              <p:cNvSpPr>
                <a:spLocks/>
              </p:cNvSpPr>
              <p:nvPr/>
            </p:nvSpPr>
            <p:spPr bwMode="auto">
              <a:xfrm>
                <a:off x="1552905" y="1555367"/>
                <a:ext cx="339819" cy="340355"/>
              </a:xfrm>
              <a:custGeom>
                <a:avLst/>
                <a:gdLst>
                  <a:gd name="T0" fmla="*/ 154463674 w 565"/>
                  <a:gd name="T1" fmla="*/ 13789498 h 565"/>
                  <a:gd name="T2" fmla="*/ 140355472 w 565"/>
                  <a:gd name="T3" fmla="*/ 7257694 h 565"/>
                  <a:gd name="T4" fmla="*/ 125524327 w 565"/>
                  <a:gd name="T5" fmla="*/ 2540313 h 565"/>
                  <a:gd name="T6" fmla="*/ 106351919 w 565"/>
                  <a:gd name="T7" fmla="*/ 0 h 565"/>
                  <a:gd name="T8" fmla="*/ 91158702 w 565"/>
                  <a:gd name="T9" fmla="*/ 362644 h 565"/>
                  <a:gd name="T10" fmla="*/ 72348367 w 565"/>
                  <a:gd name="T11" fmla="*/ 4354737 h 565"/>
                  <a:gd name="T12" fmla="*/ 54260975 w 565"/>
                  <a:gd name="T13" fmla="*/ 11975074 h 565"/>
                  <a:gd name="T14" fmla="*/ 33642081 w 565"/>
                  <a:gd name="T15" fmla="*/ 26127818 h 565"/>
                  <a:gd name="T16" fmla="*/ 23151598 w 565"/>
                  <a:gd name="T17" fmla="*/ 37377003 h 565"/>
                  <a:gd name="T18" fmla="*/ 14108202 w 565"/>
                  <a:gd name="T19" fmla="*/ 50440611 h 565"/>
                  <a:gd name="T20" fmla="*/ 5426278 w 565"/>
                  <a:gd name="T21" fmla="*/ 68948092 h 565"/>
                  <a:gd name="T22" fmla="*/ 1447088 w 565"/>
                  <a:gd name="T23" fmla="*/ 83826123 h 565"/>
                  <a:gd name="T24" fmla="*/ 0 w 565"/>
                  <a:gd name="T25" fmla="*/ 98704155 h 565"/>
                  <a:gd name="T26" fmla="*/ 1085015 w 565"/>
                  <a:gd name="T27" fmla="*/ 118300169 h 565"/>
                  <a:gd name="T28" fmla="*/ 7958381 w 565"/>
                  <a:gd name="T29" fmla="*/ 142250318 h 565"/>
                  <a:gd name="T30" fmla="*/ 14469673 w 565"/>
                  <a:gd name="T31" fmla="*/ 155313926 h 565"/>
                  <a:gd name="T32" fmla="*/ 26407244 w 565"/>
                  <a:gd name="T33" fmla="*/ 171281094 h 565"/>
                  <a:gd name="T34" fmla="*/ 37621271 w 565"/>
                  <a:gd name="T35" fmla="*/ 182167634 h 565"/>
                  <a:gd name="T36" fmla="*/ 54984519 w 565"/>
                  <a:gd name="T37" fmla="*/ 193780065 h 565"/>
                  <a:gd name="T38" fmla="*/ 73795455 w 565"/>
                  <a:gd name="T39" fmla="*/ 201037759 h 565"/>
                  <a:gd name="T40" fmla="*/ 88626600 w 565"/>
                  <a:gd name="T41" fmla="*/ 204303360 h 565"/>
                  <a:gd name="T42" fmla="*/ 108160478 w 565"/>
                  <a:gd name="T43" fmla="*/ 205029250 h 565"/>
                  <a:gd name="T44" fmla="*/ 127694958 w 565"/>
                  <a:gd name="T45" fmla="*/ 202126293 h 565"/>
                  <a:gd name="T46" fmla="*/ 146143822 w 565"/>
                  <a:gd name="T47" fmla="*/ 195231242 h 565"/>
                  <a:gd name="T48" fmla="*/ 163145598 w 565"/>
                  <a:gd name="T49" fmla="*/ 185070591 h 565"/>
                  <a:gd name="T50" fmla="*/ 178338816 w 565"/>
                  <a:gd name="T51" fmla="*/ 171281094 h 565"/>
                  <a:gd name="T52" fmla="*/ 190637858 w 565"/>
                  <a:gd name="T53" fmla="*/ 154951282 h 565"/>
                  <a:gd name="T54" fmla="*/ 199319782 w 565"/>
                  <a:gd name="T55" fmla="*/ 136081158 h 565"/>
                  <a:gd name="T56" fmla="*/ 204383987 w 565"/>
                  <a:gd name="T57" fmla="*/ 111405119 h 565"/>
                  <a:gd name="T58" fmla="*/ 204022516 w 565"/>
                  <a:gd name="T59" fmla="*/ 91809707 h 565"/>
                  <a:gd name="T60" fmla="*/ 200043326 w 565"/>
                  <a:gd name="T61" fmla="*/ 72213693 h 565"/>
                  <a:gd name="T62" fmla="*/ 192446416 w 565"/>
                  <a:gd name="T63" fmla="*/ 54069458 h 565"/>
                  <a:gd name="T64" fmla="*/ 184488036 w 565"/>
                  <a:gd name="T65" fmla="*/ 41368494 h 565"/>
                  <a:gd name="T66" fmla="*/ 174721096 w 565"/>
                  <a:gd name="T67" fmla="*/ 29756665 h 565"/>
                  <a:gd name="T68" fmla="*/ 154463674 w 565"/>
                  <a:gd name="T69" fmla="*/ 13789498 h 5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65" h="565">
                    <a:moveTo>
                      <a:pt x="427" y="38"/>
                    </a:moveTo>
                    <a:lnTo>
                      <a:pt x="388" y="20"/>
                    </a:lnTo>
                    <a:lnTo>
                      <a:pt x="347" y="7"/>
                    </a:lnTo>
                    <a:lnTo>
                      <a:pt x="294" y="0"/>
                    </a:lnTo>
                    <a:lnTo>
                      <a:pt x="252" y="1"/>
                    </a:lnTo>
                    <a:lnTo>
                      <a:pt x="200" y="12"/>
                    </a:lnTo>
                    <a:lnTo>
                      <a:pt x="150" y="33"/>
                    </a:lnTo>
                    <a:lnTo>
                      <a:pt x="93" y="72"/>
                    </a:lnTo>
                    <a:lnTo>
                      <a:pt x="64" y="103"/>
                    </a:lnTo>
                    <a:lnTo>
                      <a:pt x="39" y="139"/>
                    </a:lnTo>
                    <a:lnTo>
                      <a:pt x="15" y="190"/>
                    </a:lnTo>
                    <a:lnTo>
                      <a:pt x="4" y="231"/>
                    </a:lnTo>
                    <a:lnTo>
                      <a:pt x="0" y="272"/>
                    </a:lnTo>
                    <a:lnTo>
                      <a:pt x="3" y="326"/>
                    </a:lnTo>
                    <a:lnTo>
                      <a:pt x="22" y="392"/>
                    </a:lnTo>
                    <a:lnTo>
                      <a:pt x="40" y="428"/>
                    </a:lnTo>
                    <a:lnTo>
                      <a:pt x="73" y="472"/>
                    </a:lnTo>
                    <a:lnTo>
                      <a:pt x="104" y="502"/>
                    </a:lnTo>
                    <a:lnTo>
                      <a:pt x="152" y="534"/>
                    </a:lnTo>
                    <a:lnTo>
                      <a:pt x="204" y="554"/>
                    </a:lnTo>
                    <a:lnTo>
                      <a:pt x="245" y="563"/>
                    </a:lnTo>
                    <a:lnTo>
                      <a:pt x="299" y="565"/>
                    </a:lnTo>
                    <a:lnTo>
                      <a:pt x="353" y="557"/>
                    </a:lnTo>
                    <a:lnTo>
                      <a:pt x="404" y="538"/>
                    </a:lnTo>
                    <a:lnTo>
                      <a:pt x="451" y="510"/>
                    </a:lnTo>
                    <a:lnTo>
                      <a:pt x="493" y="472"/>
                    </a:lnTo>
                    <a:lnTo>
                      <a:pt x="527" y="427"/>
                    </a:lnTo>
                    <a:lnTo>
                      <a:pt x="551" y="375"/>
                    </a:lnTo>
                    <a:lnTo>
                      <a:pt x="565" y="307"/>
                    </a:lnTo>
                    <a:lnTo>
                      <a:pt x="564" y="253"/>
                    </a:lnTo>
                    <a:lnTo>
                      <a:pt x="553" y="199"/>
                    </a:lnTo>
                    <a:lnTo>
                      <a:pt x="532" y="149"/>
                    </a:lnTo>
                    <a:lnTo>
                      <a:pt x="510" y="114"/>
                    </a:lnTo>
                    <a:lnTo>
                      <a:pt x="483" y="82"/>
                    </a:lnTo>
                    <a:lnTo>
                      <a:pt x="427" y="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未知"/>
              <p:cNvSpPr>
                <a:spLocks/>
              </p:cNvSpPr>
              <p:nvPr/>
            </p:nvSpPr>
            <p:spPr bwMode="auto">
              <a:xfrm>
                <a:off x="1193672" y="685028"/>
                <a:ext cx="611673" cy="1074553"/>
              </a:xfrm>
              <a:custGeom>
                <a:avLst/>
                <a:gdLst>
                  <a:gd name="T0" fmla="*/ 310641122 w 1013"/>
                  <a:gd name="T1" fmla="*/ 595187706 h 1940"/>
                  <a:gd name="T2" fmla="*/ 0 w 1013"/>
                  <a:gd name="T3" fmla="*/ 22702979 h 1940"/>
                  <a:gd name="T4" fmla="*/ 58701286 w 1013"/>
                  <a:gd name="T5" fmla="*/ 0 h 1940"/>
                  <a:gd name="T6" fmla="*/ 369342408 w 1013"/>
                  <a:gd name="T7" fmla="*/ 572791584 h 1940"/>
                  <a:gd name="T8" fmla="*/ 310641122 w 1013"/>
                  <a:gd name="T9" fmla="*/ 595187706 h 19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3" h="1940">
                    <a:moveTo>
                      <a:pt x="852" y="1940"/>
                    </a:moveTo>
                    <a:lnTo>
                      <a:pt x="0" y="74"/>
                    </a:lnTo>
                    <a:lnTo>
                      <a:pt x="161" y="0"/>
                    </a:lnTo>
                    <a:lnTo>
                      <a:pt x="1013" y="1867"/>
                    </a:lnTo>
                    <a:lnTo>
                      <a:pt x="852" y="19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未知"/>
              <p:cNvSpPr>
                <a:spLocks/>
              </p:cNvSpPr>
              <p:nvPr/>
            </p:nvSpPr>
            <p:spPr bwMode="auto">
              <a:xfrm>
                <a:off x="853853" y="2707715"/>
                <a:ext cx="276706" cy="340355"/>
              </a:xfrm>
              <a:custGeom>
                <a:avLst/>
                <a:gdLst>
                  <a:gd name="T0" fmla="*/ 0 w 453"/>
                  <a:gd name="T1" fmla="*/ 166062463 h 564"/>
                  <a:gd name="T2" fmla="*/ 68279802 w 453"/>
                  <a:gd name="T3" fmla="*/ 205392777 h 564"/>
                  <a:gd name="T4" fmla="*/ 169020332 w 453"/>
                  <a:gd name="T5" fmla="*/ 38966423 h 564"/>
                  <a:gd name="T6" fmla="*/ 100740531 w 453"/>
                  <a:gd name="T7" fmla="*/ 0 h 564"/>
                  <a:gd name="T8" fmla="*/ 0 w 453"/>
                  <a:gd name="T9" fmla="*/ 166062463 h 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564">
                    <a:moveTo>
                      <a:pt x="0" y="456"/>
                    </a:moveTo>
                    <a:lnTo>
                      <a:pt x="183" y="564"/>
                    </a:lnTo>
                    <a:lnTo>
                      <a:pt x="453" y="107"/>
                    </a:lnTo>
                    <a:lnTo>
                      <a:pt x="270" y="0"/>
                    </a:lnTo>
                    <a:lnTo>
                      <a:pt x="0" y="45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未知"/>
              <p:cNvSpPr>
                <a:spLocks/>
              </p:cNvSpPr>
              <p:nvPr/>
            </p:nvSpPr>
            <p:spPr bwMode="auto">
              <a:xfrm>
                <a:off x="1601450" y="2926516"/>
                <a:ext cx="131072" cy="325769"/>
              </a:xfrm>
              <a:custGeom>
                <a:avLst/>
                <a:gdLst>
                  <a:gd name="T0" fmla="*/ 0 w 218"/>
                  <a:gd name="T1" fmla="*/ 197248249 h 534"/>
                  <a:gd name="T2" fmla="*/ 76999389 w 218"/>
                  <a:gd name="T3" fmla="*/ 198736782 h 534"/>
                  <a:gd name="T4" fmla="*/ 78806739 w 218"/>
                  <a:gd name="T5" fmla="*/ 744266 h 534"/>
                  <a:gd name="T6" fmla="*/ 1807351 w 218"/>
                  <a:gd name="T7" fmla="*/ 0 h 534"/>
                  <a:gd name="T8" fmla="*/ 0 w 218"/>
                  <a:gd name="T9" fmla="*/ 197248249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534">
                    <a:moveTo>
                      <a:pt x="0" y="530"/>
                    </a:moveTo>
                    <a:lnTo>
                      <a:pt x="213" y="534"/>
                    </a:lnTo>
                    <a:lnTo>
                      <a:pt x="218" y="2"/>
                    </a:lnTo>
                    <a:lnTo>
                      <a:pt x="5" y="0"/>
                    </a:lnTo>
                    <a:lnTo>
                      <a:pt x="0" y="5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未知"/>
              <p:cNvSpPr>
                <a:spLocks/>
              </p:cNvSpPr>
              <p:nvPr/>
            </p:nvSpPr>
            <p:spPr bwMode="auto">
              <a:xfrm>
                <a:off x="2217975" y="2761202"/>
                <a:ext cx="271854" cy="345219"/>
              </a:xfrm>
              <a:custGeom>
                <a:avLst/>
                <a:gdLst>
                  <a:gd name="T0" fmla="*/ 97471905 w 444"/>
                  <a:gd name="T1" fmla="*/ 210558583 h 566"/>
                  <a:gd name="T2" fmla="*/ 166451796 w 444"/>
                  <a:gd name="T3" fmla="*/ 171497602 h 566"/>
                  <a:gd name="T4" fmla="*/ 68979891 w 444"/>
                  <a:gd name="T5" fmla="*/ 0 h 566"/>
                  <a:gd name="T6" fmla="*/ 0 w 444"/>
                  <a:gd name="T7" fmla="*/ 38688925 h 566"/>
                  <a:gd name="T8" fmla="*/ 97471905 w 444"/>
                  <a:gd name="T9" fmla="*/ 210558583 h 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566">
                    <a:moveTo>
                      <a:pt x="260" y="566"/>
                    </a:moveTo>
                    <a:lnTo>
                      <a:pt x="444" y="461"/>
                    </a:lnTo>
                    <a:lnTo>
                      <a:pt x="184" y="0"/>
                    </a:lnTo>
                    <a:lnTo>
                      <a:pt x="0" y="104"/>
                    </a:lnTo>
                    <a:lnTo>
                      <a:pt x="260" y="5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未知"/>
              <p:cNvSpPr>
                <a:spLocks/>
              </p:cNvSpPr>
              <p:nvPr/>
            </p:nvSpPr>
            <p:spPr bwMode="auto">
              <a:xfrm>
                <a:off x="2703428" y="2318737"/>
                <a:ext cx="339819" cy="277146"/>
              </a:xfrm>
              <a:custGeom>
                <a:avLst/>
                <a:gdLst>
                  <a:gd name="T0" fmla="*/ 165315628 w 565"/>
                  <a:gd name="T1" fmla="*/ 169933419 h 452"/>
                  <a:gd name="T2" fmla="*/ 204383987 w 565"/>
                  <a:gd name="T3" fmla="*/ 101509015 h 452"/>
                  <a:gd name="T4" fmla="*/ 39068359 w 565"/>
                  <a:gd name="T5" fmla="*/ 0 h 452"/>
                  <a:gd name="T6" fmla="*/ 0 w 565"/>
                  <a:gd name="T7" fmla="*/ 68800268 h 452"/>
                  <a:gd name="T8" fmla="*/ 165315628 w 565"/>
                  <a:gd name="T9" fmla="*/ 169933419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5" h="452">
                    <a:moveTo>
                      <a:pt x="457" y="452"/>
                    </a:moveTo>
                    <a:lnTo>
                      <a:pt x="565" y="270"/>
                    </a:lnTo>
                    <a:lnTo>
                      <a:pt x="108" y="0"/>
                    </a:lnTo>
                    <a:lnTo>
                      <a:pt x="0" y="183"/>
                    </a:lnTo>
                    <a:lnTo>
                      <a:pt x="457" y="45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未知"/>
              <p:cNvSpPr>
                <a:spLocks/>
              </p:cNvSpPr>
              <p:nvPr/>
            </p:nvSpPr>
            <p:spPr bwMode="auto">
              <a:xfrm>
                <a:off x="2921879" y="1715822"/>
                <a:ext cx="325251" cy="131283"/>
              </a:xfrm>
              <a:custGeom>
                <a:avLst/>
                <a:gdLst>
                  <a:gd name="T0" fmla="*/ 198102314 w 532"/>
                  <a:gd name="T1" fmla="*/ 79060670 h 218"/>
                  <a:gd name="T2" fmla="*/ 198850024 w 532"/>
                  <a:gd name="T3" fmla="*/ 2175805 h 218"/>
                  <a:gd name="T4" fmla="*/ 747710 w 532"/>
                  <a:gd name="T5" fmla="*/ 0 h 218"/>
                  <a:gd name="T6" fmla="*/ 0 w 532"/>
                  <a:gd name="T7" fmla="*/ 76884865 h 218"/>
                  <a:gd name="T8" fmla="*/ 198102314 w 532"/>
                  <a:gd name="T9" fmla="*/ 790606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 h="218">
                    <a:moveTo>
                      <a:pt x="530" y="218"/>
                    </a:moveTo>
                    <a:lnTo>
                      <a:pt x="532" y="6"/>
                    </a:lnTo>
                    <a:lnTo>
                      <a:pt x="2" y="0"/>
                    </a:lnTo>
                    <a:lnTo>
                      <a:pt x="0" y="212"/>
                    </a:lnTo>
                    <a:lnTo>
                      <a:pt x="530" y="2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未知"/>
              <p:cNvSpPr>
                <a:spLocks/>
              </p:cNvSpPr>
              <p:nvPr/>
            </p:nvSpPr>
            <p:spPr bwMode="auto">
              <a:xfrm>
                <a:off x="2756824" y="957316"/>
                <a:ext cx="344671" cy="267424"/>
              </a:xfrm>
              <a:custGeom>
                <a:avLst/>
                <a:gdLst>
                  <a:gd name="T0" fmla="*/ 209890633 w 566"/>
                  <a:gd name="T1" fmla="*/ 66811529 h 445"/>
                  <a:gd name="T2" fmla="*/ 171324018 w 566"/>
                  <a:gd name="T3" fmla="*/ 0 h 445"/>
                  <a:gd name="T4" fmla="*/ 0 w 566"/>
                  <a:gd name="T5" fmla="*/ 94258847 h 445"/>
                  <a:gd name="T6" fmla="*/ 38937471 w 566"/>
                  <a:gd name="T7" fmla="*/ 160709204 h 445"/>
                  <a:gd name="T8" fmla="*/ 209890633 w 566"/>
                  <a:gd name="T9" fmla="*/ 66811529 h 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445">
                    <a:moveTo>
                      <a:pt x="566" y="185"/>
                    </a:moveTo>
                    <a:lnTo>
                      <a:pt x="462" y="0"/>
                    </a:lnTo>
                    <a:lnTo>
                      <a:pt x="0" y="261"/>
                    </a:lnTo>
                    <a:lnTo>
                      <a:pt x="105" y="445"/>
                    </a:lnTo>
                    <a:lnTo>
                      <a:pt x="566" y="1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未知"/>
              <p:cNvSpPr>
                <a:spLocks/>
              </p:cNvSpPr>
              <p:nvPr/>
            </p:nvSpPr>
            <p:spPr bwMode="auto">
              <a:xfrm>
                <a:off x="2315064" y="398160"/>
                <a:ext cx="276706" cy="345219"/>
              </a:xfrm>
              <a:custGeom>
                <a:avLst/>
                <a:gdLst>
                  <a:gd name="T0" fmla="*/ 169020332 w 453"/>
                  <a:gd name="T1" fmla="*/ 40319746 h 565"/>
                  <a:gd name="T2" fmla="*/ 100740531 w 453"/>
                  <a:gd name="T3" fmla="*/ 0 h 565"/>
                  <a:gd name="T4" fmla="*/ 0 w 453"/>
                  <a:gd name="T5" fmla="*/ 170611507 h 565"/>
                  <a:gd name="T6" fmla="*/ 68279802 w 453"/>
                  <a:gd name="T7" fmla="*/ 210931253 h 565"/>
                  <a:gd name="T8" fmla="*/ 169020332 w 453"/>
                  <a:gd name="T9" fmla="*/ 40319746 h 5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565">
                    <a:moveTo>
                      <a:pt x="453" y="108"/>
                    </a:moveTo>
                    <a:lnTo>
                      <a:pt x="270" y="0"/>
                    </a:lnTo>
                    <a:lnTo>
                      <a:pt x="0" y="457"/>
                    </a:lnTo>
                    <a:lnTo>
                      <a:pt x="183" y="565"/>
                    </a:lnTo>
                    <a:lnTo>
                      <a:pt x="453" y="10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未知"/>
              <p:cNvSpPr>
                <a:spLocks/>
              </p:cNvSpPr>
              <p:nvPr/>
            </p:nvSpPr>
            <p:spPr bwMode="auto">
              <a:xfrm>
                <a:off x="1674267" y="1321980"/>
                <a:ext cx="917503" cy="486224"/>
              </a:xfrm>
              <a:custGeom>
                <a:avLst/>
                <a:gdLst>
                  <a:gd name="T0" fmla="*/ 462279931 w 1821"/>
                  <a:gd name="T1" fmla="*/ 113318185 h 799"/>
                  <a:gd name="T2" fmla="*/ 440447794 w 1821"/>
                  <a:gd name="T3" fmla="*/ 0 h 799"/>
                  <a:gd name="T4" fmla="*/ 0 w 1821"/>
                  <a:gd name="T5" fmla="*/ 182568897 h 799"/>
                  <a:gd name="T6" fmla="*/ 21832138 w 1821"/>
                  <a:gd name="T7" fmla="*/ 295887082 h 799"/>
                  <a:gd name="T8" fmla="*/ 462279931 w 1821"/>
                  <a:gd name="T9" fmla="*/ 113318185 h 7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1" h="799">
                    <a:moveTo>
                      <a:pt x="1821" y="306"/>
                    </a:moveTo>
                    <a:lnTo>
                      <a:pt x="1735" y="0"/>
                    </a:lnTo>
                    <a:lnTo>
                      <a:pt x="0" y="493"/>
                    </a:lnTo>
                    <a:lnTo>
                      <a:pt x="86" y="799"/>
                    </a:lnTo>
                    <a:lnTo>
                      <a:pt x="1821" y="30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Oval 66"/>
              <p:cNvSpPr>
                <a:spLocks noChangeArrowheads="1"/>
              </p:cNvSpPr>
              <p:nvPr/>
            </p:nvSpPr>
            <p:spPr bwMode="auto">
              <a:xfrm>
                <a:off x="0" y="0"/>
                <a:ext cx="3411642" cy="3417058"/>
              </a:xfrm>
              <a:prstGeom prst="ellipse">
                <a:avLst/>
              </a:prstGeom>
              <a:noFill/>
              <a:ln w="57150">
                <a:solidFill>
                  <a:schemeClr val="bg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209" name="Group 41"/>
          <p:cNvGrpSpPr>
            <a:grpSpLocks/>
          </p:cNvGrpSpPr>
          <p:nvPr/>
        </p:nvGrpSpPr>
        <p:grpSpPr bwMode="auto">
          <a:xfrm>
            <a:off x="1444624" y="1692275"/>
            <a:ext cx="2862271" cy="566643"/>
            <a:chOff x="20" y="0"/>
            <a:chExt cx="4508" cy="892"/>
          </a:xfrm>
        </p:grpSpPr>
        <p:sp>
          <p:nvSpPr>
            <p:cNvPr id="5144" name="TextBox 81"/>
            <p:cNvSpPr txBox="1">
              <a:spLocks noChangeArrowheads="1"/>
            </p:cNvSpPr>
            <p:nvPr/>
          </p:nvSpPr>
          <p:spPr bwMode="auto">
            <a:xfrm>
              <a:off x="668" y="68"/>
              <a:ext cx="38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a:solidFill>
                    <a:schemeClr val="tx2"/>
                  </a:solidFill>
                  <a:latin typeface="微软雅黑" pitchFamily="34" charset="-122"/>
                  <a:ea typeface="微软雅黑" pitchFamily="34" charset="-122"/>
                </a:rPr>
                <a:t>背景</a:t>
              </a:r>
            </a:p>
          </p:txBody>
        </p:sp>
        <p:sp>
          <p:nvSpPr>
            <p:cNvPr id="5146" name="Freeform 8"/>
            <p:cNvSpPr>
              <a:spLocks noEditPoints="1"/>
            </p:cNvSpPr>
            <p:nvPr/>
          </p:nvSpPr>
          <p:spPr bwMode="auto">
            <a:xfrm>
              <a:off x="20" y="0"/>
              <a:ext cx="648" cy="878"/>
            </a:xfrm>
            <a:custGeom>
              <a:avLst/>
              <a:gdLst>
                <a:gd name="T0" fmla="*/ 62 w 734"/>
                <a:gd name="T1" fmla="*/ 708 h 993"/>
                <a:gd name="T2" fmla="*/ 96 w 734"/>
                <a:gd name="T3" fmla="*/ 119 h 993"/>
                <a:gd name="T4" fmla="*/ 126 w 734"/>
                <a:gd name="T5" fmla="*/ 171 h 993"/>
                <a:gd name="T6" fmla="*/ 156 w 734"/>
                <a:gd name="T7" fmla="*/ 119 h 993"/>
                <a:gd name="T8" fmla="*/ 256 w 734"/>
                <a:gd name="T9" fmla="*/ 140 h 993"/>
                <a:gd name="T10" fmla="*/ 316 w 734"/>
                <a:gd name="T11" fmla="*/ 140 h 993"/>
                <a:gd name="T12" fmla="*/ 416 w 734"/>
                <a:gd name="T13" fmla="*/ 119 h 993"/>
                <a:gd name="T14" fmla="*/ 446 w 734"/>
                <a:gd name="T15" fmla="*/ 171 h 993"/>
                <a:gd name="T16" fmla="*/ 476 w 734"/>
                <a:gd name="T17" fmla="*/ 119 h 993"/>
                <a:gd name="T18" fmla="*/ 511 w 734"/>
                <a:gd name="T19" fmla="*/ 708 h 993"/>
                <a:gd name="T20" fmla="*/ 476 w 734"/>
                <a:gd name="T21" fmla="*/ 52 h 993"/>
                <a:gd name="T22" fmla="*/ 446 w 734"/>
                <a:gd name="T23" fmla="*/ 0 h 993"/>
                <a:gd name="T24" fmla="*/ 416 w 734"/>
                <a:gd name="T25" fmla="*/ 52 h 993"/>
                <a:gd name="T26" fmla="*/ 316 w 734"/>
                <a:gd name="T27" fmla="*/ 30 h 993"/>
                <a:gd name="T28" fmla="*/ 256 w 734"/>
                <a:gd name="T29" fmla="*/ 30 h 993"/>
                <a:gd name="T30" fmla="*/ 156 w 734"/>
                <a:gd name="T31" fmla="*/ 52 h 993"/>
                <a:gd name="T32" fmla="*/ 126 w 734"/>
                <a:gd name="T33" fmla="*/ 0 h 993"/>
                <a:gd name="T34" fmla="*/ 96 w 734"/>
                <a:gd name="T35" fmla="*/ 52 h 993"/>
                <a:gd name="T36" fmla="*/ 0 w 734"/>
                <a:gd name="T37" fmla="*/ 115 h 993"/>
                <a:gd name="T38" fmla="*/ 63 w 734"/>
                <a:gd name="T39" fmla="*/ 776 h 993"/>
                <a:gd name="T40" fmla="*/ 572 w 734"/>
                <a:gd name="T41" fmla="*/ 714 h 993"/>
                <a:gd name="T42" fmla="*/ 510 w 734"/>
                <a:gd name="T43" fmla="*/ 52 h 993"/>
                <a:gd name="T44" fmla="*/ 447 w 734"/>
                <a:gd name="T45" fmla="*/ 290 h 993"/>
                <a:gd name="T46" fmla="*/ 125 w 734"/>
                <a:gd name="T47" fmla="*/ 248 h 993"/>
                <a:gd name="T48" fmla="*/ 125 w 734"/>
                <a:gd name="T49" fmla="*/ 401 h 993"/>
                <a:gd name="T50" fmla="*/ 447 w 734"/>
                <a:gd name="T51" fmla="*/ 358 h 993"/>
                <a:gd name="T52" fmla="*/ 125 w 734"/>
                <a:gd name="T53" fmla="*/ 401 h 993"/>
                <a:gd name="T54" fmla="*/ 447 w 734"/>
                <a:gd name="T55" fmla="*/ 510 h 993"/>
                <a:gd name="T56" fmla="*/ 125 w 734"/>
                <a:gd name="T57" fmla="*/ 469 h 993"/>
                <a:gd name="T58" fmla="*/ 125 w 734"/>
                <a:gd name="T59" fmla="*/ 621 h 993"/>
                <a:gd name="T60" fmla="*/ 447 w 734"/>
                <a:gd name="T61" fmla="*/ 578 h 993"/>
                <a:gd name="T62" fmla="*/ 125 w 734"/>
                <a:gd name="T63" fmla="*/ 621 h 9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13" name="Group 45"/>
          <p:cNvGrpSpPr>
            <a:grpSpLocks/>
          </p:cNvGrpSpPr>
          <p:nvPr/>
        </p:nvGrpSpPr>
        <p:grpSpPr bwMode="auto">
          <a:xfrm>
            <a:off x="8248650" y="1639888"/>
            <a:ext cx="2627313" cy="2068104"/>
            <a:chOff x="0" y="0"/>
            <a:chExt cx="4138" cy="3255"/>
          </a:xfrm>
        </p:grpSpPr>
        <p:sp>
          <p:nvSpPr>
            <p:cNvPr id="5141" name="TextBox 102"/>
            <p:cNvSpPr txBox="1">
              <a:spLocks noChangeArrowheads="1"/>
            </p:cNvSpPr>
            <p:nvPr/>
          </p:nvSpPr>
          <p:spPr bwMode="auto">
            <a:xfrm>
              <a:off x="825" y="137"/>
              <a:ext cx="3298"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smtClean="0">
                  <a:solidFill>
                    <a:srgbClr val="2B2E30"/>
                  </a:solidFill>
                  <a:latin typeface="微软雅黑" pitchFamily="34" charset="-122"/>
                  <a:ea typeface="微软雅黑" pitchFamily="34" charset="-122"/>
                </a:rPr>
                <a:t>使用方法</a:t>
              </a:r>
              <a:endParaRPr lang="zh-CN" altLang="en-US" sz="2800" b="1">
                <a:solidFill>
                  <a:srgbClr val="2B2E30"/>
                </a:solidFill>
                <a:latin typeface="微软雅黑" pitchFamily="34" charset="-122"/>
                <a:ea typeface="微软雅黑" pitchFamily="34" charset="-122"/>
              </a:endParaRPr>
            </a:p>
          </p:txBody>
        </p:sp>
        <p:sp>
          <p:nvSpPr>
            <p:cNvPr id="5142" name="TextBox 111"/>
            <p:cNvSpPr txBox="1">
              <a:spLocks noChangeArrowheads="1"/>
            </p:cNvSpPr>
            <p:nvPr/>
          </p:nvSpPr>
          <p:spPr bwMode="auto">
            <a:xfrm>
              <a:off x="48" y="1172"/>
              <a:ext cx="4090" cy="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smtClean="0">
                  <a:solidFill>
                    <a:srgbClr val="2B2E30"/>
                  </a:solidFill>
                  <a:ea typeface="微软雅黑" pitchFamily="34" charset="-122"/>
                </a:rPr>
                <a:t>●</a:t>
              </a:r>
              <a:r>
                <a:rPr lang="zh-CN" altLang="en-US" sz="2000">
                  <a:solidFill>
                    <a:srgbClr val="2B2E30"/>
                  </a:solidFill>
                  <a:ea typeface="微软雅黑" pitchFamily="34" charset="-122"/>
                </a:rPr>
                <a:t>数据</a:t>
              </a:r>
              <a:r>
                <a:rPr lang="zh-CN" altLang="en-US" sz="2000" smtClean="0">
                  <a:solidFill>
                    <a:srgbClr val="2B2E30"/>
                  </a:solidFill>
                  <a:ea typeface="微软雅黑" pitchFamily="34" charset="-122"/>
                </a:rPr>
                <a:t>扩展 </a:t>
              </a:r>
              <a:endParaRPr lang="en-US" altLang="zh-CN" sz="2000" smtClean="0">
                <a:solidFill>
                  <a:srgbClr val="2B2E30"/>
                </a:solidFill>
                <a:ea typeface="微软雅黑" pitchFamily="34" charset="-122"/>
              </a:endParaRPr>
            </a:p>
            <a:p>
              <a:pPr eaLnBrk="1" hangingPunct="1"/>
              <a:r>
                <a:rPr lang="en-US" sz="2000" smtClean="0">
                  <a:solidFill>
                    <a:srgbClr val="2B2E30"/>
                  </a:solidFill>
                  <a:ea typeface="微软雅黑" pitchFamily="34" charset="-122"/>
                </a:rPr>
                <a:t>●</a:t>
              </a:r>
              <a:r>
                <a:rPr lang="zh-CN" altLang="en-US" sz="2000" smtClean="0">
                  <a:solidFill>
                    <a:srgbClr val="2B2E30"/>
                  </a:solidFill>
                  <a:ea typeface="微软雅黑" pitchFamily="34" charset="-122"/>
                </a:rPr>
                <a:t>特征提取</a:t>
              </a:r>
              <a:endParaRPr lang="en-US" altLang="zh-CN" sz="2000" smtClean="0">
                <a:solidFill>
                  <a:srgbClr val="2B2E30"/>
                </a:solidFill>
                <a:ea typeface="微软雅黑" pitchFamily="34" charset="-122"/>
              </a:endParaRPr>
            </a:p>
            <a:p>
              <a:pPr eaLnBrk="1" hangingPunct="1"/>
              <a:r>
                <a:rPr lang="en-US" sz="2000" smtClean="0">
                  <a:solidFill>
                    <a:srgbClr val="2B2E30"/>
                  </a:solidFill>
                  <a:ea typeface="微软雅黑" pitchFamily="34" charset="-122"/>
                </a:rPr>
                <a:t>●</a:t>
              </a:r>
              <a:r>
                <a:rPr lang="zh-CN" altLang="en-US" sz="2000" smtClean="0">
                  <a:solidFill>
                    <a:srgbClr val="2B2E30"/>
                  </a:solidFill>
                  <a:ea typeface="微软雅黑" pitchFamily="34" charset="-122"/>
                </a:rPr>
                <a:t>特征融合</a:t>
              </a:r>
              <a:endParaRPr lang="en-US" altLang="zh-CN" sz="2000" smtClean="0">
                <a:solidFill>
                  <a:srgbClr val="2B2E30"/>
                </a:solidFill>
                <a:ea typeface="微软雅黑" pitchFamily="34" charset="-122"/>
              </a:endParaRPr>
            </a:p>
            <a:p>
              <a:pPr eaLnBrk="1" hangingPunct="1"/>
              <a:r>
                <a:rPr lang="en-US" altLang="zh-CN" sz="2000" smtClean="0">
                  <a:solidFill>
                    <a:srgbClr val="2B2E30"/>
                  </a:solidFill>
                  <a:ea typeface="微软雅黑" pitchFamily="34" charset="-122"/>
                </a:rPr>
                <a:t>●</a:t>
              </a:r>
              <a:r>
                <a:rPr lang="zh-CN" altLang="en-US" sz="2000">
                  <a:solidFill>
                    <a:srgbClr val="2B2E30"/>
                  </a:solidFill>
                  <a:ea typeface="微软雅黑" pitchFamily="34" charset="-122"/>
                </a:rPr>
                <a:t>卵巢超声图像分类 </a:t>
              </a:r>
              <a:endParaRPr lang="en-US" altLang="zh-CN" sz="2000">
                <a:solidFill>
                  <a:srgbClr val="2B2E30"/>
                </a:solidFill>
                <a:ea typeface="微软雅黑" pitchFamily="34" charset="-122"/>
              </a:endParaRPr>
            </a:p>
          </p:txBody>
        </p:sp>
        <p:pic>
          <p:nvPicPr>
            <p:cNvPr id="5143" name="组合 1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3"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17" name="Group 49"/>
          <p:cNvGrpSpPr>
            <a:grpSpLocks/>
          </p:cNvGrpSpPr>
          <p:nvPr/>
        </p:nvGrpSpPr>
        <p:grpSpPr bwMode="auto">
          <a:xfrm>
            <a:off x="1373188" y="4421188"/>
            <a:ext cx="3006725" cy="1455420"/>
            <a:chOff x="0" y="0"/>
            <a:chExt cx="4735" cy="2292"/>
          </a:xfrm>
        </p:grpSpPr>
        <p:sp>
          <p:nvSpPr>
            <p:cNvPr id="5138" name="TextBox 106"/>
            <p:cNvSpPr txBox="1">
              <a:spLocks noChangeArrowheads="1"/>
            </p:cNvSpPr>
            <p:nvPr/>
          </p:nvSpPr>
          <p:spPr bwMode="auto">
            <a:xfrm>
              <a:off x="875" y="150"/>
              <a:ext cx="38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smtClean="0">
                  <a:solidFill>
                    <a:srgbClr val="2B2E30"/>
                  </a:solidFill>
                  <a:latin typeface="微软雅黑" pitchFamily="34" charset="-122"/>
                  <a:ea typeface="微软雅黑" pitchFamily="34" charset="-122"/>
                </a:rPr>
                <a:t>实验结果分析</a:t>
              </a:r>
              <a:endParaRPr lang="zh-CN" altLang="en-US" sz="2800" b="1">
                <a:solidFill>
                  <a:srgbClr val="2B2E30"/>
                </a:solidFill>
                <a:latin typeface="微软雅黑" pitchFamily="34" charset="-122"/>
                <a:ea typeface="微软雅黑" pitchFamily="34" charset="-122"/>
              </a:endParaRPr>
            </a:p>
          </p:txBody>
        </p:sp>
        <p:sp>
          <p:nvSpPr>
            <p:cNvPr id="5139" name="TextBox 112"/>
            <p:cNvSpPr txBox="1">
              <a:spLocks noChangeArrowheads="1"/>
            </p:cNvSpPr>
            <p:nvPr/>
          </p:nvSpPr>
          <p:spPr bwMode="auto">
            <a:xfrm>
              <a:off x="92" y="1177"/>
              <a:ext cx="4287"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smtClean="0">
                  <a:solidFill>
                    <a:srgbClr val="2B2E30"/>
                  </a:solidFill>
                  <a:ea typeface="微软雅黑" pitchFamily="34" charset="-122"/>
                </a:rPr>
                <a:t>●</a:t>
              </a:r>
              <a:r>
                <a:rPr lang="zh-CN" altLang="en-US" sz="2000">
                  <a:solidFill>
                    <a:srgbClr val="2B2E30"/>
                  </a:solidFill>
                  <a:ea typeface="微软雅黑" pitchFamily="34" charset="-122"/>
                </a:rPr>
                <a:t>实验步骤和评估标准 </a:t>
              </a:r>
              <a:endParaRPr lang="en-US" altLang="zh-CN" sz="2000" smtClean="0">
                <a:solidFill>
                  <a:srgbClr val="2B2E30"/>
                </a:solidFill>
                <a:ea typeface="微软雅黑" pitchFamily="34" charset="-122"/>
              </a:endParaRPr>
            </a:p>
            <a:p>
              <a:pPr eaLnBrk="1" hangingPunct="1"/>
              <a:r>
                <a:rPr lang="en-US" altLang="zh-CN" sz="2000" smtClean="0">
                  <a:solidFill>
                    <a:srgbClr val="2B2E30"/>
                  </a:solidFill>
                  <a:ea typeface="微软雅黑" pitchFamily="34" charset="-122"/>
                </a:rPr>
                <a:t>●</a:t>
              </a:r>
              <a:r>
                <a:rPr lang="zh-CN" altLang="en-US" sz="2000">
                  <a:solidFill>
                    <a:srgbClr val="2B2E30"/>
                  </a:solidFill>
                  <a:ea typeface="微软雅黑" pitchFamily="34" charset="-122"/>
                </a:rPr>
                <a:t>分类结果 </a:t>
              </a:r>
              <a:endParaRPr lang="en-US" altLang="zh-CN" sz="2000">
                <a:solidFill>
                  <a:srgbClr val="2B2E30"/>
                </a:solidFill>
                <a:ea typeface="微软雅黑" pitchFamily="34" charset="-122"/>
              </a:endParaRPr>
            </a:p>
          </p:txBody>
        </p:sp>
        <p:sp>
          <p:nvSpPr>
            <p:cNvPr id="5140" name="Freeform 16"/>
            <p:cNvSpPr>
              <a:spLocks noEditPoints="1"/>
            </p:cNvSpPr>
            <p:nvPr/>
          </p:nvSpPr>
          <p:spPr bwMode="auto">
            <a:xfrm>
              <a:off x="0" y="0"/>
              <a:ext cx="900" cy="977"/>
            </a:xfrm>
            <a:custGeom>
              <a:avLst/>
              <a:gdLst>
                <a:gd name="T0" fmla="*/ 327 w 1053"/>
                <a:gd name="T1" fmla="*/ 746 h 1145"/>
                <a:gd name="T2" fmla="*/ 315 w 1053"/>
                <a:gd name="T3" fmla="*/ 783 h 1145"/>
                <a:gd name="T4" fmla="*/ 326 w 1053"/>
                <a:gd name="T5" fmla="*/ 801 h 1145"/>
                <a:gd name="T6" fmla="*/ 338 w 1053"/>
                <a:gd name="T7" fmla="*/ 806 h 1145"/>
                <a:gd name="T8" fmla="*/ 360 w 1053"/>
                <a:gd name="T9" fmla="*/ 829 h 1145"/>
                <a:gd name="T10" fmla="*/ 382 w 1053"/>
                <a:gd name="T11" fmla="*/ 834 h 1145"/>
                <a:gd name="T12" fmla="*/ 406 w 1053"/>
                <a:gd name="T13" fmla="*/ 830 h 1145"/>
                <a:gd name="T14" fmla="*/ 431 w 1053"/>
                <a:gd name="T15" fmla="*/ 807 h 1145"/>
                <a:gd name="T16" fmla="*/ 436 w 1053"/>
                <a:gd name="T17" fmla="*/ 806 h 1145"/>
                <a:gd name="T18" fmla="*/ 452 w 1053"/>
                <a:gd name="T19" fmla="*/ 791 h 1145"/>
                <a:gd name="T20" fmla="*/ 455 w 1053"/>
                <a:gd name="T21" fmla="*/ 757 h 1145"/>
                <a:gd name="T22" fmla="*/ 385 w 1053"/>
                <a:gd name="T23" fmla="*/ 175 h 1145"/>
                <a:gd name="T24" fmla="*/ 221 w 1053"/>
                <a:gd name="T25" fmla="*/ 514 h 1145"/>
                <a:gd name="T26" fmla="*/ 313 w 1053"/>
                <a:gd name="T27" fmla="*/ 681 h 1145"/>
                <a:gd name="T28" fmla="*/ 320 w 1053"/>
                <a:gd name="T29" fmla="*/ 725 h 1145"/>
                <a:gd name="T30" fmla="*/ 474 w 1053"/>
                <a:gd name="T31" fmla="*/ 702 h 1145"/>
                <a:gd name="T32" fmla="*/ 529 w 1053"/>
                <a:gd name="T33" fmla="*/ 538 h 1145"/>
                <a:gd name="T34" fmla="*/ 590 w 1053"/>
                <a:gd name="T35" fmla="*/ 387 h 1145"/>
                <a:gd name="T36" fmla="*/ 385 w 1053"/>
                <a:gd name="T37" fmla="*/ 175 h 1145"/>
                <a:gd name="T38" fmla="*/ 666 w 1053"/>
                <a:gd name="T39" fmla="*/ 509 h 1145"/>
                <a:gd name="T40" fmla="*/ 634 w 1053"/>
                <a:gd name="T41" fmla="*/ 564 h 1145"/>
                <a:gd name="T42" fmla="*/ 717 w 1053"/>
                <a:gd name="T43" fmla="*/ 575 h 1145"/>
                <a:gd name="T44" fmla="*/ 247 w 1053"/>
                <a:gd name="T45" fmla="*/ 146 h 1145"/>
                <a:gd name="T46" fmla="*/ 236 w 1053"/>
                <a:gd name="T47" fmla="*/ 63 h 1145"/>
                <a:gd name="T48" fmla="*/ 180 w 1053"/>
                <a:gd name="T49" fmla="*/ 95 h 1145"/>
                <a:gd name="T50" fmla="*/ 247 w 1053"/>
                <a:gd name="T51" fmla="*/ 146 h 1145"/>
                <a:gd name="T52" fmla="*/ 533 w 1053"/>
                <a:gd name="T53" fmla="*/ 63 h 1145"/>
                <a:gd name="T54" fmla="*/ 522 w 1053"/>
                <a:gd name="T55" fmla="*/ 146 h 1145"/>
                <a:gd name="T56" fmla="*/ 589 w 1053"/>
                <a:gd name="T57" fmla="*/ 95 h 1145"/>
                <a:gd name="T58" fmla="*/ 737 w 1053"/>
                <a:gd name="T59" fmla="*/ 352 h 1145"/>
                <a:gd name="T60" fmla="*/ 660 w 1053"/>
                <a:gd name="T61" fmla="*/ 383 h 1145"/>
                <a:gd name="T62" fmla="*/ 737 w 1053"/>
                <a:gd name="T63" fmla="*/ 415 h 1145"/>
                <a:gd name="T64" fmla="*/ 737 w 1053"/>
                <a:gd name="T65" fmla="*/ 352 h 1145"/>
                <a:gd name="T66" fmla="*/ 416 w 1053"/>
                <a:gd name="T67" fmla="*/ 77 h 1145"/>
                <a:gd name="T68" fmla="*/ 385 w 1053"/>
                <a:gd name="T69" fmla="*/ 0 h 1145"/>
                <a:gd name="T70" fmla="*/ 353 w 1053"/>
                <a:gd name="T71" fmla="*/ 77 h 1145"/>
                <a:gd name="T72" fmla="*/ 134 w 1053"/>
                <a:gd name="T73" fmla="*/ 202 h 1145"/>
                <a:gd name="T74" fmla="*/ 51 w 1053"/>
                <a:gd name="T75" fmla="*/ 191 h 1145"/>
                <a:gd name="T76" fmla="*/ 103 w 1053"/>
                <a:gd name="T77" fmla="*/ 258 h 1145"/>
                <a:gd name="T78" fmla="*/ 134 w 1053"/>
                <a:gd name="T79" fmla="*/ 202 h 1145"/>
                <a:gd name="T80" fmla="*/ 706 w 1053"/>
                <a:gd name="T81" fmla="*/ 236 h 1145"/>
                <a:gd name="T82" fmla="*/ 674 w 1053"/>
                <a:gd name="T83" fmla="*/ 180 h 1145"/>
                <a:gd name="T84" fmla="*/ 622 w 1053"/>
                <a:gd name="T85" fmla="*/ 246 h 1145"/>
                <a:gd name="T86" fmla="*/ 103 w 1053"/>
                <a:gd name="T87" fmla="*/ 509 h 1145"/>
                <a:gd name="T88" fmla="*/ 51 w 1053"/>
                <a:gd name="T89" fmla="*/ 575 h 1145"/>
                <a:gd name="T90" fmla="*/ 134 w 1053"/>
                <a:gd name="T91" fmla="*/ 564 h 1145"/>
                <a:gd name="T92" fmla="*/ 103 w 1053"/>
                <a:gd name="T93" fmla="*/ 509 h 1145"/>
                <a:gd name="T94" fmla="*/ 78 w 1053"/>
                <a:gd name="T95" fmla="*/ 352 h 1145"/>
                <a:gd name="T96" fmla="*/ 0 w 1053"/>
                <a:gd name="T97" fmla="*/ 383 h 1145"/>
                <a:gd name="T98" fmla="*/ 78 w 1053"/>
                <a:gd name="T99" fmla="*/ 415 h 114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21" name="Group 53"/>
          <p:cNvGrpSpPr>
            <a:grpSpLocks/>
          </p:cNvGrpSpPr>
          <p:nvPr/>
        </p:nvGrpSpPr>
        <p:grpSpPr bwMode="auto">
          <a:xfrm>
            <a:off x="8220075" y="4503738"/>
            <a:ext cx="2775585" cy="1034400"/>
            <a:chOff x="0" y="0"/>
            <a:chExt cx="4370" cy="1628"/>
          </a:xfrm>
        </p:grpSpPr>
        <p:sp>
          <p:nvSpPr>
            <p:cNvPr id="5135" name="TextBox 110"/>
            <p:cNvSpPr txBox="1">
              <a:spLocks noChangeArrowheads="1"/>
            </p:cNvSpPr>
            <p:nvPr/>
          </p:nvSpPr>
          <p:spPr bwMode="auto">
            <a:xfrm>
              <a:off x="870" y="110"/>
              <a:ext cx="3298"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smtClean="0">
                  <a:solidFill>
                    <a:srgbClr val="2B2E30"/>
                  </a:solidFill>
                  <a:latin typeface="微软雅黑" pitchFamily="34" charset="-122"/>
                  <a:ea typeface="微软雅黑" pitchFamily="34" charset="-122"/>
                </a:rPr>
                <a:t>总结</a:t>
              </a:r>
              <a:endParaRPr lang="zh-CN" altLang="en-US" sz="2800" b="1">
                <a:solidFill>
                  <a:srgbClr val="2B2E30"/>
                </a:solidFill>
                <a:latin typeface="微软雅黑" pitchFamily="34" charset="-122"/>
                <a:ea typeface="微软雅黑" pitchFamily="34" charset="-122"/>
              </a:endParaRPr>
            </a:p>
          </p:txBody>
        </p:sp>
        <p:sp>
          <p:nvSpPr>
            <p:cNvPr id="5136" name="TextBox 113"/>
            <p:cNvSpPr txBox="1">
              <a:spLocks noChangeArrowheads="1"/>
            </p:cNvSpPr>
            <p:nvPr/>
          </p:nvSpPr>
          <p:spPr bwMode="auto">
            <a:xfrm>
              <a:off x="93" y="1047"/>
              <a:ext cx="4277"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solidFill>
                  <a:srgbClr val="2B2E30"/>
                </a:solidFill>
              </a:endParaRPr>
            </a:p>
          </p:txBody>
        </p:sp>
        <p:sp>
          <p:nvSpPr>
            <p:cNvPr id="5137" name="Freeform 17"/>
            <p:cNvSpPr>
              <a:spLocks noEditPoints="1"/>
            </p:cNvSpPr>
            <p:nvPr/>
          </p:nvSpPr>
          <p:spPr bwMode="auto">
            <a:xfrm>
              <a:off x="0" y="0"/>
              <a:ext cx="928" cy="892"/>
            </a:xfrm>
            <a:custGeom>
              <a:avLst/>
              <a:gdLst>
                <a:gd name="T0" fmla="*/ 373 w 1145"/>
                <a:gd name="T1" fmla="*/ 444 h 1102"/>
                <a:gd name="T2" fmla="*/ 364 w 1145"/>
                <a:gd name="T3" fmla="*/ 350 h 1102"/>
                <a:gd name="T4" fmla="*/ 244 w 1145"/>
                <a:gd name="T5" fmla="*/ 349 h 1102"/>
                <a:gd name="T6" fmla="*/ 229 w 1145"/>
                <a:gd name="T7" fmla="*/ 425 h 1102"/>
                <a:gd name="T8" fmla="*/ 272 w 1145"/>
                <a:gd name="T9" fmla="*/ 417 h 1102"/>
                <a:gd name="T10" fmla="*/ 304 w 1145"/>
                <a:gd name="T11" fmla="*/ 376 h 1102"/>
                <a:gd name="T12" fmla="*/ 335 w 1145"/>
                <a:gd name="T13" fmla="*/ 407 h 1102"/>
                <a:gd name="T14" fmla="*/ 316 w 1145"/>
                <a:gd name="T15" fmla="*/ 433 h 1102"/>
                <a:gd name="T16" fmla="*/ 272 w 1145"/>
                <a:gd name="T17" fmla="*/ 445 h 1102"/>
                <a:gd name="T18" fmla="*/ 274 w 1145"/>
                <a:gd name="T19" fmla="*/ 482 h 1102"/>
                <a:gd name="T20" fmla="*/ 280 w 1145"/>
                <a:gd name="T21" fmla="*/ 484 h 1102"/>
                <a:gd name="T22" fmla="*/ 332 w 1145"/>
                <a:gd name="T23" fmla="*/ 495 h 1102"/>
                <a:gd name="T24" fmla="*/ 334 w 1145"/>
                <a:gd name="T25" fmla="*/ 545 h 1102"/>
                <a:gd name="T26" fmla="*/ 272 w 1145"/>
                <a:gd name="T27" fmla="*/ 542 h 1102"/>
                <a:gd name="T28" fmla="*/ 250 w 1145"/>
                <a:gd name="T29" fmla="*/ 497 h 1102"/>
                <a:gd name="T30" fmla="*/ 209 w 1145"/>
                <a:gd name="T31" fmla="*/ 505 h 1102"/>
                <a:gd name="T32" fmla="*/ 303 w 1145"/>
                <a:gd name="T33" fmla="*/ 601 h 1102"/>
                <a:gd name="T34" fmla="*/ 397 w 1145"/>
                <a:gd name="T35" fmla="*/ 517 h 1102"/>
                <a:gd name="T36" fmla="*/ 536 w 1145"/>
                <a:gd name="T37" fmla="*/ 338 h 1102"/>
                <a:gd name="T38" fmla="*/ 460 w 1145"/>
                <a:gd name="T39" fmla="*/ 346 h 1102"/>
                <a:gd name="T40" fmla="*/ 468 w 1145"/>
                <a:gd name="T41" fmla="*/ 384 h 1102"/>
                <a:gd name="T42" fmla="*/ 493 w 1145"/>
                <a:gd name="T43" fmla="*/ 583 h 1102"/>
                <a:gd name="T44" fmla="*/ 536 w 1145"/>
                <a:gd name="T45" fmla="*/ 592 h 1102"/>
                <a:gd name="T46" fmla="*/ 544 w 1145"/>
                <a:gd name="T47" fmla="*/ 346 h 1102"/>
                <a:gd name="T48" fmla="*/ 584 w 1145"/>
                <a:gd name="T49" fmla="*/ 167 h 1102"/>
                <a:gd name="T50" fmla="*/ 606 w 1145"/>
                <a:gd name="T51" fmla="*/ 23 h 1102"/>
                <a:gd name="T52" fmla="*/ 562 w 1145"/>
                <a:gd name="T53" fmla="*/ 23 h 1102"/>
                <a:gd name="T54" fmla="*/ 584 w 1145"/>
                <a:gd name="T55" fmla="*/ 167 h 1102"/>
                <a:gd name="T56" fmla="*/ 664 w 1145"/>
                <a:gd name="T57" fmla="*/ 651 h 1102"/>
                <a:gd name="T58" fmla="*/ 71 w 1145"/>
                <a:gd name="T59" fmla="*/ 631 h 1102"/>
                <a:gd name="T60" fmla="*/ 88 w 1145"/>
                <a:gd name="T61" fmla="*/ 274 h 1102"/>
                <a:gd name="T62" fmla="*/ 682 w 1145"/>
                <a:gd name="T63" fmla="*/ 294 h 1102"/>
                <a:gd name="T64" fmla="*/ 664 w 1145"/>
                <a:gd name="T65" fmla="*/ 84 h 1102"/>
                <a:gd name="T66" fmla="*/ 642 w 1145"/>
                <a:gd name="T67" fmla="*/ 144 h 1102"/>
                <a:gd name="T68" fmla="*/ 526 w 1145"/>
                <a:gd name="T69" fmla="*/ 144 h 1102"/>
                <a:gd name="T70" fmla="*/ 226 w 1145"/>
                <a:gd name="T71" fmla="*/ 84 h 1102"/>
                <a:gd name="T72" fmla="*/ 169 w 1145"/>
                <a:gd name="T73" fmla="*/ 202 h 1102"/>
                <a:gd name="T74" fmla="*/ 111 w 1145"/>
                <a:gd name="T75" fmla="*/ 84 h 1102"/>
                <a:gd name="T76" fmla="*/ 0 w 1145"/>
                <a:gd name="T77" fmla="*/ 173 h 1102"/>
                <a:gd name="T78" fmla="*/ 88 w 1145"/>
                <a:gd name="T79" fmla="*/ 722 h 1102"/>
                <a:gd name="T80" fmla="*/ 752 w 1145"/>
                <a:gd name="T81" fmla="*/ 633 h 1102"/>
                <a:gd name="T82" fmla="*/ 664 w 1145"/>
                <a:gd name="T83" fmla="*/ 84 h 1102"/>
                <a:gd name="T84" fmla="*/ 191 w 1145"/>
                <a:gd name="T85" fmla="*/ 144 h 1102"/>
                <a:gd name="T86" fmla="*/ 169 w 1145"/>
                <a:gd name="T87" fmla="*/ 0 h 1102"/>
                <a:gd name="T88" fmla="*/ 146 w 1145"/>
                <a:gd name="T89" fmla="*/ 144 h 11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45" h="1102">
                  <a:moveTo>
                    <a:pt x="549" y="697"/>
                  </a:moveTo>
                  <a:cubicBezTo>
                    <a:pt x="556" y="692"/>
                    <a:pt x="562" y="685"/>
                    <a:pt x="568" y="677"/>
                  </a:cubicBezTo>
                  <a:cubicBezTo>
                    <a:pt x="580" y="660"/>
                    <a:pt x="587" y="639"/>
                    <a:pt x="587" y="615"/>
                  </a:cubicBezTo>
                  <a:cubicBezTo>
                    <a:pt x="587" y="583"/>
                    <a:pt x="576" y="555"/>
                    <a:pt x="554" y="534"/>
                  </a:cubicBezTo>
                  <a:cubicBezTo>
                    <a:pt x="532" y="513"/>
                    <a:pt x="501" y="502"/>
                    <a:pt x="459" y="502"/>
                  </a:cubicBezTo>
                  <a:cubicBezTo>
                    <a:pt x="425" y="502"/>
                    <a:pt x="396" y="513"/>
                    <a:pt x="372" y="533"/>
                  </a:cubicBezTo>
                  <a:cubicBezTo>
                    <a:pt x="348" y="554"/>
                    <a:pt x="335" y="589"/>
                    <a:pt x="335" y="636"/>
                  </a:cubicBezTo>
                  <a:cubicBezTo>
                    <a:pt x="335" y="643"/>
                    <a:pt x="341" y="649"/>
                    <a:pt x="348" y="649"/>
                  </a:cubicBezTo>
                  <a:lnTo>
                    <a:pt x="401" y="649"/>
                  </a:lnTo>
                  <a:cubicBezTo>
                    <a:pt x="408" y="649"/>
                    <a:pt x="414" y="644"/>
                    <a:pt x="414" y="636"/>
                  </a:cubicBezTo>
                  <a:cubicBezTo>
                    <a:pt x="415" y="614"/>
                    <a:pt x="419" y="597"/>
                    <a:pt x="427" y="587"/>
                  </a:cubicBezTo>
                  <a:cubicBezTo>
                    <a:pt x="435" y="578"/>
                    <a:pt x="446" y="573"/>
                    <a:pt x="463" y="573"/>
                  </a:cubicBezTo>
                  <a:cubicBezTo>
                    <a:pt x="479" y="573"/>
                    <a:pt x="490" y="577"/>
                    <a:pt x="497" y="586"/>
                  </a:cubicBezTo>
                  <a:cubicBezTo>
                    <a:pt x="505" y="596"/>
                    <a:pt x="509" y="607"/>
                    <a:pt x="509" y="621"/>
                  </a:cubicBezTo>
                  <a:cubicBezTo>
                    <a:pt x="509" y="632"/>
                    <a:pt x="506" y="641"/>
                    <a:pt x="501" y="648"/>
                  </a:cubicBezTo>
                  <a:cubicBezTo>
                    <a:pt x="496" y="655"/>
                    <a:pt x="490" y="659"/>
                    <a:pt x="481" y="661"/>
                  </a:cubicBezTo>
                  <a:cubicBezTo>
                    <a:pt x="470" y="664"/>
                    <a:pt x="451" y="665"/>
                    <a:pt x="426" y="665"/>
                  </a:cubicBezTo>
                  <a:cubicBezTo>
                    <a:pt x="419" y="665"/>
                    <a:pt x="413" y="671"/>
                    <a:pt x="413" y="679"/>
                  </a:cubicBezTo>
                  <a:lnTo>
                    <a:pt x="413" y="725"/>
                  </a:lnTo>
                  <a:cubicBezTo>
                    <a:pt x="413" y="729"/>
                    <a:pt x="414" y="732"/>
                    <a:pt x="417" y="735"/>
                  </a:cubicBezTo>
                  <a:cubicBezTo>
                    <a:pt x="420" y="737"/>
                    <a:pt x="423" y="739"/>
                    <a:pt x="426" y="739"/>
                  </a:cubicBezTo>
                  <a:lnTo>
                    <a:pt x="427" y="739"/>
                  </a:lnTo>
                  <a:cubicBezTo>
                    <a:pt x="432" y="738"/>
                    <a:pt x="437" y="738"/>
                    <a:pt x="442" y="738"/>
                  </a:cubicBezTo>
                  <a:cubicBezTo>
                    <a:pt x="471" y="738"/>
                    <a:pt x="493" y="744"/>
                    <a:pt x="506" y="755"/>
                  </a:cubicBezTo>
                  <a:cubicBezTo>
                    <a:pt x="518" y="765"/>
                    <a:pt x="524" y="778"/>
                    <a:pt x="524" y="794"/>
                  </a:cubicBezTo>
                  <a:cubicBezTo>
                    <a:pt x="524" y="810"/>
                    <a:pt x="519" y="822"/>
                    <a:pt x="508" y="832"/>
                  </a:cubicBezTo>
                  <a:cubicBezTo>
                    <a:pt x="498" y="842"/>
                    <a:pt x="483" y="847"/>
                    <a:pt x="464" y="847"/>
                  </a:cubicBezTo>
                  <a:cubicBezTo>
                    <a:pt x="443" y="847"/>
                    <a:pt x="427" y="841"/>
                    <a:pt x="414" y="828"/>
                  </a:cubicBezTo>
                  <a:cubicBezTo>
                    <a:pt x="402" y="815"/>
                    <a:pt x="395" y="796"/>
                    <a:pt x="394" y="771"/>
                  </a:cubicBezTo>
                  <a:cubicBezTo>
                    <a:pt x="394" y="764"/>
                    <a:pt x="388" y="758"/>
                    <a:pt x="381" y="758"/>
                  </a:cubicBezTo>
                  <a:lnTo>
                    <a:pt x="331" y="758"/>
                  </a:lnTo>
                  <a:cubicBezTo>
                    <a:pt x="324" y="758"/>
                    <a:pt x="318" y="764"/>
                    <a:pt x="318" y="771"/>
                  </a:cubicBezTo>
                  <a:cubicBezTo>
                    <a:pt x="318" y="816"/>
                    <a:pt x="330" y="852"/>
                    <a:pt x="353" y="878"/>
                  </a:cubicBezTo>
                  <a:cubicBezTo>
                    <a:pt x="377" y="905"/>
                    <a:pt x="413" y="918"/>
                    <a:pt x="461" y="918"/>
                  </a:cubicBezTo>
                  <a:cubicBezTo>
                    <a:pt x="499" y="918"/>
                    <a:pt x="532" y="908"/>
                    <a:pt x="560" y="887"/>
                  </a:cubicBezTo>
                  <a:cubicBezTo>
                    <a:pt x="589" y="865"/>
                    <a:pt x="604" y="833"/>
                    <a:pt x="604" y="790"/>
                  </a:cubicBezTo>
                  <a:cubicBezTo>
                    <a:pt x="604" y="747"/>
                    <a:pt x="585" y="716"/>
                    <a:pt x="549" y="697"/>
                  </a:cubicBezTo>
                  <a:close/>
                  <a:moveTo>
                    <a:pt x="815" y="516"/>
                  </a:moveTo>
                  <a:lnTo>
                    <a:pt x="713" y="516"/>
                  </a:lnTo>
                  <a:cubicBezTo>
                    <a:pt x="706" y="516"/>
                    <a:pt x="700" y="521"/>
                    <a:pt x="700" y="529"/>
                  </a:cubicBezTo>
                  <a:lnTo>
                    <a:pt x="700" y="574"/>
                  </a:lnTo>
                  <a:cubicBezTo>
                    <a:pt x="700" y="581"/>
                    <a:pt x="706" y="587"/>
                    <a:pt x="713" y="587"/>
                  </a:cubicBezTo>
                  <a:lnTo>
                    <a:pt x="750" y="587"/>
                  </a:lnTo>
                  <a:lnTo>
                    <a:pt x="750" y="890"/>
                  </a:lnTo>
                  <a:cubicBezTo>
                    <a:pt x="750" y="897"/>
                    <a:pt x="756" y="903"/>
                    <a:pt x="763" y="903"/>
                  </a:cubicBezTo>
                  <a:lnTo>
                    <a:pt x="815" y="903"/>
                  </a:lnTo>
                  <a:cubicBezTo>
                    <a:pt x="822" y="903"/>
                    <a:pt x="828" y="897"/>
                    <a:pt x="828" y="890"/>
                  </a:cubicBezTo>
                  <a:lnTo>
                    <a:pt x="828" y="529"/>
                  </a:lnTo>
                  <a:cubicBezTo>
                    <a:pt x="828" y="521"/>
                    <a:pt x="822" y="516"/>
                    <a:pt x="815" y="516"/>
                  </a:cubicBezTo>
                  <a:close/>
                  <a:moveTo>
                    <a:pt x="889" y="254"/>
                  </a:moveTo>
                  <a:cubicBezTo>
                    <a:pt x="908" y="254"/>
                    <a:pt x="923" y="239"/>
                    <a:pt x="923" y="220"/>
                  </a:cubicBezTo>
                  <a:lnTo>
                    <a:pt x="923" y="34"/>
                  </a:lnTo>
                  <a:cubicBezTo>
                    <a:pt x="923" y="15"/>
                    <a:pt x="908" y="0"/>
                    <a:pt x="889" y="0"/>
                  </a:cubicBezTo>
                  <a:cubicBezTo>
                    <a:pt x="870" y="0"/>
                    <a:pt x="855" y="15"/>
                    <a:pt x="855" y="34"/>
                  </a:cubicBezTo>
                  <a:lnTo>
                    <a:pt x="855" y="220"/>
                  </a:lnTo>
                  <a:cubicBezTo>
                    <a:pt x="855" y="239"/>
                    <a:pt x="870" y="254"/>
                    <a:pt x="889" y="254"/>
                  </a:cubicBezTo>
                  <a:close/>
                  <a:moveTo>
                    <a:pt x="1039" y="964"/>
                  </a:moveTo>
                  <a:cubicBezTo>
                    <a:pt x="1039" y="980"/>
                    <a:pt x="1026" y="993"/>
                    <a:pt x="1011" y="993"/>
                  </a:cubicBezTo>
                  <a:lnTo>
                    <a:pt x="135" y="993"/>
                  </a:lnTo>
                  <a:cubicBezTo>
                    <a:pt x="120" y="993"/>
                    <a:pt x="107" y="980"/>
                    <a:pt x="107" y="964"/>
                  </a:cubicBezTo>
                  <a:lnTo>
                    <a:pt x="107" y="448"/>
                  </a:lnTo>
                  <a:cubicBezTo>
                    <a:pt x="107" y="432"/>
                    <a:pt x="120" y="419"/>
                    <a:pt x="135" y="419"/>
                  </a:cubicBezTo>
                  <a:lnTo>
                    <a:pt x="1011" y="419"/>
                  </a:lnTo>
                  <a:cubicBezTo>
                    <a:pt x="1026" y="419"/>
                    <a:pt x="1039" y="432"/>
                    <a:pt x="1039" y="448"/>
                  </a:cubicBezTo>
                  <a:lnTo>
                    <a:pt x="1039" y="964"/>
                  </a:lnTo>
                  <a:close/>
                  <a:moveTo>
                    <a:pt x="1011" y="128"/>
                  </a:moveTo>
                  <a:lnTo>
                    <a:pt x="977" y="128"/>
                  </a:lnTo>
                  <a:lnTo>
                    <a:pt x="977" y="220"/>
                  </a:lnTo>
                  <a:cubicBezTo>
                    <a:pt x="977" y="268"/>
                    <a:pt x="937" y="308"/>
                    <a:pt x="889" y="308"/>
                  </a:cubicBezTo>
                  <a:cubicBezTo>
                    <a:pt x="841" y="308"/>
                    <a:pt x="801" y="268"/>
                    <a:pt x="801" y="220"/>
                  </a:cubicBezTo>
                  <a:lnTo>
                    <a:pt x="801" y="128"/>
                  </a:lnTo>
                  <a:lnTo>
                    <a:pt x="344" y="128"/>
                  </a:lnTo>
                  <a:lnTo>
                    <a:pt x="344" y="220"/>
                  </a:lnTo>
                  <a:cubicBezTo>
                    <a:pt x="344" y="268"/>
                    <a:pt x="305" y="308"/>
                    <a:pt x="257" y="308"/>
                  </a:cubicBezTo>
                  <a:cubicBezTo>
                    <a:pt x="208" y="308"/>
                    <a:pt x="169" y="268"/>
                    <a:pt x="169" y="220"/>
                  </a:cubicBezTo>
                  <a:lnTo>
                    <a:pt x="169" y="128"/>
                  </a:lnTo>
                  <a:lnTo>
                    <a:pt x="135" y="128"/>
                  </a:lnTo>
                  <a:cubicBezTo>
                    <a:pt x="61" y="128"/>
                    <a:pt x="0" y="189"/>
                    <a:pt x="0" y="264"/>
                  </a:cubicBezTo>
                  <a:lnTo>
                    <a:pt x="0" y="966"/>
                  </a:lnTo>
                  <a:cubicBezTo>
                    <a:pt x="0" y="1041"/>
                    <a:pt x="61" y="1102"/>
                    <a:pt x="135" y="1102"/>
                  </a:cubicBezTo>
                  <a:lnTo>
                    <a:pt x="1011" y="1102"/>
                  </a:lnTo>
                  <a:cubicBezTo>
                    <a:pt x="1085" y="1102"/>
                    <a:pt x="1145" y="1041"/>
                    <a:pt x="1145" y="966"/>
                  </a:cubicBezTo>
                  <a:lnTo>
                    <a:pt x="1145" y="264"/>
                  </a:lnTo>
                  <a:cubicBezTo>
                    <a:pt x="1145" y="189"/>
                    <a:pt x="1085" y="128"/>
                    <a:pt x="1011" y="128"/>
                  </a:cubicBezTo>
                  <a:close/>
                  <a:moveTo>
                    <a:pt x="257" y="254"/>
                  </a:moveTo>
                  <a:cubicBezTo>
                    <a:pt x="276" y="254"/>
                    <a:pt x="291" y="239"/>
                    <a:pt x="291" y="220"/>
                  </a:cubicBezTo>
                  <a:lnTo>
                    <a:pt x="291" y="34"/>
                  </a:lnTo>
                  <a:cubicBezTo>
                    <a:pt x="291" y="15"/>
                    <a:pt x="276" y="0"/>
                    <a:pt x="257" y="0"/>
                  </a:cubicBezTo>
                  <a:cubicBezTo>
                    <a:pt x="238" y="0"/>
                    <a:pt x="222" y="15"/>
                    <a:pt x="222" y="34"/>
                  </a:cubicBezTo>
                  <a:lnTo>
                    <a:pt x="222" y="220"/>
                  </a:lnTo>
                  <a:cubicBezTo>
                    <a:pt x="222" y="239"/>
                    <a:pt x="238" y="254"/>
                    <a:pt x="257" y="25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998538" y="1095221"/>
            <a:ext cx="2939603"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TextBox 16"/>
          <p:cNvSpPr txBox="1">
            <a:spLocks noChangeArrowheads="1"/>
          </p:cNvSpPr>
          <p:nvPr/>
        </p:nvSpPr>
        <p:spPr bwMode="auto">
          <a:xfrm>
            <a:off x="1147763" y="3175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smtClean="0">
                <a:latin typeface="微软雅黑" pitchFamily="34" charset="-122"/>
                <a:ea typeface="微软雅黑" pitchFamily="34" charset="-122"/>
              </a:rPr>
              <a:t>附</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TextBox 5"/>
          <p:cNvSpPr txBox="1">
            <a:spLocks noChangeArrowheads="1"/>
          </p:cNvSpPr>
          <p:nvPr/>
        </p:nvSpPr>
        <p:spPr bwMode="auto">
          <a:xfrm>
            <a:off x="971941" y="1179329"/>
            <a:ext cx="3593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chemeClr val="tx2"/>
                </a:solidFill>
                <a:latin typeface="微软雅黑" pitchFamily="34" charset="-122"/>
                <a:ea typeface="微软雅黑" pitchFamily="34" charset="-122"/>
              </a:rPr>
              <a:t>    损失函数</a:t>
            </a:r>
            <a:r>
              <a:rPr lang="en-US" altLang="zh-CN" sz="2000" smtClean="0">
                <a:solidFill>
                  <a:schemeClr val="tx2"/>
                </a:solidFill>
                <a:latin typeface="微软雅黑" pitchFamily="34" charset="-122"/>
                <a:ea typeface="微软雅黑" pitchFamily="34" charset="-122"/>
              </a:rPr>
              <a:t>SoftMax</a:t>
            </a:r>
            <a:endParaRPr lang="zh-CN" altLang="en-US" sz="2000">
              <a:solidFill>
                <a:schemeClr val="tx2"/>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05" y="1719570"/>
            <a:ext cx="6305501" cy="4476557"/>
          </a:xfrm>
          <a:prstGeom prst="rect">
            <a:avLst/>
          </a:prstGeom>
          <a:effectLst>
            <a:softEdge rad="31750"/>
          </a:effectLst>
        </p:spPr>
      </p:pic>
      <p:sp>
        <p:nvSpPr>
          <p:cNvPr id="3" name="矩形 2"/>
          <p:cNvSpPr/>
          <p:nvPr/>
        </p:nvSpPr>
        <p:spPr>
          <a:xfrm>
            <a:off x="7466533" y="2194848"/>
            <a:ext cx="4536504" cy="3139321"/>
          </a:xfrm>
          <a:prstGeom prst="rect">
            <a:avLst/>
          </a:prstGeom>
        </p:spPr>
        <p:txBody>
          <a:bodyPr wrap="square">
            <a:spAutoFit/>
          </a:bodyPr>
          <a:lstStyle/>
          <a:p>
            <a:r>
              <a:rPr lang="zh-CN" altLang="en-US"/>
              <a:t>nc </a:t>
            </a:r>
            <a:r>
              <a:rPr lang="zh-CN" altLang="en-US" smtClean="0"/>
              <a:t>：式</a:t>
            </a:r>
            <a:r>
              <a:rPr lang="zh-CN" altLang="en-US"/>
              <a:t>（4）中 C 类样本的数量</a:t>
            </a:r>
            <a:r>
              <a:rPr lang="zh-CN" altLang="en-US" smtClean="0"/>
              <a:t>；</a:t>
            </a:r>
            <a:endParaRPr lang="en-US" altLang="zh-CN" smtClean="0"/>
          </a:p>
          <a:p>
            <a:r>
              <a:rPr lang="zh-CN" altLang="en-US" smtClean="0"/>
              <a:t>vc ：C </a:t>
            </a:r>
            <a:r>
              <a:rPr lang="zh-CN" altLang="en-US"/>
              <a:t>类样本与其他样本之间的不平衡程度</a:t>
            </a:r>
            <a:r>
              <a:rPr lang="zh-CN" altLang="en-US" smtClean="0"/>
              <a:t>；</a:t>
            </a:r>
            <a:endParaRPr lang="en-US" altLang="zh-CN" smtClean="0"/>
          </a:p>
          <a:p>
            <a:r>
              <a:rPr lang="zh-CN" altLang="en-US" smtClean="0"/>
              <a:t>c 、 </a:t>
            </a:r>
            <a:r>
              <a:rPr lang="zh-CN" altLang="en-US"/>
              <a:t>q </a:t>
            </a:r>
            <a:r>
              <a:rPr lang="zh-CN" altLang="en-US" smtClean="0"/>
              <a:t>：总</a:t>
            </a:r>
            <a:r>
              <a:rPr lang="zh-CN" altLang="en-US"/>
              <a:t>类和总样本； </a:t>
            </a:r>
            <a:endParaRPr lang="en-US" altLang="zh-CN" smtClean="0"/>
          </a:p>
          <a:p>
            <a:r>
              <a:rPr lang="en-US" altLang="zh-CN"/>
              <a:t> </a:t>
            </a:r>
            <a:r>
              <a:rPr lang="en-US" altLang="zh-CN" smtClean="0"/>
              <a:t>    </a:t>
            </a:r>
            <a:r>
              <a:rPr lang="zh-CN" altLang="en-US" smtClean="0"/>
              <a:t>：通过 </a:t>
            </a:r>
            <a:r>
              <a:rPr lang="zh-CN" altLang="en-US"/>
              <a:t>SoftMax 函数输入样本的输出值； </a:t>
            </a:r>
            <a:r>
              <a:rPr lang="zh-CN" altLang="en-US" smtClean="0"/>
              <a:t>  </a:t>
            </a:r>
            <a:endParaRPr lang="en-US" altLang="zh-CN" smtClean="0"/>
          </a:p>
          <a:p>
            <a:r>
              <a:rPr lang="en-US" altLang="zh-CN"/>
              <a:t> </a:t>
            </a:r>
            <a:r>
              <a:rPr lang="en-US" altLang="zh-CN" smtClean="0"/>
              <a:t>    </a:t>
            </a:r>
            <a:r>
              <a:rPr lang="zh-CN" altLang="en-US" smtClean="0"/>
              <a:t>：连接权重；</a:t>
            </a:r>
            <a:endParaRPr lang="en-US" altLang="zh-CN" smtClean="0"/>
          </a:p>
          <a:p>
            <a:pPr fontAlgn="t"/>
            <a:r>
              <a:rPr lang="zh-CN" altLang="en-US" smtClean="0"/>
              <a:t>yq ：</a:t>
            </a:r>
            <a:r>
              <a:rPr lang="en-US" altLang="zh-CN" smtClean="0"/>
              <a:t>yq</a:t>
            </a:r>
            <a:r>
              <a:rPr lang="zh-CN" altLang="en-US"/>
              <a:t>是类</a:t>
            </a:r>
            <a:r>
              <a:rPr lang="en-US" altLang="zh-CN"/>
              <a:t>q</a:t>
            </a:r>
            <a:r>
              <a:rPr lang="zh-CN" altLang="en-US"/>
              <a:t>下样本的类</a:t>
            </a:r>
            <a:r>
              <a:rPr lang="zh-CN" altLang="en-US" smtClean="0"/>
              <a:t>标签；</a:t>
            </a:r>
            <a:endParaRPr lang="en-US" altLang="zh-CN" smtClean="0"/>
          </a:p>
          <a:p>
            <a:r>
              <a:rPr lang="zh-CN" altLang="en-US" smtClean="0"/>
              <a:t>T   ：矩阵</a:t>
            </a:r>
            <a:r>
              <a:rPr lang="zh-CN" altLang="en-US"/>
              <a:t>的转置</a:t>
            </a:r>
            <a:r>
              <a:rPr lang="zh-CN" altLang="en-US" smtClean="0"/>
              <a:t>；</a:t>
            </a:r>
            <a:endParaRPr lang="en-US" altLang="zh-CN" smtClean="0"/>
          </a:p>
          <a:p>
            <a:r>
              <a:rPr lang="zh-CN" altLang="en-US" smtClean="0"/>
              <a:t>L   ：深层</a:t>
            </a:r>
            <a:r>
              <a:rPr lang="zh-CN" altLang="en-US"/>
              <a:t>网络层的个数</a:t>
            </a:r>
            <a:r>
              <a:rPr lang="zh-CN" altLang="en-US" smtClean="0"/>
              <a:t>；</a:t>
            </a:r>
            <a:endParaRPr lang="en-US" altLang="zh-CN" smtClean="0"/>
          </a:p>
          <a:p>
            <a:r>
              <a:rPr lang="zh-CN" altLang="en-US" smtClean="0"/>
              <a:t>λ（式6）：正</a:t>
            </a:r>
            <a:r>
              <a:rPr lang="zh-CN" altLang="en-US"/>
              <a:t>则项的惩罚系数</a:t>
            </a:r>
            <a:r>
              <a:rPr lang="zh-CN" altLang="en-US" smtClean="0"/>
              <a:t>；</a:t>
            </a:r>
            <a:endParaRPr lang="en-US" altLang="zh-CN" smtClean="0"/>
          </a:p>
          <a:p>
            <a:r>
              <a:rPr lang="zh-CN" altLang="en-US" smtClean="0"/>
              <a:t>R（</a:t>
            </a:r>
            <a:r>
              <a:rPr lang="en-US" altLang="zh-CN" smtClean="0"/>
              <a:t>w</a:t>
            </a:r>
            <a:r>
              <a:rPr lang="zh-CN" altLang="en-US" smtClean="0"/>
              <a:t>）</a:t>
            </a:r>
            <a:r>
              <a:rPr lang="en-US" altLang="zh-CN" smtClean="0"/>
              <a:t>(</a:t>
            </a:r>
            <a:r>
              <a:rPr lang="zh-CN" altLang="en-US"/>
              <a:t>式8</a:t>
            </a:r>
            <a:r>
              <a:rPr lang="en-US" altLang="zh-CN" smtClean="0"/>
              <a:t>)</a:t>
            </a:r>
            <a:r>
              <a:rPr lang="zh-CN" altLang="en-US" smtClean="0"/>
              <a:t> </a:t>
            </a:r>
            <a:r>
              <a:rPr lang="en-US" altLang="zh-CN" smtClean="0"/>
              <a:t>: </a:t>
            </a:r>
            <a:r>
              <a:rPr lang="zh-CN" altLang="en-US" smtClean="0"/>
              <a:t>偏差</a:t>
            </a:r>
            <a:r>
              <a:rPr lang="zh-CN" altLang="en-US"/>
              <a:t>项的</a:t>
            </a:r>
            <a:r>
              <a:rPr lang="zh-CN" altLang="en-US" smtClean="0"/>
              <a:t>权重矩阵</a:t>
            </a:r>
            <a:r>
              <a:rPr lang="zh-CN" altLang="en-US"/>
              <a:t>。 </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8541" y="3356144"/>
            <a:ext cx="254457" cy="222650"/>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8541" y="3641770"/>
            <a:ext cx="271436" cy="209746"/>
          </a:xfrm>
          <a:prstGeom prst="rect">
            <a:avLst/>
          </a:prstGeom>
        </p:spPr>
      </p:pic>
    </p:spTree>
    <p:extLst>
      <p:ext uri="{BB962C8B-B14F-4D97-AF65-F5344CB8AC3E}">
        <p14:creationId xmlns:p14="http://schemas.microsoft.com/office/powerpoint/2010/main" val="2530797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1118924" y="1099574"/>
            <a:ext cx="2963233"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 name="TextBox 5"/>
          <p:cNvSpPr txBox="1">
            <a:spLocks noChangeArrowheads="1"/>
          </p:cNvSpPr>
          <p:nvPr/>
        </p:nvSpPr>
        <p:spPr bwMode="auto">
          <a:xfrm>
            <a:off x="1561877" y="116614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chemeClr val="tx2"/>
                </a:solidFill>
                <a:latin typeface="微软雅黑" pitchFamily="34" charset="-122"/>
                <a:ea typeface="微软雅黑" pitchFamily="34" charset="-122"/>
              </a:rPr>
              <a:t>随机森林</a:t>
            </a:r>
            <a:endParaRPr lang="zh-CN" altLang="en-US" sz="2000">
              <a:solidFill>
                <a:schemeClr val="tx2"/>
              </a:solidFill>
              <a:latin typeface="微软雅黑" pitchFamily="34" charset="-122"/>
              <a:ea typeface="微软雅黑" pitchFamily="34" charset="-122"/>
            </a:endParaRPr>
          </a:p>
        </p:txBody>
      </p:sp>
      <p:sp>
        <p:nvSpPr>
          <p:cNvPr id="9231" name="TextBox 16"/>
          <p:cNvSpPr txBox="1">
            <a:spLocks noChangeArrowheads="1"/>
          </p:cNvSpPr>
          <p:nvPr/>
        </p:nvSpPr>
        <p:spPr bwMode="auto">
          <a:xfrm>
            <a:off x="1118924" y="3175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smtClean="0">
                <a:latin typeface="微软雅黑" pitchFamily="34" charset="-122"/>
                <a:ea typeface="微软雅黑" pitchFamily="34" charset="-122"/>
              </a:rPr>
              <a:t>附</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文本框 2"/>
          <p:cNvSpPr txBox="1"/>
          <p:nvPr/>
        </p:nvSpPr>
        <p:spPr>
          <a:xfrm>
            <a:off x="1118924" y="1772816"/>
            <a:ext cx="10236041" cy="2585323"/>
          </a:xfrm>
          <a:prstGeom prst="rect">
            <a:avLst/>
          </a:prstGeom>
          <a:noFill/>
        </p:spPr>
        <p:txBody>
          <a:bodyPr wrap="square" rtlCol="0">
            <a:spAutoFit/>
          </a:bodyPr>
          <a:lstStyle/>
          <a:p>
            <a:r>
              <a:rPr lang="zh-CN" altLang="en-US" smtClean="0"/>
              <a:t>     随机</a:t>
            </a:r>
            <a:r>
              <a:rPr lang="zh-CN" altLang="en-US"/>
              <a:t>森林实质上是由多棵决策树组成，其中每棵决策树均对输入做出决策，最后将投票数最多的作为依据。</a:t>
            </a:r>
            <a:br>
              <a:rPr lang="zh-CN" altLang="en-US"/>
            </a:br>
            <a:r>
              <a:rPr lang="zh-CN" altLang="en-US" smtClean="0"/>
              <a:t>    森林</a:t>
            </a:r>
            <a:r>
              <a:rPr lang="zh-CN" altLang="en-US"/>
              <a:t>中召开会议，讨论某个动物到底是老鼠还是松鼠，每棵树都要独立地发表自己对这个问题的看法，也就是每棵树都要投票</a:t>
            </a:r>
            <a:r>
              <a:rPr lang="zh-CN" altLang="en-US" smtClean="0"/>
              <a:t>。该</a:t>
            </a:r>
            <a:r>
              <a:rPr lang="zh-CN" altLang="en-US"/>
              <a:t>动物到底是老鼠还是松鼠，要依据投票情况来确定，获得票数最多的类别就是森林的分类结果。森林中的每棵树都是独立的</a:t>
            </a:r>
            <a:r>
              <a:rPr lang="zh-CN" altLang="en-US" smtClean="0"/>
              <a:t>，</a:t>
            </a:r>
            <a:r>
              <a:rPr lang="en-US" altLang="zh-CN" smtClean="0"/>
              <a:t>99.9</a:t>
            </a:r>
            <a:r>
              <a:rPr lang="en-US" altLang="zh-CN"/>
              <a:t>%</a:t>
            </a:r>
            <a:r>
              <a:rPr lang="zh-CN" altLang="en-US"/>
              <a:t>不相关的树做出的预测结果涵盖所有的情况，这些预测结果将会彼此抵消。少数优秀的树的预测结果将会超脱于芸芸</a:t>
            </a:r>
            <a:r>
              <a:rPr lang="zh-CN" altLang="en-US" smtClean="0"/>
              <a:t>“噪音” ，</a:t>
            </a:r>
            <a:r>
              <a:rPr lang="zh-CN" altLang="en-US"/>
              <a:t>做出一个好的预测。将若干个弱分类器的分类结果进行投票选择，从而组成一个强分类器，这就是随机森林</a:t>
            </a:r>
            <a:r>
              <a:rPr lang="en-US" altLang="zh-CN"/>
              <a:t>bagging</a:t>
            </a:r>
            <a:r>
              <a:rPr lang="zh-CN" altLang="en-US"/>
              <a:t>的</a:t>
            </a:r>
            <a:r>
              <a:rPr lang="zh-CN" altLang="en-US" smtClean="0"/>
              <a:t>思想（</a:t>
            </a:r>
            <a:r>
              <a:rPr lang="zh-CN" altLang="en-US"/>
              <a:t>关于</a:t>
            </a:r>
            <a:r>
              <a:rPr lang="en-US" altLang="zh-CN"/>
              <a:t>bagging</a:t>
            </a:r>
            <a:r>
              <a:rPr lang="zh-CN" altLang="en-US"/>
              <a:t>的一个有必要提及的问题：</a:t>
            </a:r>
            <a:r>
              <a:rPr lang="en-US" altLang="zh-CN"/>
              <a:t>bagging</a:t>
            </a:r>
            <a:r>
              <a:rPr lang="zh-CN" altLang="en-US"/>
              <a:t>的代价是不用单棵决策树来做预测，具体哪个变量起到重要作用变得未知</a:t>
            </a:r>
            <a:r>
              <a:rPr lang="zh-CN" altLang="en-US" smtClean="0"/>
              <a:t>，所以</a:t>
            </a:r>
            <a:r>
              <a:rPr lang="en-US" altLang="zh-CN"/>
              <a:t>bagging</a:t>
            </a:r>
            <a:r>
              <a:rPr lang="zh-CN" altLang="en-US"/>
              <a:t>改进了预测准确率但损失</a:t>
            </a:r>
            <a:r>
              <a:rPr lang="zh-CN" altLang="en-US" smtClean="0"/>
              <a:t>了解释性</a:t>
            </a:r>
            <a:r>
              <a:rPr lang="zh-CN" altLang="en-US"/>
              <a:t>。）。</a:t>
            </a:r>
          </a:p>
        </p:txBody>
      </p:sp>
    </p:spTree>
    <p:extLst>
      <p:ext uri="{BB962C8B-B14F-4D97-AF65-F5344CB8AC3E}">
        <p14:creationId xmlns:p14="http://schemas.microsoft.com/office/powerpoint/2010/main" val="1632682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chemeClr val="bg1"/>
                </a:solidFill>
                <a:latin typeface="微软雅黑" pitchFamily="34" charset="-122"/>
                <a:ea typeface="微软雅黑" pitchFamily="34" charset="-122"/>
              </a:rPr>
              <a:t>1</a:t>
            </a:r>
            <a:endParaRPr lang="zh-CN" altLang="en-US" sz="12000" b="1">
              <a:solidFill>
                <a:schemeClr val="bg1"/>
              </a:solidFill>
              <a:latin typeface="微软雅黑" pitchFamily="34" charset="-122"/>
              <a:ea typeface="微软雅黑" pitchFamily="34" charset="-122"/>
            </a:endParaRPr>
          </a:p>
        </p:txBody>
      </p:sp>
      <p:sp>
        <p:nvSpPr>
          <p:cNvPr id="8195"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chemeClr val="bg1"/>
                </a:solidFill>
              </a:rPr>
              <a:t>part</a:t>
            </a:r>
            <a:endParaRPr lang="zh-CN" altLang="en-US" sz="3000">
              <a:solidFill>
                <a:schemeClr val="bg1"/>
              </a:solidFill>
            </a:endParaRPr>
          </a:p>
        </p:txBody>
      </p:sp>
      <p:sp>
        <p:nvSpPr>
          <p:cNvPr id="6151" name="TextBox 6"/>
          <p:cNvSpPr txBox="1">
            <a:spLocks noChangeArrowheads="1"/>
          </p:cNvSpPr>
          <p:nvPr/>
        </p:nvSpPr>
        <p:spPr bwMode="auto">
          <a:xfrm>
            <a:off x="3436698" y="2465388"/>
            <a:ext cx="30701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a:solidFill>
                  <a:schemeClr val="tx2"/>
                </a:solidFill>
                <a:latin typeface="微软雅黑" pitchFamily="34" charset="-122"/>
                <a:ea typeface="微软雅黑" pitchFamily="34" charset="-122"/>
              </a:rPr>
              <a:t>背景</a:t>
            </a:r>
          </a:p>
        </p:txBody>
      </p:sp>
      <p:cxnSp>
        <p:nvCxnSpPr>
          <p:cNvPr id="8200" name="直接连接符 10"/>
          <p:cNvCxnSpPr>
            <a:cxnSpLocks noChangeShapeType="1"/>
          </p:cNvCxnSpPr>
          <p:nvPr/>
        </p:nvCxnSpPr>
        <p:spPr bwMode="auto">
          <a:xfrm flipH="1">
            <a:off x="3567113" y="3068960"/>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1"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圆角矩形 5"/>
          <p:cNvSpPr>
            <a:spLocks/>
          </p:cNvSpPr>
          <p:nvPr/>
        </p:nvSpPr>
        <p:spPr bwMode="auto">
          <a:xfrm>
            <a:off x="1057821" y="1565176"/>
            <a:ext cx="3265487" cy="569913"/>
          </a:xfrm>
          <a:custGeom>
            <a:avLst/>
            <a:gdLst>
              <a:gd name="T0" fmla="*/ 0 w 3265930"/>
              <a:gd name="T1" fmla="*/ 0 h 569236"/>
              <a:gd name="T2" fmla="*/ 2980504 w 3265930"/>
              <a:gd name="T3" fmla="*/ 0 h 569236"/>
              <a:gd name="T4" fmla="*/ 3265044 w 3265930"/>
              <a:gd name="T5" fmla="*/ 285296 h 569236"/>
              <a:gd name="T6" fmla="*/ 2980504 w 3265930"/>
              <a:gd name="T7" fmla="*/ 570591 h 569236"/>
              <a:gd name="T8" fmla="*/ 0 w 3265930"/>
              <a:gd name="T9" fmla="*/ 570591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 name="圆角矩形 5"/>
          <p:cNvSpPr>
            <a:spLocks/>
          </p:cNvSpPr>
          <p:nvPr/>
        </p:nvSpPr>
        <p:spPr bwMode="auto">
          <a:xfrm>
            <a:off x="6738635" y="1566764"/>
            <a:ext cx="3265487"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 name="TextBox 5"/>
          <p:cNvSpPr txBox="1">
            <a:spLocks noChangeArrowheads="1"/>
          </p:cNvSpPr>
          <p:nvPr/>
        </p:nvSpPr>
        <p:spPr bwMode="auto">
          <a:xfrm>
            <a:off x="1273845" y="161929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smtClean="0">
                <a:solidFill>
                  <a:schemeClr val="tx2"/>
                </a:solidFill>
                <a:latin typeface="微软雅黑" pitchFamily="34" charset="-122"/>
                <a:ea typeface="微软雅黑" pitchFamily="34" charset="-122"/>
              </a:rPr>
              <a:t>现有临床方法</a:t>
            </a:r>
            <a:endParaRPr lang="zh-CN" altLang="en-US" sz="2400">
              <a:solidFill>
                <a:schemeClr val="tx2"/>
              </a:solidFill>
              <a:latin typeface="微软雅黑" pitchFamily="34" charset="-122"/>
              <a:ea typeface="微软雅黑" pitchFamily="34" charset="-122"/>
            </a:endParaRPr>
          </a:p>
        </p:txBody>
      </p:sp>
      <p:sp>
        <p:nvSpPr>
          <p:cNvPr id="9228" name="TextBox 13"/>
          <p:cNvSpPr txBox="1">
            <a:spLocks noChangeArrowheads="1"/>
          </p:cNvSpPr>
          <p:nvPr/>
        </p:nvSpPr>
        <p:spPr bwMode="auto">
          <a:xfrm>
            <a:off x="899576" y="2273393"/>
            <a:ext cx="48111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生物</a:t>
            </a:r>
            <a:r>
              <a:rPr lang="zh-CN" altLang="en-US">
                <a:solidFill>
                  <a:schemeClr val="tx2"/>
                </a:solidFill>
                <a:latin typeface="微软雅黑" pitchFamily="34" charset="-122"/>
                <a:ea typeface="微软雅黑" pitchFamily="34" charset="-122"/>
              </a:rPr>
              <a:t>标记物在临床诊断的卵巢癌患者的样本</a:t>
            </a:r>
            <a:r>
              <a:rPr lang="zh-CN" altLang="en-US" smtClean="0">
                <a:solidFill>
                  <a:schemeClr val="tx2"/>
                </a:solidFill>
                <a:latin typeface="微软雅黑" pitchFamily="34" charset="-122"/>
                <a:ea typeface="微软雅黑" pitchFamily="34" charset="-122"/>
              </a:rPr>
              <a:t>中有漏检，并且标记</a:t>
            </a:r>
            <a:r>
              <a:rPr lang="zh-CN" altLang="en-US">
                <a:solidFill>
                  <a:schemeClr val="tx2"/>
                </a:solidFill>
                <a:latin typeface="微软雅黑" pitchFamily="34" charset="-122"/>
                <a:ea typeface="微软雅黑" pitchFamily="34" charset="-122"/>
              </a:rPr>
              <a:t>物</a:t>
            </a:r>
            <a:r>
              <a:rPr lang="zh-CN" altLang="en-US" smtClean="0">
                <a:solidFill>
                  <a:schemeClr val="tx2"/>
                </a:solidFill>
                <a:latin typeface="微软雅黑" pitchFamily="34" charset="-122"/>
                <a:ea typeface="微软雅黑" pitchFamily="34" charset="-122"/>
              </a:rPr>
              <a:t>检测费时费力。例如血清</a:t>
            </a:r>
            <a:r>
              <a:rPr lang="zh-CN" altLang="en-US">
                <a:solidFill>
                  <a:schemeClr val="tx2"/>
                </a:solidFill>
                <a:latin typeface="微软雅黑" pitchFamily="34" charset="-122"/>
                <a:ea typeface="微软雅黑" pitchFamily="34" charset="-122"/>
              </a:rPr>
              <a:t>糖类</a:t>
            </a:r>
            <a:r>
              <a:rPr lang="zh-CN" altLang="en-US" smtClean="0">
                <a:solidFill>
                  <a:schemeClr val="tx2"/>
                </a:solidFill>
                <a:latin typeface="微软雅黑" pitchFamily="34" charset="-122"/>
                <a:ea typeface="微软雅黑" pitchFamily="34" charset="-122"/>
              </a:rPr>
              <a:t>抗原</a:t>
            </a:r>
            <a:r>
              <a:rPr lang="en-US" altLang="zh-CN" smtClean="0">
                <a:solidFill>
                  <a:schemeClr val="tx2"/>
                </a:solidFill>
                <a:latin typeface="微软雅黑" pitchFamily="34" charset="-122"/>
                <a:ea typeface="微软雅黑" pitchFamily="34" charset="-122"/>
              </a:rPr>
              <a:t>125</a:t>
            </a:r>
            <a:r>
              <a:rPr lang="zh-CN" altLang="en-US">
                <a:solidFill>
                  <a:schemeClr val="tx2"/>
                </a:solidFill>
                <a:latin typeface="微软雅黑" pitchFamily="34" charset="-122"/>
                <a:ea typeface="微软雅黑" pitchFamily="34" charset="-122"/>
              </a:rPr>
              <a:t>（</a:t>
            </a:r>
            <a:r>
              <a:rPr lang="en-US" altLang="zh-CN">
                <a:solidFill>
                  <a:schemeClr val="tx2"/>
                </a:solidFill>
                <a:latin typeface="微软雅黑" pitchFamily="34" charset="-122"/>
                <a:ea typeface="微软雅黑" pitchFamily="34" charset="-122"/>
              </a:rPr>
              <a:t>CA125</a:t>
            </a:r>
            <a:r>
              <a:rPr lang="zh-CN" altLang="en-US" smtClean="0">
                <a:solidFill>
                  <a:schemeClr val="tx2"/>
                </a:solidFill>
                <a:latin typeface="微软雅黑" pitchFamily="34" charset="-122"/>
                <a:ea typeface="微软雅黑" pitchFamily="34" charset="-122"/>
              </a:rPr>
              <a:t>）因</a:t>
            </a:r>
            <a:r>
              <a:rPr lang="zh-CN" altLang="en-US">
                <a:solidFill>
                  <a:schemeClr val="tx2"/>
                </a:solidFill>
                <a:latin typeface="微软雅黑" pitchFamily="34" charset="-122"/>
                <a:ea typeface="微软雅黑" pitchFamily="34" charset="-122"/>
              </a:rPr>
              <a:t>其高灵敏度而被广泛应用于临床，但其准确性不高。 </a:t>
            </a:r>
            <a:r>
              <a:rPr lang="zh-CN" altLang="en-US" smtClean="0">
                <a:solidFill>
                  <a:schemeClr val="tx2"/>
                </a:solidFill>
                <a:latin typeface="微软雅黑" pitchFamily="34" charset="-122"/>
                <a:ea typeface="微软雅黑" pitchFamily="34" charset="-122"/>
              </a:rPr>
              <a:t>其对</a:t>
            </a:r>
            <a:r>
              <a:rPr lang="zh-CN" altLang="en-US">
                <a:solidFill>
                  <a:schemeClr val="tx2"/>
                </a:solidFill>
                <a:latin typeface="微软雅黑" pitchFamily="34" charset="-122"/>
                <a:ea typeface="微软雅黑" pitchFamily="34" charset="-122"/>
              </a:rPr>
              <a:t>早期卵巢癌的特异性较低， 在大规模卵巢癌筛查中的应用有限</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a:t>
            </a:r>
            <a:r>
              <a:rPr lang="zh-CN" altLang="en-US">
                <a:solidFill>
                  <a:schemeClr val="tx2"/>
                </a:solidFill>
                <a:latin typeface="微软雅黑" pitchFamily="34" charset="-122"/>
                <a:ea typeface="微软雅黑" pitchFamily="34" charset="-122"/>
              </a:rPr>
              <a:t>   </a:t>
            </a:r>
            <a:r>
              <a:rPr lang="zh-CN" altLang="en-US" smtClean="0">
                <a:solidFill>
                  <a:schemeClr val="tx2"/>
                </a:solidFill>
                <a:latin typeface="微软雅黑" pitchFamily="34" charset="-122"/>
                <a:ea typeface="微软雅黑" pitchFamily="34" charset="-122"/>
              </a:rPr>
              <a:t> 影像</a:t>
            </a:r>
            <a:r>
              <a:rPr lang="zh-CN" altLang="en-US">
                <a:solidFill>
                  <a:schemeClr val="tx2"/>
                </a:solidFill>
                <a:latin typeface="微软雅黑" pitchFamily="34" charset="-122"/>
                <a:ea typeface="微软雅黑" pitchFamily="34" charset="-122"/>
              </a:rPr>
              <a:t>学由于</a:t>
            </a:r>
            <a:r>
              <a:rPr lang="zh-CN" altLang="en-US">
                <a:solidFill>
                  <a:srgbClr val="FF0000"/>
                </a:solidFill>
                <a:latin typeface="微软雅黑" pitchFamily="34" charset="-122"/>
                <a:ea typeface="微软雅黑" pitchFamily="34" charset="-122"/>
              </a:rPr>
              <a:t>算法的识别精度</a:t>
            </a:r>
            <a:r>
              <a:rPr lang="zh-CN" altLang="en-US">
                <a:solidFill>
                  <a:schemeClr val="tx2"/>
                </a:solidFill>
                <a:latin typeface="微软雅黑" pitchFamily="34" charset="-122"/>
                <a:ea typeface="微软雅黑" pitchFamily="34" charset="-122"/>
              </a:rPr>
              <a:t>和</a:t>
            </a:r>
            <a:r>
              <a:rPr lang="zh-CN" altLang="en-US" smtClean="0">
                <a:solidFill>
                  <a:srgbClr val="FF0000"/>
                </a:solidFill>
                <a:latin typeface="微软雅黑" pitchFamily="34" charset="-122"/>
                <a:ea typeface="微软雅黑" pitchFamily="34" charset="-122"/>
              </a:rPr>
              <a:t>超声检查</a:t>
            </a:r>
            <a:r>
              <a:rPr lang="zh-CN" altLang="en-US">
                <a:solidFill>
                  <a:srgbClr val="FF0000"/>
                </a:solidFill>
                <a:latin typeface="微软雅黑" pitchFamily="34" charset="-122"/>
                <a:ea typeface="微软雅黑" pitchFamily="34" charset="-122"/>
              </a:rPr>
              <a:t>的质量</a:t>
            </a:r>
            <a:r>
              <a:rPr lang="zh-CN" altLang="en-US">
                <a:solidFill>
                  <a:schemeClr val="tx2"/>
                </a:solidFill>
                <a:latin typeface="微软雅黑" pitchFamily="34" charset="-122"/>
                <a:ea typeface="微软雅黑" pitchFamily="34" charset="-122"/>
              </a:rPr>
              <a:t>，卵巢癌诊断的特异性不高</a:t>
            </a:r>
            <a:r>
              <a:rPr lang="zh-CN" altLang="en-US" smtClean="0">
                <a:solidFill>
                  <a:schemeClr val="tx2"/>
                </a:solidFill>
                <a:latin typeface="微软雅黑" pitchFamily="34" charset="-122"/>
                <a:ea typeface="微软雅黑" pitchFamily="34" charset="-122"/>
              </a:rPr>
              <a:t>。  </a:t>
            </a:r>
            <a:endParaRPr lang="zh-CN" altLang="en-US">
              <a:solidFill>
                <a:schemeClr val="tx2"/>
              </a:solidFill>
              <a:latin typeface="微软雅黑" pitchFamily="34" charset="-122"/>
              <a:ea typeface="微软雅黑" pitchFamily="34" charset="-122"/>
            </a:endParaRPr>
          </a:p>
        </p:txBody>
      </p:sp>
      <p:sp>
        <p:nvSpPr>
          <p:cNvPr id="9229" name="TextBox 14"/>
          <p:cNvSpPr txBox="1">
            <a:spLocks noChangeArrowheads="1"/>
          </p:cNvSpPr>
          <p:nvPr/>
        </p:nvSpPr>
        <p:spPr bwMode="auto">
          <a:xfrm>
            <a:off x="6593911" y="2273393"/>
            <a:ext cx="518318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提出</a:t>
            </a:r>
            <a:r>
              <a:rPr lang="zh-CN" altLang="en-US">
                <a:solidFill>
                  <a:schemeClr val="tx2"/>
                </a:solidFill>
                <a:latin typeface="微软雅黑" pitchFamily="34" charset="-122"/>
                <a:ea typeface="微软雅黑" pitchFamily="34" charset="-122"/>
              </a:rPr>
              <a:t>了一种改进</a:t>
            </a:r>
            <a:r>
              <a:rPr lang="zh-CN" altLang="en-US" smtClean="0">
                <a:solidFill>
                  <a:schemeClr val="tx2"/>
                </a:solidFill>
                <a:latin typeface="微软雅黑" pitchFamily="34" charset="-122"/>
                <a:ea typeface="微软雅黑" pitchFamily="34" charset="-122"/>
              </a:rPr>
              <a:t>的方法。首先将超声图像数据集进行</a:t>
            </a:r>
            <a:r>
              <a:rPr lang="zh-CN" altLang="en-US" smtClean="0">
                <a:solidFill>
                  <a:srgbClr val="FF0000"/>
                </a:solidFill>
                <a:latin typeface="微软雅黑" pitchFamily="34" charset="-122"/>
                <a:ea typeface="微软雅黑" pitchFamily="34" charset="-122"/>
              </a:rPr>
              <a:t>扩展</a:t>
            </a:r>
            <a:r>
              <a:rPr lang="zh-CN" altLang="en-US" smtClean="0">
                <a:solidFill>
                  <a:schemeClr val="tx2"/>
                </a:solidFill>
                <a:latin typeface="微软雅黑" pitchFamily="34" charset="-122"/>
                <a:ea typeface="微软雅黑" pitchFamily="34" charset="-122"/>
              </a:rPr>
              <a:t>，之后将</a:t>
            </a:r>
            <a:r>
              <a:rPr lang="zh-CN" altLang="en-US">
                <a:solidFill>
                  <a:schemeClr val="tx2"/>
                </a:solidFill>
                <a:latin typeface="微软雅黑" pitchFamily="34" charset="-122"/>
                <a:ea typeface="微软雅黑" pitchFamily="34" charset="-122"/>
              </a:rPr>
              <a:t>深度学习网络的</a:t>
            </a:r>
            <a:r>
              <a:rPr lang="zh-CN" altLang="en-US">
                <a:solidFill>
                  <a:srgbClr val="FF0000"/>
                </a:solidFill>
                <a:latin typeface="微软雅黑" pitchFamily="34" charset="-122"/>
                <a:ea typeface="微软雅黑" pitchFamily="34" charset="-122"/>
              </a:rPr>
              <a:t>高阶特征</a:t>
            </a:r>
            <a:r>
              <a:rPr lang="zh-CN" altLang="en-US">
                <a:latin typeface="微软雅黑" pitchFamily="34" charset="-122"/>
                <a:ea typeface="微软雅黑" pitchFamily="34" charset="-122"/>
              </a:rPr>
              <a:t>和</a:t>
            </a:r>
            <a:r>
              <a:rPr lang="zh-CN" altLang="en-US">
                <a:solidFill>
                  <a:schemeClr val="tx2"/>
                </a:solidFill>
                <a:latin typeface="微软雅黑" pitchFamily="34" charset="-122"/>
                <a:ea typeface="微软雅黑" pitchFamily="34" charset="-122"/>
              </a:rPr>
              <a:t>纹理描述</a:t>
            </a:r>
            <a:r>
              <a:rPr lang="zh-CN" altLang="en-US" smtClean="0">
                <a:solidFill>
                  <a:schemeClr val="tx2"/>
                </a:solidFill>
                <a:latin typeface="微软雅黑" pitchFamily="34" charset="-122"/>
                <a:ea typeface="微软雅黑" pitchFamily="34" charset="-122"/>
              </a:rPr>
              <a:t>器的</a:t>
            </a:r>
            <a:r>
              <a:rPr lang="zh-CN" altLang="en-US">
                <a:solidFill>
                  <a:srgbClr val="FF0000"/>
                </a:solidFill>
                <a:latin typeface="微软雅黑" pitchFamily="34" charset="-122"/>
                <a:ea typeface="微软雅黑" pitchFamily="34" charset="-122"/>
              </a:rPr>
              <a:t>低阶特征融合</a:t>
            </a:r>
            <a:r>
              <a:rPr lang="zh-CN" altLang="en-US">
                <a:solidFill>
                  <a:schemeClr val="tx2"/>
                </a:solidFill>
                <a:latin typeface="微软雅黑" pitchFamily="34" charset="-122"/>
                <a:ea typeface="微软雅黑" pitchFamily="34" charset="-122"/>
              </a:rPr>
              <a:t>在</a:t>
            </a:r>
            <a:r>
              <a:rPr lang="zh-CN" altLang="en-US" smtClean="0">
                <a:solidFill>
                  <a:schemeClr val="tx2"/>
                </a:solidFill>
                <a:latin typeface="微软雅黑" pitchFamily="34" charset="-122"/>
                <a:ea typeface="微软雅黑" pitchFamily="34" charset="-122"/>
              </a:rPr>
              <a:t>一起，最后</a:t>
            </a:r>
            <a:r>
              <a:rPr lang="zh-CN" altLang="en-US">
                <a:solidFill>
                  <a:schemeClr val="tx2"/>
                </a:solidFill>
                <a:latin typeface="微软雅黑" pitchFamily="34" charset="-122"/>
                <a:ea typeface="微软雅黑" pitchFamily="34" charset="-122"/>
              </a:rPr>
              <a:t>，将这些特征输入到</a:t>
            </a:r>
            <a:r>
              <a:rPr lang="zh-CN" altLang="en-US">
                <a:solidFill>
                  <a:srgbClr val="FF0000"/>
                </a:solidFill>
                <a:latin typeface="微软雅黑" pitchFamily="34" charset="-122"/>
                <a:ea typeface="微软雅黑" pitchFamily="34" charset="-122"/>
              </a:rPr>
              <a:t>成本敏感的随机森林分类器</a:t>
            </a:r>
            <a:r>
              <a:rPr lang="zh-CN" altLang="en-US">
                <a:solidFill>
                  <a:schemeClr val="tx2"/>
                </a:solidFill>
                <a:latin typeface="微软雅黑" pitchFamily="34" charset="-122"/>
                <a:ea typeface="微软雅黑" pitchFamily="34" charset="-122"/>
              </a:rPr>
              <a:t>中，对</a:t>
            </a:r>
            <a:r>
              <a:rPr lang="zh-CN" altLang="en-US" smtClean="0">
                <a:solidFill>
                  <a:schemeClr val="tx2"/>
                </a:solidFill>
                <a:latin typeface="微软雅黑" pitchFamily="34" charset="-122"/>
                <a:ea typeface="微软雅黑" pitchFamily="34" charset="-122"/>
              </a:rPr>
              <a:t>卵巢</a:t>
            </a:r>
            <a:r>
              <a:rPr lang="zh-CN" altLang="en-US">
                <a:solidFill>
                  <a:schemeClr val="tx2"/>
                </a:solidFill>
                <a:latin typeface="微软雅黑" pitchFamily="34" charset="-122"/>
                <a:ea typeface="微软雅黑" pitchFamily="34" charset="-122"/>
              </a:rPr>
              <a:t>良恶性肿瘤进行分类。 </a:t>
            </a:r>
          </a:p>
          <a:p>
            <a:pPr eaLnBrk="1" hangingPunct="1">
              <a:lnSpc>
                <a:spcPct val="150000"/>
              </a:lnSpc>
            </a:pPr>
            <a:r>
              <a:rPr lang="zh-CN" altLang="en-US">
                <a:solidFill>
                  <a:schemeClr val="tx2"/>
                </a:solidFill>
                <a:latin typeface="微软雅黑" pitchFamily="34" charset="-122"/>
                <a:ea typeface="微软雅黑" pitchFamily="34" charset="-122"/>
              </a:rPr>
              <a:t> </a:t>
            </a:r>
          </a:p>
        </p:txBody>
      </p:sp>
      <p:sp>
        <p:nvSpPr>
          <p:cNvPr id="9230" name="TextBox 15"/>
          <p:cNvSpPr txBox="1">
            <a:spLocks noChangeArrowheads="1"/>
          </p:cNvSpPr>
          <p:nvPr/>
        </p:nvSpPr>
        <p:spPr bwMode="auto">
          <a:xfrm>
            <a:off x="6962477" y="161929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smtClean="0">
                <a:solidFill>
                  <a:schemeClr val="tx2"/>
                </a:solidFill>
                <a:latin typeface="微软雅黑" pitchFamily="34" charset="-122"/>
                <a:ea typeface="微软雅黑" pitchFamily="34" charset="-122"/>
              </a:rPr>
              <a:t>提出改进算法</a:t>
            </a:r>
            <a:endParaRPr lang="zh-CN" altLang="en-US" sz="2400">
              <a:solidFill>
                <a:schemeClr val="tx2"/>
              </a:solidFill>
              <a:latin typeface="微软雅黑" pitchFamily="34" charset="-122"/>
              <a:ea typeface="微软雅黑" pitchFamily="34" charset="-122"/>
            </a:endParaRPr>
          </a:p>
        </p:txBody>
      </p:sp>
      <p:sp>
        <p:nvSpPr>
          <p:cNvPr id="9231" name="TextBox 16"/>
          <p:cNvSpPr txBox="1">
            <a:spLocks noChangeArrowheads="1"/>
          </p:cNvSpPr>
          <p:nvPr/>
        </p:nvSpPr>
        <p:spPr bwMode="auto">
          <a:xfrm>
            <a:off x="1147763" y="317500"/>
            <a:ext cx="1305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1</a:t>
            </a:r>
            <a:r>
              <a:rPr lang="en-US" altLang="zh-CN" sz="2800">
                <a:latin typeface="微软雅黑" pitchFamily="34" charset="-122"/>
                <a:ea typeface="微软雅黑" pitchFamily="34" charset="-122"/>
              </a:rPr>
              <a:t>.</a:t>
            </a:r>
            <a:r>
              <a:rPr lang="en-US" altLang="zh-CN" sz="2800" smtClean="0">
                <a:latin typeface="微软雅黑" pitchFamily="34" charset="-122"/>
                <a:ea typeface="微软雅黑" pitchFamily="34" charset="-122"/>
              </a:rPr>
              <a:t> </a:t>
            </a:r>
            <a:r>
              <a:rPr lang="zh-CN" altLang="en-US" sz="2800" smtClean="0">
                <a:latin typeface="微软雅黑" pitchFamily="34" charset="-122"/>
                <a:ea typeface="微软雅黑" pitchFamily="34" charset="-122"/>
              </a:rPr>
              <a:t>背景</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rgbClr val="21A3D0"/>
                </a:solidFill>
                <a:latin typeface="微软雅黑" pitchFamily="34" charset="-122"/>
                <a:ea typeface="微软雅黑" pitchFamily="34" charset="-122"/>
              </a:rPr>
              <a:t>2</a:t>
            </a:r>
            <a:endParaRPr lang="zh-CN" altLang="en-US" sz="12000" b="1">
              <a:solidFill>
                <a:srgbClr val="21A3D0"/>
              </a:solidFill>
              <a:latin typeface="微软雅黑" pitchFamily="34" charset="-122"/>
              <a:ea typeface="微软雅黑" pitchFamily="34" charset="-122"/>
            </a:endParaRPr>
          </a:p>
        </p:txBody>
      </p:sp>
      <p:sp>
        <p:nvSpPr>
          <p:cNvPr id="14339"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rgbClr val="21A3D0"/>
                </a:solidFill>
              </a:rPr>
              <a:t>part</a:t>
            </a:r>
            <a:endParaRPr lang="zh-CN" altLang="en-US" sz="3000">
              <a:solidFill>
                <a:srgbClr val="21A3D0"/>
              </a:solidFill>
            </a:endParaRPr>
          </a:p>
        </p:txBody>
      </p:sp>
      <p:grpSp>
        <p:nvGrpSpPr>
          <p:cNvPr id="14340" name="Group 4"/>
          <p:cNvGrpSpPr>
            <a:grpSpLocks/>
          </p:cNvGrpSpPr>
          <p:nvPr/>
        </p:nvGrpSpPr>
        <p:grpSpPr bwMode="auto">
          <a:xfrm>
            <a:off x="3416300" y="2355625"/>
            <a:ext cx="7434609" cy="1433691"/>
            <a:chOff x="0" y="-109819"/>
            <a:chExt cx="7434209" cy="1434423"/>
          </a:xfrm>
        </p:grpSpPr>
        <p:sp>
          <p:nvSpPr>
            <p:cNvPr id="12295" name="TextBox 6"/>
            <p:cNvSpPr txBox="1">
              <a:spLocks noChangeArrowheads="1"/>
            </p:cNvSpPr>
            <p:nvPr/>
          </p:nvSpPr>
          <p:spPr bwMode="auto">
            <a:xfrm>
              <a:off x="20397" y="-109819"/>
              <a:ext cx="3069939" cy="52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b="1">
                  <a:solidFill>
                    <a:srgbClr val="2B2E30"/>
                  </a:solidFill>
                  <a:latin typeface="微软雅黑" pitchFamily="34" charset="-122"/>
                  <a:ea typeface="微软雅黑" pitchFamily="34" charset="-122"/>
                </a:rPr>
                <a:t>使用方法</a:t>
              </a:r>
            </a:p>
          </p:txBody>
        </p:sp>
        <p:sp>
          <p:nvSpPr>
            <p:cNvPr id="12296" name="TextBox 7"/>
            <p:cNvSpPr txBox="1">
              <a:spLocks noChangeArrowheads="1"/>
            </p:cNvSpPr>
            <p:nvPr/>
          </p:nvSpPr>
          <p:spPr bwMode="auto">
            <a:xfrm>
              <a:off x="0" y="370010"/>
              <a:ext cx="7434209" cy="95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smtClean="0">
                  <a:solidFill>
                    <a:srgbClr val="2B2E30"/>
                  </a:solidFill>
                  <a:ea typeface="微软雅黑" pitchFamily="34" charset="-122"/>
                </a:rPr>
                <a:t>●</a:t>
              </a:r>
              <a:r>
                <a:rPr lang="zh-CN" altLang="en-US" sz="2000" smtClean="0">
                  <a:solidFill>
                    <a:srgbClr val="2B2E30"/>
                  </a:solidFill>
                  <a:ea typeface="微软雅黑" pitchFamily="34" charset="-122"/>
                </a:rPr>
                <a:t>数据扩展  </a:t>
              </a:r>
              <a:r>
                <a:rPr lang="en-US" sz="2000" smtClean="0">
                  <a:solidFill>
                    <a:srgbClr val="2B2E30"/>
                  </a:solidFill>
                  <a:ea typeface="微软雅黑" pitchFamily="34" charset="-122"/>
                </a:rPr>
                <a:t>●</a:t>
              </a:r>
              <a:r>
                <a:rPr lang="zh-CN" altLang="en-US" sz="2000" smtClean="0">
                  <a:solidFill>
                    <a:srgbClr val="2B2E30"/>
                  </a:solidFill>
                  <a:ea typeface="微软雅黑" pitchFamily="34" charset="-122"/>
                </a:rPr>
                <a:t>特征提取  </a:t>
              </a:r>
              <a:r>
                <a:rPr lang="en-US" sz="2000" smtClean="0">
                  <a:solidFill>
                    <a:srgbClr val="2B2E30"/>
                  </a:solidFill>
                  <a:ea typeface="微软雅黑" pitchFamily="34" charset="-122"/>
                </a:rPr>
                <a:t>●</a:t>
              </a:r>
              <a:r>
                <a:rPr lang="zh-CN" altLang="en-US" sz="2000">
                  <a:solidFill>
                    <a:srgbClr val="2B2E30"/>
                  </a:solidFill>
                  <a:ea typeface="微软雅黑" pitchFamily="34" charset="-122"/>
                </a:rPr>
                <a:t>特征</a:t>
              </a:r>
              <a:r>
                <a:rPr lang="zh-CN" altLang="en-US" sz="2000" smtClean="0">
                  <a:solidFill>
                    <a:srgbClr val="2B2E30"/>
                  </a:solidFill>
                  <a:ea typeface="微软雅黑" pitchFamily="34" charset="-122"/>
                </a:rPr>
                <a:t>融合</a:t>
              </a:r>
              <a:r>
                <a:rPr lang="en-US" altLang="zh-CN" sz="2000" smtClean="0">
                  <a:solidFill>
                    <a:srgbClr val="2B2E30"/>
                  </a:solidFill>
                  <a:ea typeface="微软雅黑" pitchFamily="34" charset="-122"/>
                </a:rPr>
                <a:t> </a:t>
              </a:r>
              <a:r>
                <a:rPr lang="en-US" sz="2000" smtClean="0">
                  <a:solidFill>
                    <a:srgbClr val="2B2E30"/>
                  </a:solidFill>
                  <a:ea typeface="微软雅黑" pitchFamily="34" charset="-122"/>
                </a:rPr>
                <a:t> </a:t>
              </a:r>
              <a:r>
                <a:rPr lang="en-US" altLang="zh-CN" sz="2000" smtClean="0">
                  <a:solidFill>
                    <a:srgbClr val="2B2E30"/>
                  </a:solidFill>
                  <a:ea typeface="微软雅黑" pitchFamily="34" charset="-122"/>
                </a:rPr>
                <a:t>●</a:t>
              </a:r>
              <a:r>
                <a:rPr lang="zh-CN" altLang="en-US" sz="2000" smtClean="0">
                  <a:solidFill>
                    <a:srgbClr val="2B2E30"/>
                  </a:solidFill>
                  <a:ea typeface="微软雅黑" pitchFamily="34" charset="-122"/>
                </a:rPr>
                <a:t>卵巢超声图像分类 </a:t>
              </a:r>
              <a:endParaRPr lang="en-US" altLang="zh-CN" sz="2000" smtClean="0">
                <a:solidFill>
                  <a:srgbClr val="2B2E30"/>
                </a:solidFill>
                <a:ea typeface="微软雅黑" pitchFamily="34" charset="-122"/>
              </a:endParaRPr>
            </a:p>
            <a:p>
              <a:pPr eaLnBrk="1" hangingPunct="1"/>
              <a:endParaRPr lang="en-US" altLang="zh-CN">
                <a:solidFill>
                  <a:srgbClr val="2B2E30"/>
                </a:solidFill>
                <a:ea typeface="微软雅黑" pitchFamily="34" charset="-122"/>
              </a:endParaRPr>
            </a:p>
            <a:p>
              <a:pPr eaLnBrk="1" hangingPunct="1"/>
              <a:endParaRPr lang="en-US" altLang="zh-CN">
                <a:solidFill>
                  <a:srgbClr val="2B2E30"/>
                </a:solidFill>
                <a:ea typeface="微软雅黑" pitchFamily="34" charset="-122"/>
              </a:endParaRPr>
            </a:p>
          </p:txBody>
        </p:sp>
        <p:sp>
          <p:nvSpPr>
            <p:cNvPr id="12297" name="TextBox 15"/>
            <p:cNvSpPr txBox="1">
              <a:spLocks noChangeArrowheads="1"/>
            </p:cNvSpPr>
            <p:nvPr/>
          </p:nvSpPr>
          <p:spPr bwMode="auto">
            <a:xfrm>
              <a:off x="29785" y="903628"/>
              <a:ext cx="7240574" cy="40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rgbClr val="2B2E30"/>
                  </a:solidFill>
                  <a:latin typeface="微软雅黑" pitchFamily="34" charset="-122"/>
                  <a:ea typeface="微软雅黑" pitchFamily="34" charset="-122"/>
                </a:rPr>
                <a:t>论文阐述算法的主要思想</a:t>
              </a:r>
              <a:endParaRPr lang="zh-CN" altLang="en-US" sz="2000">
                <a:solidFill>
                  <a:srgbClr val="2B2E30"/>
                </a:solidFill>
                <a:latin typeface="微软雅黑" pitchFamily="34" charset="-122"/>
                <a:ea typeface="微软雅黑" pitchFamily="34" charset="-122"/>
              </a:endParaRPr>
            </a:p>
          </p:txBody>
        </p:sp>
      </p:grpSp>
      <p:cxnSp>
        <p:nvCxnSpPr>
          <p:cNvPr id="14344" name="直接连接符 10"/>
          <p:cNvCxnSpPr>
            <a:cxnSpLocks noChangeShapeType="1"/>
          </p:cNvCxnSpPr>
          <p:nvPr/>
        </p:nvCxnSpPr>
        <p:spPr bwMode="auto">
          <a:xfrm flipH="1">
            <a:off x="3567113" y="3296874"/>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45"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圆角矩形 5"/>
          <p:cNvSpPr>
            <a:spLocks/>
          </p:cNvSpPr>
          <p:nvPr/>
        </p:nvSpPr>
        <p:spPr bwMode="auto">
          <a:xfrm>
            <a:off x="684054" y="1412776"/>
            <a:ext cx="3265487" cy="569913"/>
          </a:xfrm>
          <a:custGeom>
            <a:avLst/>
            <a:gdLst>
              <a:gd name="T0" fmla="*/ 0 w 3265930"/>
              <a:gd name="T1" fmla="*/ 0 h 569236"/>
              <a:gd name="T2" fmla="*/ 2980504 w 3265930"/>
              <a:gd name="T3" fmla="*/ 0 h 569236"/>
              <a:gd name="T4" fmla="*/ 3265044 w 3265930"/>
              <a:gd name="T5" fmla="*/ 285296 h 569236"/>
              <a:gd name="T6" fmla="*/ 2980504 w 3265930"/>
              <a:gd name="T7" fmla="*/ 570591 h 569236"/>
              <a:gd name="T8" fmla="*/ 0 w 3265930"/>
              <a:gd name="T9" fmla="*/ 570591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TextBox 13"/>
          <p:cNvSpPr txBox="1">
            <a:spLocks noChangeArrowheads="1"/>
          </p:cNvSpPr>
          <p:nvPr/>
        </p:nvSpPr>
        <p:spPr bwMode="auto">
          <a:xfrm>
            <a:off x="566738" y="2175707"/>
            <a:ext cx="5077647"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现有数据集样本有限，并且图像</a:t>
            </a:r>
            <a:r>
              <a:rPr lang="zh-CN" altLang="en-US">
                <a:solidFill>
                  <a:schemeClr val="tx2"/>
                </a:solidFill>
                <a:latin typeface="微软雅黑" pitchFamily="34" charset="-122"/>
                <a:ea typeface="微软雅黑" pitchFamily="34" charset="-122"/>
              </a:rPr>
              <a:t>样本扩展的主流</a:t>
            </a:r>
            <a:r>
              <a:rPr lang="zh-CN" altLang="en-US" smtClean="0">
                <a:solidFill>
                  <a:schemeClr val="tx2"/>
                </a:solidFill>
                <a:latin typeface="微软雅黑" pitchFamily="34" charset="-122"/>
                <a:ea typeface="微软雅黑" pitchFamily="34" charset="-122"/>
              </a:rPr>
              <a:t>方法如角度</a:t>
            </a:r>
            <a:r>
              <a:rPr lang="zh-CN" altLang="en-US">
                <a:solidFill>
                  <a:schemeClr val="tx2"/>
                </a:solidFill>
                <a:latin typeface="微软雅黑" pitchFamily="34" charset="-122"/>
                <a:ea typeface="微软雅黑" pitchFamily="34" charset="-122"/>
              </a:rPr>
              <a:t>旋转、尺度变换和对比度变换，不适合于医学图像的扩展。</a:t>
            </a:r>
          </a:p>
        </p:txBody>
      </p:sp>
      <p:sp>
        <p:nvSpPr>
          <p:cNvPr id="9229" name="TextBox 14"/>
          <p:cNvSpPr txBox="1">
            <a:spLocks noChangeArrowheads="1"/>
          </p:cNvSpPr>
          <p:nvPr/>
        </p:nvSpPr>
        <p:spPr bwMode="auto">
          <a:xfrm>
            <a:off x="5882357" y="2166808"/>
            <a:ext cx="597274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首先</a:t>
            </a:r>
            <a:r>
              <a:rPr lang="zh-CN" altLang="en-US">
                <a:solidFill>
                  <a:schemeClr val="tx2"/>
                </a:solidFill>
                <a:latin typeface="微软雅黑" pitchFamily="34" charset="-122"/>
                <a:ea typeface="微软雅黑" pitchFamily="34" charset="-122"/>
              </a:rPr>
              <a:t>计算放射科医生给出的卵巢囊肿定位标签的位置，然后根据</a:t>
            </a:r>
            <a:r>
              <a:rPr lang="zh-CN" altLang="en-US" smtClean="0">
                <a:solidFill>
                  <a:schemeClr val="tx2"/>
                </a:solidFill>
                <a:latin typeface="微软雅黑" pitchFamily="34" charset="-122"/>
                <a:ea typeface="微软雅黑" pitchFamily="34" charset="-122"/>
              </a:rPr>
              <a:t>标签</a:t>
            </a:r>
            <a:r>
              <a:rPr lang="zh-CN" altLang="en-US">
                <a:solidFill>
                  <a:schemeClr val="tx2"/>
                </a:solidFill>
                <a:latin typeface="微软雅黑" pitchFamily="34" charset="-122"/>
                <a:ea typeface="微软雅黑" pitchFamily="34" charset="-122"/>
              </a:rPr>
              <a:t>的位置计算卵巢囊肿区四个边界的</a:t>
            </a:r>
            <a:r>
              <a:rPr lang="zh-CN" altLang="en-US" smtClean="0">
                <a:solidFill>
                  <a:schemeClr val="tx2"/>
                </a:solidFill>
                <a:latin typeface="微软雅黑" pitchFamily="34" charset="-122"/>
                <a:ea typeface="微软雅黑" pitchFamily="34" charset="-122"/>
              </a:rPr>
              <a:t>坐标：</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(xt</a:t>
            </a:r>
            <a:r>
              <a:rPr lang="zh-CN" altLang="en-US">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yt)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顶部</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(xl</a:t>
            </a:r>
            <a:r>
              <a:rPr lang="zh-CN" altLang="en-US">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yl)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左侧</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(xb</a:t>
            </a:r>
            <a:r>
              <a:rPr lang="zh-CN" altLang="en-US">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yb)</a:t>
            </a: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底部</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(xr</a:t>
            </a:r>
            <a:r>
              <a:rPr lang="zh-CN" altLang="en-US">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yr)</a:t>
            </a: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sym typeface="Wingdings" panose="05000000000000000000" pitchFamily="2" charset="2"/>
              </a:rPr>
              <a:t>  </a:t>
            </a:r>
            <a:r>
              <a:rPr lang="zh-CN" altLang="en-US" smtClean="0">
                <a:solidFill>
                  <a:schemeClr val="tx2"/>
                </a:solidFill>
                <a:latin typeface="微软雅黑" pitchFamily="34" charset="-122"/>
                <a:ea typeface="微软雅黑" pitchFamily="34" charset="-122"/>
                <a:sym typeface="Wingdings" panose="05000000000000000000" pitchFamily="2" charset="2"/>
              </a:rPr>
              <a:t>右侧</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a:t>
            </a:r>
            <a:r>
              <a:rPr lang="zh-CN" altLang="en-US" smtClean="0">
                <a:solidFill>
                  <a:schemeClr val="tx2"/>
                </a:solidFill>
                <a:latin typeface="微软雅黑" pitchFamily="34" charset="-122"/>
                <a:ea typeface="微软雅黑" pitchFamily="34" charset="-122"/>
              </a:rPr>
              <a:t>以</a:t>
            </a:r>
            <a:r>
              <a:rPr lang="zh-CN" altLang="en-US">
                <a:solidFill>
                  <a:schemeClr val="tx2"/>
                </a:solidFill>
                <a:latin typeface="微软雅黑" pitchFamily="34" charset="-122"/>
                <a:ea typeface="微软雅黑" pitchFamily="34" charset="-122"/>
              </a:rPr>
              <a:t>标出的</a:t>
            </a:r>
            <a:r>
              <a:rPr lang="zh-CN" altLang="en-US">
                <a:solidFill>
                  <a:srgbClr val="FF0000"/>
                </a:solidFill>
                <a:latin typeface="微软雅黑" pitchFamily="34" charset="-122"/>
                <a:ea typeface="微软雅黑" pitchFamily="34" charset="-122"/>
              </a:rPr>
              <a:t>囊肿区部位</a:t>
            </a:r>
            <a:r>
              <a:rPr lang="zh-CN" altLang="en-US">
                <a:solidFill>
                  <a:schemeClr val="tx2"/>
                </a:solidFill>
                <a:latin typeface="微软雅黑" pitchFamily="34" charset="-122"/>
                <a:ea typeface="微软雅黑" pitchFamily="34" charset="-122"/>
              </a:rPr>
              <a:t>为中心，包括囊肿区及其周围组织区 </a:t>
            </a:r>
            <a:r>
              <a:rPr lang="en-US" altLang="zh-CN">
                <a:solidFill>
                  <a:schemeClr val="tx2"/>
                </a:solidFill>
                <a:latin typeface="微软雅黑" pitchFamily="34" charset="-122"/>
                <a:ea typeface="微软雅黑" pitchFamily="34" charset="-122"/>
              </a:rPr>
              <a:t>9 </a:t>
            </a:r>
            <a:r>
              <a:rPr lang="zh-CN" altLang="en-US">
                <a:solidFill>
                  <a:schemeClr val="tx2"/>
                </a:solidFill>
                <a:latin typeface="微软雅黑" pitchFamily="34" charset="-122"/>
                <a:ea typeface="微软雅黑" pitchFamily="34" charset="-122"/>
              </a:rPr>
              <a:t>个图像为展开样本。</a:t>
            </a:r>
          </a:p>
        </p:txBody>
      </p:sp>
      <p:sp>
        <p:nvSpPr>
          <p:cNvPr id="9230" name="TextBox 15"/>
          <p:cNvSpPr txBox="1">
            <a:spLocks noChangeArrowheads="1"/>
          </p:cNvSpPr>
          <p:nvPr/>
        </p:nvSpPr>
        <p:spPr bwMode="auto">
          <a:xfrm>
            <a:off x="849729" y="149657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chemeClr val="tx2"/>
                </a:solidFill>
                <a:latin typeface="微软雅黑" pitchFamily="34" charset="-122"/>
                <a:ea typeface="微软雅黑" pitchFamily="34" charset="-122"/>
              </a:rPr>
              <a:t>增加</a:t>
            </a:r>
            <a:r>
              <a:rPr lang="zh-CN" altLang="en-US" sz="2000" smtClean="0">
                <a:solidFill>
                  <a:schemeClr val="tx2"/>
                </a:solidFill>
                <a:latin typeface="微软雅黑" pitchFamily="34" charset="-122"/>
                <a:ea typeface="微软雅黑" pitchFamily="34" charset="-122"/>
              </a:rPr>
              <a:t>数据</a:t>
            </a:r>
            <a:r>
              <a:rPr lang="zh-CN" altLang="en-US" sz="2000">
                <a:solidFill>
                  <a:schemeClr val="tx2"/>
                </a:solidFill>
                <a:latin typeface="微软雅黑" pitchFamily="34" charset="-122"/>
                <a:ea typeface="微软雅黑" pitchFamily="34" charset="-122"/>
              </a:rPr>
              <a:t>集</a:t>
            </a:r>
          </a:p>
        </p:txBody>
      </p:sp>
      <p:sp>
        <p:nvSpPr>
          <p:cNvPr id="9231" name="TextBox 16"/>
          <p:cNvSpPr txBox="1">
            <a:spLocks noChangeArrowheads="1"/>
          </p:cNvSpPr>
          <p:nvPr/>
        </p:nvSpPr>
        <p:spPr bwMode="auto">
          <a:xfrm>
            <a:off x="1147763" y="291634"/>
            <a:ext cx="2233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2.1</a:t>
            </a:r>
            <a:r>
              <a:rPr lang="zh-CN" altLang="en-US" sz="2800">
                <a:solidFill>
                  <a:srgbClr val="2B2E30"/>
                </a:solidFill>
                <a:ea typeface="微软雅黑" pitchFamily="34" charset="-122"/>
              </a:rPr>
              <a:t>数据扩展</a:t>
            </a:r>
            <a:r>
              <a:rPr lang="en-US" altLang="zh-CN" sz="2800" smtClean="0">
                <a:latin typeface="微软雅黑" pitchFamily="34" charset="-122"/>
                <a:ea typeface="微软雅黑" pitchFamily="34" charset="-122"/>
              </a:rPr>
              <a:t> </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圆角矩形 5"/>
          <p:cNvSpPr>
            <a:spLocks/>
          </p:cNvSpPr>
          <p:nvPr/>
        </p:nvSpPr>
        <p:spPr bwMode="auto">
          <a:xfrm>
            <a:off x="5982248" y="1412775"/>
            <a:ext cx="3265487" cy="569913"/>
          </a:xfrm>
          <a:custGeom>
            <a:avLst/>
            <a:gdLst>
              <a:gd name="T0" fmla="*/ 0 w 3265930"/>
              <a:gd name="T1" fmla="*/ 0 h 569236"/>
              <a:gd name="T2" fmla="*/ 2980504 w 3265930"/>
              <a:gd name="T3" fmla="*/ 0 h 569236"/>
              <a:gd name="T4" fmla="*/ 3265044 w 3265930"/>
              <a:gd name="T5" fmla="*/ 285296 h 569236"/>
              <a:gd name="T6" fmla="*/ 2980504 w 3265930"/>
              <a:gd name="T7" fmla="*/ 570591 h 569236"/>
              <a:gd name="T8" fmla="*/ 0 w 3265930"/>
              <a:gd name="T9" fmla="*/ 570591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TextBox 15"/>
          <p:cNvSpPr txBox="1">
            <a:spLocks noChangeArrowheads="1"/>
          </p:cNvSpPr>
          <p:nvPr/>
        </p:nvSpPr>
        <p:spPr bwMode="auto">
          <a:xfrm>
            <a:off x="6156086" y="149657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chemeClr val="tx2"/>
                </a:solidFill>
                <a:latin typeface="微软雅黑" pitchFamily="34" charset="-122"/>
                <a:ea typeface="微软雅黑" pitchFamily="34" charset="-122"/>
              </a:rPr>
              <a:t>新的扩展方法</a:t>
            </a:r>
            <a:endParaRPr lang="zh-CN" altLang="en-US" sz="200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08615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Box 14"/>
          <p:cNvSpPr txBox="1">
            <a:spLocks noChangeArrowheads="1"/>
          </p:cNvSpPr>
          <p:nvPr/>
        </p:nvSpPr>
        <p:spPr bwMode="auto">
          <a:xfrm>
            <a:off x="5864240" y="4433567"/>
            <a:ext cx="5845304"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W  </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 </a:t>
            </a:r>
            <a:r>
              <a:rPr lang="zh-CN" altLang="en-US" smtClean="0">
                <a:solidFill>
                  <a:schemeClr val="tx2"/>
                </a:solidFill>
                <a:latin typeface="微软雅黑" pitchFamily="34" charset="-122"/>
                <a:ea typeface="微软雅黑" pitchFamily="34" charset="-122"/>
              </a:rPr>
              <a:t>目标</a:t>
            </a:r>
            <a:r>
              <a:rPr lang="zh-CN" altLang="en-US">
                <a:solidFill>
                  <a:schemeClr val="tx2"/>
                </a:solidFill>
                <a:latin typeface="微软雅黑" pitchFamily="34" charset="-122"/>
                <a:ea typeface="微软雅黑" pitchFamily="34" charset="-122"/>
              </a:rPr>
              <a:t>区域的宽度</a:t>
            </a:r>
            <a:r>
              <a:rPr lang="zh-CN" altLang="en-US" smtClean="0">
                <a:solidFill>
                  <a:schemeClr val="tx2"/>
                </a:solidFill>
                <a:latin typeface="微软雅黑" pitchFamily="34" charset="-122"/>
                <a:ea typeface="微软雅黑" pitchFamily="34" charset="-122"/>
              </a:rPr>
              <a:t>；</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xl </a:t>
            </a:r>
            <a:r>
              <a:rPr lang="zh-CN" altLang="en-US">
                <a:solidFill>
                  <a:schemeClr val="tx2"/>
                </a:solidFill>
                <a:latin typeface="微软雅黑" pitchFamily="34" charset="-122"/>
                <a:ea typeface="微软雅黑" pitchFamily="34" charset="-122"/>
              </a:rPr>
              <a:t>、</a:t>
            </a:r>
            <a:r>
              <a:rPr lang="zh-CN" altLang="en-US" smtClean="0">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yt   </a:t>
            </a:r>
            <a:r>
              <a:rPr lang="zh-CN" altLang="en-US" smtClean="0">
                <a:solidFill>
                  <a:schemeClr val="tx2"/>
                </a:solidFill>
                <a:latin typeface="微软雅黑" pitchFamily="34" charset="-122"/>
                <a:ea typeface="微软雅黑" pitchFamily="34" charset="-122"/>
              </a:rPr>
              <a:t>：</a:t>
            </a:r>
            <a:r>
              <a:rPr lang="en-US" altLang="zh-CN" smtClean="0">
                <a:solidFill>
                  <a:schemeClr val="tx2"/>
                </a:solidFill>
                <a:latin typeface="微软雅黑" pitchFamily="34" charset="-122"/>
                <a:ea typeface="微软雅黑" pitchFamily="34" charset="-122"/>
              </a:rPr>
              <a:t> </a:t>
            </a:r>
            <a:r>
              <a:rPr lang="zh-CN" altLang="en-US" smtClean="0">
                <a:solidFill>
                  <a:schemeClr val="tx2"/>
                </a:solidFill>
                <a:latin typeface="微软雅黑" pitchFamily="34" charset="-122"/>
                <a:ea typeface="微软雅黑" pitchFamily="34" charset="-122"/>
              </a:rPr>
              <a:t>左</a:t>
            </a:r>
            <a:r>
              <a:rPr lang="zh-CN" altLang="en-US">
                <a:solidFill>
                  <a:schemeClr val="tx2"/>
                </a:solidFill>
                <a:latin typeface="微软雅黑" pitchFamily="34" charset="-122"/>
                <a:ea typeface="微软雅黑" pitchFamily="34" charset="-122"/>
              </a:rPr>
              <a:t>标签和上标签的横坐标和</a:t>
            </a:r>
            <a:r>
              <a:rPr lang="zh-CN" altLang="en-US" smtClean="0">
                <a:solidFill>
                  <a:schemeClr val="tx2"/>
                </a:solidFill>
                <a:latin typeface="微软雅黑" pitchFamily="34" charset="-122"/>
                <a:ea typeface="微软雅黑" pitchFamily="34" charset="-122"/>
              </a:rPr>
              <a:t>纵坐标；</a:t>
            </a:r>
            <a:endParaRPr lang="en-US" altLang="zh-CN" smtClean="0">
              <a:solidFill>
                <a:schemeClr val="tx2"/>
              </a:solidFill>
              <a:latin typeface="微软雅黑" pitchFamily="34" charset="-122"/>
              <a:ea typeface="微软雅黑" pitchFamily="34" charset="-122"/>
            </a:endParaRPr>
          </a:p>
          <a:p>
            <a:pPr eaLnBrk="1" hangingPunct="1">
              <a:lnSpc>
                <a:spcPct val="150000"/>
              </a:lnSpc>
            </a:pPr>
            <a:r>
              <a:rPr lang="en-US" altLang="zh-CN">
                <a:solidFill>
                  <a:schemeClr val="tx2"/>
                </a:solidFill>
                <a:latin typeface="微软雅黑" pitchFamily="34" charset="-122"/>
                <a:ea typeface="微软雅黑" pitchFamily="34" charset="-122"/>
              </a:rPr>
              <a:t> </a:t>
            </a:r>
            <a:r>
              <a:rPr lang="en-US" altLang="zh-CN" smtClean="0">
                <a:solidFill>
                  <a:schemeClr val="tx2"/>
                </a:solidFill>
                <a:latin typeface="微软雅黑" pitchFamily="34" charset="-122"/>
                <a:ea typeface="微软雅黑" pitchFamily="34" charset="-122"/>
              </a:rPr>
              <a:t>    m x n   </a:t>
            </a:r>
            <a:r>
              <a:rPr lang="zh-CN" altLang="en-US" smtClean="0">
                <a:solidFill>
                  <a:schemeClr val="tx2"/>
                </a:solidFill>
                <a:latin typeface="微软雅黑" pitchFamily="34" charset="-122"/>
                <a:ea typeface="微软雅黑" pitchFamily="34" charset="-122"/>
              </a:rPr>
              <a:t>： 图片尺寸</a:t>
            </a:r>
            <a:endParaRPr lang="zh-CN" altLang="en-US">
              <a:solidFill>
                <a:schemeClr val="tx2"/>
              </a:solidFill>
              <a:latin typeface="微软雅黑" pitchFamily="34" charset="-122"/>
              <a:ea typeface="微软雅黑" pitchFamily="34" charset="-122"/>
            </a:endParaRPr>
          </a:p>
        </p:txBody>
      </p:sp>
      <p:sp>
        <p:nvSpPr>
          <p:cNvPr id="9231" name="TextBox 16"/>
          <p:cNvSpPr txBox="1">
            <a:spLocks noChangeArrowheads="1"/>
          </p:cNvSpPr>
          <p:nvPr/>
        </p:nvSpPr>
        <p:spPr bwMode="auto">
          <a:xfrm>
            <a:off x="1147763" y="291634"/>
            <a:ext cx="2233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2.1</a:t>
            </a:r>
            <a:r>
              <a:rPr lang="zh-CN" altLang="en-US" sz="2800">
                <a:solidFill>
                  <a:srgbClr val="2B2E30"/>
                </a:solidFill>
                <a:ea typeface="微软雅黑" pitchFamily="34" charset="-122"/>
              </a:rPr>
              <a:t>数据扩展</a:t>
            </a:r>
            <a:r>
              <a:rPr lang="en-US" altLang="zh-CN" sz="2800" smtClean="0">
                <a:latin typeface="微软雅黑" pitchFamily="34" charset="-122"/>
                <a:ea typeface="微软雅黑" pitchFamily="34" charset="-122"/>
              </a:rPr>
              <a:t> </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389" y="3473789"/>
            <a:ext cx="5233006" cy="848467"/>
          </a:xfrm>
          <a:prstGeom prst="rect">
            <a:avLst/>
          </a:prstGeom>
          <a:effectLst>
            <a:softEdge rad="31750"/>
          </a:effectLst>
        </p:spPr>
      </p:pic>
      <p:sp>
        <p:nvSpPr>
          <p:cNvPr id="12" name="圆角矩形 5"/>
          <p:cNvSpPr>
            <a:spLocks/>
          </p:cNvSpPr>
          <p:nvPr/>
        </p:nvSpPr>
        <p:spPr bwMode="auto">
          <a:xfrm>
            <a:off x="6351459" y="1824071"/>
            <a:ext cx="3265487" cy="569913"/>
          </a:xfrm>
          <a:custGeom>
            <a:avLst/>
            <a:gdLst>
              <a:gd name="T0" fmla="*/ 0 w 3265930"/>
              <a:gd name="T1" fmla="*/ 0 h 569236"/>
              <a:gd name="T2" fmla="*/ 2980504 w 3265930"/>
              <a:gd name="T3" fmla="*/ 0 h 569236"/>
              <a:gd name="T4" fmla="*/ 3265044 w 3265930"/>
              <a:gd name="T5" fmla="*/ 285296 h 569236"/>
              <a:gd name="T6" fmla="*/ 2980504 w 3265930"/>
              <a:gd name="T7" fmla="*/ 570591 h 569236"/>
              <a:gd name="T8" fmla="*/ 0 w 3265930"/>
              <a:gd name="T9" fmla="*/ 570591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TextBox 15"/>
          <p:cNvSpPr txBox="1">
            <a:spLocks noChangeArrowheads="1"/>
          </p:cNvSpPr>
          <p:nvPr/>
        </p:nvSpPr>
        <p:spPr bwMode="auto">
          <a:xfrm>
            <a:off x="6709349" y="1894998"/>
            <a:ext cx="17660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smtClean="0">
                <a:solidFill>
                  <a:schemeClr val="tx2"/>
                </a:solidFill>
                <a:latin typeface="微软雅黑" pitchFamily="34" charset="-122"/>
                <a:ea typeface="微软雅黑" pitchFamily="34" charset="-122"/>
              </a:rPr>
              <a:t>具体</a:t>
            </a:r>
            <a:r>
              <a:rPr lang="zh-CN" altLang="en-US" sz="2000">
                <a:solidFill>
                  <a:schemeClr val="tx2"/>
                </a:solidFill>
                <a:latin typeface="微软雅黑" pitchFamily="34" charset="-122"/>
                <a:ea typeface="微软雅黑" pitchFamily="34" charset="-122"/>
              </a:rPr>
              <a:t>实现</a:t>
            </a:r>
            <a:r>
              <a:rPr lang="zh-CN" altLang="en-US" sz="2000" smtClean="0">
                <a:solidFill>
                  <a:schemeClr val="tx2"/>
                </a:solidFill>
                <a:latin typeface="微软雅黑" pitchFamily="34" charset="-122"/>
                <a:ea typeface="微软雅黑" pitchFamily="34" charset="-122"/>
              </a:rPr>
              <a:t>方法</a:t>
            </a:r>
            <a:endParaRPr lang="zh-CN" altLang="en-US" sz="2000">
              <a:solidFill>
                <a:schemeClr val="tx2"/>
              </a:solidFill>
              <a:latin typeface="微软雅黑" pitchFamily="34" charset="-122"/>
              <a:ea typeface="微软雅黑"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63" y="1355551"/>
            <a:ext cx="6891091" cy="4578327"/>
          </a:xfrm>
          <a:prstGeom prst="rect">
            <a:avLst/>
          </a:prstGeom>
        </p:spPr>
      </p:pic>
      <p:sp>
        <p:nvSpPr>
          <p:cNvPr id="5" name="文本框 4"/>
          <p:cNvSpPr txBox="1"/>
          <p:nvPr/>
        </p:nvSpPr>
        <p:spPr>
          <a:xfrm>
            <a:off x="6170389" y="2543726"/>
            <a:ext cx="5879795" cy="874407"/>
          </a:xfrm>
          <a:prstGeom prst="rect">
            <a:avLst/>
          </a:prstGeom>
          <a:noFill/>
        </p:spPr>
        <p:txBody>
          <a:bodyPr wrap="square" rtlCol="0">
            <a:spAutoFit/>
          </a:bodyPr>
          <a:lstStyle/>
          <a:p>
            <a:pPr eaLnBrk="0" hangingPunct="0">
              <a:lnSpc>
                <a:spcPct val="150000"/>
              </a:lnSpc>
              <a:spcBef>
                <a:spcPct val="30000"/>
              </a:spcBef>
              <a:defRPr/>
            </a:pPr>
            <a:r>
              <a:rPr lang="zh-CN" altLang="en-US" smtClean="0">
                <a:solidFill>
                  <a:schemeClr val="tx2"/>
                </a:solidFill>
                <a:latin typeface="微软雅黑" pitchFamily="34" charset="-122"/>
                <a:ea typeface="微软雅黑" pitchFamily="34" charset="-122"/>
              </a:rPr>
              <a:t>以</a:t>
            </a:r>
            <a:r>
              <a:rPr lang="zh-CN" altLang="en-US">
                <a:solidFill>
                  <a:schemeClr val="tx2"/>
                </a:solidFill>
                <a:latin typeface="微软雅黑" pitchFamily="34" charset="-122"/>
                <a:ea typeface="微软雅黑" pitchFamily="34" charset="-122"/>
              </a:rPr>
              <a:t>左上方区域 为例，图像 </a:t>
            </a:r>
            <a:r>
              <a:rPr lang="en-US" altLang="zh-CN">
                <a:solidFill>
                  <a:schemeClr val="tx2"/>
                </a:solidFill>
                <a:latin typeface="微软雅黑" pitchFamily="34" charset="-122"/>
                <a:ea typeface="微软雅黑" pitchFamily="34" charset="-122"/>
              </a:rPr>
              <a:t>m×n </a:t>
            </a:r>
            <a:r>
              <a:rPr lang="zh-CN" altLang="en-US">
                <a:solidFill>
                  <a:schemeClr val="tx2"/>
                </a:solidFill>
                <a:latin typeface="微软雅黑" pitchFamily="34" charset="-122"/>
                <a:ea typeface="微软雅黑" pitchFamily="34" charset="-122"/>
              </a:rPr>
              <a:t>中展开样本 </a:t>
            </a:r>
            <a:r>
              <a:rPr lang="en-US" altLang="zh-CN">
                <a:solidFill>
                  <a:schemeClr val="tx2"/>
                </a:solidFill>
                <a:latin typeface="微软雅黑" pitchFamily="34" charset="-122"/>
                <a:ea typeface="微软雅黑" pitchFamily="34" charset="-122"/>
              </a:rPr>
              <a:t>WxW </a:t>
            </a:r>
            <a:r>
              <a:rPr lang="zh-CN" altLang="en-US">
                <a:solidFill>
                  <a:schemeClr val="tx2"/>
                </a:solidFill>
                <a:latin typeface="微软雅黑" pitchFamily="34" charset="-122"/>
                <a:ea typeface="微软雅黑" pitchFamily="34" charset="-122"/>
              </a:rPr>
              <a:t>的坐标区域</a:t>
            </a:r>
          </a:p>
        </p:txBody>
      </p:sp>
      <p:sp>
        <p:nvSpPr>
          <p:cNvPr id="6" name="文本框 5"/>
          <p:cNvSpPr txBox="1"/>
          <p:nvPr/>
        </p:nvSpPr>
        <p:spPr>
          <a:xfrm>
            <a:off x="-159963" y="1170885"/>
            <a:ext cx="1795023" cy="369332"/>
          </a:xfrm>
          <a:prstGeom prst="rect">
            <a:avLst/>
          </a:prstGeom>
          <a:noFill/>
        </p:spPr>
        <p:txBody>
          <a:bodyPr wrap="square" rtlCol="0">
            <a:spAutoFit/>
          </a:bodyPr>
          <a:lstStyle/>
          <a:p>
            <a:r>
              <a:rPr lang="zh-CN" altLang="en-US" smtClean="0"/>
              <a:t>（第一行第一列）</a:t>
            </a:r>
            <a:endParaRPr lang="zh-CN" altLang="en-US"/>
          </a:p>
        </p:txBody>
      </p:sp>
    </p:spTree>
    <p:extLst>
      <p:ext uri="{BB962C8B-B14F-4D97-AF65-F5344CB8AC3E}">
        <p14:creationId xmlns:p14="http://schemas.microsoft.com/office/powerpoint/2010/main" val="1236496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566738" y="1134632"/>
            <a:ext cx="3265487"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 name="TextBox 5"/>
          <p:cNvSpPr txBox="1">
            <a:spLocks noChangeArrowheads="1"/>
          </p:cNvSpPr>
          <p:nvPr/>
        </p:nvSpPr>
        <p:spPr bwMode="auto">
          <a:xfrm>
            <a:off x="643874" y="1200132"/>
            <a:ext cx="633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000" smtClean="0">
                <a:solidFill>
                  <a:schemeClr val="tx2"/>
                </a:solidFill>
                <a:latin typeface="微软雅黑" pitchFamily="34" charset="-122"/>
                <a:ea typeface="微软雅黑" pitchFamily="34" charset="-122"/>
              </a:rPr>
              <a:t>LBP</a:t>
            </a:r>
            <a:endParaRPr lang="zh-CN" altLang="en-US" sz="2000">
              <a:solidFill>
                <a:schemeClr val="tx2"/>
              </a:solidFill>
              <a:latin typeface="微软雅黑" pitchFamily="34" charset="-122"/>
              <a:ea typeface="微软雅黑" pitchFamily="34" charset="-122"/>
            </a:endParaRPr>
          </a:p>
        </p:txBody>
      </p:sp>
      <p:sp>
        <p:nvSpPr>
          <p:cNvPr id="9228" name="TextBox 13"/>
          <p:cNvSpPr txBox="1">
            <a:spLocks noChangeArrowheads="1"/>
          </p:cNvSpPr>
          <p:nvPr/>
        </p:nvSpPr>
        <p:spPr bwMode="auto">
          <a:xfrm>
            <a:off x="473984" y="2011327"/>
            <a:ext cx="5183188"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endParaRPr lang="zh-CN" altLang="en-US">
              <a:solidFill>
                <a:schemeClr val="tx2"/>
              </a:solidFill>
              <a:latin typeface="微软雅黑" pitchFamily="34" charset="-122"/>
              <a:ea typeface="微软雅黑" pitchFamily="34" charset="-122"/>
            </a:endParaRPr>
          </a:p>
        </p:txBody>
      </p:sp>
      <p:sp>
        <p:nvSpPr>
          <p:cNvPr id="9231" name="TextBox 16"/>
          <p:cNvSpPr txBox="1">
            <a:spLocks noChangeArrowheads="1"/>
          </p:cNvSpPr>
          <p:nvPr/>
        </p:nvSpPr>
        <p:spPr bwMode="auto">
          <a:xfrm>
            <a:off x="1147763" y="317500"/>
            <a:ext cx="3248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2.2.1 </a:t>
            </a:r>
            <a:r>
              <a:rPr lang="zh-CN" altLang="en-US" sz="2800" smtClean="0">
                <a:solidFill>
                  <a:srgbClr val="2B2E30"/>
                </a:solidFill>
                <a:ea typeface="微软雅黑" pitchFamily="34" charset="-122"/>
              </a:rPr>
              <a:t>纹理特征提取</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 r="-2378" b="21604"/>
          <a:stretch/>
        </p:blipFill>
        <p:spPr>
          <a:xfrm>
            <a:off x="5450309" y="849620"/>
            <a:ext cx="6319360" cy="4180223"/>
          </a:xfrm>
          <a:prstGeom prst="rect">
            <a:avLst/>
          </a:prstGeom>
          <a:effectLst>
            <a:softEdge rad="31750"/>
          </a:effectLst>
        </p:spPr>
      </p:pic>
      <p:sp>
        <p:nvSpPr>
          <p:cNvPr id="3" name="文本框 2"/>
          <p:cNvSpPr txBox="1"/>
          <p:nvPr/>
        </p:nvSpPr>
        <p:spPr>
          <a:xfrm>
            <a:off x="5433563" y="5729885"/>
            <a:ext cx="5911679" cy="646331"/>
          </a:xfrm>
          <a:prstGeom prst="rect">
            <a:avLst/>
          </a:prstGeom>
          <a:noFill/>
        </p:spPr>
        <p:txBody>
          <a:bodyPr wrap="square" rtlCol="0">
            <a:spAutoFit/>
          </a:bodyPr>
          <a:lstStyle/>
          <a:p>
            <a:r>
              <a:rPr lang="en-US" altLang="zh-CN" smtClean="0">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xc</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yc</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：中心像素      </a:t>
            </a:r>
            <a:r>
              <a:rPr lang="en-US" altLang="zh-CN" smtClean="0">
                <a:latin typeface="微软雅黑" panose="020B0503020204020204" pitchFamily="34" charset="-122"/>
                <a:ea typeface="微软雅黑" panose="020B0503020204020204" pitchFamily="34" charset="-122"/>
              </a:rPr>
              <a:t> ic </a:t>
            </a:r>
            <a:r>
              <a:rPr lang="zh-CN" altLang="en-US" smtClean="0">
                <a:latin typeface="微软雅黑" panose="020B0503020204020204" pitchFamily="34" charset="-122"/>
                <a:ea typeface="微软雅黑" panose="020B0503020204020204" pitchFamily="34" charset="-122"/>
              </a:rPr>
              <a:t>：灰度值</a:t>
            </a:r>
            <a:endParaRPr lang="en-US" altLang="zh-CN">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           s </a:t>
            </a:r>
            <a:r>
              <a:rPr lang="zh-CN" altLang="en-US" smtClean="0">
                <a:latin typeface="微软雅黑" panose="020B0503020204020204" pitchFamily="34" charset="-122"/>
                <a:ea typeface="微软雅黑" panose="020B0503020204020204" pitchFamily="34" charset="-122"/>
              </a:rPr>
              <a:t>：符号函数       </a:t>
            </a:r>
            <a:r>
              <a:rPr lang="en-US" altLang="zh-CN" smtClean="0">
                <a:latin typeface="微软雅黑" panose="020B0503020204020204" pitchFamily="34" charset="-122"/>
                <a:ea typeface="微软雅黑" panose="020B0503020204020204" pitchFamily="34" charset="-122"/>
              </a:rPr>
              <a:t>ip </a:t>
            </a:r>
            <a:r>
              <a:rPr lang="zh-CN" altLang="en-US" smtClean="0">
                <a:latin typeface="微软雅黑" panose="020B0503020204020204" pitchFamily="34" charset="-122"/>
                <a:ea typeface="微软雅黑" panose="020B0503020204020204" pitchFamily="34" charset="-122"/>
              </a:rPr>
              <a:t>：相邻元素的灰度值</a:t>
            </a:r>
            <a:endParaRPr lang="en-US" altLang="zh-CN"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479250" y="1844824"/>
            <a:ext cx="4307631" cy="4108817"/>
          </a:xfrm>
          <a:prstGeom prst="rect">
            <a:avLst/>
          </a:prstGeom>
          <a:noFill/>
        </p:spPr>
        <p:txBody>
          <a:bodyPr wrap="square" rtlCol="0">
            <a:spAutoFit/>
          </a:bodyPr>
          <a:lstStyle/>
          <a:p>
            <a:pPr>
              <a:lnSpc>
                <a:spcPct val="150000"/>
              </a:lnSpc>
            </a:pPr>
            <a:r>
              <a:rPr lang="zh-CN" altLang="en-US" smtClean="0">
                <a:latin typeface="Calibri" pitchFamily="34" charset="0"/>
              </a:rPr>
              <a:t>        </a:t>
            </a:r>
            <a:r>
              <a:rPr lang="zh-CN" altLang="en-US" smtClean="0">
                <a:latin typeface="微软雅黑" panose="020B0503020204020204" pitchFamily="34" charset="-122"/>
                <a:ea typeface="微软雅黑" panose="020B0503020204020204" pitchFamily="34" charset="-122"/>
              </a:rPr>
              <a:t>原始</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LBP</a:t>
            </a:r>
            <a:r>
              <a:rPr lang="zh-CN" altLang="en-US">
                <a:latin typeface="微软雅黑" panose="020B0503020204020204" pitchFamily="34" charset="-122"/>
                <a:ea typeface="微软雅黑" panose="020B0503020204020204" pitchFamily="34" charset="-122"/>
              </a:rPr>
              <a:t>算子定义为在</a:t>
            </a:r>
            <a:r>
              <a:rPr lang="en-US" altLang="zh-CN">
                <a:latin typeface="微软雅黑" panose="020B0503020204020204" pitchFamily="34" charset="-122"/>
                <a:ea typeface="微软雅黑" panose="020B0503020204020204" pitchFamily="34" charset="-122"/>
              </a:rPr>
              <a:t>3 * 3</a:t>
            </a:r>
            <a:r>
              <a:rPr lang="zh-CN" altLang="en-US">
                <a:latin typeface="微软雅黑" panose="020B0503020204020204" pitchFamily="34" charset="-122"/>
                <a:ea typeface="微软雅黑" panose="020B0503020204020204" pitchFamily="34" charset="-122"/>
              </a:rPr>
              <a:t>的窗口内，以窗口</a:t>
            </a:r>
            <a:r>
              <a:rPr lang="zh-CN" altLang="en-US">
                <a:solidFill>
                  <a:srgbClr val="FF0000"/>
                </a:solidFill>
                <a:latin typeface="微软雅黑" panose="020B0503020204020204" pitchFamily="34" charset="-122"/>
                <a:ea typeface="微软雅黑" panose="020B0503020204020204" pitchFamily="34" charset="-122"/>
              </a:rPr>
              <a:t>中心像素</a:t>
            </a:r>
            <a:r>
              <a:rPr lang="zh-CN" altLang="en-US">
                <a:latin typeface="微软雅黑" panose="020B0503020204020204" pitchFamily="34" charset="-122"/>
                <a:ea typeface="微软雅黑" panose="020B0503020204020204" pitchFamily="34" charset="-122"/>
              </a:rPr>
              <a:t>为阈值，将相邻的</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个像素的灰度值与其进行比较，若周围像素值大于中心像素值，则该像素点的位置被标记为</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，否则为</a:t>
            </a:r>
            <a:r>
              <a:rPr lang="en-US" altLang="zh-CN">
                <a:latin typeface="微软雅黑" panose="020B0503020204020204" pitchFamily="34" charset="-122"/>
                <a:ea typeface="微软雅黑" panose="020B0503020204020204" pitchFamily="34" charset="-122"/>
              </a:rPr>
              <a:t>0</a:t>
            </a:r>
            <a:r>
              <a:rPr lang="zh-CN" altLang="en-US" smtClean="0">
                <a:latin typeface="微软雅黑" panose="020B0503020204020204" pitchFamily="34" charset="-122"/>
                <a:ea typeface="微软雅黑" panose="020B0503020204020204" pitchFamily="34" charset="-122"/>
              </a:rPr>
              <a:t>。     </a:t>
            </a:r>
            <a:endParaRPr lang="en-US" altLang="zh-CN" smtClean="0">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3 </a:t>
            </a:r>
            <a:r>
              <a:rPr lang="en-US" altLang="zh-CN">
                <a:latin typeface="微软雅黑" panose="020B0503020204020204" pitchFamily="34" charset="-122"/>
                <a:ea typeface="微软雅黑" panose="020B0503020204020204" pitchFamily="34" charset="-122"/>
              </a:rPr>
              <a:t>* 3</a:t>
            </a:r>
            <a:r>
              <a:rPr lang="zh-CN" altLang="en-US">
                <a:latin typeface="微软雅黑" panose="020B0503020204020204" pitchFamily="34" charset="-122"/>
                <a:ea typeface="微软雅黑" panose="020B0503020204020204" pitchFamily="34" charset="-122"/>
              </a:rPr>
              <a:t>邻域内的</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个点经比较可产生</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位</a:t>
            </a:r>
            <a:r>
              <a:rPr lang="zh-CN" altLang="en-US" smtClean="0">
                <a:latin typeface="微软雅黑" panose="020B0503020204020204" pitchFamily="34" charset="-122"/>
                <a:ea typeface="微软雅黑" panose="020B0503020204020204" pitchFamily="34" charset="-122"/>
              </a:rPr>
              <a:t>二进制数即</a:t>
            </a:r>
            <a:r>
              <a:rPr lang="zh-CN" altLang="en-US">
                <a:latin typeface="微软雅黑" panose="020B0503020204020204" pitchFamily="34" charset="-122"/>
                <a:ea typeface="微软雅黑" panose="020B0503020204020204" pitchFamily="34" charset="-122"/>
              </a:rPr>
              <a:t>得到该窗口中心像素点的</a:t>
            </a:r>
            <a:r>
              <a:rPr lang="en-US" altLang="zh-CN">
                <a:latin typeface="微软雅黑" panose="020B0503020204020204" pitchFamily="34" charset="-122"/>
                <a:ea typeface="微软雅黑" panose="020B0503020204020204" pitchFamily="34" charset="-122"/>
              </a:rPr>
              <a:t>LBP</a:t>
            </a:r>
            <a:r>
              <a:rPr lang="zh-CN" altLang="en-US">
                <a:latin typeface="微软雅黑" panose="020B0503020204020204" pitchFamily="34" charset="-122"/>
                <a:ea typeface="微软雅黑" panose="020B0503020204020204" pitchFamily="34" charset="-122"/>
              </a:rPr>
              <a:t>值，并用这个值来反映该区域的</a:t>
            </a:r>
            <a:r>
              <a:rPr lang="zh-CN" altLang="en-US">
                <a:solidFill>
                  <a:srgbClr val="FF0000"/>
                </a:solidFill>
                <a:latin typeface="微软雅黑" panose="020B0503020204020204" pitchFamily="34" charset="-122"/>
                <a:ea typeface="微软雅黑" panose="020B0503020204020204" pitchFamily="34" charset="-122"/>
              </a:rPr>
              <a:t>纹理信息。</a:t>
            </a:r>
            <a:endParaRPr lang="en-US" altLang="zh-CN">
              <a:solidFill>
                <a:srgbClr val="FF0000"/>
              </a:solidFill>
              <a:latin typeface="微软雅黑" panose="020B0503020204020204" pitchFamily="34" charset="-122"/>
              <a:ea typeface="微软雅黑" panose="020B0503020204020204" pitchFamily="34" charset="-122"/>
            </a:endParaRPr>
          </a:p>
          <a:p>
            <a:endParaRPr lang="zh-CN" altLang="en-US"/>
          </a:p>
        </p:txBody>
      </p:sp>
      <p:pic>
        <p:nvPicPr>
          <p:cNvPr id="2050" name="Picture 2" descr="https://img-blog.csdn.net/20180130113413656?watermark/2/text/aHR0cDovL2Jsb2cuY3Nkbi5uZXQvaGVsaTIwMDQ4MjEyOA==/font/5a6L5L2T/fontsize/400/fill/I0JBQkFCMA==/dissolve/70/gravity/SouthEast"/>
          <p:cNvPicPr>
            <a:picLocks noChangeAspect="1" noChangeArrowheads="1"/>
          </p:cNvPicPr>
          <p:nvPr/>
        </p:nvPicPr>
        <p:blipFill rotWithShape="1">
          <a:blip r:embed="rId4">
            <a:extLst>
              <a:ext uri="{28A0092B-C50C-407E-A947-70E740481C1C}">
                <a14:useLocalDpi xmlns:a14="http://schemas.microsoft.com/office/drawing/2010/main" val="0"/>
              </a:ext>
            </a:extLst>
          </a:blip>
          <a:srcRect t="87174" r="70979" b="3240"/>
          <a:stretch/>
        </p:blipFill>
        <p:spPr bwMode="auto">
          <a:xfrm>
            <a:off x="5433563" y="4995356"/>
            <a:ext cx="1766341" cy="50405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8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圆角矩形 5"/>
          <p:cNvSpPr>
            <a:spLocks/>
          </p:cNvSpPr>
          <p:nvPr/>
        </p:nvSpPr>
        <p:spPr bwMode="auto">
          <a:xfrm>
            <a:off x="998538" y="1214088"/>
            <a:ext cx="3265487" cy="568325"/>
          </a:xfrm>
          <a:custGeom>
            <a:avLst/>
            <a:gdLst>
              <a:gd name="T0" fmla="*/ 0 w 3265930"/>
              <a:gd name="T1" fmla="*/ 0 h 569236"/>
              <a:gd name="T2" fmla="*/ 2980504 w 3265930"/>
              <a:gd name="T3" fmla="*/ 0 h 569236"/>
              <a:gd name="T4" fmla="*/ 3265044 w 3265930"/>
              <a:gd name="T5" fmla="*/ 283708 h 569236"/>
              <a:gd name="T6" fmla="*/ 2980504 w 3265930"/>
              <a:gd name="T7" fmla="*/ 567415 h 569236"/>
              <a:gd name="T8" fmla="*/ 0 w 3265930"/>
              <a:gd name="T9" fmla="*/ 567415 h 569236"/>
              <a:gd name="T10" fmla="*/ 0 w 3265930"/>
              <a:gd name="T11" fmla="*/ 0 h 5692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TextBox 13"/>
          <p:cNvSpPr txBox="1">
            <a:spLocks noChangeArrowheads="1"/>
          </p:cNvSpPr>
          <p:nvPr/>
        </p:nvSpPr>
        <p:spPr bwMode="auto">
          <a:xfrm>
            <a:off x="991432" y="1962706"/>
            <a:ext cx="546699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smtClean="0">
                <a:solidFill>
                  <a:schemeClr val="tx2"/>
                </a:solidFill>
                <a:latin typeface="微软雅黑" pitchFamily="34" charset="-122"/>
                <a:ea typeface="微软雅黑" pitchFamily="34" charset="-122"/>
              </a:rPr>
              <a:t>      </a:t>
            </a:r>
            <a:r>
              <a:rPr lang="zh-CN" altLang="en-US" smtClean="0">
                <a:latin typeface="微软雅黑" panose="020B0503020204020204" pitchFamily="34" charset="-122"/>
                <a:ea typeface="微软雅黑" panose="020B0503020204020204" pitchFamily="34" charset="-122"/>
              </a:rPr>
              <a:t>某个</a:t>
            </a:r>
            <a:r>
              <a:rPr lang="zh-CN" altLang="en-US">
                <a:latin typeface="微软雅黑" panose="020B0503020204020204" pitchFamily="34" charset="-122"/>
                <a:ea typeface="微软雅黑" panose="020B0503020204020204" pitchFamily="34" charset="-122"/>
              </a:rPr>
              <a:t>局部二进制模式所对应的循环二进制数</a:t>
            </a:r>
            <a:r>
              <a:rPr lang="zh-CN" altLang="en-US" b="1">
                <a:latin typeface="微软雅黑" panose="020B0503020204020204" pitchFamily="34" charset="-122"/>
                <a:ea typeface="微软雅黑" panose="020B0503020204020204" pitchFamily="34" charset="-122"/>
              </a:rPr>
              <a:t>从</a:t>
            </a:r>
            <a:r>
              <a:rPr lang="en-US" altLang="zh-CN">
                <a:solidFill>
                  <a:srgbClr val="FF0000"/>
                </a:solidFill>
                <a:latin typeface="微软雅黑" panose="020B0503020204020204" pitchFamily="34" charset="-122"/>
                <a:ea typeface="微软雅黑" panose="020B0503020204020204" pitchFamily="34" charset="-122"/>
              </a:rPr>
              <a:t>0—&gt;1</a:t>
            </a:r>
            <a:r>
              <a:rPr lang="zh-CN" altLang="en-US">
                <a:latin typeface="微软雅黑" panose="020B0503020204020204" pitchFamily="34" charset="-122"/>
                <a:ea typeface="微软雅黑" panose="020B0503020204020204" pitchFamily="34" charset="-122"/>
              </a:rPr>
              <a:t>或</a:t>
            </a:r>
            <a:r>
              <a:rPr lang="zh-CN" altLang="en-US" b="1">
                <a:latin typeface="微软雅黑" panose="020B0503020204020204" pitchFamily="34" charset="-122"/>
                <a:ea typeface="微软雅黑" panose="020B0503020204020204" pitchFamily="34" charset="-122"/>
              </a:rPr>
              <a:t>从</a:t>
            </a:r>
            <a:r>
              <a:rPr lang="en-US" altLang="zh-CN">
                <a:solidFill>
                  <a:srgbClr val="FF0000"/>
                </a:solidFill>
                <a:latin typeface="微软雅黑" panose="020B0503020204020204" pitchFamily="34" charset="-122"/>
                <a:ea typeface="微软雅黑" panose="020B0503020204020204" pitchFamily="34" charset="-122"/>
              </a:rPr>
              <a:t>1—&gt;0</a:t>
            </a:r>
            <a:r>
              <a:rPr lang="zh-CN" altLang="en-US">
                <a:latin typeface="微软雅黑" panose="020B0503020204020204" pitchFamily="34" charset="-122"/>
                <a:ea typeface="微软雅黑" panose="020B0503020204020204" pitchFamily="34" charset="-122"/>
              </a:rPr>
              <a:t>，最多有两次</a:t>
            </a:r>
            <a:r>
              <a:rPr lang="zh-CN" altLang="en-US">
                <a:solidFill>
                  <a:srgbClr val="FF0000"/>
                </a:solidFill>
                <a:latin typeface="微软雅黑" panose="020B0503020204020204" pitchFamily="34" charset="-122"/>
                <a:ea typeface="微软雅黑" panose="020B0503020204020204" pitchFamily="34" charset="-122"/>
              </a:rPr>
              <a:t>跳变</a:t>
            </a:r>
            <a:r>
              <a:rPr lang="zh-CN" altLang="en-US">
                <a:latin typeface="微软雅黑" panose="020B0503020204020204" pitchFamily="34" charset="-122"/>
                <a:ea typeface="微软雅黑" panose="020B0503020204020204" pitchFamily="34" charset="-122"/>
              </a:rPr>
              <a:t>，该局部二进制模式所对应的二进制就成为一个</a:t>
            </a:r>
            <a:r>
              <a:rPr lang="zh-CN" altLang="en-US">
                <a:solidFill>
                  <a:srgbClr val="FF0000"/>
                </a:solidFill>
                <a:latin typeface="微软雅黑" panose="020B0503020204020204" pitchFamily="34" charset="-122"/>
                <a:ea typeface="微软雅黑" panose="020B0503020204020204" pitchFamily="34" charset="-122"/>
              </a:rPr>
              <a:t>等价模式</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eaLnBrk="1" hangingPunct="1">
              <a:lnSpc>
                <a:spcPct val="150000"/>
              </a:lnSpc>
            </a:pPr>
            <a:r>
              <a:rPr lang="en-US" altLang="zh-CN" smtClean="0">
                <a:solidFill>
                  <a:schemeClr val="tx2"/>
                </a:solidFill>
                <a:latin typeface="微软雅黑" pitchFamily="34" charset="-122"/>
                <a:ea typeface="微软雅黑" pitchFamily="34" charset="-122"/>
              </a:rPr>
              <a:t>       Eg</a:t>
            </a:r>
            <a:r>
              <a:rPr lang="zh-CN" altLang="en-US" smtClean="0">
                <a:solidFill>
                  <a:schemeClr val="tx2"/>
                </a:solidFill>
                <a:latin typeface="微软雅黑" pitchFamily="34" charset="-122"/>
                <a:ea typeface="微软雅黑" pitchFamily="34" charset="-122"/>
              </a:rPr>
              <a:t>：</a:t>
            </a:r>
            <a:r>
              <a:rPr lang="en-US" altLang="zh-CN">
                <a:latin typeface="微软雅黑" panose="020B0503020204020204" pitchFamily="34" charset="-122"/>
                <a:ea typeface="微软雅黑" panose="020B0503020204020204" pitchFamily="34" charset="-122"/>
              </a:rPr>
              <a:t>10001111,11111111</a:t>
            </a:r>
            <a:endParaRPr lang="zh-CN" altLang="en-US">
              <a:latin typeface="微软雅黑" panose="020B0503020204020204" pitchFamily="34" charset="-122"/>
              <a:ea typeface="微软雅黑" panose="020B0503020204020204" pitchFamily="34" charset="-122"/>
            </a:endParaRPr>
          </a:p>
        </p:txBody>
      </p:sp>
      <p:sp>
        <p:nvSpPr>
          <p:cNvPr id="9231" name="TextBox 16"/>
          <p:cNvSpPr txBox="1">
            <a:spLocks noChangeArrowheads="1"/>
          </p:cNvSpPr>
          <p:nvPr/>
        </p:nvSpPr>
        <p:spPr bwMode="auto">
          <a:xfrm>
            <a:off x="1147763" y="317500"/>
            <a:ext cx="3248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smtClean="0">
                <a:latin typeface="微软雅黑" pitchFamily="34" charset="-122"/>
                <a:ea typeface="微软雅黑" pitchFamily="34" charset="-122"/>
              </a:rPr>
              <a:t>2.2.1 </a:t>
            </a:r>
            <a:r>
              <a:rPr lang="zh-CN" altLang="en-US" sz="2800">
                <a:solidFill>
                  <a:srgbClr val="2B2E30"/>
                </a:solidFill>
                <a:ea typeface="微软雅黑" pitchFamily="34" charset="-122"/>
              </a:rPr>
              <a:t>纹理特征提取</a:t>
            </a:r>
            <a:endParaRPr lang="zh-CN" altLang="en-US" sz="2800">
              <a:latin typeface="微软雅黑" pitchFamily="34" charset="-122"/>
              <a:ea typeface="微软雅黑" pitchFamily="34" charset="-122"/>
            </a:endParaRP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 name="TextBox 5"/>
          <p:cNvSpPr txBox="1">
            <a:spLocks noChangeArrowheads="1"/>
          </p:cNvSpPr>
          <p:nvPr/>
        </p:nvSpPr>
        <p:spPr bwMode="auto">
          <a:xfrm>
            <a:off x="1147763" y="1285788"/>
            <a:ext cx="30684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chemeClr val="tx2"/>
                </a:solidFill>
                <a:latin typeface="微软雅黑" pitchFamily="34" charset="-122"/>
                <a:ea typeface="微软雅黑" pitchFamily="34" charset="-122"/>
              </a:rPr>
              <a:t>等价</a:t>
            </a:r>
            <a:r>
              <a:rPr lang="zh-CN" altLang="en-US" sz="2000" smtClean="0">
                <a:solidFill>
                  <a:schemeClr val="tx2"/>
                </a:solidFill>
                <a:latin typeface="微软雅黑" pitchFamily="34" charset="-122"/>
                <a:ea typeface="微软雅黑" pitchFamily="34" charset="-122"/>
              </a:rPr>
              <a:t>模式的</a:t>
            </a:r>
            <a:r>
              <a:rPr lang="en-US" altLang="zh-CN" sz="2000" smtClean="0">
                <a:solidFill>
                  <a:schemeClr val="tx2"/>
                </a:solidFill>
                <a:latin typeface="微软雅黑" pitchFamily="34" charset="-122"/>
                <a:ea typeface="微软雅黑" pitchFamily="34" charset="-122"/>
              </a:rPr>
              <a:t>LBP</a:t>
            </a:r>
            <a:r>
              <a:rPr lang="zh-CN" altLang="en-US" sz="2000" smtClean="0">
                <a:solidFill>
                  <a:schemeClr val="tx2"/>
                </a:solidFill>
                <a:latin typeface="微软雅黑" pitchFamily="34" charset="-122"/>
                <a:ea typeface="微软雅黑" pitchFamily="34" charset="-122"/>
              </a:rPr>
              <a:t>（</a:t>
            </a:r>
            <a:r>
              <a:rPr lang="en-US" altLang="zh-CN" sz="2000" smtClean="0">
                <a:solidFill>
                  <a:schemeClr val="tx2"/>
                </a:solidFill>
                <a:latin typeface="微软雅黑" pitchFamily="34" charset="-122"/>
                <a:ea typeface="微软雅黑" pitchFamily="34" charset="-122"/>
              </a:rPr>
              <a:t>ULBP</a:t>
            </a:r>
            <a:r>
              <a:rPr lang="zh-CN" altLang="en-US" sz="2000" smtClean="0">
                <a:solidFill>
                  <a:schemeClr val="tx2"/>
                </a:solidFill>
                <a:latin typeface="微软雅黑" pitchFamily="34" charset="-122"/>
                <a:ea typeface="微软雅黑" pitchFamily="34" charset="-122"/>
              </a:rPr>
              <a:t>）</a:t>
            </a:r>
            <a:endParaRPr lang="zh-CN" altLang="en-US" sz="2000">
              <a:solidFill>
                <a:schemeClr val="tx2"/>
              </a:solidFill>
              <a:latin typeface="微软雅黑" pitchFamily="34" charset="-122"/>
              <a:ea typeface="微软雅黑" pitchFamily="34" charset="-122"/>
            </a:endParaRPr>
          </a:p>
        </p:txBody>
      </p:sp>
      <p:sp>
        <p:nvSpPr>
          <p:cNvPr id="5" name="文本框 4"/>
          <p:cNvSpPr txBox="1"/>
          <p:nvPr/>
        </p:nvSpPr>
        <p:spPr>
          <a:xfrm>
            <a:off x="1022220" y="3598088"/>
            <a:ext cx="5580217" cy="2585323"/>
          </a:xfrm>
          <a:prstGeom prst="rect">
            <a:avLst/>
          </a:prstGeom>
          <a:noFill/>
        </p:spPr>
        <p:txBody>
          <a:bodyPr wrap="square" rtlCol="0">
            <a:spAutoFit/>
          </a:bodyPr>
          <a:lstStyle/>
          <a:p>
            <a:pPr>
              <a:lnSpc>
                <a:spcPct val="150000"/>
              </a:lnSpc>
            </a:pPr>
            <a:r>
              <a:rPr lang="zh-CN" altLang="en-US" smtClean="0"/>
              <a:t>     </a:t>
            </a:r>
            <a:r>
              <a:rPr lang="zh-CN" altLang="en-US" smtClean="0">
                <a:latin typeface="微软雅黑" panose="020B0503020204020204" pitchFamily="34" charset="-122"/>
                <a:ea typeface="微软雅黑" panose="020B0503020204020204" pitchFamily="34" charset="-122"/>
              </a:rPr>
              <a:t>判断方法：</a:t>
            </a:r>
            <a:endParaRPr lang="en-US" altLang="zh-CN" smtClean="0">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将</a:t>
            </a:r>
            <a:r>
              <a:rPr lang="en-US" altLang="zh-CN">
                <a:latin typeface="微软雅黑" panose="020B0503020204020204" pitchFamily="34" charset="-122"/>
                <a:ea typeface="微软雅黑" panose="020B0503020204020204" pitchFamily="34" charset="-122"/>
              </a:rPr>
              <a:t>LBP</a:t>
            </a:r>
            <a:r>
              <a:rPr lang="zh-CN" altLang="en-US">
                <a:latin typeface="微软雅黑" panose="020B0503020204020204" pitchFamily="34" charset="-122"/>
                <a:ea typeface="微软雅黑" panose="020B0503020204020204" pitchFamily="34" charset="-122"/>
              </a:rPr>
              <a:t>值与其循环移动一位后的值</a:t>
            </a:r>
            <a:r>
              <a:rPr lang="zh-CN" altLang="en-US" smtClean="0">
                <a:latin typeface="微软雅黑" panose="020B0503020204020204" pitchFamily="34" charset="-122"/>
                <a:ea typeface="微软雅黑" panose="020B0503020204020204" pitchFamily="34" charset="-122"/>
              </a:rPr>
              <a:t>进行异或运算，若</a:t>
            </a:r>
            <a:r>
              <a:rPr lang="en-US" altLang="zh-CN" smtClean="0">
                <a:latin typeface="微软雅黑" panose="020B0503020204020204" pitchFamily="34" charset="-122"/>
                <a:ea typeface="微软雅黑" panose="020B0503020204020204" pitchFamily="34" charset="-122"/>
              </a:rPr>
              <a:t>1</a:t>
            </a:r>
            <a:r>
              <a:rPr lang="zh-CN" altLang="en-US" smtClean="0">
                <a:latin typeface="微软雅黑" panose="020B0503020204020204" pitchFamily="34" charset="-122"/>
                <a:ea typeface="微软雅黑" panose="020B0503020204020204" pitchFamily="34" charset="-122"/>
              </a:rPr>
              <a:t>的个数</a:t>
            </a:r>
            <a:r>
              <a:rPr lang="en-US" altLang="zh-CN" smtClean="0">
                <a:solidFill>
                  <a:srgbClr val="FF0000"/>
                </a:solidFill>
                <a:latin typeface="微软雅黑" panose="020B0503020204020204" pitchFamily="34" charset="-122"/>
                <a:ea typeface="微软雅黑" panose="020B0503020204020204" pitchFamily="34" charset="-122"/>
              </a:rPr>
              <a:t>&lt;</a:t>
            </a:r>
            <a:r>
              <a:rPr lang="zh-CN" altLang="en-US" smtClean="0">
                <a:solidFill>
                  <a:srgbClr val="FF0000"/>
                </a:solidFill>
                <a:latin typeface="微软雅黑" panose="020B0503020204020204" pitchFamily="34" charset="-122"/>
                <a:ea typeface="微软雅黑" panose="020B0503020204020204" pitchFamily="34" charset="-122"/>
              </a:rPr>
              <a:t>或</a:t>
            </a:r>
            <a:r>
              <a:rPr lang="en-US" altLang="zh-CN" smtClean="0">
                <a:solidFill>
                  <a:srgbClr val="FF0000"/>
                </a:solidFill>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，则是等价模式；否则，不是。除了等价模式以外的模式都归一一类，称为</a:t>
            </a:r>
            <a:r>
              <a:rPr lang="zh-CN" altLang="en-US">
                <a:solidFill>
                  <a:srgbClr val="FF0000"/>
                </a:solidFill>
                <a:latin typeface="微软雅黑" panose="020B0503020204020204" pitchFamily="34" charset="-122"/>
                <a:ea typeface="微软雅黑" panose="020B0503020204020204" pitchFamily="34" charset="-122"/>
              </a:rPr>
              <a:t>混合模式</a:t>
            </a:r>
            <a:r>
              <a:rPr lang="zh-CN" altLang="en-US" smtClean="0">
                <a:latin typeface="微软雅黑" panose="020B0503020204020204" pitchFamily="34" charset="-122"/>
                <a:ea typeface="微软雅黑" panose="020B0503020204020204" pitchFamily="34" charset="-122"/>
              </a:rPr>
              <a:t>类</a:t>
            </a:r>
            <a:endParaRPr lang="en-US" altLang="zh-CN" smtClean="0">
              <a:latin typeface="微软雅黑" panose="020B0503020204020204" pitchFamily="34" charset="-122"/>
              <a:ea typeface="微软雅黑" panose="020B0503020204020204" pitchFamily="34" charset="-122"/>
            </a:endParaRPr>
          </a:p>
          <a:p>
            <a:pPr>
              <a:lnSpc>
                <a:spcPct val="150000"/>
              </a:lnSpc>
            </a:pPr>
            <a:r>
              <a:rPr lang="zh-CN" altLang="en-US" smtClean="0">
                <a:latin typeface="微软雅黑" panose="020B0503020204020204" pitchFamily="34" charset="-122"/>
                <a:ea typeface="微软雅黑" panose="020B0503020204020204" pitchFamily="34" charset="-122"/>
              </a:rPr>
              <a:t>     改进后，二进制</a:t>
            </a:r>
            <a:r>
              <a:rPr lang="zh-CN" altLang="en-US">
                <a:latin typeface="微软雅黑" panose="020B0503020204020204" pitchFamily="34" charset="-122"/>
                <a:ea typeface="微软雅黑" panose="020B0503020204020204" pitchFamily="34" charset="-122"/>
              </a:rPr>
              <a:t>模式的种类大大减少</a:t>
            </a:r>
            <a:r>
              <a:rPr lang="zh-CN" altLang="en-US" smtClean="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模式种类由原来的</a:t>
            </a:r>
            <a:r>
              <a:rPr lang="en-US" altLang="zh-CN">
                <a:solidFill>
                  <a:srgbClr val="FF0000"/>
                </a:solidFill>
                <a:latin typeface="微软雅黑" panose="020B0503020204020204" pitchFamily="34" charset="-122"/>
                <a:ea typeface="微软雅黑" panose="020B0503020204020204" pitchFamily="34" charset="-122"/>
              </a:rPr>
              <a:t>2^p</a:t>
            </a:r>
            <a:r>
              <a:rPr lang="zh-CN" altLang="en-US">
                <a:latin typeface="微软雅黑" panose="020B0503020204020204" pitchFamily="34" charset="-122"/>
                <a:ea typeface="微软雅黑" panose="020B0503020204020204" pitchFamily="34" charset="-122"/>
              </a:rPr>
              <a:t>减少为</a:t>
            </a:r>
            <a:r>
              <a:rPr lang="en-US" altLang="zh-CN">
                <a:solidFill>
                  <a:srgbClr val="FF0000"/>
                </a:solidFill>
                <a:latin typeface="微软雅黑" panose="020B0503020204020204" pitchFamily="34" charset="-122"/>
                <a:ea typeface="微软雅黑" panose="020B0503020204020204" pitchFamily="34" charset="-122"/>
              </a:rPr>
              <a:t>p*(p-1)+2</a:t>
            </a:r>
            <a:r>
              <a:rPr lang="zh-CN" altLang="en-US">
                <a:latin typeface="微软雅黑" panose="020B0503020204020204" pitchFamily="34" charset="-122"/>
                <a:ea typeface="微软雅黑" panose="020B0503020204020204" pitchFamily="34" charset="-122"/>
              </a:rPr>
              <a:t>种</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252" y="3429000"/>
            <a:ext cx="4516351" cy="1279400"/>
          </a:xfrm>
          <a:prstGeom prst="rect">
            <a:avLst/>
          </a:prstGeom>
          <a:effectLst>
            <a:softEdge rad="31750"/>
          </a:effectLst>
        </p:spPr>
      </p:pic>
      <p:sp>
        <p:nvSpPr>
          <p:cNvPr id="9" name="矩形 8"/>
          <p:cNvSpPr/>
          <p:nvPr/>
        </p:nvSpPr>
        <p:spPr>
          <a:xfrm>
            <a:off x="6746453" y="1977641"/>
            <a:ext cx="5087888" cy="1285032"/>
          </a:xfrm>
          <a:prstGeom prst="rect">
            <a:avLst/>
          </a:prstGeom>
        </p:spPr>
        <p:txBody>
          <a:bodyPr wrap="square">
            <a:spAutoFit/>
          </a:bodyPr>
          <a:lstStyle/>
          <a:p>
            <a:pPr>
              <a:lnSpc>
                <a:spcPct val="150000"/>
              </a:lnSpc>
            </a:pPr>
            <a:r>
              <a:rPr lang="zh-CN" altLang="en-US" smtClean="0">
                <a:solidFill>
                  <a:srgbClr val="000000"/>
                </a:solidFill>
                <a:latin typeface="微软雅黑" panose="020B0503020204020204" pitchFamily="34" charset="-122"/>
                <a:ea typeface="微软雅黑" panose="020B0503020204020204" pitchFamily="34" charset="-122"/>
              </a:rPr>
              <a:t>     等价</a:t>
            </a:r>
            <a:r>
              <a:rPr lang="zh-CN" altLang="en-US">
                <a:solidFill>
                  <a:srgbClr val="000000"/>
                </a:solidFill>
                <a:latin typeface="微软雅黑" panose="020B0503020204020204" pitchFamily="34" charset="-122"/>
                <a:ea typeface="微软雅黑" panose="020B0503020204020204" pitchFamily="34" charset="-122"/>
              </a:rPr>
              <a:t>模式代表了图像的边缘、斑点、角点等关键模式，等价模式占了总模式中的绝大多数，所以极大的降低了特征维度。</a:t>
            </a:r>
            <a:endParaRPr lang="zh-CN" altLang="en-US">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1252" y="5301208"/>
            <a:ext cx="2342226" cy="653154"/>
          </a:xfrm>
          <a:prstGeom prst="rect">
            <a:avLst/>
          </a:prstGeom>
          <a:effectLst>
            <a:softEdge rad="31750"/>
          </a:effectLst>
        </p:spPr>
      </p:pic>
      <p:sp>
        <p:nvSpPr>
          <p:cNvPr id="10" name="矩形 9"/>
          <p:cNvSpPr/>
          <p:nvPr/>
        </p:nvSpPr>
        <p:spPr>
          <a:xfrm>
            <a:off x="6732247" y="6045670"/>
            <a:ext cx="5325497" cy="369332"/>
          </a:xfrm>
          <a:prstGeom prst="rect">
            <a:avLst/>
          </a:prstGeom>
        </p:spPr>
        <p:txBody>
          <a:bodyPr wrap="none">
            <a:spAutoFit/>
          </a:bodyPr>
          <a:lstStyle/>
          <a:p>
            <a:r>
              <a:rPr lang="en-US" altLang="zh-CN">
                <a:latin typeface="微软雅黑" panose="020B0503020204020204" pitchFamily="34" charset="-122"/>
                <a:ea typeface="微软雅黑" panose="020B0503020204020204" pitchFamily="34" charset="-122"/>
              </a:rPr>
              <a:t> TLBP </a:t>
            </a:r>
            <a:r>
              <a:rPr lang="zh-CN" altLang="en-US">
                <a:latin typeface="微软雅黑" panose="020B0503020204020204" pitchFamily="34" charset="-122"/>
                <a:ea typeface="微软雅黑" panose="020B0503020204020204" pitchFamily="34" charset="-122"/>
              </a:rPr>
              <a:t>：一个小的正值，用于增强 </a:t>
            </a:r>
            <a:r>
              <a:rPr lang="en-US" altLang="zh-CN">
                <a:latin typeface="微软雅黑" panose="020B0503020204020204" pitchFamily="34" charset="-122"/>
                <a:ea typeface="微软雅黑" panose="020B0503020204020204" pitchFamily="34" charset="-122"/>
              </a:rPr>
              <a:t>LBP </a:t>
            </a:r>
            <a:r>
              <a:rPr lang="zh-CN" altLang="en-US">
                <a:latin typeface="微软雅黑" panose="020B0503020204020204" pitchFamily="34" charset="-122"/>
                <a:ea typeface="微软雅黑" panose="020B0503020204020204" pitchFamily="34" charset="-122"/>
              </a:rPr>
              <a:t>的稳健性</a:t>
            </a:r>
            <a:r>
              <a:rPr lang="zh-CN" altLang="en-US">
                <a:solidFill>
                  <a:schemeClr val="tx2"/>
                </a:solidFill>
                <a:latin typeface="微软雅黑" pitchFamily="34" charset="-122"/>
                <a:ea typeface="微软雅黑" pitchFamily="34" charset="-122"/>
              </a:rPr>
              <a:t>。</a:t>
            </a:r>
            <a:endParaRPr lang="zh-CN" altLang="en-US"/>
          </a:p>
        </p:txBody>
      </p:sp>
    </p:spTree>
    <p:extLst>
      <p:ext uri="{BB962C8B-B14F-4D97-AF65-F5344CB8AC3E}">
        <p14:creationId xmlns:p14="http://schemas.microsoft.com/office/powerpoint/2010/main" val="2304405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2014</TotalTime>
  <Pages>0</Pages>
  <Words>2286</Words>
  <Characters>0</Characters>
  <Application>Microsoft Office PowerPoint</Application>
  <DocSecurity>0</DocSecurity>
  <PresentationFormat>自定义</PresentationFormat>
  <Lines>0</Lines>
  <Paragraphs>183</Paragraphs>
  <Slides>21</Slides>
  <Notes>13</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21</vt:i4>
      </vt:variant>
    </vt:vector>
  </HeadingPairs>
  <TitlesOfParts>
    <vt:vector size="30" baseType="lpstr">
      <vt:lpstr>仿宋_GB2312</vt:lpstr>
      <vt:lpstr>宋体</vt:lpstr>
      <vt:lpstr>微软雅黑</vt:lpstr>
      <vt:lpstr>Arial</vt:lpstr>
      <vt:lpstr>Calibri</vt:lpstr>
      <vt:lpstr>Wingdings</vt:lpstr>
      <vt:lpstr>1_默认设计模板</vt:lpstr>
      <vt:lpstr>2_默认设计模板</vt:lpstr>
      <vt:lpstr>3_默认设计模板</vt:lpstr>
      <vt:lpstr>Improved Deep Learning Network Based in combination with Cost-sensitive Learning for Early Detection of Ovarian Cancer in Color Ultrasound Detecting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常董</dc:creator>
  <cp:lastModifiedBy>Wang ls</cp:lastModifiedBy>
  <cp:revision>319</cp:revision>
  <dcterms:created xsi:type="dcterms:W3CDTF">2013-01-25T01:44:32Z</dcterms:created>
  <dcterms:modified xsi:type="dcterms:W3CDTF">2019-08-25T07:35:19Z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