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323" r:id="rId2"/>
    <p:sldId id="324" r:id="rId3"/>
    <p:sldId id="344" r:id="rId4"/>
    <p:sldId id="332" r:id="rId5"/>
    <p:sldId id="356" r:id="rId6"/>
    <p:sldId id="333" r:id="rId7"/>
    <p:sldId id="334" r:id="rId8"/>
    <p:sldId id="335" r:id="rId9"/>
    <p:sldId id="336" r:id="rId10"/>
    <p:sldId id="357" r:id="rId11"/>
    <p:sldId id="343" r:id="rId12"/>
    <p:sldId id="345" r:id="rId13"/>
    <p:sldId id="338" r:id="rId14"/>
    <p:sldId id="340" r:id="rId15"/>
    <p:sldId id="348" r:id="rId16"/>
    <p:sldId id="349" r:id="rId17"/>
    <p:sldId id="350" r:id="rId18"/>
    <p:sldId id="351" r:id="rId19"/>
    <p:sldId id="352" r:id="rId20"/>
    <p:sldId id="346" r:id="rId21"/>
    <p:sldId id="342" r:id="rId22"/>
    <p:sldId id="353" r:id="rId23"/>
    <p:sldId id="354" r:id="rId24"/>
    <p:sldId id="355" r:id="rId25"/>
    <p:sldId id="329" r:id="rId26"/>
    <p:sldId id="347" r:id="rId27"/>
    <p:sldId id="331" r:id="rId28"/>
  </p:sldIdLst>
  <p:sldSz cx="9144000" cy="5143500" type="screen16x9"/>
  <p:notesSz cx="6858000" cy="9144000"/>
  <p:embeddedFontLst>
    <p:embeddedFont>
      <p:font typeface="微软雅黑" panose="020B0503020204020204" pitchFamily="34" charset="-122"/>
      <p:regular r:id="rId30"/>
      <p:bold r:id="rId31"/>
    </p:embeddedFont>
    <p:embeddedFont>
      <p:font typeface="Calibri" panose="020F0502020204030204" pitchFamily="34" charset="0"/>
      <p:regular r:id="rId32"/>
      <p:bold r:id="rId33"/>
      <p:italic r:id="rId34"/>
      <p:boldItalic r:id="rId35"/>
    </p:embeddedFont>
  </p:embeddedFontLst>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ls" initials="Wl" lastIdx="2" clrIdx="0">
    <p:extLst>
      <p:ext uri="{19B8F6BF-5375-455C-9EA6-DF929625EA0E}">
        <p15:presenceInfo xmlns:p15="http://schemas.microsoft.com/office/powerpoint/2012/main" userId="223473671468c8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6" autoAdjust="0"/>
    <p:restoredTop sz="83715" autoAdjust="0"/>
  </p:normalViewPr>
  <p:slideViewPr>
    <p:cSldViewPr snapToGrid="0">
      <p:cViewPr varScale="1">
        <p:scale>
          <a:sx n="130" d="100"/>
          <a:sy n="130" d="100"/>
        </p:scale>
        <p:origin x="1200" y="91"/>
      </p:cViewPr>
      <p:guideLst>
        <p:guide orient="horz" pos="1620"/>
        <p:guide pos="2880"/>
        <p:guide pos="54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t>2019/7/16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478944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n=1</a:t>
            </a:r>
            <a:r>
              <a:rPr lang="zh-CN" altLang="en-US" smtClean="0"/>
              <a:t>就是上边的米氏表达式</a:t>
            </a:r>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10</a:t>
            </a:fld>
            <a:endParaRPr lang="zh-CN" altLang="en-US"/>
          </a:p>
        </p:txBody>
      </p:sp>
    </p:spTree>
    <p:extLst>
      <p:ext uri="{BB962C8B-B14F-4D97-AF65-F5344CB8AC3E}">
        <p14:creationId xmlns:p14="http://schemas.microsoft.com/office/powerpoint/2010/main" val="1790189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11</a:t>
            </a:fld>
            <a:endParaRPr lang="zh-CN" altLang="en-US"/>
          </a:p>
        </p:txBody>
      </p:sp>
    </p:spTree>
    <p:extLst>
      <p:ext uri="{BB962C8B-B14F-4D97-AF65-F5344CB8AC3E}">
        <p14:creationId xmlns:p14="http://schemas.microsoft.com/office/powerpoint/2010/main" val="2518381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12</a:t>
            </a:fld>
            <a:endParaRPr lang="zh-CN" altLang="en-US"/>
          </a:p>
        </p:txBody>
      </p:sp>
    </p:spTree>
    <p:extLst>
      <p:ext uri="{BB962C8B-B14F-4D97-AF65-F5344CB8AC3E}">
        <p14:creationId xmlns:p14="http://schemas.microsoft.com/office/powerpoint/2010/main" val="3200894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tx1">
                    <a:lumMod val="75000"/>
                    <a:lumOff val="25000"/>
                  </a:schemeClr>
                </a:solidFill>
                <a:ea typeface="微软雅黑" pitchFamily="34" charset="-122"/>
                <a:sym typeface="Arial" panose="020B0604020202020204" pitchFamily="34" charset="0"/>
              </a:rPr>
              <a:t>三种不同的自诱导物</a:t>
            </a:r>
            <a:r>
              <a:rPr lang="en-US" altLang="zh-CN" sz="1200" smtClean="0">
                <a:solidFill>
                  <a:schemeClr val="tx1">
                    <a:lumMod val="75000"/>
                    <a:lumOff val="25000"/>
                  </a:schemeClr>
                </a:solidFill>
                <a:ea typeface="微软雅黑" pitchFamily="34" charset="-122"/>
                <a:sym typeface="Arial" panose="020B0604020202020204" pitchFamily="34" charset="0"/>
              </a:rPr>
              <a:t>:AI-1,  CAI-1</a:t>
            </a:r>
            <a:r>
              <a:rPr lang="zh-CN" altLang="en-US" sz="1200" smtClean="0">
                <a:solidFill>
                  <a:schemeClr val="tx1">
                    <a:lumMod val="75000"/>
                    <a:lumOff val="25000"/>
                  </a:schemeClr>
                </a:solidFill>
                <a:ea typeface="微软雅黑" pitchFamily="34" charset="-122"/>
                <a:sym typeface="Arial" panose="020B0604020202020204" pitchFamily="34" charset="0"/>
              </a:rPr>
              <a:t>和</a:t>
            </a:r>
            <a:r>
              <a:rPr lang="en-US" altLang="zh-CN" sz="1200" smtClean="0">
                <a:solidFill>
                  <a:schemeClr val="tx1">
                    <a:lumMod val="75000"/>
                    <a:lumOff val="25000"/>
                  </a:schemeClr>
                </a:solidFill>
                <a:ea typeface="微软雅黑" pitchFamily="34" charset="-122"/>
                <a:sym typeface="Arial" panose="020B0604020202020204" pitchFamily="34" charset="0"/>
              </a:rPr>
              <a:t>AI-2</a:t>
            </a:r>
            <a:r>
              <a:rPr lang="zh-CN" altLang="en-US" sz="1200" smtClean="0">
                <a:solidFill>
                  <a:schemeClr val="tx1">
                    <a:lumMod val="75000"/>
                    <a:lumOff val="25000"/>
                  </a:schemeClr>
                </a:solidFill>
                <a:ea typeface="微软雅黑" pitchFamily="34" charset="-122"/>
                <a:sym typeface="Arial" panose="020B0604020202020204" pitchFamily="34" charset="0"/>
              </a:rPr>
              <a:t>，  </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solidFill>
                <a:schemeClr val="tx1">
                  <a:lumMod val="75000"/>
                  <a:lumOff val="25000"/>
                </a:schemeClr>
              </a:solidFill>
              <a:ea typeface="微软雅黑"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tx1">
                    <a:lumMod val="75000"/>
                    <a:lumOff val="25000"/>
                  </a:schemeClr>
                </a:solidFill>
                <a:ea typeface="微软雅黑" pitchFamily="34" charset="-122"/>
                <a:sym typeface="Arial" panose="020B0604020202020204" pitchFamily="34" charset="0"/>
              </a:rPr>
              <a:t>自由岛五的合成酶分别是</a:t>
            </a:r>
            <a:r>
              <a:rPr lang="en-US" altLang="zh-CN" sz="1200" smtClean="0">
                <a:solidFill>
                  <a:schemeClr val="tx1">
                    <a:lumMod val="75000"/>
                    <a:lumOff val="25000"/>
                  </a:schemeClr>
                </a:solidFill>
                <a:ea typeface="微软雅黑" pitchFamily="34" charset="-122"/>
                <a:sym typeface="Arial" panose="020B0604020202020204" pitchFamily="34" charset="0"/>
              </a:rPr>
              <a:t>LuxM, CqsA</a:t>
            </a:r>
            <a:r>
              <a:rPr lang="zh-CN" altLang="en-US" sz="1200" smtClean="0">
                <a:solidFill>
                  <a:schemeClr val="tx1">
                    <a:lumMod val="75000"/>
                    <a:lumOff val="25000"/>
                  </a:schemeClr>
                </a:solidFill>
                <a:ea typeface="微软雅黑" pitchFamily="34" charset="-122"/>
                <a:sym typeface="Arial" panose="020B0604020202020204" pitchFamily="34" charset="0"/>
              </a:rPr>
              <a:t>和</a:t>
            </a:r>
            <a:r>
              <a:rPr lang="en-US" altLang="zh-CN" sz="1200" smtClean="0">
                <a:solidFill>
                  <a:schemeClr val="tx1">
                    <a:lumMod val="75000"/>
                    <a:lumOff val="25000"/>
                  </a:schemeClr>
                </a:solidFill>
                <a:ea typeface="微软雅黑" pitchFamily="34" charset="-122"/>
                <a:sym typeface="Arial" panose="020B0604020202020204" pitchFamily="34" charset="0"/>
              </a:rPr>
              <a:t>LuxS</a:t>
            </a:r>
            <a:r>
              <a:rPr lang="zh-CN" altLang="en-US" sz="1200" baseline="0" smtClean="0">
                <a:solidFill>
                  <a:schemeClr val="tx1">
                    <a:lumMod val="75000"/>
                    <a:lumOff val="25000"/>
                  </a:schemeClr>
                </a:solidFill>
                <a:ea typeface="微软雅黑" pitchFamily="34" charset="-122"/>
                <a:sym typeface="Arial" panose="020B0604020202020204" pitchFamily="34" charset="0"/>
              </a:rPr>
              <a:t>    </a:t>
            </a:r>
            <a:endParaRPr lang="en-US" altLang="zh-CN" sz="1200" baseline="0" smtClean="0">
              <a:solidFill>
                <a:schemeClr val="tx1">
                  <a:lumMod val="75000"/>
                  <a:lumOff val="25000"/>
                </a:schemeClr>
              </a:solidFill>
              <a:ea typeface="微软雅黑"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solidFill>
                <a:schemeClr val="tx1">
                  <a:lumMod val="75000"/>
                  <a:lumOff val="25000"/>
                </a:schemeClr>
              </a:solidFill>
              <a:ea typeface="微软雅黑"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tx1">
                    <a:lumMod val="75000"/>
                    <a:lumOff val="25000"/>
                  </a:schemeClr>
                </a:solidFill>
                <a:ea typeface="微软雅黑" pitchFamily="34" charset="-122"/>
                <a:sym typeface="Arial" panose="020B0604020202020204" pitchFamily="34" charset="0"/>
              </a:rPr>
              <a:t>跨膜受体分别是</a:t>
            </a:r>
            <a:r>
              <a:rPr lang="en-US" altLang="zh-CN" sz="1200" smtClean="0">
                <a:solidFill>
                  <a:schemeClr val="tx1">
                    <a:lumMod val="75000"/>
                    <a:lumOff val="25000"/>
                  </a:schemeClr>
                </a:solidFill>
                <a:ea typeface="微软雅黑" pitchFamily="34" charset="-122"/>
                <a:sym typeface="Arial" panose="020B0604020202020204" pitchFamily="34" charset="0"/>
              </a:rPr>
              <a:t>LuxN,  CqsS</a:t>
            </a:r>
            <a:r>
              <a:rPr lang="zh-CN" altLang="en-US" sz="1200" smtClean="0">
                <a:solidFill>
                  <a:schemeClr val="tx1">
                    <a:lumMod val="75000"/>
                    <a:lumOff val="25000"/>
                  </a:schemeClr>
                </a:solidFill>
                <a:ea typeface="微软雅黑" pitchFamily="34" charset="-122"/>
                <a:sym typeface="Arial" panose="020B0604020202020204" pitchFamily="34" charset="0"/>
              </a:rPr>
              <a:t>和</a:t>
            </a:r>
            <a:r>
              <a:rPr lang="en-US" altLang="zh-CN" sz="1200" smtClean="0">
                <a:solidFill>
                  <a:schemeClr val="tx1">
                    <a:lumMod val="75000"/>
                    <a:lumOff val="25000"/>
                  </a:schemeClr>
                </a:solidFill>
                <a:ea typeface="微软雅黑" pitchFamily="34" charset="-122"/>
                <a:sym typeface="Arial" panose="020B0604020202020204" pitchFamily="34" charset="0"/>
              </a:rPr>
              <a:t>LuxPQ</a:t>
            </a:r>
            <a:r>
              <a:rPr lang="zh-CN" altLang="en-US" sz="1200" smtClean="0">
                <a:solidFill>
                  <a:schemeClr val="tx1">
                    <a:lumMod val="75000"/>
                    <a:lumOff val="25000"/>
                  </a:schemeClr>
                </a:solidFill>
                <a:ea typeface="微软雅黑" pitchFamily="34" charset="-122"/>
                <a:sym typeface="Arial" panose="020B0604020202020204" pitchFamily="34" charset="0"/>
              </a:rPr>
              <a:t>。 </a:t>
            </a:r>
            <a:r>
              <a:rPr lang="zh-CN" altLang="en-US" sz="1200" smtClean="0">
                <a:solidFill>
                  <a:schemeClr val="tx1">
                    <a:lumMod val="75000"/>
                    <a:lumOff val="25000"/>
                  </a:schemeClr>
                </a:solidFill>
                <a:ea typeface="微软雅黑" pitchFamily="34" charset="-122"/>
                <a:sym typeface="Arial" panose="020B0604020202020204" pitchFamily="34" charset="0"/>
              </a:rPr>
              <a:t> </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tx1">
                    <a:lumMod val="75000"/>
                    <a:lumOff val="25000"/>
                  </a:schemeClr>
                </a:solidFill>
                <a:ea typeface="微软雅黑" pitchFamily="34" charset="-122"/>
                <a:sym typeface="Arial" panose="020B0604020202020204" pitchFamily="34" charset="0"/>
              </a:rPr>
              <a:t>  </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solidFill>
                  <a:schemeClr val="tx1">
                    <a:lumMod val="75000"/>
                    <a:lumOff val="25000"/>
                  </a:schemeClr>
                </a:solidFill>
                <a:ea typeface="微软雅黑" pitchFamily="34" charset="-122"/>
                <a:sym typeface="Arial" panose="020B0604020202020204" pitchFamily="34" charset="0"/>
              </a:rPr>
              <a:t>sRNAs</a:t>
            </a:r>
            <a:r>
              <a:rPr lang="zh-CN" altLang="en-US" sz="1200" smtClean="0">
                <a:solidFill>
                  <a:schemeClr val="tx1">
                    <a:lumMod val="75000"/>
                    <a:lumOff val="25000"/>
                  </a:schemeClr>
                </a:solidFill>
                <a:ea typeface="微软雅黑" pitchFamily="34" charset="-122"/>
                <a:sym typeface="Arial" panose="020B0604020202020204" pitchFamily="34" charset="0"/>
              </a:rPr>
              <a:t>：细菌非编码小</a:t>
            </a:r>
            <a:r>
              <a:rPr lang="en-US" altLang="zh-CN" sz="1200" smtClean="0">
                <a:solidFill>
                  <a:schemeClr val="tx1">
                    <a:lumMod val="75000"/>
                    <a:lumOff val="25000"/>
                  </a:schemeClr>
                </a:solidFill>
                <a:ea typeface="微软雅黑" pitchFamily="34" charset="-122"/>
                <a:sym typeface="Arial" panose="020B0604020202020204" pitchFamily="34" charset="0"/>
              </a:rPr>
              <a:t>RNA</a:t>
            </a:r>
            <a:r>
              <a:rPr lang="zh-CN" altLang="en-US" sz="1200" smtClean="0">
                <a:solidFill>
                  <a:schemeClr val="tx1">
                    <a:lumMod val="75000"/>
                    <a:lumOff val="25000"/>
                  </a:schemeClr>
                </a:solidFill>
                <a:ea typeface="微软雅黑" pitchFamily="34" charset="-122"/>
                <a:sym typeface="Arial" panose="020B0604020202020204" pitchFamily="34" charset="0"/>
              </a:rPr>
              <a:t>。   </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smtClean="0">
              <a:solidFill>
                <a:schemeClr val="tx1">
                  <a:lumMod val="75000"/>
                  <a:lumOff val="25000"/>
                </a:schemeClr>
              </a:solidFill>
              <a:ea typeface="微软雅黑"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smtClean="0">
              <a:solidFill>
                <a:schemeClr val="tx1">
                  <a:lumMod val="75000"/>
                  <a:lumOff val="25000"/>
                </a:schemeClr>
              </a:solidFill>
              <a:ea typeface="微软雅黑" pitchFamily="34" charset="-122"/>
              <a:sym typeface="Arial" panose="020B0604020202020204" pitchFamily="34" charset="0"/>
            </a:endParaRPr>
          </a:p>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13</a:t>
            </a:fld>
            <a:endParaRPr lang="zh-CN" altLang="en-US"/>
          </a:p>
        </p:txBody>
      </p:sp>
    </p:spTree>
    <p:extLst>
      <p:ext uri="{BB962C8B-B14F-4D97-AF65-F5344CB8AC3E}">
        <p14:creationId xmlns:p14="http://schemas.microsoft.com/office/powerpoint/2010/main" val="1145531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14</a:t>
            </a:fld>
            <a:endParaRPr lang="zh-CN" altLang="en-US"/>
          </a:p>
        </p:txBody>
      </p:sp>
    </p:spTree>
    <p:extLst>
      <p:ext uri="{BB962C8B-B14F-4D97-AF65-F5344CB8AC3E}">
        <p14:creationId xmlns:p14="http://schemas.microsoft.com/office/powerpoint/2010/main" val="3852218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smtClean="0">
                <a:solidFill>
                  <a:schemeClr val="tx1">
                    <a:lumMod val="75000"/>
                    <a:lumOff val="25000"/>
                  </a:schemeClr>
                </a:solidFill>
                <a:ea typeface="微软雅黑" pitchFamily="34" charset="-122"/>
                <a:sym typeface="Arial" panose="020B0604020202020204" pitchFamily="34" charset="0"/>
              </a:rPr>
              <a:t>主要研究关于涉及</a:t>
            </a:r>
            <a:r>
              <a:rPr lang="en-US" altLang="zh-CN" sz="1200" smtClean="0">
                <a:solidFill>
                  <a:schemeClr val="tx1">
                    <a:lumMod val="75000"/>
                    <a:lumOff val="25000"/>
                  </a:schemeClr>
                </a:solidFill>
                <a:ea typeface="微软雅黑" pitchFamily="34" charset="-122"/>
                <a:sym typeface="Arial" panose="020B0604020202020204" pitchFamily="34" charset="0"/>
              </a:rPr>
              <a:t>sRNAs</a:t>
            </a:r>
            <a:r>
              <a:rPr lang="zh-CN" altLang="en-US" sz="1200" smtClean="0">
                <a:solidFill>
                  <a:schemeClr val="tx1">
                    <a:lumMod val="75000"/>
                    <a:lumOff val="25000"/>
                  </a:schemeClr>
                </a:solidFill>
                <a:ea typeface="微软雅黑" pitchFamily="34" charset="-122"/>
                <a:sym typeface="Arial" panose="020B0604020202020204" pitchFamily="34" charset="0"/>
              </a:rPr>
              <a:t>的反馈环如何精确地控制</a:t>
            </a:r>
            <a:r>
              <a:rPr lang="en-US" altLang="zh-CN" sz="1200" smtClean="0">
                <a:solidFill>
                  <a:schemeClr val="tx1">
                    <a:lumMod val="75000"/>
                    <a:lumOff val="25000"/>
                  </a:schemeClr>
                </a:solidFill>
                <a:ea typeface="微软雅黑" pitchFamily="34" charset="-122"/>
                <a:sym typeface="Arial" panose="020B0604020202020204" pitchFamily="34" charset="0"/>
              </a:rPr>
              <a:t>Vibrio harveyi</a:t>
            </a:r>
            <a:r>
              <a:rPr lang="zh-CN" altLang="en-US" sz="1200" smtClean="0">
                <a:solidFill>
                  <a:schemeClr val="tx1">
                    <a:lumMod val="75000"/>
                    <a:lumOff val="25000"/>
                  </a:schemeClr>
                </a:solidFill>
                <a:ea typeface="微软雅黑" pitchFamily="34" charset="-122"/>
                <a:sym typeface="Arial" panose="020B0604020202020204" pitchFamily="34" charset="0"/>
              </a:rPr>
              <a:t>群体感应类开关。     </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tx1">
                    <a:lumMod val="75000"/>
                    <a:lumOff val="25000"/>
                  </a:schemeClr>
                </a:solidFill>
                <a:ea typeface="微软雅黑" pitchFamily="34" charset="-122"/>
                <a:sym typeface="Arial" panose="020B0604020202020204" pitchFamily="34" charset="0"/>
              </a:rPr>
              <a:t>而提出的计算模型就是根据实验结果考虑</a:t>
            </a:r>
            <a:r>
              <a:rPr lang="en-US" altLang="zh-CN" sz="1200" smtClean="0">
                <a:solidFill>
                  <a:schemeClr val="tx1">
                    <a:lumMod val="75000"/>
                    <a:lumOff val="25000"/>
                  </a:schemeClr>
                </a:solidFill>
                <a:ea typeface="微软雅黑" pitchFamily="34" charset="-122"/>
                <a:sym typeface="Arial" panose="020B0604020202020204" pitchFamily="34" charset="0"/>
              </a:rPr>
              <a:t>sRNAs</a:t>
            </a:r>
            <a:r>
              <a:rPr lang="zh-CN" altLang="en-US" sz="1200" smtClean="0">
                <a:solidFill>
                  <a:schemeClr val="tx1">
                    <a:lumMod val="75000"/>
                    <a:lumOff val="25000"/>
                  </a:schemeClr>
                </a:solidFill>
                <a:ea typeface="微软雅黑" pitchFamily="34" charset="-122"/>
                <a:sym typeface="Arial" panose="020B0604020202020204" pitchFamily="34" charset="0"/>
              </a:rPr>
              <a:t>介导的调控和群体感应信号之间的相互作用关系。      </a:t>
            </a:r>
            <a:endParaRPr lang="en-US" altLang="zh-CN" sz="1200" smtClean="0">
              <a:solidFill>
                <a:schemeClr val="tx1">
                  <a:lumMod val="75000"/>
                  <a:lumOff val="25000"/>
                </a:schemeClr>
              </a:solidFill>
              <a:ea typeface="微软雅黑" pitchFamily="34" charset="-122"/>
              <a:sym typeface="Arial" panose="020B0604020202020204" pitchFamily="34" charset="0"/>
            </a:endParaRPr>
          </a:p>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15</a:t>
            </a:fld>
            <a:endParaRPr lang="zh-CN" altLang="en-US"/>
          </a:p>
        </p:txBody>
      </p:sp>
    </p:spTree>
    <p:extLst>
      <p:ext uri="{BB962C8B-B14F-4D97-AF65-F5344CB8AC3E}">
        <p14:creationId xmlns:p14="http://schemas.microsoft.com/office/powerpoint/2010/main" val="2815444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自诱导物绑定到受体 </a:t>
            </a:r>
            <a:r>
              <a:rPr lang="en-US" altLang="zh-CN" smtClean="0"/>
              <a:t>Kn + nAI &lt;=&gt;PN,</a:t>
            </a:r>
            <a:r>
              <a:rPr lang="zh-CN" altLang="en-US" smtClean="0"/>
              <a:t>其中其转换速率为</a:t>
            </a:r>
            <a:r>
              <a:rPr lang="en-US" altLang="zh-CN" smtClean="0"/>
              <a:t>ki</a:t>
            </a:r>
            <a:r>
              <a:rPr lang="zh-CN" altLang="en-US" smtClean="0"/>
              <a:t>、</a:t>
            </a:r>
            <a:r>
              <a:rPr lang="en-US" altLang="zh-CN" smtClean="0"/>
              <a:t>k-i</a:t>
            </a:r>
            <a:r>
              <a:rPr lang="zh-CN" altLang="en-US" smtClean="0"/>
              <a:t>。</a:t>
            </a:r>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16</a:t>
            </a:fld>
            <a:endParaRPr lang="zh-CN" altLang="en-US"/>
          </a:p>
        </p:txBody>
      </p:sp>
    </p:spTree>
    <p:extLst>
      <p:ext uri="{BB962C8B-B14F-4D97-AF65-F5344CB8AC3E}">
        <p14:creationId xmlns:p14="http://schemas.microsoft.com/office/powerpoint/2010/main" val="148185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质量守恒定律：例如反应</a:t>
            </a:r>
            <a:r>
              <a:rPr lang="en-US" altLang="zh-CN" smtClean="0"/>
              <a:t>aA + bB —&gt;gG + hH</a:t>
            </a:r>
            <a:r>
              <a:rPr lang="zh-CN" altLang="en-US" smtClean="0"/>
              <a:t>，它的反应速率公式可表示为</a:t>
            </a:r>
            <a:r>
              <a:rPr lang="en-US" altLang="zh-CN" smtClean="0"/>
              <a:t>v = k*A^m*B^n Bn</a:t>
            </a:r>
            <a:r>
              <a:rPr lang="zh-CN" altLang="en-US" smtClean="0"/>
              <a:t>。其中</a:t>
            </a:r>
            <a:r>
              <a:rPr lang="en-US" altLang="zh-CN" smtClean="0"/>
              <a:t>A, B</a:t>
            </a:r>
            <a:r>
              <a:rPr lang="zh-CN" altLang="en-US" smtClean="0"/>
              <a:t>分别表示表示反应物的浓度，</a:t>
            </a:r>
            <a:r>
              <a:rPr lang="en-US" altLang="zh-CN" smtClean="0"/>
              <a:t>k</a:t>
            </a:r>
            <a:r>
              <a:rPr lang="zh-CN" altLang="en-US" smtClean="0"/>
              <a:t>表示速率常数，</a:t>
            </a:r>
            <a:r>
              <a:rPr lang="en-US" altLang="zh-CN" smtClean="0"/>
              <a:t>m</a:t>
            </a:r>
            <a:r>
              <a:rPr lang="zh-CN" altLang="en-US" smtClean="0"/>
              <a:t>、</a:t>
            </a:r>
            <a:r>
              <a:rPr lang="en-US" altLang="zh-CN" smtClean="0"/>
              <a:t>n</a:t>
            </a:r>
            <a:r>
              <a:rPr lang="zh-CN" altLang="en-US" smtClean="0"/>
              <a:t>是反应的级数</a:t>
            </a:r>
            <a:r>
              <a:rPr lang="zh-CN" altLang="en-US" smtClean="0"/>
              <a:t>。</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其中</a:t>
            </a:r>
            <a:r>
              <a:rPr lang="en-US" altLang="zh-CN" smtClean="0"/>
              <a:t>K</a:t>
            </a:r>
            <a:r>
              <a:rPr lang="zh-CN" altLang="en-US" smtClean="0"/>
              <a:t>为各类</a:t>
            </a:r>
            <a:r>
              <a:rPr lang="en-US" altLang="zh-CN" smtClean="0"/>
              <a:t>ki</a:t>
            </a:r>
            <a:r>
              <a:rPr lang="zh-CN" altLang="en-US" smtClean="0"/>
              <a:t>的组合，在酶动力学中有。  </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17</a:t>
            </a:fld>
            <a:endParaRPr lang="zh-CN" altLang="en-US"/>
          </a:p>
        </p:txBody>
      </p:sp>
    </p:spTree>
    <p:extLst>
      <p:ext uri="{BB962C8B-B14F-4D97-AF65-F5344CB8AC3E}">
        <p14:creationId xmlns:p14="http://schemas.microsoft.com/office/powerpoint/2010/main" val="2575179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18</a:t>
            </a:fld>
            <a:endParaRPr lang="zh-CN" altLang="en-US"/>
          </a:p>
        </p:txBody>
      </p:sp>
    </p:spTree>
    <p:extLst>
      <p:ext uri="{BB962C8B-B14F-4D97-AF65-F5344CB8AC3E}">
        <p14:creationId xmlns:p14="http://schemas.microsoft.com/office/powerpoint/2010/main" val="4271101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19</a:t>
            </a:fld>
            <a:endParaRPr lang="zh-CN" altLang="en-US"/>
          </a:p>
        </p:txBody>
      </p:sp>
    </p:spTree>
    <p:extLst>
      <p:ext uri="{BB962C8B-B14F-4D97-AF65-F5344CB8AC3E}">
        <p14:creationId xmlns:p14="http://schemas.microsoft.com/office/powerpoint/2010/main" val="83671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a:t>
            </a:fld>
            <a:endParaRPr lang="zh-CN" altLang="en-US"/>
          </a:p>
        </p:txBody>
      </p:sp>
    </p:spTree>
    <p:extLst>
      <p:ext uri="{BB962C8B-B14F-4D97-AF65-F5344CB8AC3E}">
        <p14:creationId xmlns:p14="http://schemas.microsoft.com/office/powerpoint/2010/main" val="3638658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20</a:t>
            </a:fld>
            <a:endParaRPr lang="zh-CN" altLang="en-US"/>
          </a:p>
        </p:txBody>
      </p:sp>
    </p:spTree>
    <p:extLst>
      <p:ext uri="{BB962C8B-B14F-4D97-AF65-F5344CB8AC3E}">
        <p14:creationId xmlns:p14="http://schemas.microsoft.com/office/powerpoint/2010/main" val="1034974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smtClean="0">
                <a:solidFill>
                  <a:schemeClr val="tx1">
                    <a:lumMod val="75000"/>
                    <a:lumOff val="25000"/>
                  </a:schemeClr>
                </a:solidFill>
                <a:ea typeface="微软雅黑" pitchFamily="34" charset="-122"/>
                <a:sym typeface="Arial" panose="020B0604020202020204" pitchFamily="34" charset="0"/>
              </a:rPr>
              <a:t>LuxO-P</a:t>
            </a:r>
            <a:r>
              <a:rPr lang="zh-CN" altLang="en-US" sz="1200" smtClean="0">
                <a:solidFill>
                  <a:schemeClr val="tx1">
                    <a:lumMod val="75000"/>
                    <a:lumOff val="25000"/>
                  </a:schemeClr>
                </a:solidFill>
                <a:ea typeface="微软雅黑" pitchFamily="34" charset="-122"/>
                <a:sym typeface="Arial" panose="020B0604020202020204" pitchFamily="34" charset="0"/>
              </a:rPr>
              <a:t>是一个转录激活子，用来激活</a:t>
            </a:r>
            <a:r>
              <a:rPr lang="en-US" altLang="zh-CN" sz="1200" smtClean="0">
                <a:solidFill>
                  <a:schemeClr val="tx1">
                    <a:lumMod val="75000"/>
                    <a:lumOff val="25000"/>
                  </a:schemeClr>
                </a:solidFill>
                <a:ea typeface="微软雅黑" pitchFamily="34" charset="-122"/>
                <a:sym typeface="Arial" panose="020B0604020202020204" pitchFamily="34" charset="0"/>
              </a:rPr>
              <a:t>sRNAs</a:t>
            </a:r>
            <a:r>
              <a:rPr lang="zh-CN" altLang="en-US" sz="1200" smtClean="0">
                <a:solidFill>
                  <a:schemeClr val="tx1">
                    <a:lumMod val="75000"/>
                    <a:lumOff val="25000"/>
                  </a:schemeClr>
                </a:solidFill>
                <a:ea typeface="微软雅黑" pitchFamily="34" charset="-122"/>
                <a:sym typeface="Arial" panose="020B0604020202020204" pitchFamily="34" charset="0"/>
              </a:rPr>
              <a:t>，</a:t>
            </a:r>
            <a:r>
              <a:rPr lang="en-US" altLang="zh-CN" sz="1200" smtClean="0">
                <a:solidFill>
                  <a:schemeClr val="tx1">
                    <a:lumMod val="75000"/>
                    <a:lumOff val="25000"/>
                  </a:schemeClr>
                </a:solidFill>
                <a:ea typeface="微软雅黑" pitchFamily="34" charset="-122"/>
                <a:sym typeface="Arial" panose="020B0604020202020204" pitchFamily="34" charset="0"/>
              </a:rPr>
              <a:t>Qrr1-5</a:t>
            </a:r>
            <a:r>
              <a:rPr lang="zh-CN" altLang="en-US" sz="1200" smtClean="0">
                <a:solidFill>
                  <a:schemeClr val="tx1">
                    <a:lumMod val="75000"/>
                    <a:lumOff val="25000"/>
                  </a:schemeClr>
                </a:solidFill>
                <a:ea typeface="微软雅黑" pitchFamily="34" charset="-122"/>
                <a:sym typeface="Arial" panose="020B0604020202020204" pitchFamily="34" charset="0"/>
              </a:rPr>
              <a:t>的表达。</a:t>
            </a:r>
            <a:endParaRPr lang="en-US" altLang="zh-CN" sz="1200" smtClean="0">
              <a:solidFill>
                <a:schemeClr val="tx1">
                  <a:lumMod val="75000"/>
                  <a:lumOff val="25000"/>
                </a:schemeClr>
              </a:solidFill>
              <a:ea typeface="微软雅黑" pitchFamily="34" charset="-122"/>
              <a:sym typeface="Arial" panose="020B0604020202020204" pitchFamily="34" charset="0"/>
            </a:endParaRPr>
          </a:p>
          <a:p>
            <a:r>
              <a:rPr lang="en-US" altLang="zh-CN" smtClean="0"/>
              <a:t>n</a:t>
            </a:r>
            <a:r>
              <a:rPr lang="zh-CN" altLang="en-US" smtClean="0"/>
              <a:t>值表示绑定到受体的酶的个数。</a:t>
            </a:r>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21</a:t>
            </a:fld>
            <a:endParaRPr lang="zh-CN" altLang="en-US"/>
          </a:p>
        </p:txBody>
      </p:sp>
    </p:spTree>
    <p:extLst>
      <p:ext uri="{BB962C8B-B14F-4D97-AF65-F5344CB8AC3E}">
        <p14:creationId xmlns:p14="http://schemas.microsoft.com/office/powerpoint/2010/main" val="1338571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smtClean="0">
                <a:solidFill>
                  <a:schemeClr val="tx1">
                    <a:lumMod val="75000"/>
                    <a:lumOff val="25000"/>
                  </a:schemeClr>
                </a:solidFill>
                <a:ea typeface="微软雅黑" pitchFamily="34" charset="-122"/>
                <a:sym typeface="Arial" panose="020B0604020202020204" pitchFamily="34" charset="0"/>
              </a:rPr>
              <a:t>K5</a:t>
            </a:r>
            <a:r>
              <a:rPr lang="zh-CN" altLang="en-US" sz="1200" smtClean="0">
                <a:solidFill>
                  <a:schemeClr val="tx1">
                    <a:lumMod val="75000"/>
                    <a:lumOff val="25000"/>
                  </a:schemeClr>
                </a:solidFill>
                <a:ea typeface="微软雅黑" pitchFamily="34" charset="-122"/>
                <a:sym typeface="Arial" panose="020B0604020202020204" pitchFamily="34" charset="0"/>
              </a:rPr>
              <a:t>和</a:t>
            </a:r>
            <a:r>
              <a:rPr lang="en-US" altLang="zh-CN" sz="1200" smtClean="0">
                <a:solidFill>
                  <a:schemeClr val="tx1">
                    <a:lumMod val="75000"/>
                    <a:lumOff val="25000"/>
                  </a:schemeClr>
                </a:solidFill>
                <a:ea typeface="微软雅黑" pitchFamily="34" charset="-122"/>
                <a:sym typeface="Arial" panose="020B0604020202020204" pitchFamily="34" charset="0"/>
              </a:rPr>
              <a:t>K6</a:t>
            </a:r>
            <a:r>
              <a:rPr lang="zh-CN" altLang="en-US" sz="1200" smtClean="0">
                <a:solidFill>
                  <a:schemeClr val="tx1">
                    <a:lumMod val="75000"/>
                    <a:lumOff val="25000"/>
                  </a:schemeClr>
                </a:solidFill>
                <a:ea typeface="微软雅黑" pitchFamily="34" charset="-122"/>
                <a:sym typeface="Arial" panose="020B0604020202020204" pitchFamily="34" charset="0"/>
              </a:rPr>
              <a:t>表示的是</a:t>
            </a:r>
            <a:r>
              <a:rPr lang="en-US" altLang="zh-CN" sz="1200" smtClean="0">
                <a:solidFill>
                  <a:schemeClr val="tx1">
                    <a:lumMod val="75000"/>
                    <a:lumOff val="25000"/>
                  </a:schemeClr>
                </a:solidFill>
                <a:ea typeface="微软雅黑" pitchFamily="34" charset="-122"/>
                <a:sym typeface="Arial" panose="020B0604020202020204" pitchFamily="34" charset="0"/>
              </a:rPr>
              <a:t>LuxO</a:t>
            </a:r>
            <a:r>
              <a:rPr lang="zh-CN" altLang="en-US" sz="1200" smtClean="0">
                <a:solidFill>
                  <a:schemeClr val="tx1">
                    <a:lumMod val="75000"/>
                    <a:lumOff val="25000"/>
                  </a:schemeClr>
                </a:solidFill>
                <a:ea typeface="微软雅黑" pitchFamily="34" charset="-122"/>
                <a:sym typeface="Arial" panose="020B0604020202020204" pitchFamily="34" charset="0"/>
              </a:rPr>
              <a:t>、</a:t>
            </a:r>
            <a:r>
              <a:rPr lang="en-US" altLang="zh-CN" sz="1200" smtClean="0">
                <a:solidFill>
                  <a:schemeClr val="tx1">
                    <a:lumMod val="75000"/>
                    <a:lumOff val="25000"/>
                  </a:schemeClr>
                </a:solidFill>
                <a:ea typeface="微软雅黑" pitchFamily="34" charset="-122"/>
                <a:sym typeface="Arial" panose="020B0604020202020204" pitchFamily="34" charset="0"/>
              </a:rPr>
              <a:t>sRNAs</a:t>
            </a:r>
            <a:r>
              <a:rPr lang="zh-CN" altLang="en-US" sz="1200" smtClean="0">
                <a:solidFill>
                  <a:schemeClr val="tx1">
                    <a:lumMod val="75000"/>
                    <a:lumOff val="25000"/>
                  </a:schemeClr>
                </a:solidFill>
                <a:ea typeface="微软雅黑" pitchFamily="34" charset="-122"/>
                <a:sym typeface="Arial" panose="020B0604020202020204" pitchFamily="34" charset="0"/>
              </a:rPr>
              <a:t>对</a:t>
            </a:r>
            <a:r>
              <a:rPr lang="en-US" altLang="zh-CN" sz="1200" smtClean="0">
                <a:solidFill>
                  <a:schemeClr val="tx1">
                    <a:lumMod val="75000"/>
                    <a:lumOff val="25000"/>
                  </a:schemeClr>
                </a:solidFill>
                <a:ea typeface="微软雅黑" pitchFamily="34" charset="-122"/>
                <a:sym typeface="Arial" panose="020B0604020202020204" pitchFamily="34" charset="0"/>
              </a:rPr>
              <a:t>luxO mRNA</a:t>
            </a:r>
            <a:r>
              <a:rPr lang="zh-CN" altLang="en-US" sz="1200" smtClean="0">
                <a:solidFill>
                  <a:schemeClr val="tx1">
                    <a:lumMod val="75000"/>
                    <a:lumOff val="25000"/>
                  </a:schemeClr>
                </a:solidFill>
                <a:ea typeface="微软雅黑" pitchFamily="34" charset="-122"/>
                <a:sym typeface="Arial" panose="020B0604020202020204" pitchFamily="34" charset="0"/>
              </a:rPr>
              <a:t>的抑制效率</a:t>
            </a:r>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22</a:t>
            </a:fld>
            <a:endParaRPr lang="zh-CN" altLang="en-US"/>
          </a:p>
        </p:txBody>
      </p:sp>
    </p:spTree>
    <p:extLst>
      <p:ext uri="{BB962C8B-B14F-4D97-AF65-F5344CB8AC3E}">
        <p14:creationId xmlns:p14="http://schemas.microsoft.com/office/powerpoint/2010/main" val="1547231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smtClean="0">
                <a:solidFill>
                  <a:schemeClr val="tx1">
                    <a:lumMod val="75000"/>
                    <a:lumOff val="25000"/>
                  </a:schemeClr>
                </a:solidFill>
                <a:ea typeface="微软雅黑" pitchFamily="34" charset="-122"/>
                <a:sym typeface="Arial" panose="020B0604020202020204" pitchFamily="34" charset="0"/>
              </a:rPr>
              <a:t>K5</a:t>
            </a:r>
            <a:r>
              <a:rPr lang="zh-CN" altLang="en-US" sz="1200" smtClean="0">
                <a:solidFill>
                  <a:schemeClr val="tx1">
                    <a:lumMod val="75000"/>
                    <a:lumOff val="25000"/>
                  </a:schemeClr>
                </a:solidFill>
                <a:ea typeface="微软雅黑" pitchFamily="34" charset="-122"/>
                <a:sym typeface="Arial" panose="020B0604020202020204" pitchFamily="34" charset="0"/>
              </a:rPr>
              <a:t>和</a:t>
            </a:r>
            <a:r>
              <a:rPr lang="en-US" altLang="zh-CN" sz="1200" smtClean="0">
                <a:solidFill>
                  <a:schemeClr val="tx1">
                    <a:lumMod val="75000"/>
                    <a:lumOff val="25000"/>
                  </a:schemeClr>
                </a:solidFill>
                <a:ea typeface="微软雅黑" pitchFamily="34" charset="-122"/>
                <a:sym typeface="Arial" panose="020B0604020202020204" pitchFamily="34" charset="0"/>
              </a:rPr>
              <a:t>K6</a:t>
            </a:r>
            <a:r>
              <a:rPr lang="zh-CN" altLang="en-US" sz="1200" smtClean="0">
                <a:solidFill>
                  <a:schemeClr val="tx1">
                    <a:lumMod val="75000"/>
                    <a:lumOff val="25000"/>
                  </a:schemeClr>
                </a:solidFill>
                <a:ea typeface="微软雅黑" pitchFamily="34" charset="-122"/>
                <a:sym typeface="Arial" panose="020B0604020202020204" pitchFamily="34" charset="0"/>
              </a:rPr>
              <a:t>表示的是</a:t>
            </a:r>
            <a:r>
              <a:rPr lang="en-US" altLang="zh-CN" sz="1200" smtClean="0">
                <a:solidFill>
                  <a:schemeClr val="tx1">
                    <a:lumMod val="75000"/>
                    <a:lumOff val="25000"/>
                  </a:schemeClr>
                </a:solidFill>
                <a:ea typeface="微软雅黑" pitchFamily="34" charset="-122"/>
                <a:sym typeface="Arial" panose="020B0604020202020204" pitchFamily="34" charset="0"/>
              </a:rPr>
              <a:t>LuxO</a:t>
            </a:r>
            <a:r>
              <a:rPr lang="zh-CN" altLang="en-US" sz="1200" smtClean="0">
                <a:solidFill>
                  <a:schemeClr val="tx1">
                    <a:lumMod val="75000"/>
                    <a:lumOff val="25000"/>
                  </a:schemeClr>
                </a:solidFill>
                <a:ea typeface="微软雅黑" pitchFamily="34" charset="-122"/>
                <a:sym typeface="Arial" panose="020B0604020202020204" pitchFamily="34" charset="0"/>
              </a:rPr>
              <a:t>、</a:t>
            </a:r>
            <a:r>
              <a:rPr lang="en-US" altLang="zh-CN" sz="1200" smtClean="0">
                <a:solidFill>
                  <a:schemeClr val="tx1">
                    <a:lumMod val="75000"/>
                    <a:lumOff val="25000"/>
                  </a:schemeClr>
                </a:solidFill>
                <a:ea typeface="微软雅黑" pitchFamily="34" charset="-122"/>
                <a:sym typeface="Arial" panose="020B0604020202020204" pitchFamily="34" charset="0"/>
              </a:rPr>
              <a:t>sRNAs</a:t>
            </a:r>
            <a:r>
              <a:rPr lang="zh-CN" altLang="en-US" sz="1200" smtClean="0">
                <a:solidFill>
                  <a:schemeClr val="tx1">
                    <a:lumMod val="75000"/>
                    <a:lumOff val="25000"/>
                  </a:schemeClr>
                </a:solidFill>
                <a:ea typeface="微软雅黑" pitchFamily="34" charset="-122"/>
                <a:sym typeface="Arial" panose="020B0604020202020204" pitchFamily="34" charset="0"/>
              </a:rPr>
              <a:t>对</a:t>
            </a:r>
            <a:r>
              <a:rPr lang="en-US" altLang="zh-CN" sz="1200" smtClean="0">
                <a:solidFill>
                  <a:schemeClr val="tx1">
                    <a:lumMod val="75000"/>
                    <a:lumOff val="25000"/>
                  </a:schemeClr>
                </a:solidFill>
                <a:ea typeface="微软雅黑" pitchFamily="34" charset="-122"/>
                <a:sym typeface="Arial" panose="020B0604020202020204" pitchFamily="34" charset="0"/>
              </a:rPr>
              <a:t>luxO mRNA</a:t>
            </a:r>
            <a:r>
              <a:rPr lang="zh-CN" altLang="en-US" sz="1200" smtClean="0">
                <a:solidFill>
                  <a:schemeClr val="tx1">
                    <a:lumMod val="75000"/>
                    <a:lumOff val="25000"/>
                  </a:schemeClr>
                </a:solidFill>
                <a:ea typeface="微软雅黑" pitchFamily="34" charset="-122"/>
                <a:sym typeface="Arial" panose="020B0604020202020204" pitchFamily="34" charset="0"/>
              </a:rPr>
              <a:t>的抑制效率</a:t>
            </a:r>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23</a:t>
            </a:fld>
            <a:endParaRPr lang="zh-CN" altLang="en-US"/>
          </a:p>
        </p:txBody>
      </p:sp>
    </p:spTree>
    <p:extLst>
      <p:ext uri="{BB962C8B-B14F-4D97-AF65-F5344CB8AC3E}">
        <p14:creationId xmlns:p14="http://schemas.microsoft.com/office/powerpoint/2010/main" val="3809225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下边线表是</a:t>
            </a:r>
            <a:r>
              <a:rPr lang="en-US" altLang="zh-CN" smtClean="0"/>
              <a:t>LuxO</a:t>
            </a:r>
            <a:r>
              <a:rPr lang="zh-CN" altLang="en-US" smtClean="0"/>
              <a:t>，上边线表示</a:t>
            </a:r>
            <a:r>
              <a:rPr lang="en-US" altLang="zh-CN" smtClean="0"/>
              <a:t>LuxR</a:t>
            </a:r>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24</a:t>
            </a:fld>
            <a:endParaRPr lang="zh-CN" altLang="en-US"/>
          </a:p>
        </p:txBody>
      </p:sp>
    </p:spTree>
    <p:extLst>
      <p:ext uri="{BB962C8B-B14F-4D97-AF65-F5344CB8AC3E}">
        <p14:creationId xmlns:p14="http://schemas.microsoft.com/office/powerpoint/2010/main" val="4131868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25</a:t>
            </a:fld>
            <a:endParaRPr lang="zh-CN" altLang="en-US"/>
          </a:p>
        </p:txBody>
      </p:sp>
    </p:spTree>
    <p:extLst>
      <p:ext uri="{BB962C8B-B14F-4D97-AF65-F5344CB8AC3E}">
        <p14:creationId xmlns:p14="http://schemas.microsoft.com/office/powerpoint/2010/main" val="2206570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26</a:t>
            </a:fld>
            <a:endParaRPr lang="zh-CN" altLang="en-US"/>
          </a:p>
        </p:txBody>
      </p:sp>
    </p:spTree>
    <p:extLst>
      <p:ext uri="{BB962C8B-B14F-4D97-AF65-F5344CB8AC3E}">
        <p14:creationId xmlns:p14="http://schemas.microsoft.com/office/powerpoint/2010/main" val="3863661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27</a:t>
            </a:fld>
            <a:endParaRPr lang="zh-CN" altLang="en-US"/>
          </a:p>
        </p:txBody>
      </p:sp>
    </p:spTree>
    <p:extLst>
      <p:ext uri="{BB962C8B-B14F-4D97-AF65-F5344CB8AC3E}">
        <p14:creationId xmlns:p14="http://schemas.microsoft.com/office/powerpoint/2010/main" val="326547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1081038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a:t>
            </a:fld>
            <a:endParaRPr lang="zh-CN" altLang="en-US"/>
          </a:p>
        </p:txBody>
      </p:sp>
    </p:spTree>
    <p:extLst>
      <p:ext uri="{BB962C8B-B14F-4D97-AF65-F5344CB8AC3E}">
        <p14:creationId xmlns:p14="http://schemas.microsoft.com/office/powerpoint/2010/main" val="398985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荧光基因： </a:t>
            </a:r>
            <a:r>
              <a:rPr lang="en-US" altLang="zh-CN" sz="1200" smtClean="0">
                <a:solidFill>
                  <a:schemeClr val="tx1">
                    <a:lumMod val="75000"/>
                    <a:lumOff val="25000"/>
                  </a:schemeClr>
                </a:solidFill>
                <a:ea typeface="微软雅黑" pitchFamily="34" charset="-122"/>
                <a:sym typeface="Arial" panose="020B0604020202020204" pitchFamily="34" charset="0"/>
              </a:rPr>
              <a:t>luxICDABE</a:t>
            </a:r>
          </a:p>
          <a:p>
            <a:pPr eaLnBrk="0" hangingPunct="0">
              <a:lnSpc>
                <a:spcPct val="150000"/>
              </a:lnSpc>
            </a:pP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调节基因： </a:t>
            </a:r>
            <a:r>
              <a:rPr lang="en-US" altLang="zh-CN" sz="1200" smtClean="0">
                <a:solidFill>
                  <a:schemeClr val="tx1">
                    <a:lumMod val="75000"/>
                    <a:lumOff val="25000"/>
                  </a:schemeClr>
                </a:solidFill>
                <a:ea typeface="微软雅黑" pitchFamily="34" charset="-122"/>
                <a:sym typeface="Arial" panose="020B0604020202020204" pitchFamily="34" charset="0"/>
              </a:rPr>
              <a:t>luxR</a:t>
            </a:r>
            <a:r>
              <a:rPr lang="zh-CN" altLang="en-US" sz="1200" smtClean="0">
                <a:solidFill>
                  <a:schemeClr val="tx1">
                    <a:lumMod val="75000"/>
                    <a:lumOff val="25000"/>
                  </a:schemeClr>
                </a:solidFill>
                <a:ea typeface="微软雅黑" pitchFamily="34" charset="-122"/>
                <a:sym typeface="Arial" panose="020B0604020202020204" pitchFamily="34" charset="0"/>
              </a:rPr>
              <a:t>和</a:t>
            </a:r>
            <a:r>
              <a:rPr lang="en-US" altLang="zh-CN" sz="1200" smtClean="0">
                <a:solidFill>
                  <a:schemeClr val="tx1">
                    <a:lumMod val="75000"/>
                    <a:lumOff val="25000"/>
                  </a:schemeClr>
                </a:solidFill>
                <a:ea typeface="微软雅黑" pitchFamily="34" charset="-122"/>
                <a:sym typeface="Arial" panose="020B0604020202020204" pitchFamily="34" charset="0"/>
              </a:rPr>
              <a:t>luxI</a:t>
            </a:r>
            <a:r>
              <a:rPr lang="zh-CN" altLang="en-US" sz="1200" smtClean="0">
                <a:solidFill>
                  <a:schemeClr val="tx1">
                    <a:lumMod val="75000"/>
                    <a:lumOff val="25000"/>
                  </a:schemeClr>
                </a:solidFill>
                <a:ea typeface="微软雅黑" pitchFamily="34" charset="-122"/>
                <a:sym typeface="Arial" panose="020B0604020202020204" pitchFamily="34" charset="0"/>
              </a:rPr>
              <a:t>。其中，</a:t>
            </a:r>
            <a:r>
              <a:rPr lang="en-US" altLang="zh-CN" sz="1200" smtClean="0">
                <a:solidFill>
                  <a:schemeClr val="tx1">
                    <a:lumMod val="75000"/>
                    <a:lumOff val="25000"/>
                  </a:schemeClr>
                </a:solidFill>
                <a:ea typeface="微软雅黑" pitchFamily="34" charset="-122"/>
                <a:sym typeface="Arial" panose="020B0604020202020204" pitchFamily="34" charset="0"/>
              </a:rPr>
              <a:t>luxl</a:t>
            </a:r>
            <a:r>
              <a:rPr lang="zh-CN" altLang="en-US" sz="1200" smtClean="0">
                <a:solidFill>
                  <a:schemeClr val="tx1">
                    <a:lumMod val="75000"/>
                    <a:lumOff val="25000"/>
                  </a:schemeClr>
                </a:solidFill>
                <a:ea typeface="微软雅黑" pitchFamily="34" charset="-122"/>
                <a:sym typeface="Arial" panose="020B0604020202020204" pitchFamily="34" charset="0"/>
              </a:rPr>
              <a:t>编码信号分子，</a:t>
            </a:r>
            <a:r>
              <a:rPr lang="en-US" altLang="zh-CN" sz="1200" smtClean="0">
                <a:solidFill>
                  <a:schemeClr val="tx1">
                    <a:lumMod val="75000"/>
                    <a:lumOff val="25000"/>
                  </a:schemeClr>
                </a:solidFill>
                <a:ea typeface="微软雅黑" pitchFamily="34" charset="-122"/>
                <a:sym typeface="Arial" panose="020B0604020202020204" pitchFamily="34" charset="0"/>
              </a:rPr>
              <a:t>luxR</a:t>
            </a:r>
            <a:r>
              <a:rPr lang="zh-CN" altLang="en-US" sz="1200" smtClean="0">
                <a:solidFill>
                  <a:schemeClr val="tx1">
                    <a:lumMod val="75000"/>
                    <a:lumOff val="25000"/>
                  </a:schemeClr>
                </a:solidFill>
                <a:ea typeface="微软雅黑" pitchFamily="34" charset="-122"/>
                <a:sym typeface="Arial" panose="020B0604020202020204" pitchFamily="34" charset="0"/>
              </a:rPr>
              <a:t>编码调控基因</a:t>
            </a:r>
            <a:endParaRPr lang="en-US" altLang="zh-CN" sz="1200" smtClean="0">
              <a:solidFill>
                <a:schemeClr val="tx1">
                  <a:lumMod val="75000"/>
                  <a:lumOff val="25000"/>
                </a:schemeClr>
              </a:solidFill>
              <a:ea typeface="微软雅黑"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621F41D1-EB0D-4857-8E93-8C1C831E6153}" type="slidenum">
              <a:rPr lang="zh-CN" altLang="en-US" smtClean="0"/>
              <a:t>5</a:t>
            </a:fld>
            <a:endParaRPr lang="zh-CN" altLang="en-US"/>
          </a:p>
        </p:txBody>
      </p:sp>
    </p:spTree>
    <p:extLst>
      <p:ext uri="{BB962C8B-B14F-4D97-AF65-F5344CB8AC3E}">
        <p14:creationId xmlns:p14="http://schemas.microsoft.com/office/powerpoint/2010/main" val="1214816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两节点中双促进或双抑制为正反馈环，一促进一抑制为负反馈环。</a:t>
            </a:r>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6</a:t>
            </a:fld>
            <a:endParaRPr lang="zh-CN" altLang="en-US"/>
          </a:p>
        </p:txBody>
      </p:sp>
    </p:spTree>
    <p:extLst>
      <p:ext uri="{BB962C8B-B14F-4D97-AF65-F5344CB8AC3E}">
        <p14:creationId xmlns:p14="http://schemas.microsoft.com/office/powerpoint/2010/main" val="2242026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转录因子：特别的蛋白质</a:t>
            </a:r>
            <a:r>
              <a:rPr lang="en-US" altLang="zh-CN" sz="1200" smtClean="0">
                <a:solidFill>
                  <a:schemeClr val="tx1">
                    <a:lumMod val="75000"/>
                    <a:lumOff val="25000"/>
                  </a:schemeClr>
                </a:solidFill>
                <a:ea typeface="微软雅黑" pitchFamily="34" charset="-122"/>
                <a:sym typeface="Arial" panose="020B0604020202020204" pitchFamily="34" charset="0"/>
              </a:rPr>
              <a:t>(</a:t>
            </a:r>
            <a:r>
              <a:rPr lang="zh-CN" altLang="en-US" sz="1200" smtClean="0">
                <a:solidFill>
                  <a:schemeClr val="tx1">
                    <a:lumMod val="75000"/>
                    <a:lumOff val="25000"/>
                  </a:schemeClr>
                </a:solidFill>
                <a:ea typeface="微软雅黑" pitchFamily="34" charset="-122"/>
                <a:sym typeface="Arial" panose="020B0604020202020204" pitchFamily="34" charset="0"/>
              </a:rPr>
              <a:t>转录因子，</a:t>
            </a:r>
            <a:r>
              <a:rPr lang="en-US" altLang="zh-CN" sz="1200" smtClean="0">
                <a:solidFill>
                  <a:schemeClr val="tx1">
                    <a:lumMod val="75000"/>
                    <a:lumOff val="25000"/>
                  </a:schemeClr>
                </a:solidFill>
                <a:ea typeface="微软雅黑" pitchFamily="34" charset="-122"/>
                <a:sym typeface="Arial" panose="020B0604020202020204" pitchFamily="34" charset="0"/>
              </a:rPr>
              <a:t>TF)</a:t>
            </a:r>
            <a:r>
              <a:rPr lang="zh-CN" altLang="en-US" sz="1200" smtClean="0">
                <a:solidFill>
                  <a:schemeClr val="tx1">
                    <a:lumMod val="75000"/>
                    <a:lumOff val="25000"/>
                  </a:schemeClr>
                </a:solidFill>
                <a:ea typeface="微软雅黑" pitchFamily="34" charset="-122"/>
                <a:sym typeface="Arial" panose="020B0604020202020204" pitchFamily="34" charset="0"/>
              </a:rPr>
              <a:t>来表示环境状态。</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转录网络：描述的是基因与转录因子之间的相互作用。</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zh-CN" altLang="en-US" sz="1200" smtClean="0">
                <a:solidFill>
                  <a:schemeClr val="tx1">
                    <a:lumMod val="75000"/>
                    <a:lumOff val="25000"/>
                  </a:schemeClr>
                </a:solidFill>
                <a:latin typeface="Arial" pitchFamily="34" charset="0"/>
                <a:ea typeface="微软雅黑" pitchFamily="34" charset="-122"/>
              </a:rPr>
              <a:t> 基因的转录速率：即单位时间内酶产生的</a:t>
            </a:r>
            <a:r>
              <a:rPr lang="en-US" altLang="zh-CN" sz="1200" smtClean="0">
                <a:solidFill>
                  <a:schemeClr val="tx1">
                    <a:lumMod val="75000"/>
                    <a:lumOff val="25000"/>
                  </a:schemeClr>
                </a:solidFill>
                <a:latin typeface="Arial" pitchFamily="34" charset="0"/>
                <a:ea typeface="微软雅黑" pitchFamily="34" charset="-122"/>
              </a:rPr>
              <a:t>mRNA</a:t>
            </a:r>
            <a:r>
              <a:rPr lang="zh-CN" altLang="en-US" sz="1200" smtClean="0">
                <a:solidFill>
                  <a:schemeClr val="tx1">
                    <a:lumMod val="75000"/>
                    <a:lumOff val="25000"/>
                  </a:schemeClr>
                </a:solidFill>
                <a:latin typeface="Arial" pitchFamily="34" charset="0"/>
                <a:ea typeface="微软雅黑" pitchFamily="34" charset="-122"/>
              </a:rPr>
              <a:t>的数目，由启动子控制。具体由</a:t>
            </a:r>
            <a:r>
              <a:rPr lang="en-US" altLang="zh-CN" sz="1200" smtClean="0">
                <a:solidFill>
                  <a:schemeClr val="tx1">
                    <a:lumMod val="75000"/>
                    <a:lumOff val="25000"/>
                  </a:schemeClr>
                </a:solidFill>
                <a:latin typeface="Arial" pitchFamily="34" charset="0"/>
                <a:ea typeface="微软雅黑" pitchFamily="34" charset="-122"/>
              </a:rPr>
              <a:t>RNA</a:t>
            </a:r>
            <a:r>
              <a:rPr lang="zh-CN" altLang="en-US" sz="1200" smtClean="0">
                <a:solidFill>
                  <a:schemeClr val="tx1">
                    <a:lumMod val="75000"/>
                    <a:lumOff val="25000"/>
                  </a:schemeClr>
                </a:solidFill>
                <a:latin typeface="Arial" pitchFamily="34" charset="0"/>
                <a:ea typeface="微软雅黑" pitchFamily="34" charset="-122"/>
              </a:rPr>
              <a:t>聚合酶结合启动子并通过此特性决定基因的转录速率。 </a:t>
            </a:r>
            <a:endParaRPr lang="en-US" altLang="zh-CN" sz="1200" smtClean="0">
              <a:solidFill>
                <a:schemeClr val="tx1">
                  <a:lumMod val="75000"/>
                  <a:lumOff val="25000"/>
                </a:schemeClr>
              </a:solidFill>
              <a:latin typeface="Arial" pitchFamily="34" charset="0"/>
              <a:ea typeface="微软雅黑" pitchFamily="34" charset="-122"/>
            </a:endParaRPr>
          </a:p>
          <a:p>
            <a:pPr eaLnBrk="0" hangingPunct="0">
              <a:lnSpc>
                <a:spcPct val="150000"/>
              </a:lnSpc>
            </a:pPr>
            <a:endParaRPr lang="en-US" altLang="zh-CN" sz="1200" smtClean="0">
              <a:solidFill>
                <a:schemeClr val="tx1">
                  <a:lumMod val="75000"/>
                  <a:lumOff val="25000"/>
                </a:schemeClr>
              </a:solidFill>
              <a:latin typeface="Arial" pitchFamily="34" charset="0"/>
              <a:ea typeface="微软雅黑" pitchFamily="34" charset="-122"/>
            </a:endParaRPr>
          </a:p>
          <a:p>
            <a:pPr eaLnBrk="0" hangingPunct="0">
              <a:lnSpc>
                <a:spcPct val="150000"/>
              </a:lnSpc>
            </a:pPr>
            <a:r>
              <a:rPr lang="en-US" altLang="zh-CN" sz="1200" smtClean="0">
                <a:solidFill>
                  <a:schemeClr val="tx1">
                    <a:lumMod val="75000"/>
                    <a:lumOff val="25000"/>
                  </a:schemeClr>
                </a:solidFill>
                <a:latin typeface="Arial" pitchFamily="34" charset="0"/>
                <a:ea typeface="微软雅黑" pitchFamily="34" charset="-122"/>
              </a:rPr>
              <a:t> X-&gt;Y</a:t>
            </a:r>
            <a:r>
              <a:rPr lang="zh-CN" altLang="en-US" sz="1200" smtClean="0">
                <a:solidFill>
                  <a:schemeClr val="tx1">
                    <a:lumMod val="75000"/>
                    <a:lumOff val="25000"/>
                  </a:schemeClr>
                </a:solidFill>
                <a:latin typeface="Arial" pitchFamily="34" charset="0"/>
                <a:ea typeface="微软雅黑" pitchFamily="34" charset="-122"/>
              </a:rPr>
              <a:t>：表示基因</a:t>
            </a:r>
            <a:r>
              <a:rPr lang="en-US" altLang="zh-CN" sz="1200" smtClean="0">
                <a:solidFill>
                  <a:schemeClr val="tx1">
                    <a:lumMod val="75000"/>
                    <a:lumOff val="25000"/>
                  </a:schemeClr>
                </a:solidFill>
                <a:latin typeface="Arial" pitchFamily="34" charset="0"/>
                <a:ea typeface="微软雅黑" pitchFamily="34" charset="-122"/>
              </a:rPr>
              <a:t>X</a:t>
            </a:r>
            <a:r>
              <a:rPr lang="zh-CN" altLang="en-US" sz="1200" smtClean="0">
                <a:solidFill>
                  <a:schemeClr val="tx1">
                    <a:lumMod val="75000"/>
                    <a:lumOff val="25000"/>
                  </a:schemeClr>
                </a:solidFill>
                <a:latin typeface="Arial" pitchFamily="34" charset="0"/>
                <a:ea typeface="微软雅黑" pitchFamily="34" charset="-122"/>
              </a:rPr>
              <a:t>产生转录因子，此转录因子结合</a:t>
            </a:r>
            <a:r>
              <a:rPr lang="en-US" altLang="zh-CN" sz="1200" smtClean="0">
                <a:solidFill>
                  <a:schemeClr val="tx1">
                    <a:lumMod val="75000"/>
                    <a:lumOff val="25000"/>
                  </a:schemeClr>
                </a:solidFill>
                <a:latin typeface="Arial" pitchFamily="34" charset="0"/>
                <a:ea typeface="微软雅黑" pitchFamily="34" charset="-122"/>
              </a:rPr>
              <a:t>y</a:t>
            </a:r>
            <a:r>
              <a:rPr lang="zh-CN" altLang="en-US" sz="1200" smtClean="0">
                <a:solidFill>
                  <a:schemeClr val="tx1">
                    <a:lumMod val="75000"/>
                    <a:lumOff val="25000"/>
                  </a:schemeClr>
                </a:solidFill>
                <a:latin typeface="Arial" pitchFamily="34" charset="0"/>
                <a:ea typeface="微软雅黑" pitchFamily="34" charset="-122"/>
              </a:rPr>
              <a:t>启动子来控制</a:t>
            </a:r>
            <a:r>
              <a:rPr lang="en-US" altLang="zh-CN" sz="1200" smtClean="0">
                <a:solidFill>
                  <a:schemeClr val="tx1">
                    <a:lumMod val="75000"/>
                    <a:lumOff val="25000"/>
                  </a:schemeClr>
                </a:solidFill>
                <a:latin typeface="Arial" pitchFamily="34" charset="0"/>
                <a:ea typeface="微软雅黑" pitchFamily="34" charset="-122"/>
              </a:rPr>
              <a:t>y</a:t>
            </a:r>
            <a:r>
              <a:rPr lang="zh-CN" altLang="en-US" sz="1200" smtClean="0">
                <a:solidFill>
                  <a:schemeClr val="tx1">
                    <a:lumMod val="75000"/>
                    <a:lumOff val="25000"/>
                  </a:schemeClr>
                </a:solidFill>
                <a:latin typeface="Arial" pitchFamily="34" charset="0"/>
                <a:ea typeface="微软雅黑" pitchFamily="34" charset="-122"/>
              </a:rPr>
              <a:t>被转录的速率。 </a:t>
            </a:r>
            <a:endParaRPr lang="en-US" altLang="zh-CN" sz="1200" smtClean="0">
              <a:solidFill>
                <a:schemeClr val="tx1">
                  <a:lumMod val="75000"/>
                  <a:lumOff val="25000"/>
                </a:schemeClr>
              </a:solidFill>
              <a:latin typeface="Arial" pitchFamily="34" charset="0"/>
              <a:ea typeface="微软雅黑" pitchFamily="34" charset="-122"/>
            </a:endParaRPr>
          </a:p>
          <a:p>
            <a:pPr eaLnBrk="0" hangingPunct="0">
              <a:lnSpc>
                <a:spcPct val="150000"/>
              </a:lnSpc>
            </a:pPr>
            <a:endParaRPr lang="en-US" altLang="zh-CN" sz="1200" smtClean="0">
              <a:solidFill>
                <a:schemeClr val="tx1">
                  <a:lumMod val="75000"/>
                  <a:lumOff val="25000"/>
                </a:schemeClr>
              </a:solidFill>
              <a:latin typeface="Arial" pitchFamily="34" charset="0"/>
              <a:ea typeface="微软雅黑" pitchFamily="34" charset="-122"/>
            </a:endParaRPr>
          </a:p>
          <a:p>
            <a:r>
              <a:rPr lang="zh-CN" altLang="en-US" sz="1200" smtClean="0">
                <a:solidFill>
                  <a:schemeClr val="tx1">
                    <a:lumMod val="75000"/>
                    <a:lumOff val="25000"/>
                  </a:schemeClr>
                </a:solidFill>
                <a:latin typeface="Arial" pitchFamily="34" charset="0"/>
                <a:ea typeface="微软雅黑" pitchFamily="34" charset="-122"/>
              </a:rPr>
              <a:t>转录因子通过结合被调控基因的启动子里的特定位点来影响转录速率。</a:t>
            </a:r>
            <a:endParaRPr lang="en-US" altLang="zh-CN" sz="1200" smtClean="0">
              <a:solidFill>
                <a:schemeClr val="tx1">
                  <a:lumMod val="75000"/>
                  <a:lumOff val="25000"/>
                </a:schemeClr>
              </a:solidFill>
              <a:latin typeface="Arial" pitchFamily="34" charset="0"/>
              <a:ea typeface="微软雅黑" pitchFamily="34" charset="-122"/>
            </a:endParaRPr>
          </a:p>
          <a:p>
            <a:endParaRPr lang="en-US" altLang="zh-CN" sz="1200" smtClean="0">
              <a:solidFill>
                <a:schemeClr val="tx1">
                  <a:lumMod val="75000"/>
                  <a:lumOff val="25000"/>
                </a:schemeClr>
              </a:solidFill>
              <a:latin typeface="Arial" pitchFamily="34" charset="0"/>
              <a:ea typeface="微软雅黑" pitchFamily="34" charset="-122"/>
            </a:endParaRPr>
          </a:p>
          <a:p>
            <a:r>
              <a:rPr lang="zh-CN" altLang="en-US" sz="1200" smtClean="0">
                <a:solidFill>
                  <a:schemeClr val="tx1">
                    <a:lumMod val="75000"/>
                    <a:lumOff val="25000"/>
                  </a:schemeClr>
                </a:solidFill>
                <a:latin typeface="Arial" pitchFamily="34" charset="0"/>
                <a:ea typeface="微软雅黑" pitchFamily="34" charset="-122"/>
              </a:rPr>
              <a:t>当结合时，转录因子改变</a:t>
            </a:r>
            <a:r>
              <a:rPr lang="en-US" altLang="zh-CN" sz="1200" smtClean="0">
                <a:solidFill>
                  <a:schemeClr val="tx1">
                    <a:lumMod val="75000"/>
                    <a:lumOff val="25000"/>
                  </a:schemeClr>
                </a:solidFill>
                <a:latin typeface="Arial" pitchFamily="34" charset="0"/>
                <a:ea typeface="微软雅黑" pitchFamily="34" charset="-122"/>
              </a:rPr>
              <a:t>RNA</a:t>
            </a:r>
            <a:r>
              <a:rPr lang="zh-CN" altLang="en-US" sz="1200" smtClean="0">
                <a:solidFill>
                  <a:schemeClr val="tx1">
                    <a:lumMod val="75000"/>
                    <a:lumOff val="25000"/>
                  </a:schemeClr>
                </a:solidFill>
                <a:latin typeface="Arial" pitchFamily="34" charset="0"/>
                <a:ea typeface="微软雅黑" pitchFamily="34" charset="-122"/>
              </a:rPr>
              <a:t>聚合酶结合启动子产生</a:t>
            </a:r>
            <a:r>
              <a:rPr lang="en-US" altLang="zh-CN" sz="1200" smtClean="0">
                <a:solidFill>
                  <a:schemeClr val="tx1">
                    <a:lumMod val="75000"/>
                    <a:lumOff val="25000"/>
                  </a:schemeClr>
                </a:solidFill>
                <a:latin typeface="Arial" pitchFamily="34" charset="0"/>
                <a:ea typeface="微软雅黑" pitchFamily="34" charset="-122"/>
              </a:rPr>
              <a:t>mRNA</a:t>
            </a:r>
            <a:r>
              <a:rPr lang="zh-CN" altLang="en-US" sz="1200" smtClean="0">
                <a:solidFill>
                  <a:schemeClr val="tx1">
                    <a:lumMod val="75000"/>
                    <a:lumOff val="25000"/>
                  </a:schemeClr>
                </a:solidFill>
                <a:latin typeface="Arial" pitchFamily="34" charset="0"/>
                <a:ea typeface="微软雅黑" pitchFamily="34" charset="-122"/>
              </a:rPr>
              <a:t>分子的概率，这样转录因子影响</a:t>
            </a:r>
            <a:r>
              <a:rPr lang="en-US" altLang="zh-CN" sz="1200" smtClean="0">
                <a:solidFill>
                  <a:schemeClr val="tx1">
                    <a:lumMod val="75000"/>
                    <a:lumOff val="25000"/>
                  </a:schemeClr>
                </a:solidFill>
                <a:latin typeface="Arial" pitchFamily="34" charset="0"/>
                <a:ea typeface="微软雅黑" pitchFamily="34" charset="-122"/>
              </a:rPr>
              <a:t>RNA</a:t>
            </a:r>
            <a:r>
              <a:rPr lang="zh-CN" altLang="en-US" sz="1200" smtClean="0">
                <a:solidFill>
                  <a:schemeClr val="tx1">
                    <a:lumMod val="75000"/>
                    <a:lumOff val="25000"/>
                  </a:schemeClr>
                </a:solidFill>
                <a:latin typeface="Arial" pitchFamily="34" charset="0"/>
                <a:ea typeface="微软雅黑" pitchFamily="34" charset="-122"/>
              </a:rPr>
              <a:t>聚合酶起始基因转录的速率。</a:t>
            </a:r>
            <a:endParaRPr lang="en-US" altLang="zh-CN" sz="1200" smtClean="0">
              <a:solidFill>
                <a:schemeClr val="tx1">
                  <a:lumMod val="75000"/>
                  <a:lumOff val="25000"/>
                </a:schemeClr>
              </a:solidFill>
              <a:latin typeface="Arial" pitchFamily="34" charset="0"/>
              <a:ea typeface="微软雅黑" pitchFamily="34" charset="-122"/>
            </a:endParaRPr>
          </a:p>
          <a:p>
            <a:endParaRPr lang="en-US" altLang="zh-CN" sz="1200" smtClean="0">
              <a:solidFill>
                <a:schemeClr val="tx1">
                  <a:lumMod val="75000"/>
                  <a:lumOff val="25000"/>
                </a:schemeClr>
              </a:solidFill>
              <a:latin typeface="Arial" pitchFamily="34" charset="0"/>
              <a:ea typeface="微软雅黑" pitchFamily="34" charset="-122"/>
            </a:endParaRPr>
          </a:p>
          <a:p>
            <a:r>
              <a:rPr lang="zh-CN" altLang="en-US" sz="1200" smtClean="0">
                <a:solidFill>
                  <a:schemeClr val="tx1">
                    <a:lumMod val="75000"/>
                    <a:lumOff val="25000"/>
                  </a:schemeClr>
                </a:solidFill>
                <a:latin typeface="Arial" pitchFamily="34" charset="0"/>
                <a:ea typeface="微软雅黑" pitchFamily="34" charset="-122"/>
              </a:rPr>
              <a:t>转录因子可以作为激活子，增加基因的转录速率，也可以作为压制子，降低转录速率</a:t>
            </a:r>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7</a:t>
            </a:fld>
            <a:endParaRPr lang="zh-CN" altLang="en-US"/>
          </a:p>
        </p:txBody>
      </p:sp>
    </p:spTree>
    <p:extLst>
      <p:ext uri="{BB962C8B-B14F-4D97-AF65-F5344CB8AC3E}">
        <p14:creationId xmlns:p14="http://schemas.microsoft.com/office/powerpoint/2010/main" val="263417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Vab</a:t>
            </a:r>
            <a:r>
              <a:rPr lang="zh-CN" altLang="en-US" smtClean="0"/>
              <a:t>、</a:t>
            </a:r>
            <a:r>
              <a:rPr lang="en-US" altLang="zh-CN" smtClean="0"/>
              <a:t>Vbc</a:t>
            </a:r>
            <a:r>
              <a:rPr lang="zh-CN" altLang="en-US" smtClean="0"/>
              <a:t>等为反应速率，正项为物质的产生，负项为物质的消耗。</a:t>
            </a:r>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2566430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总反应速率</a:t>
            </a:r>
            <a:r>
              <a:rPr lang="en-US" altLang="zh-CN" smtClean="0"/>
              <a:t>V</a:t>
            </a:r>
            <a:r>
              <a:rPr lang="zh-CN" altLang="en-US" smtClean="0"/>
              <a:t>与产物的生成速率相同。 </a:t>
            </a:r>
            <a:endParaRPr lang="en-US" altLang="zh-CN" smtClean="0"/>
          </a:p>
          <a:p>
            <a:r>
              <a:rPr lang="zh-CN" altLang="en-US" smtClean="0"/>
              <a:t>其中，</a:t>
            </a:r>
            <a:r>
              <a:rPr lang="en-US" altLang="zh-CN" smtClean="0"/>
              <a:t>Km</a:t>
            </a:r>
            <a:r>
              <a:rPr lang="zh-CN" altLang="en-US" smtClean="0"/>
              <a:t>为米氏系数，它表示的是产物生成速率达到最大速率一半时底物的浓度。</a:t>
            </a:r>
            <a:endParaRPr lang="en-US" altLang="zh-CN" smtClean="0"/>
          </a:p>
          <a:p>
            <a:r>
              <a:rPr lang="zh-CN" altLang="en-US" smtClean="0"/>
              <a:t>当底物饱和时，即</a:t>
            </a:r>
            <a:r>
              <a:rPr lang="en-US" altLang="zh-CN" smtClean="0"/>
              <a:t>S&gt;&gt;Km</a:t>
            </a:r>
            <a:r>
              <a:rPr lang="zh-CN" altLang="en-US" smtClean="0"/>
              <a:t>时，产物生成速率最大，为</a:t>
            </a:r>
            <a:r>
              <a:rPr lang="en-US" altLang="zh-CN" smtClean="0"/>
              <a:t>Vmax</a:t>
            </a:r>
            <a:r>
              <a:rPr lang="zh-CN" altLang="en-US" smtClean="0"/>
              <a:t>。此时产物的生成速率不依赖于</a:t>
            </a:r>
            <a:r>
              <a:rPr lang="en-US" altLang="zh-CN" smtClean="0"/>
              <a:t>S</a:t>
            </a:r>
            <a:r>
              <a:rPr lang="zh-CN" altLang="en-US" smtClean="0"/>
              <a:t>，为零阶动力学</a:t>
            </a:r>
            <a:r>
              <a:rPr lang="en-US" altLang="zh-CN" smtClean="0"/>
              <a:t>:</a:t>
            </a:r>
          </a:p>
          <a:p>
            <a:r>
              <a:rPr lang="en-US" altLang="zh-CN" smtClean="0"/>
              <a:t>V =  k2Etotal</a:t>
            </a:r>
            <a:r>
              <a:rPr lang="zh-CN" altLang="en-US" smtClean="0"/>
              <a:t>。当</a:t>
            </a:r>
            <a:r>
              <a:rPr lang="en-US" altLang="zh-CN" smtClean="0"/>
              <a:t>.S&lt;&lt; Km</a:t>
            </a:r>
            <a:r>
              <a:rPr lang="zh-CN" altLang="en-US" smtClean="0"/>
              <a:t>时，产物生成速率变为</a:t>
            </a:r>
            <a:r>
              <a:rPr lang="en-US" altLang="zh-CN" smtClean="0"/>
              <a:t>.S'</a:t>
            </a:r>
            <a:r>
              <a:rPr lang="zh-CN" altLang="en-US" smtClean="0"/>
              <a:t>的线性函数，为一阶动力学</a:t>
            </a:r>
            <a:r>
              <a:rPr lang="en-US" altLang="zh-CN" smtClean="0"/>
              <a:t>:V = VmaxS / Km</a:t>
            </a:r>
            <a:r>
              <a:rPr lang="zh-CN" altLang="en-US" smtClean="0"/>
              <a:t>。</a:t>
            </a:r>
            <a:endParaRPr lang="en-US" altLang="zh-CN" smtClean="0"/>
          </a:p>
        </p:txBody>
      </p:sp>
      <p:sp>
        <p:nvSpPr>
          <p:cNvPr id="4" name="灯片编号占位符 3"/>
          <p:cNvSpPr>
            <a:spLocks noGrp="1"/>
          </p:cNvSpPr>
          <p:nvPr>
            <p:ph type="sldNum" sz="quarter" idx="10"/>
          </p:nvPr>
        </p:nvSpPr>
        <p:spPr/>
        <p:txBody>
          <a:bodyPr/>
          <a:lstStyle/>
          <a:p>
            <a:fld id="{621F41D1-EB0D-4857-8E93-8C1C831E6153}" type="slidenum">
              <a:rPr lang="zh-CN" altLang="en-US" smtClean="0"/>
              <a:t>9</a:t>
            </a:fld>
            <a:endParaRPr lang="zh-CN" altLang="en-US"/>
          </a:p>
        </p:txBody>
      </p:sp>
    </p:spTree>
    <p:extLst>
      <p:ext uri="{BB962C8B-B14F-4D97-AF65-F5344CB8AC3E}">
        <p14:creationId xmlns:p14="http://schemas.microsoft.com/office/powerpoint/2010/main" val="4111515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78145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2019/7/16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2019/7/16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t>2019/7/16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562275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2019/7/16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t>2019/7/16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t>2019/7/16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t>2019/7/16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t>2019/7/16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2019/7/16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2019/7/16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t>2019/7/16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22270;&#29255;1.png" TargetMode="Externa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22270;&#29255;1.png" TargetMode="Externa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hyperlink" Target="&#37238;&#21160;&#21147;&#25512;&#23548;&#20844;&#24335;.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0" y="2295060"/>
            <a:ext cx="9055921"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0" y="2398138"/>
            <a:ext cx="89562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3600" b="1">
                <a:solidFill>
                  <a:srgbClr val="FFFFFF"/>
                </a:solidFill>
                <a:latin typeface="Arial" panose="020B0604020202020204" pitchFamily="34" charset="0"/>
                <a:ea typeface="微软雅黑" panose="020B0503020204020204" pitchFamily="34" charset="-122"/>
                <a:sym typeface="Arial" panose="020B0604020202020204" pitchFamily="34" charset="0"/>
              </a:rPr>
              <a:t>基于群体感应系统的数学建模与动力学分析</a:t>
            </a:r>
            <a:endParaRPr lang="zh-CN" altLang="en-US" sz="3600" b="1"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0443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1328832" y="875323"/>
            <a:ext cx="1140013" cy="430865"/>
          </a:xfrm>
          <a:prstGeom prst="rect">
            <a:avLst/>
          </a:prstGeom>
          <a:noFill/>
          <a:ln w="9525">
            <a:noFill/>
            <a:bevel/>
            <a:headEnd/>
            <a:tailEnd/>
          </a:ln>
        </p:spPr>
        <p:txBody>
          <a:bodyPr wrap="none" lIns="91419" tIns="45709" rIns="91419" bIns="45709">
            <a:spAutoFit/>
          </a:bodyPr>
          <a:lstStyle/>
          <a:p>
            <a:pPr algn="ctr"/>
            <a:r>
              <a:rPr lang="en-US" altLang="zh-CN" sz="2200" b="0" smtClean="0">
                <a:solidFill>
                  <a:srgbClr val="0067B0"/>
                </a:solidFill>
                <a:latin typeface="Arial" panose="020B0604020202020204" pitchFamily="34" charset="0"/>
                <a:ea typeface="微软雅黑" panose="020B0503020204020204" pitchFamily="34" charset="-122"/>
                <a:sym typeface="Arial" panose="020B0604020202020204" pitchFamily="34" charset="0"/>
              </a:rPr>
              <a:t>Hill</a:t>
            </a:r>
            <a:r>
              <a:rPr lang="zh-CN" altLang="en-US" sz="2200" b="0" smtClean="0">
                <a:solidFill>
                  <a:srgbClr val="0067B0"/>
                </a:solidFill>
                <a:latin typeface="Arial" panose="020B0604020202020204" pitchFamily="34" charset="0"/>
                <a:ea typeface="微软雅黑" panose="020B0503020204020204" pitchFamily="34" charset="-122"/>
                <a:sym typeface="Arial" panose="020B0604020202020204" pitchFamily="34" charset="0"/>
              </a:rPr>
              <a:t>函数</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1267019" y="1434019"/>
            <a:ext cx="6603239" cy="316084"/>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en-US" altLang="zh-CN" sz="1200" smtClean="0">
                <a:solidFill>
                  <a:schemeClr val="tx1">
                    <a:lumMod val="75000"/>
                    <a:lumOff val="25000"/>
                  </a:schemeClr>
                </a:solidFill>
                <a:ea typeface="微软雅黑" pitchFamily="34" charset="-122"/>
                <a:sym typeface="Arial" panose="020B0604020202020204" pitchFamily="34" charset="0"/>
              </a:rPr>
              <a:t>      </a:t>
            </a:r>
            <a:endParaRPr lang="zh-CN" altLang="en-US" sz="1200">
              <a:solidFill>
                <a:schemeClr val="tx1">
                  <a:lumMod val="75000"/>
                  <a:lumOff val="25000"/>
                </a:schemeClr>
              </a:solidFill>
              <a:ea typeface="微软雅黑" pitchFamily="34" charset="-122"/>
              <a:sym typeface="Arial" panose="020B0604020202020204" pitchFamily="34" charset="0"/>
            </a:endParaRP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377462" y="1588477"/>
            <a:ext cx="3030415" cy="646331"/>
          </a:xfrm>
          <a:prstGeom prst="rect">
            <a:avLst/>
          </a:prstGeom>
          <a:noFill/>
        </p:spPr>
        <p:txBody>
          <a:bodyPr wrap="square" rtlCol="0">
            <a:spAutoFit/>
          </a:bodyPr>
          <a:lstStyle/>
          <a:p>
            <a:r>
              <a:rPr lang="zh-CN" altLang="en-US" sz="1200" smtClean="0">
                <a:solidFill>
                  <a:prstClr val="black">
                    <a:lumMod val="75000"/>
                    <a:lumOff val="25000"/>
                  </a:prstClr>
                </a:solidFill>
                <a:ea typeface="微软雅黑" pitchFamily="34" charset="-122"/>
              </a:rPr>
              <a:t>      一个底物可能有多个绑定位置来结合酶</a:t>
            </a:r>
            <a:endParaRPr lang="en-US" altLang="zh-CN" sz="1200" smtClean="0">
              <a:solidFill>
                <a:prstClr val="black">
                  <a:lumMod val="75000"/>
                  <a:lumOff val="25000"/>
                </a:prstClr>
              </a:solidFill>
              <a:ea typeface="微软雅黑" pitchFamily="34" charset="-122"/>
            </a:endParaRPr>
          </a:p>
          <a:p>
            <a:r>
              <a:rPr lang="en-US" altLang="zh-CN" sz="1200">
                <a:solidFill>
                  <a:prstClr val="black">
                    <a:lumMod val="75000"/>
                    <a:lumOff val="25000"/>
                  </a:prstClr>
                </a:solidFill>
                <a:ea typeface="微软雅黑" pitchFamily="34" charset="-122"/>
              </a:rPr>
              <a:t> </a:t>
            </a:r>
            <a:r>
              <a:rPr lang="en-US" altLang="zh-CN" sz="1200" smtClean="0">
                <a:solidFill>
                  <a:prstClr val="black">
                    <a:lumMod val="75000"/>
                    <a:lumOff val="25000"/>
                  </a:prstClr>
                </a:solidFill>
                <a:ea typeface="微软雅黑" pitchFamily="34" charset="-122"/>
              </a:rPr>
              <a:t>     </a:t>
            </a:r>
            <a:r>
              <a:rPr lang="zh-CN" altLang="en-US" sz="1200" smtClean="0">
                <a:solidFill>
                  <a:prstClr val="black">
                    <a:lumMod val="75000"/>
                    <a:lumOff val="25000"/>
                  </a:prstClr>
                </a:solidFill>
                <a:ea typeface="微软雅黑" pitchFamily="34" charset="-122"/>
              </a:rPr>
              <a:t>设</a:t>
            </a:r>
            <a:r>
              <a:rPr lang="zh-CN" altLang="en-US" sz="1200">
                <a:solidFill>
                  <a:prstClr val="black">
                    <a:lumMod val="75000"/>
                    <a:lumOff val="25000"/>
                  </a:prstClr>
                </a:solidFill>
                <a:ea typeface="微软雅黑" pitchFamily="34" charset="-122"/>
              </a:rPr>
              <a:t>蛋白质分子</a:t>
            </a:r>
            <a:r>
              <a:rPr lang="en-US" altLang="zh-CN" sz="1200">
                <a:solidFill>
                  <a:prstClr val="black">
                    <a:lumMod val="75000"/>
                    <a:lumOff val="25000"/>
                  </a:prstClr>
                </a:solidFill>
                <a:ea typeface="微软雅黑" pitchFamily="34" charset="-122"/>
              </a:rPr>
              <a:t>P</a:t>
            </a:r>
            <a:r>
              <a:rPr lang="zh-CN" altLang="en-US" sz="1200">
                <a:solidFill>
                  <a:prstClr val="black">
                    <a:lumMod val="75000"/>
                    <a:lumOff val="25000"/>
                  </a:prstClr>
                </a:solidFill>
                <a:ea typeface="微软雅黑" pitchFamily="34" charset="-122"/>
              </a:rPr>
              <a:t>有</a:t>
            </a:r>
            <a:r>
              <a:rPr lang="en-US" altLang="zh-CN" sz="1200">
                <a:solidFill>
                  <a:prstClr val="black">
                    <a:lumMod val="75000"/>
                    <a:lumOff val="25000"/>
                  </a:prstClr>
                </a:solidFill>
                <a:ea typeface="微软雅黑" pitchFamily="34" charset="-122"/>
              </a:rPr>
              <a:t>n</a:t>
            </a:r>
            <a:r>
              <a:rPr lang="zh-CN" altLang="en-US" sz="1200">
                <a:solidFill>
                  <a:prstClr val="black">
                    <a:lumMod val="75000"/>
                    <a:lumOff val="25000"/>
                  </a:prstClr>
                </a:solidFill>
                <a:ea typeface="微软雅黑" pitchFamily="34" charset="-122"/>
              </a:rPr>
              <a:t>个绑定位置</a:t>
            </a:r>
            <a:r>
              <a:rPr lang="zh-CN" altLang="en-US" sz="1200" smtClean="0">
                <a:solidFill>
                  <a:prstClr val="black">
                    <a:lumMod val="75000"/>
                    <a:lumOff val="25000"/>
                  </a:prstClr>
                </a:solidFill>
                <a:ea typeface="微软雅黑" pitchFamily="34" charset="-122"/>
              </a:rPr>
              <a:t>，下述为</a:t>
            </a:r>
            <a:r>
              <a:rPr lang="en-US" altLang="zh-CN" sz="1200" smtClean="0">
                <a:solidFill>
                  <a:prstClr val="black">
                    <a:lumMod val="75000"/>
                    <a:lumOff val="25000"/>
                  </a:prstClr>
                </a:solidFill>
                <a:ea typeface="微软雅黑" pitchFamily="34" charset="-122"/>
              </a:rPr>
              <a:t>I</a:t>
            </a:r>
          </a:p>
          <a:p>
            <a:r>
              <a:rPr lang="zh-CN" altLang="en-US" sz="1200" smtClean="0">
                <a:solidFill>
                  <a:prstClr val="black">
                    <a:lumMod val="75000"/>
                    <a:lumOff val="25000"/>
                  </a:prstClr>
                </a:solidFill>
                <a:ea typeface="微软雅黑" pitchFamily="34" charset="-122"/>
              </a:rPr>
              <a:t>绑定到</a:t>
            </a:r>
            <a:r>
              <a:rPr lang="en-US" altLang="zh-CN" sz="1200" smtClean="0">
                <a:solidFill>
                  <a:prstClr val="black">
                    <a:lumMod val="75000"/>
                    <a:lumOff val="25000"/>
                  </a:prstClr>
                </a:solidFill>
                <a:ea typeface="微软雅黑" pitchFamily="34" charset="-122"/>
              </a:rPr>
              <a:t>P</a:t>
            </a:r>
            <a:r>
              <a:rPr lang="zh-CN" altLang="en-US" sz="1200" smtClean="0">
                <a:solidFill>
                  <a:prstClr val="black">
                    <a:lumMod val="75000"/>
                    <a:lumOff val="25000"/>
                  </a:prstClr>
                </a:solidFill>
                <a:ea typeface="微软雅黑" pitchFamily="34" charset="-122"/>
              </a:rPr>
              <a:t>上，</a:t>
            </a:r>
            <a:r>
              <a:rPr lang="en-US" altLang="zh-CN" sz="1200" smtClean="0">
                <a:solidFill>
                  <a:prstClr val="black">
                    <a:lumMod val="75000"/>
                    <a:lumOff val="25000"/>
                  </a:prstClr>
                </a:solidFill>
                <a:ea typeface="微软雅黑" pitchFamily="34" charset="-122"/>
              </a:rPr>
              <a:t>PIn</a:t>
            </a:r>
            <a:r>
              <a:rPr lang="zh-CN" altLang="en-US" sz="1200" smtClean="0">
                <a:solidFill>
                  <a:prstClr val="black">
                    <a:lumMod val="75000"/>
                    <a:lumOff val="25000"/>
                  </a:prstClr>
                </a:solidFill>
                <a:ea typeface="微软雅黑" pitchFamily="34" charset="-122"/>
              </a:rPr>
              <a:t>表示绑定状态的</a:t>
            </a:r>
            <a:r>
              <a:rPr lang="en-US" altLang="zh-CN" sz="1200" smtClean="0">
                <a:solidFill>
                  <a:prstClr val="black">
                    <a:lumMod val="75000"/>
                    <a:lumOff val="25000"/>
                  </a:prstClr>
                </a:solidFill>
                <a:ea typeface="微软雅黑" pitchFamily="34" charset="-122"/>
              </a:rPr>
              <a:t>P</a:t>
            </a: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809" y="2348273"/>
            <a:ext cx="1307122" cy="431654"/>
          </a:xfrm>
          <a:prstGeom prst="rect">
            <a:avLst/>
          </a:prstGeom>
          <a:effectLst>
            <a:softEdge rad="12700"/>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6809" y="3223841"/>
            <a:ext cx="1093458" cy="325711"/>
          </a:xfrm>
          <a:prstGeom prst="rect">
            <a:avLst/>
          </a:prstGeom>
        </p:spPr>
      </p:pic>
      <p:sp>
        <p:nvSpPr>
          <p:cNvPr id="5" name="文本框 4"/>
          <p:cNvSpPr txBox="1"/>
          <p:nvPr/>
        </p:nvSpPr>
        <p:spPr>
          <a:xfrm>
            <a:off x="1434452" y="2902848"/>
            <a:ext cx="1848009" cy="276999"/>
          </a:xfrm>
          <a:prstGeom prst="rect">
            <a:avLst/>
          </a:prstGeom>
          <a:noFill/>
        </p:spPr>
        <p:txBody>
          <a:bodyPr wrap="square" rtlCol="0">
            <a:spAutoFit/>
          </a:bodyPr>
          <a:lstStyle/>
          <a:p>
            <a:r>
              <a:rPr lang="zh-CN" altLang="en-US" sz="1200">
                <a:solidFill>
                  <a:prstClr val="black">
                    <a:lumMod val="75000"/>
                    <a:lumOff val="25000"/>
                  </a:prstClr>
                </a:solidFill>
                <a:ea typeface="微软雅黑" pitchFamily="34" charset="-122"/>
              </a:rPr>
              <a:t>设</a:t>
            </a:r>
            <a:r>
              <a:rPr lang="en-US" altLang="zh-CN" sz="1200">
                <a:solidFill>
                  <a:prstClr val="black">
                    <a:lumMod val="75000"/>
                    <a:lumOff val="25000"/>
                  </a:prstClr>
                </a:solidFill>
                <a:ea typeface="微软雅黑" pitchFamily="34" charset="-122"/>
              </a:rPr>
              <a:t>P</a:t>
            </a:r>
            <a:r>
              <a:rPr lang="zh-CN" altLang="en-US" sz="1200">
                <a:solidFill>
                  <a:prstClr val="black">
                    <a:lumMod val="75000"/>
                    <a:lumOff val="25000"/>
                  </a:prstClr>
                </a:solidFill>
                <a:ea typeface="微软雅黑" pitchFamily="34" charset="-122"/>
              </a:rPr>
              <a:t>总浓度为</a:t>
            </a:r>
            <a:r>
              <a:rPr lang="en-US" altLang="zh-CN" sz="1200" smtClean="0">
                <a:solidFill>
                  <a:prstClr val="black">
                    <a:lumMod val="75000"/>
                    <a:lumOff val="25000"/>
                  </a:prstClr>
                </a:solidFill>
                <a:ea typeface="微软雅黑" pitchFamily="34" charset="-122"/>
              </a:rPr>
              <a:t>PT,</a:t>
            </a:r>
            <a:r>
              <a:rPr lang="zh-CN" altLang="en-US" sz="1200" smtClean="0">
                <a:solidFill>
                  <a:prstClr val="black">
                    <a:lumMod val="75000"/>
                    <a:lumOff val="25000"/>
                  </a:prstClr>
                </a:solidFill>
                <a:ea typeface="微软雅黑" pitchFamily="34" charset="-122"/>
              </a:rPr>
              <a:t>可以看出</a:t>
            </a:r>
            <a:endParaRPr lang="en-US" altLang="zh-CN" sz="1200">
              <a:solidFill>
                <a:prstClr val="black">
                  <a:lumMod val="75000"/>
                  <a:lumOff val="25000"/>
                </a:prstClr>
              </a:solidFill>
              <a:ea typeface="微软雅黑" pitchFamily="34" charset="-122"/>
            </a:endParaRPr>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6808" y="4121149"/>
            <a:ext cx="2047703" cy="458227"/>
          </a:xfrm>
          <a:prstGeom prst="rect">
            <a:avLst/>
          </a:prstGeom>
          <a:effectLst>
            <a:softEdge rad="12700"/>
          </a:effectLst>
        </p:spPr>
      </p:pic>
      <p:sp>
        <p:nvSpPr>
          <p:cNvPr id="8" name="文本框 7"/>
          <p:cNvSpPr txBox="1"/>
          <p:nvPr/>
        </p:nvSpPr>
        <p:spPr>
          <a:xfrm>
            <a:off x="1476808" y="3692769"/>
            <a:ext cx="1981499" cy="276999"/>
          </a:xfrm>
          <a:prstGeom prst="rect">
            <a:avLst/>
          </a:prstGeom>
          <a:noFill/>
        </p:spPr>
        <p:txBody>
          <a:bodyPr wrap="square" rtlCol="0">
            <a:spAutoFit/>
          </a:bodyPr>
          <a:lstStyle/>
          <a:p>
            <a:r>
              <a:rPr lang="zh-CN" altLang="en-US" sz="1200">
                <a:solidFill>
                  <a:prstClr val="black">
                    <a:lumMod val="75000"/>
                    <a:lumOff val="25000"/>
                  </a:prstClr>
                </a:solidFill>
                <a:ea typeface="微软雅黑" pitchFamily="34" charset="-122"/>
              </a:rPr>
              <a:t>其动力学方程为：</a:t>
            </a:r>
          </a:p>
        </p:txBody>
      </p:sp>
      <p:cxnSp>
        <p:nvCxnSpPr>
          <p:cNvPr id="10" name="直接箭头连接符 9"/>
          <p:cNvCxnSpPr/>
          <p:nvPr/>
        </p:nvCxnSpPr>
        <p:spPr>
          <a:xfrm flipV="1">
            <a:off x="3524511" y="3361924"/>
            <a:ext cx="1424353" cy="890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330164" y="2913878"/>
            <a:ext cx="2502877" cy="461665"/>
          </a:xfrm>
          <a:prstGeom prst="rect">
            <a:avLst/>
          </a:prstGeom>
          <a:noFill/>
        </p:spPr>
        <p:txBody>
          <a:bodyPr wrap="square" rtlCol="0">
            <a:spAutoFit/>
          </a:bodyPr>
          <a:lstStyle/>
          <a:p>
            <a:r>
              <a:rPr lang="zh-CN" altLang="en-US" sz="1200" smtClean="0">
                <a:solidFill>
                  <a:prstClr val="black">
                    <a:lumMod val="75000"/>
                    <a:lumOff val="25000"/>
                  </a:prstClr>
                </a:solidFill>
                <a:ea typeface="微软雅黑" pitchFamily="34" charset="-122"/>
              </a:rPr>
              <a:t>   当</a:t>
            </a:r>
            <a:r>
              <a:rPr lang="en-US" altLang="zh-CN" sz="1200">
                <a:solidFill>
                  <a:prstClr val="black">
                    <a:lumMod val="75000"/>
                    <a:lumOff val="25000"/>
                  </a:prstClr>
                </a:solidFill>
                <a:ea typeface="微软雅黑" pitchFamily="34" charset="-122"/>
              </a:rPr>
              <a:t>dPIn/dt=0</a:t>
            </a:r>
            <a:r>
              <a:rPr lang="zh-CN" altLang="en-US" sz="1200">
                <a:solidFill>
                  <a:prstClr val="black">
                    <a:lumMod val="75000"/>
                    <a:lumOff val="25000"/>
                  </a:prstClr>
                </a:solidFill>
                <a:ea typeface="微软雅黑" pitchFamily="34" charset="-122"/>
              </a:rPr>
              <a:t>时，即达到新稳态时，根据</a:t>
            </a:r>
            <a:r>
              <a:rPr lang="en-US" altLang="zh-CN" sz="1200" smtClean="0">
                <a:solidFill>
                  <a:prstClr val="black">
                    <a:lumMod val="75000"/>
                    <a:lumOff val="25000"/>
                  </a:prstClr>
                </a:solidFill>
                <a:ea typeface="微软雅黑" pitchFamily="34" charset="-122"/>
              </a:rPr>
              <a:t>PT=P+PIn</a:t>
            </a:r>
            <a:r>
              <a:rPr lang="zh-CN" altLang="en-US" sz="1200">
                <a:solidFill>
                  <a:prstClr val="black">
                    <a:lumMod val="75000"/>
                    <a:lumOff val="25000"/>
                  </a:prstClr>
                </a:solidFill>
                <a:ea typeface="微软雅黑" pitchFamily="34" charset="-122"/>
              </a:rPr>
              <a:t>可</a:t>
            </a:r>
            <a:r>
              <a:rPr lang="zh-CN" altLang="en-US" sz="1200" smtClean="0">
                <a:solidFill>
                  <a:prstClr val="black">
                    <a:lumMod val="75000"/>
                    <a:lumOff val="25000"/>
                  </a:prstClr>
                </a:solidFill>
                <a:ea typeface="微软雅黑" pitchFamily="34" charset="-122"/>
              </a:rPr>
              <a:t>推出</a:t>
            </a:r>
            <a:r>
              <a:rPr lang="en-US" altLang="zh-CN" sz="1200" smtClean="0">
                <a:solidFill>
                  <a:prstClr val="black">
                    <a:lumMod val="75000"/>
                    <a:lumOff val="25000"/>
                  </a:prstClr>
                </a:solidFill>
                <a:ea typeface="微软雅黑" pitchFamily="34" charset="-122"/>
              </a:rPr>
              <a:t>Hill</a:t>
            </a:r>
            <a:r>
              <a:rPr lang="zh-CN" altLang="en-US" sz="1200" smtClean="0">
                <a:solidFill>
                  <a:prstClr val="black">
                    <a:lumMod val="75000"/>
                    <a:lumOff val="25000"/>
                  </a:prstClr>
                </a:solidFill>
                <a:ea typeface="微软雅黑" pitchFamily="34" charset="-122"/>
              </a:rPr>
              <a:t>方程：</a:t>
            </a:r>
            <a:endParaRPr lang="zh-CN" altLang="en-US" sz="1200">
              <a:solidFill>
                <a:prstClr val="black">
                  <a:lumMod val="75000"/>
                  <a:lumOff val="25000"/>
                </a:prstClr>
              </a:solidFill>
              <a:ea typeface="微软雅黑" pitchFamily="34" charset="-122"/>
            </a:endParaRPr>
          </a:p>
        </p:txBody>
      </p:sp>
      <p:pic>
        <p:nvPicPr>
          <p:cNvPr id="27" name="图片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9140" y="3447572"/>
            <a:ext cx="1396748" cy="411944"/>
          </a:xfrm>
          <a:prstGeom prst="rect">
            <a:avLst/>
          </a:prstGeom>
          <a:effectLst>
            <a:softEdge rad="12700"/>
          </a:effectLst>
        </p:spPr>
      </p:pic>
      <p:pic>
        <p:nvPicPr>
          <p:cNvPr id="28" name="图片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5891" y="3539106"/>
            <a:ext cx="784900" cy="203715"/>
          </a:xfrm>
          <a:prstGeom prst="rect">
            <a:avLst/>
          </a:prstGeom>
        </p:spPr>
      </p:pic>
    </p:spTree>
    <p:extLst>
      <p:ext uri="{BB962C8B-B14F-4D97-AF65-F5344CB8AC3E}">
        <p14:creationId xmlns:p14="http://schemas.microsoft.com/office/powerpoint/2010/main" val="416649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630238" y="926008"/>
            <a:ext cx="5378353" cy="430865"/>
          </a:xfrm>
          <a:prstGeom prst="rect">
            <a:avLst/>
          </a:prstGeom>
          <a:noFill/>
          <a:ln w="9525">
            <a:noFill/>
            <a:bevel/>
            <a:headEnd/>
            <a:tailEnd/>
          </a:ln>
        </p:spPr>
        <p:txBody>
          <a:bodyPr wrap="none" lIns="91419" tIns="45709" rIns="91419" bIns="45709">
            <a:spAutoFit/>
          </a:bodyPr>
          <a:lstStyle/>
          <a:p>
            <a:pPr algn="ctr"/>
            <a:r>
              <a:rPr lang="zh-CN" altLang="en-US"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受体</a:t>
            </a:r>
            <a:r>
              <a:rPr lang="en-US" altLang="zh-CN"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(Receptor)——</a:t>
            </a:r>
            <a:r>
              <a:rPr lang="zh-CN" altLang="en-US"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配体</a:t>
            </a:r>
            <a:r>
              <a:rPr lang="en-US" altLang="zh-CN"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(Ligand)</a:t>
            </a:r>
            <a:r>
              <a:rPr lang="zh-CN" altLang="en-US"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相互作用</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807562" y="1356873"/>
            <a:ext cx="6542807" cy="627258"/>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受体</a:t>
            </a:r>
            <a:r>
              <a:rPr lang="en-US" altLang="zh-CN" sz="1200">
                <a:solidFill>
                  <a:schemeClr val="tx1">
                    <a:lumMod val="75000"/>
                    <a:lumOff val="25000"/>
                  </a:schemeClr>
                </a:solidFill>
                <a:ea typeface="微软雅黑" pitchFamily="34" charset="-122"/>
                <a:sym typeface="Arial" panose="020B0604020202020204" pitchFamily="34" charset="0"/>
              </a:rPr>
              <a:t>R</a:t>
            </a:r>
            <a:r>
              <a:rPr lang="zh-CN" altLang="en-US" sz="1200">
                <a:solidFill>
                  <a:schemeClr val="tx1">
                    <a:lumMod val="75000"/>
                    <a:lumOff val="25000"/>
                  </a:schemeClr>
                </a:solidFill>
                <a:ea typeface="微软雅黑" pitchFamily="34" charset="-122"/>
                <a:sym typeface="Arial" panose="020B0604020202020204" pitchFamily="34" charset="0"/>
              </a:rPr>
              <a:t>与配体</a:t>
            </a:r>
            <a:r>
              <a:rPr lang="en-US" altLang="zh-CN" sz="1200">
                <a:solidFill>
                  <a:schemeClr val="tx1">
                    <a:lumMod val="75000"/>
                    <a:lumOff val="25000"/>
                  </a:schemeClr>
                </a:solidFill>
                <a:ea typeface="微软雅黑" pitchFamily="34" charset="-122"/>
                <a:sym typeface="Arial" panose="020B0604020202020204" pitchFamily="34" charset="0"/>
              </a:rPr>
              <a:t>L</a:t>
            </a:r>
            <a:r>
              <a:rPr lang="zh-CN" altLang="en-US" sz="1200">
                <a:solidFill>
                  <a:schemeClr val="tx1">
                    <a:lumMod val="75000"/>
                    <a:lumOff val="25000"/>
                  </a:schemeClr>
                </a:solidFill>
                <a:ea typeface="微软雅黑" pitchFamily="34" charset="-122"/>
                <a:sym typeface="Arial" panose="020B0604020202020204" pitchFamily="34" charset="0"/>
              </a:rPr>
              <a:t>之间最简单的相互作用就是可逆结合</a:t>
            </a:r>
            <a:r>
              <a:rPr lang="zh-CN" altLang="en-US" sz="1200" smtClean="0">
                <a:solidFill>
                  <a:schemeClr val="tx1">
                    <a:lumMod val="75000"/>
                    <a:lumOff val="25000"/>
                  </a:schemeClr>
                </a:solidFill>
                <a:ea typeface="微软雅黑" pitchFamily="34" charset="-122"/>
                <a:sym typeface="Arial" panose="020B0604020202020204" pitchFamily="34" charset="0"/>
              </a:rPr>
              <a:t>形成</a:t>
            </a:r>
            <a:r>
              <a:rPr lang="zh-CN" altLang="en-US" sz="1200">
                <a:solidFill>
                  <a:schemeClr val="tx1">
                    <a:lumMod val="75000"/>
                    <a:lumOff val="25000"/>
                  </a:schemeClr>
                </a:solidFill>
                <a:ea typeface="微软雅黑" pitchFamily="34" charset="-122"/>
                <a:sym typeface="Arial" panose="020B0604020202020204" pitchFamily="34" charset="0"/>
              </a:rPr>
              <a:t>的活化的</a:t>
            </a:r>
            <a:r>
              <a:rPr lang="en-US" altLang="zh-CN" sz="1200">
                <a:solidFill>
                  <a:schemeClr val="tx1">
                    <a:lumMod val="75000"/>
                    <a:lumOff val="25000"/>
                  </a:schemeClr>
                </a:solidFill>
                <a:ea typeface="微软雅黑" pitchFamily="34" charset="-122"/>
                <a:sym typeface="Arial" panose="020B0604020202020204" pitchFamily="34" charset="0"/>
              </a:rPr>
              <a:t>LR</a:t>
            </a:r>
            <a:r>
              <a:rPr lang="zh-CN" altLang="en-US" sz="1200">
                <a:solidFill>
                  <a:schemeClr val="tx1">
                    <a:lumMod val="75000"/>
                    <a:lumOff val="25000"/>
                  </a:schemeClr>
                </a:solidFill>
                <a:ea typeface="微软雅黑" pitchFamily="34" charset="-122"/>
                <a:sym typeface="Arial" panose="020B0604020202020204" pitchFamily="34" charset="0"/>
              </a:rPr>
              <a:t>复合物</a:t>
            </a:r>
            <a:r>
              <a:rPr lang="zh-CN" altLang="en-US" sz="1200" smtClean="0">
                <a:solidFill>
                  <a:schemeClr val="tx1">
                    <a:lumMod val="75000"/>
                    <a:lumOff val="25000"/>
                  </a:schemeClr>
                </a:solidFill>
                <a:ea typeface="微软雅黑" pitchFamily="34" charset="-122"/>
                <a:sym typeface="Arial" panose="020B0604020202020204" pitchFamily="34" charset="0"/>
              </a:rPr>
              <a:t>。受体处于非活化的</a:t>
            </a:r>
            <a:r>
              <a:rPr lang="en-US" altLang="zh-CN" sz="1200" smtClean="0">
                <a:solidFill>
                  <a:schemeClr val="tx1">
                    <a:lumMod val="75000"/>
                    <a:lumOff val="25000"/>
                  </a:schemeClr>
                </a:solidFill>
                <a:ea typeface="微软雅黑" pitchFamily="34" charset="-122"/>
                <a:sym typeface="Arial" panose="020B0604020202020204" pitchFamily="34" charset="0"/>
              </a:rPr>
              <a:t>Ri</a:t>
            </a:r>
            <a:r>
              <a:rPr lang="zh-CN" altLang="en-US" sz="1200" smtClean="0">
                <a:solidFill>
                  <a:schemeClr val="tx1">
                    <a:lumMod val="75000"/>
                    <a:lumOff val="25000"/>
                  </a:schemeClr>
                </a:solidFill>
                <a:ea typeface="微软雅黑" pitchFamily="34" charset="-122"/>
                <a:sym typeface="Arial" panose="020B0604020202020204" pitchFamily="34" charset="0"/>
              </a:rPr>
              <a:t>状态，其会转换</a:t>
            </a:r>
            <a:r>
              <a:rPr lang="zh-CN" altLang="en-US" sz="1200" smtClean="0">
                <a:solidFill>
                  <a:schemeClr val="tx1">
                    <a:lumMod val="75000"/>
                    <a:lumOff val="25000"/>
                  </a:schemeClr>
                </a:solidFill>
                <a:ea typeface="微软雅黑" pitchFamily="34" charset="-122"/>
                <a:sym typeface="Arial" panose="020B0604020202020204" pitchFamily="34" charset="0"/>
              </a:rPr>
              <a:t>为活化状态</a:t>
            </a:r>
            <a:r>
              <a:rPr lang="en-US" altLang="zh-CN" sz="1200" smtClean="0">
                <a:solidFill>
                  <a:schemeClr val="tx1">
                    <a:lumMod val="75000"/>
                    <a:lumOff val="25000"/>
                  </a:schemeClr>
                </a:solidFill>
                <a:ea typeface="微软雅黑" pitchFamily="34" charset="-122"/>
                <a:sym typeface="Arial" panose="020B0604020202020204" pitchFamily="34" charset="0"/>
              </a:rPr>
              <a:t>Rs</a:t>
            </a:r>
            <a:r>
              <a:rPr lang="zh-CN" altLang="en-US" sz="1200" smtClean="0">
                <a:solidFill>
                  <a:schemeClr val="tx1">
                    <a:lumMod val="75000"/>
                    <a:lumOff val="25000"/>
                  </a:schemeClr>
                </a:solidFill>
                <a:ea typeface="微软雅黑" pitchFamily="34" charset="-122"/>
                <a:sym typeface="Arial" panose="020B0604020202020204" pitchFamily="34" charset="0"/>
              </a:rPr>
              <a:t>。在这之后活化状态的</a:t>
            </a:r>
            <a:r>
              <a:rPr lang="en-US" altLang="zh-CN" sz="1200" smtClean="0">
                <a:solidFill>
                  <a:schemeClr val="tx1">
                    <a:lumMod val="75000"/>
                    <a:lumOff val="25000"/>
                  </a:schemeClr>
                </a:solidFill>
                <a:ea typeface="微软雅黑" pitchFamily="34" charset="-122"/>
                <a:sym typeface="Arial" panose="020B0604020202020204" pitchFamily="34" charset="0"/>
              </a:rPr>
              <a:t>Rs</a:t>
            </a:r>
            <a:r>
              <a:rPr lang="zh-CN" altLang="en-US" sz="1200" smtClean="0">
                <a:solidFill>
                  <a:schemeClr val="tx1">
                    <a:lumMod val="75000"/>
                    <a:lumOff val="25000"/>
                  </a:schemeClr>
                </a:solidFill>
                <a:ea typeface="微软雅黑" pitchFamily="34" charset="-122"/>
                <a:sym typeface="Arial" panose="020B0604020202020204" pitchFamily="34" charset="0"/>
              </a:rPr>
              <a:t>与配体</a:t>
            </a:r>
            <a:r>
              <a:rPr lang="en-US" altLang="zh-CN" sz="1200" smtClean="0">
                <a:solidFill>
                  <a:schemeClr val="tx1">
                    <a:lumMod val="75000"/>
                    <a:lumOff val="25000"/>
                  </a:schemeClr>
                </a:solidFill>
                <a:ea typeface="微软雅黑" pitchFamily="34" charset="-122"/>
                <a:sym typeface="Arial" panose="020B0604020202020204" pitchFamily="34" charset="0"/>
              </a:rPr>
              <a:t>L</a:t>
            </a:r>
            <a:r>
              <a:rPr lang="zh-CN" altLang="en-US" sz="1200" smtClean="0">
                <a:solidFill>
                  <a:schemeClr val="tx1">
                    <a:lumMod val="75000"/>
                    <a:lumOff val="25000"/>
                  </a:schemeClr>
                </a:solidFill>
                <a:ea typeface="微软雅黑" pitchFamily="34" charset="-122"/>
                <a:sym typeface="Arial" panose="020B0604020202020204" pitchFamily="34" charset="0"/>
              </a:rPr>
              <a:t>相互作用可生成</a:t>
            </a:r>
            <a:r>
              <a:rPr lang="en-US" altLang="zh-CN" sz="1200" smtClean="0">
                <a:solidFill>
                  <a:schemeClr val="tx1">
                    <a:lumMod val="75000"/>
                    <a:lumOff val="25000"/>
                  </a:schemeClr>
                </a:solidFill>
                <a:ea typeface="微软雅黑" pitchFamily="34" charset="-122"/>
                <a:sym typeface="Arial" panose="020B0604020202020204" pitchFamily="34" charset="0"/>
              </a:rPr>
              <a:t>Ra</a:t>
            </a:r>
            <a:r>
              <a:rPr lang="zh-CN" altLang="en-US" sz="1200" smtClean="0">
                <a:solidFill>
                  <a:schemeClr val="tx1">
                    <a:lumMod val="75000"/>
                    <a:lumOff val="25000"/>
                  </a:schemeClr>
                </a:solidFill>
                <a:ea typeface="微软雅黑" pitchFamily="34" charset="-122"/>
                <a:sym typeface="Arial" panose="020B0604020202020204" pitchFamily="34" charset="0"/>
              </a:rPr>
              <a:t>。</a:t>
            </a:r>
            <a:endParaRPr lang="zh-CN" altLang="en-US" sz="1200">
              <a:solidFill>
                <a:schemeClr val="tx1">
                  <a:lumMod val="75000"/>
                  <a:lumOff val="25000"/>
                </a:schemeClr>
              </a:solidFill>
              <a:ea typeface="微软雅黑" pitchFamily="34" charset="-122"/>
              <a:sym typeface="Arial" panose="020B0604020202020204" pitchFamily="34" charset="0"/>
            </a:endParaRP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744" y="2359912"/>
            <a:ext cx="2472670" cy="1578145"/>
          </a:xfrm>
          <a:prstGeom prst="rect">
            <a:avLst/>
          </a:prstGeom>
          <a:effectLst>
            <a:softEdge rad="12700"/>
          </a:effectLst>
        </p:spPr>
      </p:pic>
      <p:sp>
        <p:nvSpPr>
          <p:cNvPr id="3" name="文本框 2"/>
          <p:cNvSpPr txBox="1"/>
          <p:nvPr/>
        </p:nvSpPr>
        <p:spPr>
          <a:xfrm>
            <a:off x="3796301" y="2316822"/>
            <a:ext cx="4325420" cy="646331"/>
          </a:xfrm>
          <a:prstGeom prst="rect">
            <a:avLst/>
          </a:prstGeom>
          <a:noFill/>
        </p:spPr>
        <p:txBody>
          <a:bodyPr wrap="square" rtlCol="0">
            <a:spAutoFit/>
          </a:bodyPr>
          <a:lstStyle/>
          <a:p>
            <a:pPr eaLnBrk="0" fontAlgn="base" hangingPunct="0">
              <a:lnSpc>
                <a:spcPct val="150000"/>
              </a:lnSpc>
              <a:spcBef>
                <a:spcPct val="0"/>
              </a:spcBef>
              <a:spcAft>
                <a:spcPct val="0"/>
              </a:spcAft>
              <a:buFont typeface="Arial" pitchFamily="34" charset="0"/>
            </a:pPr>
            <a:r>
              <a:rPr lang="en-US" altLang="zh-CN" sz="1200">
                <a:solidFill>
                  <a:schemeClr val="tx1">
                    <a:lumMod val="75000"/>
                    <a:lumOff val="25000"/>
                  </a:schemeClr>
                </a:solidFill>
                <a:latin typeface="Arial" pitchFamily="34" charset="0"/>
                <a:ea typeface="微软雅黑" pitchFamily="34" charset="-122"/>
              </a:rPr>
              <a:t>L</a:t>
            </a:r>
            <a:r>
              <a:rPr lang="zh-CN" altLang="en-US" sz="1200">
                <a:solidFill>
                  <a:schemeClr val="tx1">
                    <a:lumMod val="75000"/>
                    <a:lumOff val="25000"/>
                  </a:schemeClr>
                </a:solidFill>
                <a:latin typeface="Arial" pitchFamily="34" charset="0"/>
                <a:ea typeface="微软雅黑" pitchFamily="34" charset="-122"/>
              </a:rPr>
              <a:t>表示配体，</a:t>
            </a:r>
            <a:r>
              <a:rPr lang="en-US" altLang="zh-CN" sz="1200" err="1">
                <a:solidFill>
                  <a:schemeClr val="tx1">
                    <a:lumMod val="75000"/>
                    <a:lumOff val="25000"/>
                  </a:schemeClr>
                </a:solidFill>
                <a:latin typeface="Arial" pitchFamily="34" charset="0"/>
                <a:ea typeface="微软雅黑" pitchFamily="34" charset="-122"/>
              </a:rPr>
              <a:t>Ri</a:t>
            </a:r>
            <a:r>
              <a:rPr lang="en-US" altLang="zh-CN" sz="1200">
                <a:solidFill>
                  <a:schemeClr val="tx1">
                    <a:lumMod val="75000"/>
                    <a:lumOff val="25000"/>
                  </a:schemeClr>
                </a:solidFill>
                <a:latin typeface="Arial" pitchFamily="34" charset="0"/>
                <a:ea typeface="微软雅黑" pitchFamily="34" charset="-122"/>
              </a:rPr>
              <a:t>, </a:t>
            </a:r>
            <a:r>
              <a:rPr lang="en-US" altLang="zh-CN" sz="1200" err="1" smtClean="0">
                <a:solidFill>
                  <a:schemeClr val="tx1">
                    <a:lumMod val="75000"/>
                    <a:lumOff val="25000"/>
                  </a:schemeClr>
                </a:solidFill>
                <a:latin typeface="Arial" pitchFamily="34" charset="0"/>
                <a:ea typeface="微软雅黑" pitchFamily="34" charset="-122"/>
              </a:rPr>
              <a:t>Rs</a:t>
            </a:r>
            <a:r>
              <a:rPr lang="en-US" altLang="zh-CN" sz="1200" smtClean="0">
                <a:solidFill>
                  <a:schemeClr val="tx1">
                    <a:lumMod val="75000"/>
                    <a:lumOff val="25000"/>
                  </a:schemeClr>
                </a:solidFill>
                <a:latin typeface="Arial" pitchFamily="34" charset="0"/>
                <a:ea typeface="微软雅黑" pitchFamily="34" charset="-122"/>
              </a:rPr>
              <a:t>, Ra</a:t>
            </a:r>
            <a:r>
              <a:rPr lang="zh-CN" altLang="en-US" sz="1200" smtClean="0">
                <a:solidFill>
                  <a:schemeClr val="tx1">
                    <a:lumMod val="75000"/>
                    <a:lumOff val="25000"/>
                  </a:schemeClr>
                </a:solidFill>
                <a:latin typeface="Arial" pitchFamily="34" charset="0"/>
                <a:ea typeface="微软雅黑" pitchFamily="34" charset="-122"/>
              </a:rPr>
              <a:t>。</a:t>
            </a:r>
            <a:r>
              <a:rPr lang="zh-CN" altLang="en-US" sz="1200">
                <a:solidFill>
                  <a:schemeClr val="tx1">
                    <a:lumMod val="75000"/>
                    <a:lumOff val="25000"/>
                  </a:schemeClr>
                </a:solidFill>
                <a:latin typeface="Arial" pitchFamily="34" charset="0"/>
                <a:ea typeface="微软雅黑" pitchFamily="34" charset="-122"/>
              </a:rPr>
              <a:t>分别表示非活化的受体、</a:t>
            </a:r>
          </a:p>
          <a:p>
            <a:pPr eaLnBrk="0" fontAlgn="base" hangingPunct="0">
              <a:lnSpc>
                <a:spcPct val="150000"/>
              </a:lnSpc>
              <a:spcBef>
                <a:spcPct val="0"/>
              </a:spcBef>
              <a:spcAft>
                <a:spcPct val="0"/>
              </a:spcAft>
              <a:buFont typeface="Arial" pitchFamily="34" charset="0"/>
            </a:pPr>
            <a:r>
              <a:rPr lang="zh-CN" altLang="en-US" sz="1200">
                <a:solidFill>
                  <a:schemeClr val="tx1">
                    <a:lumMod val="75000"/>
                    <a:lumOff val="25000"/>
                  </a:schemeClr>
                </a:solidFill>
                <a:latin typeface="Arial" pitchFamily="34" charset="0"/>
                <a:ea typeface="微软雅黑" pitchFamily="34" charset="-122"/>
              </a:rPr>
              <a:t>敏感受体和活化受体，</a:t>
            </a:r>
            <a:r>
              <a:rPr lang="en-US" altLang="zh-CN" sz="1200" err="1" smtClean="0">
                <a:solidFill>
                  <a:schemeClr val="tx1">
                    <a:lumMod val="75000"/>
                    <a:lumOff val="25000"/>
                  </a:schemeClr>
                </a:solidFill>
                <a:latin typeface="Arial" pitchFamily="34" charset="0"/>
                <a:ea typeface="微软雅黑" pitchFamily="34" charset="-122"/>
              </a:rPr>
              <a:t>Vp</a:t>
            </a:r>
            <a:r>
              <a:rPr lang="en-US" altLang="zh-CN" sz="1200" smtClean="0">
                <a:solidFill>
                  <a:schemeClr val="tx1">
                    <a:lumMod val="75000"/>
                    <a:lumOff val="25000"/>
                  </a:schemeClr>
                </a:solidFill>
                <a:latin typeface="Arial" pitchFamily="34" charset="0"/>
                <a:ea typeface="微软雅黑" pitchFamily="34" charset="-122"/>
              </a:rPr>
              <a:t>*</a:t>
            </a:r>
            <a:r>
              <a:rPr lang="zh-CN" altLang="en-US" sz="1200" smtClean="0">
                <a:solidFill>
                  <a:schemeClr val="tx1">
                    <a:lumMod val="75000"/>
                    <a:lumOff val="25000"/>
                  </a:schemeClr>
                </a:solidFill>
                <a:latin typeface="Arial" pitchFamily="34" charset="0"/>
                <a:ea typeface="微软雅黑" pitchFamily="34" charset="-122"/>
              </a:rPr>
              <a:t>代表</a:t>
            </a:r>
            <a:r>
              <a:rPr lang="zh-CN" altLang="en-US" sz="1200">
                <a:solidFill>
                  <a:schemeClr val="tx1">
                    <a:lumMod val="75000"/>
                    <a:lumOff val="25000"/>
                  </a:schemeClr>
                </a:solidFill>
                <a:latin typeface="Arial" pitchFamily="34" charset="0"/>
                <a:ea typeface="微软雅黑" pitchFamily="34" charset="-122"/>
              </a:rPr>
              <a:t>产生率，</a:t>
            </a:r>
            <a:r>
              <a:rPr lang="en-US" altLang="zh-CN" sz="1200" err="1" smtClean="0">
                <a:solidFill>
                  <a:schemeClr val="tx1">
                    <a:lumMod val="75000"/>
                    <a:lumOff val="25000"/>
                  </a:schemeClr>
                </a:solidFill>
                <a:latin typeface="Arial" pitchFamily="34" charset="0"/>
                <a:ea typeface="微软雅黑" pitchFamily="34" charset="-122"/>
              </a:rPr>
              <a:t>Vd</a:t>
            </a:r>
            <a:r>
              <a:rPr lang="en-US" altLang="zh-CN" sz="1200">
                <a:solidFill>
                  <a:schemeClr val="tx1">
                    <a:lumMod val="75000"/>
                    <a:lumOff val="25000"/>
                  </a:schemeClr>
                </a:solidFill>
                <a:latin typeface="Arial" pitchFamily="34" charset="0"/>
                <a:ea typeface="微软雅黑" pitchFamily="34" charset="-122"/>
              </a:rPr>
              <a:t>*</a:t>
            </a:r>
            <a:r>
              <a:rPr lang="zh-CN" altLang="en-US" sz="1200" smtClean="0">
                <a:solidFill>
                  <a:schemeClr val="tx1">
                    <a:lumMod val="75000"/>
                    <a:lumOff val="25000"/>
                  </a:schemeClr>
                </a:solidFill>
                <a:latin typeface="Arial" pitchFamily="34" charset="0"/>
                <a:ea typeface="微软雅黑" pitchFamily="34" charset="-122"/>
              </a:rPr>
              <a:t>代表</a:t>
            </a:r>
            <a:r>
              <a:rPr lang="zh-CN" altLang="en-US" sz="1200">
                <a:solidFill>
                  <a:schemeClr val="tx1">
                    <a:lumMod val="75000"/>
                    <a:lumOff val="25000"/>
                  </a:schemeClr>
                </a:solidFill>
                <a:latin typeface="Arial" pitchFamily="34" charset="0"/>
                <a:ea typeface="微软雅黑" pitchFamily="34" charset="-122"/>
              </a:rPr>
              <a:t>降解率。</a:t>
            </a: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8318" y="3009623"/>
            <a:ext cx="2130273" cy="928434"/>
          </a:xfrm>
          <a:prstGeom prst="rect">
            <a:avLst/>
          </a:prstGeom>
          <a:effectLst>
            <a:softEdge rad="12700"/>
          </a:effectLst>
        </p:spPr>
      </p:pic>
      <p:sp>
        <p:nvSpPr>
          <p:cNvPr id="7" name="文本框 6"/>
          <p:cNvSpPr txBox="1"/>
          <p:nvPr/>
        </p:nvSpPr>
        <p:spPr>
          <a:xfrm>
            <a:off x="3878318" y="4013492"/>
            <a:ext cx="1669550" cy="276999"/>
          </a:xfrm>
          <a:prstGeom prst="rect">
            <a:avLst/>
          </a:prstGeom>
          <a:noFill/>
        </p:spPr>
        <p:txBody>
          <a:bodyPr wrap="square" rtlCol="0">
            <a:spAutoFit/>
          </a:bodyPr>
          <a:lstStyle/>
          <a:p>
            <a:r>
              <a:rPr lang="zh-CN" altLang="en-US" sz="1200">
                <a:solidFill>
                  <a:schemeClr val="tx1">
                    <a:lumMod val="75000"/>
                    <a:lumOff val="25000"/>
                  </a:schemeClr>
                </a:solidFill>
                <a:latin typeface="Arial" pitchFamily="34" charset="0"/>
                <a:ea typeface="微软雅黑" pitchFamily="34" charset="-122"/>
              </a:rPr>
              <a:t>动力学</a:t>
            </a:r>
            <a:r>
              <a:rPr lang="zh-CN" altLang="en-US" sz="1200" smtClean="0">
                <a:solidFill>
                  <a:schemeClr val="tx1">
                    <a:lumMod val="75000"/>
                    <a:lumOff val="25000"/>
                  </a:schemeClr>
                </a:solidFill>
                <a:latin typeface="Arial" pitchFamily="34" charset="0"/>
                <a:ea typeface="微软雅黑" pitchFamily="34" charset="-122"/>
              </a:rPr>
              <a:t>过程公式</a:t>
            </a:r>
            <a:endParaRPr lang="zh-CN" altLang="en-US" sz="1200">
              <a:solidFill>
                <a:schemeClr val="tx1">
                  <a:lumMod val="75000"/>
                  <a:lumOff val="25000"/>
                </a:schemeClr>
              </a:solidFill>
              <a:latin typeface="Arial" pitchFamily="34" charset="0"/>
              <a:ea typeface="微软雅黑" pitchFamily="34" charset="-122"/>
            </a:endParaRPr>
          </a:p>
        </p:txBody>
      </p:sp>
    </p:spTree>
    <p:extLst>
      <p:ext uri="{BB962C8B-B14F-4D97-AF65-F5344CB8AC3E}">
        <p14:creationId xmlns:p14="http://schemas.microsoft.com/office/powerpoint/2010/main" val="2807033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713962" y="2569646"/>
            <a:ext cx="36083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smtClean="0">
                <a:solidFill>
                  <a:srgbClr val="0067B0"/>
                </a:solidFill>
                <a:latin typeface="Arial" panose="020B0604020202020204" pitchFamily="34" charset="0"/>
                <a:ea typeface="微软雅黑" panose="020B0503020204020204" pitchFamily="34" charset="-122"/>
                <a:sym typeface="Arial" panose="020B0604020202020204" pitchFamily="34" charset="0"/>
              </a:rPr>
              <a:t>数学建模</a:t>
            </a:r>
            <a:endParaRPr lang="zh-CN" sz="360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06183"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smtClean="0">
                <a:solidFill>
                  <a:srgbClr val="0067B0"/>
                </a:solidFill>
                <a:latin typeface="Arial" panose="020B0604020202020204" pitchFamily="34" charset="0"/>
                <a:ea typeface="微软雅黑" panose="020B0503020204020204" pitchFamily="34" charset="-122"/>
                <a:sym typeface="Arial" panose="020B0604020202020204" pitchFamily="34" charset="0"/>
              </a:rPr>
              <a:t>02</a:t>
            </a:r>
            <a:endParaRPr lang="zh-CN" sz="720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38409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695928" y="862205"/>
            <a:ext cx="7752144"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群体感应</a:t>
            </a:r>
            <a:r>
              <a:rPr lang="zh-CN" altLang="en-US"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网络</a:t>
            </a:r>
            <a:r>
              <a:rPr lang="en-US" altLang="zh-CN"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——Vibrio </a:t>
            </a:r>
            <a:r>
              <a:rPr lang="en-US" altLang="zh-CN" sz="2200" err="1" smtClean="0">
                <a:solidFill>
                  <a:srgbClr val="0067B0"/>
                </a:solidFill>
                <a:latin typeface="Arial" panose="020B0604020202020204" pitchFamily="34" charset="0"/>
                <a:ea typeface="微软雅黑" panose="020B0503020204020204" pitchFamily="34" charset="-122"/>
                <a:sym typeface="Arial" panose="020B0604020202020204" pitchFamily="34" charset="0"/>
              </a:rPr>
              <a:t>harveyi</a:t>
            </a:r>
            <a:r>
              <a:rPr lang="zh-CN" altLang="en-US"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a:t>
            </a:r>
            <a:r>
              <a:rPr lang="en-US" altLang="zh-CN" sz="2200" err="1" smtClean="0">
                <a:solidFill>
                  <a:srgbClr val="0067B0"/>
                </a:solidFill>
                <a:latin typeface="Arial" panose="020B0604020202020204" pitchFamily="34" charset="0"/>
                <a:ea typeface="微软雅黑" panose="020B0503020204020204" pitchFamily="34" charset="-122"/>
                <a:sym typeface="Arial" panose="020B0604020202020204" pitchFamily="34" charset="0"/>
              </a:rPr>
              <a:t>sRNAs</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介</a:t>
            </a:r>
            <a:r>
              <a:rPr lang="zh-CN" altLang="en-US"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导</a:t>
            </a:r>
            <a:r>
              <a:rPr lang="en-US" altLang="zh-CN"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哈维氏弧菌）</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3815366" y="1647593"/>
            <a:ext cx="4833992" cy="2566251"/>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在</a:t>
            </a:r>
            <a:r>
              <a:rPr lang="zh-CN" altLang="en-US" sz="1200">
                <a:solidFill>
                  <a:schemeClr val="tx1">
                    <a:lumMod val="75000"/>
                    <a:lumOff val="25000"/>
                  </a:schemeClr>
                </a:solidFill>
                <a:ea typeface="微软雅黑" pitchFamily="34" charset="-122"/>
                <a:sym typeface="Arial" panose="020B0604020202020204" pitchFamily="34" charset="0"/>
              </a:rPr>
              <a:t>低细胞浓度时，受体主要是作为激酶传递</a:t>
            </a:r>
            <a:r>
              <a:rPr lang="zh-CN" altLang="en-US" sz="1200" smtClean="0">
                <a:solidFill>
                  <a:schemeClr val="tx1">
                    <a:lumMod val="75000"/>
                    <a:lumOff val="25000"/>
                  </a:schemeClr>
                </a:solidFill>
                <a:ea typeface="微软雅黑" pitchFamily="34" charset="-122"/>
                <a:sym typeface="Arial" panose="020B0604020202020204" pitchFamily="34" charset="0"/>
              </a:rPr>
              <a:t>磷酸盐</a:t>
            </a:r>
            <a:r>
              <a:rPr lang="en-US" altLang="zh-CN" sz="1200" smtClean="0">
                <a:solidFill>
                  <a:schemeClr val="tx1">
                    <a:lumMod val="75000"/>
                    <a:lumOff val="25000"/>
                  </a:schemeClr>
                </a:solidFill>
                <a:ea typeface="微软雅黑" pitchFamily="34" charset="-122"/>
                <a:sym typeface="Arial" panose="020B0604020202020204" pitchFamily="34" charset="0"/>
              </a:rPr>
              <a:t>(-P)</a:t>
            </a:r>
            <a:r>
              <a:rPr lang="zh-CN" altLang="en-US" sz="1200" smtClean="0">
                <a:solidFill>
                  <a:schemeClr val="tx1">
                    <a:lumMod val="75000"/>
                    <a:lumOff val="25000"/>
                  </a:schemeClr>
                </a:solidFill>
                <a:ea typeface="微软雅黑" pitchFamily="34" charset="-122"/>
                <a:sym typeface="Arial" panose="020B0604020202020204" pitchFamily="34" charset="0"/>
              </a:rPr>
              <a:t>到</a:t>
            </a:r>
            <a:r>
              <a:rPr lang="en-US" altLang="zh-CN" sz="1200" smtClean="0">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然后再到</a:t>
            </a:r>
            <a:r>
              <a:rPr lang="en-US" altLang="zh-CN" sz="1200" err="1">
                <a:solidFill>
                  <a:schemeClr val="tx1">
                    <a:lumMod val="75000"/>
                    <a:lumOff val="25000"/>
                  </a:schemeClr>
                </a:solidFill>
                <a:ea typeface="微软雅黑" pitchFamily="34" charset="-122"/>
                <a:sym typeface="Arial" panose="020B0604020202020204" pitchFamily="34" charset="0"/>
              </a:rPr>
              <a:t>LuxR</a:t>
            </a:r>
            <a:r>
              <a:rPr lang="zh-CN" altLang="en-US" sz="1200" smtClean="0">
                <a:solidFill>
                  <a:schemeClr val="tx1">
                    <a:lumMod val="75000"/>
                    <a:lumOff val="25000"/>
                  </a:schemeClr>
                </a:solidFill>
                <a:ea typeface="微软雅黑" pitchFamily="34" charset="-122"/>
                <a:sym typeface="Arial" panose="020B0604020202020204" pitchFamily="34" charset="0"/>
              </a:rPr>
              <a:t>。磷酸</a:t>
            </a:r>
            <a:r>
              <a:rPr lang="zh-CN" altLang="en-US" sz="1200">
                <a:solidFill>
                  <a:schemeClr val="tx1">
                    <a:lumMod val="75000"/>
                    <a:lumOff val="25000"/>
                  </a:schemeClr>
                </a:solidFill>
                <a:ea typeface="微软雅黑" pitchFamily="34" charset="-122"/>
                <a:sym typeface="Arial" panose="020B0604020202020204" pitchFamily="34" charset="0"/>
              </a:rPr>
              <a:t>化了的</a:t>
            </a:r>
            <a:r>
              <a:rPr lang="en-US" altLang="zh-CN" sz="1200" smtClean="0">
                <a:solidFill>
                  <a:schemeClr val="tx1">
                    <a:lumMod val="75000"/>
                    <a:lumOff val="25000"/>
                  </a:schemeClr>
                </a:solidFill>
                <a:ea typeface="微软雅黑" pitchFamily="34" charset="-122"/>
                <a:sym typeface="Arial" panose="020B0604020202020204" pitchFamily="34" charset="0"/>
              </a:rPr>
              <a:t>LuxO(LuxO-P)</a:t>
            </a:r>
            <a:r>
              <a:rPr lang="zh-CN" altLang="en-US" sz="1200" smtClean="0">
                <a:solidFill>
                  <a:schemeClr val="tx1">
                    <a:lumMod val="75000"/>
                    <a:lumOff val="25000"/>
                  </a:schemeClr>
                </a:solidFill>
                <a:ea typeface="微软雅黑" pitchFamily="34" charset="-122"/>
                <a:sym typeface="Arial" panose="020B0604020202020204" pitchFamily="34" charset="0"/>
              </a:rPr>
              <a:t>会</a:t>
            </a:r>
            <a:r>
              <a:rPr lang="zh-CN" altLang="en-US" sz="1200">
                <a:solidFill>
                  <a:schemeClr val="tx1">
                    <a:lumMod val="75000"/>
                    <a:lumOff val="25000"/>
                  </a:schemeClr>
                </a:solidFill>
                <a:ea typeface="微软雅黑" pitchFamily="34" charset="-122"/>
                <a:sym typeface="Arial" panose="020B0604020202020204" pitchFamily="34" charset="0"/>
              </a:rPr>
              <a:t>激活编码</a:t>
            </a:r>
            <a:r>
              <a:rPr lang="en-US" altLang="zh-CN" sz="1200">
                <a:solidFill>
                  <a:schemeClr val="tx1">
                    <a:lumMod val="75000"/>
                    <a:lumOff val="25000"/>
                  </a:schemeClr>
                </a:solidFill>
                <a:ea typeface="微软雅黑" pitchFamily="34" charset="-122"/>
                <a:sym typeface="Arial" panose="020B0604020202020204" pitchFamily="34" charset="0"/>
              </a:rPr>
              <a:t>5</a:t>
            </a:r>
            <a:r>
              <a:rPr lang="zh-CN" altLang="en-US" sz="1200">
                <a:solidFill>
                  <a:schemeClr val="tx1">
                    <a:lumMod val="75000"/>
                    <a:lumOff val="25000"/>
                  </a:schemeClr>
                </a:solidFill>
                <a:ea typeface="微软雅黑" pitchFamily="34" charset="-122"/>
                <a:sym typeface="Arial" panose="020B0604020202020204" pitchFamily="34" charset="0"/>
              </a:rPr>
              <a:t>个</a:t>
            </a:r>
            <a:r>
              <a:rPr lang="en-US" altLang="zh-CN" sz="1200" err="1">
                <a:solidFill>
                  <a:schemeClr val="tx1">
                    <a:lumMod val="75000"/>
                    <a:lumOff val="25000"/>
                  </a:schemeClr>
                </a:solidFill>
                <a:ea typeface="微软雅黑" pitchFamily="34" charset="-122"/>
                <a:sym typeface="Arial" panose="020B0604020202020204" pitchFamily="34" charset="0"/>
              </a:rPr>
              <a:t>sRNAs</a:t>
            </a: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Qrr1-5</a:t>
            </a:r>
            <a:r>
              <a:rPr lang="zh-CN" altLang="en-US" sz="1200">
                <a:solidFill>
                  <a:schemeClr val="tx1">
                    <a:lumMod val="75000"/>
                    <a:lumOff val="25000"/>
                  </a:schemeClr>
                </a:solidFill>
                <a:ea typeface="微软雅黑" pitchFamily="34" charset="-122"/>
                <a:sym typeface="Arial" panose="020B0604020202020204" pitchFamily="34" charset="0"/>
              </a:rPr>
              <a:t>的基因的转录。这些</a:t>
            </a:r>
            <a:r>
              <a:rPr lang="en-US" altLang="zh-CN" sz="1200" err="1">
                <a:solidFill>
                  <a:schemeClr val="tx1">
                    <a:lumMod val="75000"/>
                    <a:lumOff val="25000"/>
                  </a:schemeClr>
                </a:solidFill>
                <a:ea typeface="微软雅黑" pitchFamily="34" charset="-122"/>
                <a:sym typeface="Arial" panose="020B0604020202020204" pitchFamily="34" charset="0"/>
              </a:rPr>
              <a:t>sRNAs</a:t>
            </a:r>
            <a:r>
              <a:rPr lang="zh-CN" altLang="en-US" sz="1200">
                <a:solidFill>
                  <a:schemeClr val="tx1">
                    <a:lumMod val="75000"/>
                    <a:lumOff val="25000"/>
                  </a:schemeClr>
                </a:solidFill>
                <a:ea typeface="微软雅黑" pitchFamily="34" charset="-122"/>
                <a:sym typeface="Arial" panose="020B0604020202020204" pitchFamily="34" charset="0"/>
              </a:rPr>
              <a:t>抑制</a:t>
            </a:r>
            <a:r>
              <a:rPr lang="en-US" altLang="zh-CN" sz="1200" err="1">
                <a:solidFill>
                  <a:schemeClr val="tx1">
                    <a:lumMod val="75000"/>
                    <a:lumOff val="25000"/>
                  </a:schemeClr>
                </a:solidFill>
                <a:ea typeface="微软雅黑" pitchFamily="34" charset="-122"/>
                <a:sym typeface="Arial" panose="020B0604020202020204" pitchFamily="34" charset="0"/>
              </a:rPr>
              <a:t>LuxR</a:t>
            </a:r>
            <a:r>
              <a:rPr lang="zh-CN" altLang="en-US" sz="1200">
                <a:solidFill>
                  <a:schemeClr val="tx1">
                    <a:lumMod val="75000"/>
                    <a:lumOff val="25000"/>
                  </a:schemeClr>
                </a:solidFill>
                <a:ea typeface="微软雅黑" pitchFamily="34" charset="-122"/>
                <a:sym typeface="Arial" panose="020B0604020202020204" pitchFamily="34" charset="0"/>
              </a:rPr>
              <a:t>的翻译过程</a:t>
            </a:r>
            <a:r>
              <a:rPr lang="zh-CN" altLang="en-US" sz="1200" smtClean="0">
                <a:solidFill>
                  <a:schemeClr val="tx1">
                    <a:lumMod val="75000"/>
                    <a:lumOff val="25000"/>
                  </a:schemeClr>
                </a:solidFill>
                <a:ea typeface="微软雅黑" pitchFamily="34" charset="-122"/>
                <a:sym typeface="Arial" panose="020B0604020202020204" pitchFamily="34" charset="0"/>
              </a:rPr>
              <a:t>。</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高</a:t>
            </a:r>
            <a:r>
              <a:rPr lang="zh-CN" altLang="en-US" sz="1200">
                <a:solidFill>
                  <a:schemeClr val="tx1">
                    <a:lumMod val="75000"/>
                    <a:lumOff val="25000"/>
                  </a:schemeClr>
                </a:solidFill>
                <a:ea typeface="微软雅黑" pitchFamily="34" charset="-122"/>
                <a:sym typeface="Arial" panose="020B0604020202020204" pitchFamily="34" charset="0"/>
              </a:rPr>
              <a:t>细胞浓度时，受体切换到磷酸酶状态，逆转了磷酸基的转移方向，导致</a:t>
            </a:r>
            <a:r>
              <a:rPr lang="en-US" altLang="zh-CN" sz="1200" err="1">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去磷酸化</a:t>
            </a:r>
            <a:r>
              <a:rPr lang="zh-CN" altLang="en-US" sz="1200" smtClean="0">
                <a:solidFill>
                  <a:schemeClr val="tx1">
                    <a:lumMod val="75000"/>
                    <a:lumOff val="25000"/>
                  </a:schemeClr>
                </a:solidFill>
                <a:ea typeface="微软雅黑" pitchFamily="34" charset="-122"/>
                <a:sym typeface="Arial" panose="020B0604020202020204" pitchFamily="34" charset="0"/>
              </a:rPr>
              <a:t>，使得</a:t>
            </a:r>
            <a:r>
              <a:rPr lang="en-US" altLang="zh-CN" sz="1200" smtClean="0">
                <a:solidFill>
                  <a:schemeClr val="tx1">
                    <a:lumMod val="75000"/>
                    <a:lumOff val="25000"/>
                  </a:schemeClr>
                </a:solidFill>
                <a:ea typeface="微软雅黑" pitchFamily="34" charset="-122"/>
                <a:sym typeface="Arial" panose="020B0604020202020204" pitchFamily="34" charset="0"/>
              </a:rPr>
              <a:t>sRNAs</a:t>
            </a:r>
            <a:r>
              <a:rPr lang="zh-CN" altLang="en-US" sz="1200" smtClean="0">
                <a:solidFill>
                  <a:schemeClr val="tx1">
                    <a:lumMod val="75000"/>
                    <a:lumOff val="25000"/>
                  </a:schemeClr>
                </a:solidFill>
                <a:ea typeface="微软雅黑" pitchFamily="34" charset="-122"/>
                <a:sym typeface="Arial" panose="020B0604020202020204" pitchFamily="34" charset="0"/>
              </a:rPr>
              <a:t>数量减少，</a:t>
            </a:r>
            <a:r>
              <a:rPr lang="en-US" altLang="zh-CN" sz="1200" smtClean="0">
                <a:solidFill>
                  <a:schemeClr val="tx1">
                    <a:lumMod val="75000"/>
                    <a:lumOff val="25000"/>
                  </a:schemeClr>
                </a:solidFill>
                <a:ea typeface="微软雅黑" pitchFamily="34" charset="-122"/>
                <a:sym typeface="Arial" panose="020B0604020202020204" pitchFamily="34" charset="0"/>
              </a:rPr>
              <a:t>LuxR</a:t>
            </a:r>
            <a:r>
              <a:rPr lang="zh-CN" altLang="en-US" sz="1200" smtClean="0">
                <a:solidFill>
                  <a:schemeClr val="tx1">
                    <a:lumMod val="75000"/>
                    <a:lumOff val="25000"/>
                  </a:schemeClr>
                </a:solidFill>
                <a:ea typeface="微软雅黑" pitchFamily="34" charset="-122"/>
                <a:sym typeface="Arial" panose="020B0604020202020204" pitchFamily="34" charset="0"/>
              </a:rPr>
              <a:t>翻译过程不会被抑制。</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LuxR</a:t>
            </a:r>
            <a:r>
              <a:rPr lang="zh-CN" altLang="en-US" sz="1200">
                <a:solidFill>
                  <a:schemeClr val="tx1">
                    <a:lumMod val="75000"/>
                    <a:lumOff val="25000"/>
                  </a:schemeClr>
                </a:solidFill>
                <a:ea typeface="微软雅黑" pitchFamily="34" charset="-122"/>
                <a:sym typeface="Arial" panose="020B0604020202020204" pitchFamily="34" charset="0"/>
              </a:rPr>
              <a:t>是群体感应系统中靶基因的主要调控子，它既可以作为转录激活子，亦可以作为转录抑制子。</a:t>
            </a:r>
            <a:endParaRPr lang="en-US" altLang="zh-CN" sz="120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endParaRPr lang="zh-CN" altLang="en-US" sz="1200">
              <a:solidFill>
                <a:schemeClr val="tx1">
                  <a:lumMod val="75000"/>
                  <a:lumOff val="25000"/>
                </a:schemeClr>
              </a:solidFill>
              <a:ea typeface="微软雅黑" pitchFamily="34" charset="-122"/>
              <a:sym typeface="Arial" panose="020B0604020202020204" pitchFamily="34" charset="0"/>
            </a:endParaRP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89" y="1468428"/>
            <a:ext cx="2558238" cy="2799789"/>
          </a:xfrm>
          <a:prstGeom prst="rect">
            <a:avLst/>
          </a:prstGeom>
          <a:effectLst>
            <a:softEdge rad="12700"/>
          </a:effectLst>
        </p:spPr>
      </p:pic>
      <p:sp>
        <p:nvSpPr>
          <p:cNvPr id="3" name="文本框 2"/>
          <p:cNvSpPr txBox="1"/>
          <p:nvPr/>
        </p:nvSpPr>
        <p:spPr>
          <a:xfrm>
            <a:off x="890589" y="4433902"/>
            <a:ext cx="2503242" cy="276999"/>
          </a:xfrm>
          <a:prstGeom prst="rect">
            <a:avLst/>
          </a:prstGeom>
          <a:noFill/>
        </p:spPr>
        <p:txBody>
          <a:bodyPr wrap="square" rtlCol="0">
            <a:spAutoFit/>
          </a:bodyPr>
          <a:lstStyle/>
          <a:p>
            <a:r>
              <a:rPr lang="en-US" altLang="zh-CN" sz="1200" smtClean="0">
                <a:solidFill>
                  <a:schemeClr val="tx1">
                    <a:lumMod val="75000"/>
                    <a:lumOff val="25000"/>
                  </a:schemeClr>
                </a:solidFill>
                <a:latin typeface="Arial" pitchFamily="34" charset="0"/>
                <a:ea typeface="微软雅黑" pitchFamily="34" charset="-122"/>
              </a:rPr>
              <a:t>Vibrio harveyi </a:t>
            </a:r>
            <a:r>
              <a:rPr lang="zh-CN" altLang="en-US" sz="1200" smtClean="0">
                <a:solidFill>
                  <a:schemeClr val="tx1">
                    <a:lumMod val="75000"/>
                    <a:lumOff val="25000"/>
                  </a:schemeClr>
                </a:solidFill>
                <a:latin typeface="Arial" pitchFamily="34" charset="0"/>
                <a:ea typeface="微软雅黑" pitchFamily="34" charset="-122"/>
              </a:rPr>
              <a:t>的群体感应网络</a:t>
            </a:r>
            <a:endParaRPr lang="zh-CN" altLang="en-US" sz="1200">
              <a:solidFill>
                <a:schemeClr val="tx1">
                  <a:lumMod val="75000"/>
                  <a:lumOff val="25000"/>
                </a:schemeClr>
              </a:solidFill>
              <a:latin typeface="Arial" pitchFamily="34" charset="0"/>
              <a:ea typeface="微软雅黑" pitchFamily="34" charset="-122"/>
            </a:endParaRPr>
          </a:p>
        </p:txBody>
      </p:sp>
    </p:spTree>
    <p:extLst>
      <p:ext uri="{BB962C8B-B14F-4D97-AF65-F5344CB8AC3E}">
        <p14:creationId xmlns:p14="http://schemas.microsoft.com/office/powerpoint/2010/main" val="1094405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710046" y="889000"/>
            <a:ext cx="6152347"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群体感应网络</a:t>
            </a:r>
            <a:r>
              <a:rPr lang="en-US" altLang="zh-CN" sz="2200">
                <a:solidFill>
                  <a:srgbClr val="0067B0"/>
                </a:solidFill>
                <a:latin typeface="Arial" panose="020B0604020202020204" pitchFamily="34" charset="0"/>
                <a:ea typeface="微软雅黑" panose="020B0503020204020204" pitchFamily="34" charset="-122"/>
                <a:sym typeface="Arial" panose="020B0604020202020204" pitchFamily="34" charset="0"/>
              </a:rPr>
              <a:t>——Vibrio </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harveyi</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sRNAs</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介导）</a:t>
            </a:r>
          </a:p>
        </p:txBody>
      </p:sp>
      <p:sp>
        <p:nvSpPr>
          <p:cNvPr id="16" name="Rectangle 11"/>
          <p:cNvSpPr>
            <a:spLocks noChangeArrowheads="1"/>
          </p:cNvSpPr>
          <p:nvPr/>
        </p:nvSpPr>
        <p:spPr bwMode="auto">
          <a:xfrm>
            <a:off x="3996647" y="1418518"/>
            <a:ext cx="3970607" cy="2566251"/>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a:solidFill>
                  <a:schemeClr val="tx1">
                    <a:lumMod val="75000"/>
                    <a:lumOff val="25000"/>
                  </a:schemeClr>
                </a:solidFill>
                <a:ea typeface="微软雅黑" pitchFamily="34" charset="-122"/>
                <a:sym typeface="Arial" panose="020B0604020202020204" pitchFamily="34" charset="0"/>
              </a:rPr>
              <a:t>反馈</a:t>
            </a:r>
            <a:r>
              <a:rPr lang="zh-CN" altLang="en-US" sz="1200" smtClean="0">
                <a:solidFill>
                  <a:schemeClr val="tx1">
                    <a:lumMod val="75000"/>
                    <a:lumOff val="25000"/>
                  </a:schemeClr>
                </a:solidFill>
                <a:ea typeface="微软雅黑" pitchFamily="34" charset="-122"/>
                <a:sym typeface="Arial" panose="020B0604020202020204" pitchFamily="34" charset="0"/>
              </a:rPr>
              <a:t>环：</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en-US" altLang="zh-CN" sz="1200" err="1" smtClean="0">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抑制它自身的转录</a:t>
            </a:r>
            <a:r>
              <a:rPr lang="en-US" altLang="zh-CN" sz="1200" smtClean="0">
                <a:solidFill>
                  <a:schemeClr val="tx1">
                    <a:lumMod val="75000"/>
                    <a:lumOff val="25000"/>
                  </a:schemeClr>
                </a:solidFill>
                <a:ea typeface="微软雅黑" pitchFamily="34" charset="-122"/>
                <a:sym typeface="Arial" panose="020B0604020202020204" pitchFamily="34" charset="0"/>
              </a:rPr>
              <a:t>;</a:t>
            </a: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en-US" altLang="zh-CN" sz="1200" err="1" smtClean="0">
                <a:solidFill>
                  <a:schemeClr val="tx1">
                    <a:lumMod val="75000"/>
                    <a:lumOff val="25000"/>
                  </a:schemeClr>
                </a:solidFill>
                <a:ea typeface="微软雅黑" pitchFamily="34" charset="-122"/>
                <a:sym typeface="Arial" panose="020B0604020202020204" pitchFamily="34" charset="0"/>
              </a:rPr>
              <a:t>Qrr</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en-US" altLang="zh-CN" sz="1200" err="1">
                <a:solidFill>
                  <a:schemeClr val="tx1">
                    <a:lumMod val="75000"/>
                    <a:lumOff val="25000"/>
                  </a:schemeClr>
                </a:solidFill>
                <a:ea typeface="微软雅黑" pitchFamily="34" charset="-122"/>
                <a:sym typeface="Arial" panose="020B0604020202020204" pitchFamily="34" charset="0"/>
              </a:rPr>
              <a:t>sRNA</a:t>
            </a:r>
            <a:r>
              <a:rPr lang="zh-CN" altLang="en-US" sz="1200" smtClean="0">
                <a:solidFill>
                  <a:schemeClr val="tx1">
                    <a:lumMod val="75000"/>
                    <a:lumOff val="25000"/>
                  </a:schemeClr>
                </a:solidFill>
                <a:ea typeface="微软雅黑" pitchFamily="34" charset="-122"/>
                <a:sym typeface="Arial" panose="020B0604020202020204" pitchFamily="34" charset="0"/>
              </a:rPr>
              <a:t>抑制</a:t>
            </a:r>
            <a:r>
              <a:rPr lang="en-US" altLang="zh-CN" sz="1200" smtClean="0">
                <a:solidFill>
                  <a:schemeClr val="tx1">
                    <a:lumMod val="75000"/>
                    <a:lumOff val="25000"/>
                  </a:schemeClr>
                </a:solidFill>
                <a:ea typeface="微软雅黑" pitchFamily="34" charset="-122"/>
                <a:sym typeface="Arial" panose="020B0604020202020204" pitchFamily="34" charset="0"/>
              </a:rPr>
              <a:t>Lux0</a:t>
            </a:r>
            <a:r>
              <a:rPr lang="zh-CN" altLang="en-US" sz="1200" smtClean="0">
                <a:solidFill>
                  <a:schemeClr val="tx1">
                    <a:lumMod val="75000"/>
                    <a:lumOff val="25000"/>
                  </a:schemeClr>
                </a:solidFill>
                <a:ea typeface="微软雅黑" pitchFamily="34" charset="-122"/>
                <a:sym typeface="Arial" panose="020B0604020202020204" pitchFamily="34" charset="0"/>
              </a:rPr>
              <a:t>的翻译</a:t>
            </a:r>
            <a:r>
              <a:rPr lang="en-US" altLang="zh-CN" sz="1200" smtClean="0">
                <a:solidFill>
                  <a:schemeClr val="tx1">
                    <a:lumMod val="75000"/>
                    <a:lumOff val="25000"/>
                  </a:schemeClr>
                </a:solidFill>
                <a:ea typeface="微软雅黑" pitchFamily="34" charset="-122"/>
                <a:sym typeface="Arial" panose="020B0604020202020204" pitchFamily="34" charset="0"/>
              </a:rPr>
              <a:t>;</a:t>
            </a: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en-US" altLang="zh-CN" sz="1200" err="1" smtClean="0">
                <a:solidFill>
                  <a:schemeClr val="tx1">
                    <a:lumMod val="75000"/>
                    <a:lumOff val="25000"/>
                  </a:schemeClr>
                </a:solidFill>
                <a:ea typeface="微软雅黑" pitchFamily="34" charset="-122"/>
                <a:sym typeface="Arial" panose="020B0604020202020204" pitchFamily="34" charset="0"/>
              </a:rPr>
              <a:t>LuxR</a:t>
            </a:r>
            <a:r>
              <a:rPr lang="zh-CN" altLang="en-US" sz="1200">
                <a:solidFill>
                  <a:schemeClr val="tx1">
                    <a:lumMod val="75000"/>
                    <a:lumOff val="25000"/>
                  </a:schemeClr>
                </a:solidFill>
                <a:ea typeface="微软雅黑" pitchFamily="34" charset="-122"/>
                <a:sym typeface="Arial" panose="020B0604020202020204" pitchFamily="34" charset="0"/>
              </a:rPr>
              <a:t>抑制自身的转录</a:t>
            </a:r>
            <a:r>
              <a:rPr lang="en-US" altLang="zh-CN" sz="1200" smtClean="0">
                <a:solidFill>
                  <a:schemeClr val="tx1">
                    <a:lumMod val="75000"/>
                    <a:lumOff val="25000"/>
                  </a:schemeClr>
                </a:solidFill>
                <a:ea typeface="微软雅黑" pitchFamily="34" charset="-122"/>
                <a:sym typeface="Arial" panose="020B0604020202020204" pitchFamily="34" charset="0"/>
              </a:rPr>
              <a:t>;</a:t>
            </a: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en-US" altLang="zh-CN" sz="1200" err="1" smtClean="0">
                <a:solidFill>
                  <a:schemeClr val="tx1">
                    <a:lumMod val="75000"/>
                    <a:lumOff val="25000"/>
                  </a:schemeClr>
                </a:solidFill>
                <a:ea typeface="微软雅黑" pitchFamily="34" charset="-122"/>
                <a:sym typeface="Arial" panose="020B0604020202020204" pitchFamily="34" charset="0"/>
              </a:rPr>
              <a:t>LuxR</a:t>
            </a:r>
            <a:r>
              <a:rPr lang="zh-CN" altLang="en-US" sz="1200">
                <a:solidFill>
                  <a:schemeClr val="tx1">
                    <a:lumMod val="75000"/>
                    <a:lumOff val="25000"/>
                  </a:schemeClr>
                </a:solidFill>
                <a:ea typeface="微软雅黑" pitchFamily="34" charset="-122"/>
                <a:sym typeface="Arial" panose="020B0604020202020204" pitchFamily="34" charset="0"/>
              </a:rPr>
              <a:t>激活</a:t>
            </a:r>
            <a:r>
              <a:rPr lang="en-US" altLang="zh-CN" sz="1200">
                <a:solidFill>
                  <a:schemeClr val="tx1">
                    <a:lumMod val="75000"/>
                    <a:lumOff val="25000"/>
                  </a:schemeClr>
                </a:solidFill>
                <a:ea typeface="微软雅黑" pitchFamily="34" charset="-122"/>
                <a:sym typeface="Arial" panose="020B0604020202020204" pitchFamily="34" charset="0"/>
              </a:rPr>
              <a:t>qrr2-4</a:t>
            </a:r>
            <a:r>
              <a:rPr lang="zh-CN" altLang="en-US" sz="1200">
                <a:solidFill>
                  <a:schemeClr val="tx1">
                    <a:lumMod val="75000"/>
                    <a:lumOff val="25000"/>
                  </a:schemeClr>
                </a:solidFill>
                <a:ea typeface="微软雅黑" pitchFamily="34" charset="-122"/>
                <a:sym typeface="Arial" panose="020B0604020202020204" pitchFamily="34" charset="0"/>
              </a:rPr>
              <a:t>基因的表达，而这些基因</a:t>
            </a:r>
            <a:r>
              <a:rPr lang="zh-CN" altLang="en-US" sz="1200" smtClean="0">
                <a:solidFill>
                  <a:schemeClr val="tx1">
                    <a:lumMod val="75000"/>
                    <a:lumOff val="25000"/>
                  </a:schemeClr>
                </a:solidFill>
                <a:ea typeface="微软雅黑" pitchFamily="34" charset="-122"/>
                <a:sym typeface="Arial" panose="020B0604020202020204" pitchFamily="34" charset="0"/>
              </a:rPr>
              <a:t>反过来又  会</a:t>
            </a:r>
            <a:r>
              <a:rPr lang="zh-CN" altLang="en-US" sz="1200">
                <a:solidFill>
                  <a:schemeClr val="tx1">
                    <a:lumMod val="75000"/>
                    <a:lumOff val="25000"/>
                  </a:schemeClr>
                </a:solidFill>
                <a:ea typeface="微软雅黑" pitchFamily="34" charset="-122"/>
                <a:sym typeface="Arial" panose="020B0604020202020204" pitchFamily="34" charset="0"/>
              </a:rPr>
              <a:t>抑制</a:t>
            </a:r>
            <a:r>
              <a:rPr lang="en-US" altLang="zh-CN" sz="1200" err="1">
                <a:solidFill>
                  <a:schemeClr val="tx1">
                    <a:lumMod val="75000"/>
                    <a:lumOff val="25000"/>
                  </a:schemeClr>
                </a:solidFill>
                <a:ea typeface="微软雅黑" pitchFamily="34" charset="-122"/>
                <a:sym typeface="Arial" panose="020B0604020202020204" pitchFamily="34" charset="0"/>
              </a:rPr>
              <a:t>luxR</a:t>
            </a:r>
            <a:r>
              <a:rPr lang="zh-CN" altLang="en-US" sz="1200">
                <a:solidFill>
                  <a:schemeClr val="tx1">
                    <a:lumMod val="75000"/>
                    <a:lumOff val="25000"/>
                  </a:schemeClr>
                </a:solidFill>
                <a:ea typeface="微软雅黑" pitchFamily="34" charset="-122"/>
                <a:sym typeface="Arial" panose="020B0604020202020204" pitchFamily="34" charset="0"/>
              </a:rPr>
              <a:t>的翻译</a:t>
            </a:r>
            <a:r>
              <a:rPr lang="en-US" altLang="zh-CN" sz="1200" smtClean="0">
                <a:solidFill>
                  <a:schemeClr val="tx1">
                    <a:lumMod val="75000"/>
                    <a:lumOff val="25000"/>
                  </a:schemeClr>
                </a:solidFill>
                <a:ea typeface="微软雅黑" pitchFamily="34" charset="-122"/>
                <a:sym typeface="Arial" panose="020B0604020202020204" pitchFamily="34" charset="0"/>
              </a:rPr>
              <a:t>;</a:t>
            </a: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zh-CN" altLang="en-US" sz="1200" smtClean="0">
                <a:solidFill>
                  <a:schemeClr val="tx1">
                    <a:lumMod val="75000"/>
                    <a:lumOff val="25000"/>
                  </a:schemeClr>
                </a:solidFill>
                <a:ea typeface="微软雅黑" pitchFamily="34" charset="-122"/>
                <a:sym typeface="Arial" panose="020B0604020202020204" pitchFamily="34" charset="0"/>
              </a:rPr>
              <a:t>实验</a:t>
            </a:r>
            <a:r>
              <a:rPr lang="zh-CN" altLang="en-US" sz="1200">
                <a:solidFill>
                  <a:schemeClr val="tx1">
                    <a:lumMod val="75000"/>
                    <a:lumOff val="25000"/>
                  </a:schemeClr>
                </a:solidFill>
                <a:ea typeface="微软雅黑" pitchFamily="34" charset="-122"/>
                <a:sym typeface="Arial" panose="020B0604020202020204" pitchFamily="34" charset="0"/>
              </a:rPr>
              <a:t>结果表明，破坏</a:t>
            </a:r>
            <a:r>
              <a:rPr lang="en-US" altLang="zh-CN" sz="1200" err="1">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环或是</a:t>
            </a:r>
            <a:r>
              <a:rPr lang="en-US" altLang="zh-CN" sz="1200" err="1">
                <a:solidFill>
                  <a:schemeClr val="tx1">
                    <a:lumMod val="75000"/>
                    <a:lumOff val="25000"/>
                  </a:schemeClr>
                </a:solidFill>
                <a:ea typeface="微软雅黑" pitchFamily="34" charset="-122"/>
                <a:sym typeface="Arial" panose="020B0604020202020204" pitchFamily="34" charset="0"/>
              </a:rPr>
              <a:t>sRNAs</a:t>
            </a:r>
            <a:r>
              <a:rPr lang="zh-CN" altLang="en-US" sz="1200">
                <a:solidFill>
                  <a:schemeClr val="tx1">
                    <a:lumMod val="75000"/>
                    <a:lumOff val="25000"/>
                  </a:schemeClr>
                </a:solidFill>
                <a:ea typeface="微软雅黑" pitchFamily="34" charset="-122"/>
                <a:sym typeface="Arial" panose="020B0604020202020204" pitchFamily="34" charset="0"/>
              </a:rPr>
              <a:t>环或是同时破坏这两个</a:t>
            </a:r>
            <a:r>
              <a:rPr lang="zh-CN" altLang="en-US" sz="1200" smtClean="0">
                <a:solidFill>
                  <a:schemeClr val="tx1">
                    <a:lumMod val="75000"/>
                    <a:lumOff val="25000"/>
                  </a:schemeClr>
                </a:solidFill>
                <a:ea typeface="微软雅黑" pitchFamily="34" charset="-122"/>
                <a:sym typeface="Arial" panose="020B0604020202020204" pitchFamily="34" charset="0"/>
              </a:rPr>
              <a:t>环都</a:t>
            </a:r>
            <a:r>
              <a:rPr lang="zh-CN" altLang="en-US" sz="1200">
                <a:solidFill>
                  <a:schemeClr val="tx1">
                    <a:lumMod val="75000"/>
                    <a:lumOff val="25000"/>
                  </a:schemeClr>
                </a:solidFill>
                <a:ea typeface="微软雅黑" pitchFamily="34" charset="-122"/>
                <a:sym typeface="Arial" panose="020B0604020202020204" pitchFamily="34" charset="0"/>
              </a:rPr>
              <a:t>可以增加</a:t>
            </a:r>
            <a:r>
              <a:rPr lang="en-US" altLang="zh-CN" sz="1200" err="1">
                <a:solidFill>
                  <a:schemeClr val="tx1">
                    <a:lumMod val="75000"/>
                    <a:lumOff val="25000"/>
                  </a:schemeClr>
                </a:solidFill>
                <a:ea typeface="微软雅黑" pitchFamily="34" charset="-122"/>
                <a:sym typeface="Arial" panose="020B0604020202020204" pitchFamily="34" charset="0"/>
              </a:rPr>
              <a:t>LuxO</a:t>
            </a:r>
            <a:r>
              <a:rPr lang="en-US" altLang="zh-CN" sz="1200">
                <a:solidFill>
                  <a:schemeClr val="tx1">
                    <a:lumMod val="75000"/>
                    <a:lumOff val="25000"/>
                  </a:schemeClr>
                </a:solidFill>
                <a:ea typeface="微软雅黑" pitchFamily="34" charset="-122"/>
                <a:sym typeface="Arial" panose="020B0604020202020204" pitchFamily="34" charset="0"/>
              </a:rPr>
              <a:t>-P</a:t>
            </a:r>
            <a:r>
              <a:rPr lang="zh-CN" altLang="en-US" sz="1200">
                <a:solidFill>
                  <a:schemeClr val="tx1">
                    <a:lumMod val="75000"/>
                    <a:lumOff val="25000"/>
                  </a:schemeClr>
                </a:solidFill>
                <a:ea typeface="微软雅黑" pitchFamily="34" charset="-122"/>
                <a:sym typeface="Arial" panose="020B0604020202020204" pitchFamily="34" charset="0"/>
              </a:rPr>
              <a:t>的水平。另外，这些反馈环也会影响群体感应靶基因表达的</a:t>
            </a:r>
            <a:r>
              <a:rPr lang="zh-CN" altLang="en-US" sz="1200" smtClean="0">
                <a:solidFill>
                  <a:schemeClr val="tx1">
                    <a:lumMod val="75000"/>
                    <a:lumOff val="25000"/>
                  </a:schemeClr>
                </a:solidFill>
                <a:ea typeface="微软雅黑" pitchFamily="34" charset="-122"/>
                <a:sym typeface="Arial" panose="020B0604020202020204" pitchFamily="34" charset="0"/>
              </a:rPr>
              <a:t>时间</a:t>
            </a:r>
            <a:r>
              <a:rPr lang="zh-CN" altLang="en-US" sz="1200">
                <a:solidFill>
                  <a:schemeClr val="tx1">
                    <a:lumMod val="75000"/>
                    <a:lumOff val="25000"/>
                  </a:schemeClr>
                </a:solidFill>
                <a:ea typeface="微软雅黑" pitchFamily="34" charset="-122"/>
                <a:sym typeface="Arial" panose="020B0604020202020204" pitchFamily="34" charset="0"/>
              </a:rPr>
              <a:t>。</a:t>
            </a: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89" y="1468428"/>
            <a:ext cx="2558238" cy="2799789"/>
          </a:xfrm>
          <a:prstGeom prst="rect">
            <a:avLst/>
          </a:prstGeom>
          <a:effectLst>
            <a:softEdge rad="12700"/>
          </a:effectLst>
        </p:spPr>
      </p:pic>
    </p:spTree>
    <p:extLst>
      <p:ext uri="{BB962C8B-B14F-4D97-AF65-F5344CB8AC3E}">
        <p14:creationId xmlns:p14="http://schemas.microsoft.com/office/powerpoint/2010/main" val="1501860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710046" y="889000"/>
            <a:ext cx="6152347"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群体感应网络</a:t>
            </a:r>
            <a:r>
              <a:rPr lang="en-US" altLang="zh-CN" sz="2200">
                <a:solidFill>
                  <a:srgbClr val="0067B0"/>
                </a:solidFill>
                <a:latin typeface="Arial" panose="020B0604020202020204" pitchFamily="34" charset="0"/>
                <a:ea typeface="微软雅黑" panose="020B0503020204020204" pitchFamily="34" charset="-122"/>
                <a:sym typeface="Arial" panose="020B0604020202020204" pitchFamily="34" charset="0"/>
              </a:rPr>
              <a:t>——Vibrio </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harveyi</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sRNAs</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介导）</a:t>
            </a:r>
          </a:p>
        </p:txBody>
      </p:sp>
      <p:sp>
        <p:nvSpPr>
          <p:cNvPr id="16" name="Rectangle 11"/>
          <p:cNvSpPr>
            <a:spLocks noChangeArrowheads="1"/>
          </p:cNvSpPr>
          <p:nvPr/>
        </p:nvSpPr>
        <p:spPr bwMode="auto">
          <a:xfrm>
            <a:off x="3786219" y="1334455"/>
            <a:ext cx="4469066" cy="2566251"/>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实验简化建模为两种状态共存的系统。即</a:t>
            </a:r>
            <a:r>
              <a:rPr lang="zh-CN" altLang="en-US" sz="1200">
                <a:solidFill>
                  <a:schemeClr val="tx1">
                    <a:lumMod val="75000"/>
                    <a:lumOff val="25000"/>
                  </a:schemeClr>
                </a:solidFill>
                <a:ea typeface="微软雅黑" pitchFamily="34" charset="-122"/>
                <a:sym typeface="Arial" panose="020B0604020202020204" pitchFamily="34" charset="0"/>
              </a:rPr>
              <a:t>受体要么以激酶形式</a:t>
            </a:r>
            <a:r>
              <a:rPr lang="en-US" altLang="zh-CN" sz="1200" err="1" smtClean="0">
                <a:solidFill>
                  <a:schemeClr val="tx1">
                    <a:lumMod val="75000"/>
                    <a:lumOff val="25000"/>
                  </a:schemeClr>
                </a:solidFill>
                <a:ea typeface="微软雅黑" pitchFamily="34" charset="-122"/>
                <a:sym typeface="Arial" panose="020B0604020202020204" pitchFamily="34" charset="0"/>
              </a:rPr>
              <a:t>Kn</a:t>
            </a:r>
            <a:r>
              <a:rPr lang="zh-CN" altLang="en-US" sz="1200" smtClean="0">
                <a:solidFill>
                  <a:schemeClr val="tx1">
                    <a:lumMod val="75000"/>
                    <a:lumOff val="25000"/>
                  </a:schemeClr>
                </a:solidFill>
                <a:ea typeface="微软雅黑" pitchFamily="34" charset="-122"/>
                <a:sym typeface="Arial" panose="020B0604020202020204" pitchFamily="34" charset="0"/>
              </a:rPr>
              <a:t>存在</a:t>
            </a:r>
            <a:r>
              <a:rPr lang="zh-CN" altLang="en-US" sz="1200">
                <a:solidFill>
                  <a:schemeClr val="tx1">
                    <a:lumMod val="75000"/>
                    <a:lumOff val="25000"/>
                  </a:schemeClr>
                </a:solidFill>
                <a:ea typeface="微软雅黑" pitchFamily="34" charset="-122"/>
                <a:sym typeface="Arial" panose="020B0604020202020204" pitchFamily="34" charset="0"/>
              </a:rPr>
              <a:t>，要么以磷酸酶形式</a:t>
            </a:r>
            <a:r>
              <a:rPr lang="en-US" altLang="zh-CN" sz="1200" err="1" smtClean="0">
                <a:solidFill>
                  <a:schemeClr val="tx1">
                    <a:lumMod val="75000"/>
                    <a:lumOff val="25000"/>
                  </a:schemeClr>
                </a:solidFill>
                <a:ea typeface="微软雅黑" pitchFamily="34" charset="-122"/>
                <a:sym typeface="Arial" panose="020B0604020202020204" pitchFamily="34" charset="0"/>
              </a:rPr>
              <a:t>Pn</a:t>
            </a:r>
            <a:r>
              <a:rPr lang="zh-CN" altLang="en-US" sz="1200" smtClean="0">
                <a:solidFill>
                  <a:schemeClr val="tx1">
                    <a:lumMod val="75000"/>
                    <a:lumOff val="25000"/>
                  </a:schemeClr>
                </a:solidFill>
                <a:ea typeface="微软雅黑" pitchFamily="34" charset="-122"/>
                <a:sym typeface="Arial" panose="020B0604020202020204" pitchFamily="34" charset="0"/>
              </a:rPr>
              <a:t>存在。</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zh-CN" altLang="en-US" sz="1200" smtClean="0">
                <a:solidFill>
                  <a:schemeClr val="tx1">
                    <a:lumMod val="75000"/>
                    <a:lumOff val="25000"/>
                  </a:schemeClr>
                </a:solidFill>
                <a:ea typeface="微软雅黑" pitchFamily="34" charset="-122"/>
                <a:sym typeface="Arial" panose="020B0604020202020204" pitchFamily="34" charset="0"/>
              </a:rPr>
              <a:t>在</a:t>
            </a:r>
            <a:r>
              <a:rPr lang="zh-CN" altLang="en-US" sz="1200">
                <a:solidFill>
                  <a:schemeClr val="tx1">
                    <a:lumMod val="75000"/>
                    <a:lumOff val="25000"/>
                  </a:schemeClr>
                </a:solidFill>
                <a:ea typeface="微软雅黑" pitchFamily="34" charset="-122"/>
                <a:sym typeface="Arial" panose="020B0604020202020204" pitchFamily="34" charset="0"/>
              </a:rPr>
              <a:t>激酶模式时，受体可以自磷酸化，然后传输磷酸盐，从</a:t>
            </a:r>
            <a:r>
              <a:rPr lang="en-US" altLang="zh-CN" sz="1200" err="1">
                <a:solidFill>
                  <a:schemeClr val="tx1">
                    <a:lumMod val="75000"/>
                    <a:lumOff val="25000"/>
                  </a:schemeClr>
                </a:solidFill>
                <a:ea typeface="微软雅黑" pitchFamily="34" charset="-122"/>
                <a:sym typeface="Arial" panose="020B0604020202020204" pitchFamily="34" charset="0"/>
              </a:rPr>
              <a:t>LuxU</a:t>
            </a:r>
            <a:r>
              <a:rPr lang="zh-CN" altLang="en-US" sz="1200" smtClean="0">
                <a:solidFill>
                  <a:schemeClr val="tx1">
                    <a:lumMod val="75000"/>
                    <a:lumOff val="25000"/>
                  </a:schemeClr>
                </a:solidFill>
                <a:ea typeface="微软雅黑" pitchFamily="34" charset="-122"/>
                <a:sym typeface="Arial" panose="020B0604020202020204" pitchFamily="34" charset="0"/>
              </a:rPr>
              <a:t>到</a:t>
            </a:r>
            <a:r>
              <a:rPr lang="en-US" altLang="zh-CN" sz="1200" err="1" smtClean="0">
                <a:solidFill>
                  <a:schemeClr val="tx1">
                    <a:lumMod val="75000"/>
                    <a:lumOff val="25000"/>
                  </a:schemeClr>
                </a:solidFill>
                <a:ea typeface="微软雅黑" pitchFamily="34" charset="-122"/>
                <a:sym typeface="Arial" panose="020B0604020202020204" pitchFamily="34" charset="0"/>
              </a:rPr>
              <a:t>LuxO</a:t>
            </a:r>
            <a:r>
              <a:rPr lang="en-US" altLang="zh-CN" sz="1200" smtClean="0">
                <a:solidFill>
                  <a:schemeClr val="tx1">
                    <a:lumMod val="75000"/>
                    <a:lumOff val="25000"/>
                  </a:schemeClr>
                </a:solidFill>
                <a:ea typeface="微软雅黑" pitchFamily="34" charset="-122"/>
                <a:sym typeface="Arial" panose="020B0604020202020204" pitchFamily="34" charset="0"/>
              </a:rPr>
              <a:t>;</a:t>
            </a: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zh-CN" altLang="en-US" sz="1200" smtClean="0">
                <a:solidFill>
                  <a:schemeClr val="tx1">
                    <a:lumMod val="75000"/>
                    <a:lumOff val="25000"/>
                  </a:schemeClr>
                </a:solidFill>
                <a:ea typeface="微软雅黑" pitchFamily="34" charset="-122"/>
                <a:sym typeface="Arial" panose="020B0604020202020204" pitchFamily="34" charset="0"/>
              </a:rPr>
              <a:t>而在磷酸酶</a:t>
            </a:r>
            <a:r>
              <a:rPr lang="zh-CN" altLang="en-US" sz="1200">
                <a:solidFill>
                  <a:schemeClr val="tx1">
                    <a:lumMod val="75000"/>
                    <a:lumOff val="25000"/>
                  </a:schemeClr>
                </a:solidFill>
                <a:ea typeface="微软雅黑" pitchFamily="34" charset="-122"/>
                <a:sym typeface="Arial" panose="020B0604020202020204" pitchFamily="34" charset="0"/>
              </a:rPr>
              <a:t>模式时，磷酸盐传输的方向反过来了</a:t>
            </a:r>
            <a:r>
              <a:rPr lang="zh-CN" altLang="en-US" sz="1200" smtClean="0">
                <a:solidFill>
                  <a:schemeClr val="tx1">
                    <a:lumMod val="75000"/>
                    <a:lumOff val="25000"/>
                  </a:schemeClr>
                </a:solidFill>
                <a:ea typeface="微软雅黑" pitchFamily="34" charset="-122"/>
                <a:sym typeface="Arial" panose="020B0604020202020204" pitchFamily="34" charset="0"/>
              </a:rPr>
              <a:t>。</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zh-CN" altLang="en-US" sz="1200" smtClean="0">
                <a:solidFill>
                  <a:schemeClr val="tx1">
                    <a:lumMod val="75000"/>
                    <a:lumOff val="25000"/>
                  </a:schemeClr>
                </a:solidFill>
                <a:ea typeface="微软雅黑" pitchFamily="34" charset="-122"/>
                <a:sym typeface="Arial" panose="020B0604020202020204" pitchFamily="34" charset="0"/>
              </a:rPr>
              <a:t>实验</a:t>
            </a:r>
            <a:r>
              <a:rPr lang="zh-CN" altLang="en-US" sz="1200">
                <a:solidFill>
                  <a:schemeClr val="tx1">
                    <a:lumMod val="75000"/>
                    <a:lumOff val="25000"/>
                  </a:schemeClr>
                </a:solidFill>
                <a:ea typeface="微软雅黑" pitchFamily="34" charset="-122"/>
                <a:sym typeface="Arial" panose="020B0604020202020204" pitchFamily="34" charset="0"/>
              </a:rPr>
              <a:t>表明在低细胞浓度时，受体</a:t>
            </a:r>
            <a:r>
              <a:rPr lang="zh-CN" altLang="en-US" sz="1200" smtClean="0">
                <a:solidFill>
                  <a:schemeClr val="tx1">
                    <a:lumMod val="75000"/>
                    <a:lumOff val="25000"/>
                  </a:schemeClr>
                </a:solidFill>
                <a:ea typeface="微软雅黑" pitchFamily="34" charset="-122"/>
                <a:sym typeface="Arial" panose="020B0604020202020204" pitchFamily="34" charset="0"/>
              </a:rPr>
              <a:t>主要为</a:t>
            </a:r>
            <a:r>
              <a:rPr lang="zh-CN" altLang="en-US" sz="1200">
                <a:solidFill>
                  <a:schemeClr val="tx1">
                    <a:lumMod val="75000"/>
                    <a:lumOff val="25000"/>
                  </a:schemeClr>
                </a:solidFill>
                <a:ea typeface="微软雅黑" pitchFamily="34" charset="-122"/>
                <a:sym typeface="Arial" panose="020B0604020202020204" pitchFamily="34" charset="0"/>
              </a:rPr>
              <a:t>激酶模式</a:t>
            </a:r>
            <a:r>
              <a:rPr lang="en-US" altLang="zh-CN" sz="1200">
                <a:solidFill>
                  <a:schemeClr val="tx1">
                    <a:lumMod val="75000"/>
                    <a:lumOff val="25000"/>
                  </a:schemeClr>
                </a:solidFill>
                <a:ea typeface="微软雅黑" pitchFamily="34" charset="-122"/>
                <a:sym typeface="Arial" panose="020B0604020202020204" pitchFamily="34" charset="0"/>
              </a:rPr>
              <a:t>;</a:t>
            </a:r>
            <a:r>
              <a:rPr lang="zh-CN" altLang="en-US" sz="1200">
                <a:solidFill>
                  <a:schemeClr val="tx1">
                    <a:lumMod val="75000"/>
                    <a:lumOff val="25000"/>
                  </a:schemeClr>
                </a:solidFill>
                <a:ea typeface="微软雅黑" pitchFamily="34" charset="-122"/>
                <a:sym typeface="Arial" panose="020B0604020202020204" pitchFamily="34" charset="0"/>
              </a:rPr>
              <a:t>而在高细胞浓度时，受体主要为磷酸酶模式。相应地，我们考虑</a:t>
            </a:r>
            <a:r>
              <a:rPr lang="zh-CN" altLang="en-US" sz="1200" smtClean="0">
                <a:solidFill>
                  <a:schemeClr val="tx1">
                    <a:lumMod val="75000"/>
                    <a:lumOff val="25000"/>
                  </a:schemeClr>
                </a:solidFill>
                <a:ea typeface="微软雅黑" pitchFamily="34" charset="-122"/>
                <a:sym typeface="Arial" panose="020B0604020202020204" pitchFamily="34" charset="0"/>
              </a:rPr>
              <a:t>这样一</a:t>
            </a:r>
            <a:r>
              <a:rPr lang="zh-CN" altLang="en-US" sz="1200">
                <a:solidFill>
                  <a:schemeClr val="tx1">
                    <a:lumMod val="75000"/>
                    <a:lumOff val="25000"/>
                  </a:schemeClr>
                </a:solidFill>
                <a:ea typeface="微软雅黑" pitchFamily="34" charset="-122"/>
                <a:sym typeface="Arial" panose="020B0604020202020204" pitchFamily="34" charset="0"/>
              </a:rPr>
              <a:t>个简化模型，自由的受体对应于激酶模式，而当受体与自诱导物绑定在一起时</a:t>
            </a:r>
            <a:r>
              <a:rPr lang="zh-CN" altLang="en-US" sz="1200" smtClean="0">
                <a:solidFill>
                  <a:schemeClr val="tx1">
                    <a:lumMod val="75000"/>
                    <a:lumOff val="25000"/>
                  </a:schemeClr>
                </a:solidFill>
                <a:ea typeface="微软雅黑" pitchFamily="34" charset="-122"/>
                <a:sym typeface="Arial" panose="020B0604020202020204" pitchFamily="34" charset="0"/>
              </a:rPr>
              <a:t>，受体</a:t>
            </a:r>
            <a:r>
              <a:rPr lang="zh-CN" altLang="en-US" sz="1200">
                <a:solidFill>
                  <a:schemeClr val="tx1">
                    <a:lumMod val="75000"/>
                    <a:lumOff val="25000"/>
                  </a:schemeClr>
                </a:solidFill>
                <a:ea typeface="微软雅黑" pitchFamily="34" charset="-122"/>
                <a:sym typeface="Arial" panose="020B0604020202020204" pitchFamily="34" charset="0"/>
              </a:rPr>
              <a:t>也从激酶状态切换到磷酸酶状态。</a:t>
            </a: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89" y="1468428"/>
            <a:ext cx="2558238" cy="2799789"/>
          </a:xfrm>
          <a:prstGeom prst="rect">
            <a:avLst/>
          </a:prstGeom>
          <a:effectLst>
            <a:softEdge rad="12700"/>
          </a:effectLst>
        </p:spPr>
      </p:pic>
    </p:spTree>
    <p:extLst>
      <p:ext uri="{BB962C8B-B14F-4D97-AF65-F5344CB8AC3E}">
        <p14:creationId xmlns:p14="http://schemas.microsoft.com/office/powerpoint/2010/main" val="4079323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710046" y="889000"/>
            <a:ext cx="6152347"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群体感应网络</a:t>
            </a:r>
            <a:r>
              <a:rPr lang="en-US" altLang="zh-CN" sz="2200">
                <a:solidFill>
                  <a:srgbClr val="0067B0"/>
                </a:solidFill>
                <a:latin typeface="Arial" panose="020B0604020202020204" pitchFamily="34" charset="0"/>
                <a:ea typeface="微软雅黑" panose="020B0503020204020204" pitchFamily="34" charset="-122"/>
                <a:sym typeface="Arial" panose="020B0604020202020204" pitchFamily="34" charset="0"/>
              </a:rPr>
              <a:t>——Vibrio </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harveyi</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sRNAs</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介导）</a:t>
            </a: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89" y="2280685"/>
            <a:ext cx="2575034" cy="1566737"/>
          </a:xfrm>
          <a:prstGeom prst="rect">
            <a:avLst/>
          </a:prstGeom>
          <a:effectLst>
            <a:softEdge rad="12700"/>
          </a:effectLst>
        </p:spPr>
      </p:pic>
      <p:sp>
        <p:nvSpPr>
          <p:cNvPr id="5" name="文本框 4"/>
          <p:cNvSpPr txBox="1"/>
          <p:nvPr/>
        </p:nvSpPr>
        <p:spPr>
          <a:xfrm>
            <a:off x="3724381" y="1478615"/>
            <a:ext cx="4489807" cy="1015663"/>
          </a:xfrm>
          <a:prstGeom prst="rect">
            <a:avLst/>
          </a:prstGeom>
          <a:noFill/>
        </p:spPr>
        <p:txBody>
          <a:bodyPr wrap="square" rtlCol="0">
            <a:spAutoFit/>
          </a:bodyPr>
          <a:lstStyle/>
          <a:p>
            <a:r>
              <a:rPr lang="zh-CN" altLang="en-US" sz="1200" smtClean="0">
                <a:solidFill>
                  <a:schemeClr val="tx1">
                    <a:lumMod val="75000"/>
                    <a:lumOff val="25000"/>
                  </a:schemeClr>
                </a:solidFill>
                <a:latin typeface="Arial" pitchFamily="34" charset="0"/>
                <a:ea typeface="微软雅黑" pitchFamily="34" charset="-122"/>
                <a:sym typeface="Arial" panose="020B0604020202020204" pitchFamily="34" charset="0"/>
              </a:rPr>
              <a:t>受体</a:t>
            </a:r>
            <a:r>
              <a:rPr lang="zh-CN" altLang="en-US" sz="1200">
                <a:solidFill>
                  <a:schemeClr val="tx1">
                    <a:lumMod val="75000"/>
                    <a:lumOff val="25000"/>
                  </a:schemeClr>
                </a:solidFill>
                <a:latin typeface="Arial" pitchFamily="34" charset="0"/>
                <a:ea typeface="微软雅黑" pitchFamily="34" charset="-122"/>
                <a:sym typeface="Arial" panose="020B0604020202020204" pitchFamily="34" charset="0"/>
              </a:rPr>
              <a:t>在激酶</a:t>
            </a:r>
            <a:r>
              <a:rPr lang="en-US" altLang="zh-CN" sz="1200">
                <a:solidFill>
                  <a:schemeClr val="tx1">
                    <a:lumMod val="75000"/>
                    <a:lumOff val="25000"/>
                  </a:schemeClr>
                </a:solidFill>
                <a:latin typeface="Arial" pitchFamily="34" charset="0"/>
                <a:ea typeface="微软雅黑" pitchFamily="34" charset="-122"/>
                <a:sym typeface="Arial" panose="020B0604020202020204" pitchFamily="34" charset="0"/>
              </a:rPr>
              <a:t>/</a:t>
            </a:r>
            <a:r>
              <a:rPr lang="zh-CN" altLang="en-US" sz="1200">
                <a:solidFill>
                  <a:schemeClr val="tx1">
                    <a:lumMod val="75000"/>
                    <a:lumOff val="25000"/>
                  </a:schemeClr>
                </a:solidFill>
                <a:latin typeface="Arial" pitchFamily="34" charset="0"/>
                <a:ea typeface="微软雅黑" pitchFamily="34" charset="-122"/>
                <a:sym typeface="Arial" panose="020B0604020202020204" pitchFamily="34" charset="0"/>
              </a:rPr>
              <a:t>磷酸酶模式充当的</a:t>
            </a:r>
            <a:r>
              <a:rPr lang="zh-CN" altLang="en-US" sz="1200" smtClean="0">
                <a:solidFill>
                  <a:schemeClr val="tx1">
                    <a:lumMod val="75000"/>
                    <a:lumOff val="25000"/>
                  </a:schemeClr>
                </a:solidFill>
                <a:latin typeface="Arial" pitchFamily="34" charset="0"/>
                <a:ea typeface="微软雅黑" pitchFamily="34" charset="-122"/>
                <a:sym typeface="Arial" panose="020B0604020202020204" pitchFamily="34" charset="0"/>
              </a:rPr>
              <a:t>作用：</a:t>
            </a:r>
            <a:endParaRPr lang="en-US" altLang="zh-CN" sz="1200">
              <a:solidFill>
                <a:schemeClr val="tx1">
                  <a:lumMod val="75000"/>
                  <a:lumOff val="25000"/>
                </a:schemeClr>
              </a:solidFill>
              <a:latin typeface="Arial" pitchFamily="34" charset="0"/>
              <a:ea typeface="微软雅黑" pitchFamily="34" charset="-122"/>
              <a:sym typeface="Arial" panose="020B0604020202020204" pitchFamily="34" charset="0"/>
            </a:endParaRPr>
          </a:p>
          <a:p>
            <a:r>
              <a:rPr lang="en-US" altLang="zh-CN" sz="1200">
                <a:solidFill>
                  <a:schemeClr val="tx1">
                    <a:lumMod val="75000"/>
                    <a:lumOff val="25000"/>
                  </a:schemeClr>
                </a:solidFill>
                <a:latin typeface="Arial" pitchFamily="34" charset="0"/>
                <a:ea typeface="微软雅黑" pitchFamily="34" charset="-122"/>
                <a:sym typeface="Arial" panose="020B0604020202020204" pitchFamily="34" charset="0"/>
              </a:rPr>
              <a:t> </a:t>
            </a:r>
            <a:r>
              <a:rPr lang="en-US" altLang="zh-CN" sz="1200" smtClean="0">
                <a:solidFill>
                  <a:schemeClr val="tx1">
                    <a:lumMod val="75000"/>
                    <a:lumOff val="25000"/>
                  </a:schemeClr>
                </a:solidFill>
                <a:latin typeface="Arial" pitchFamily="34" charset="0"/>
                <a:ea typeface="微软雅黑" pitchFamily="34" charset="-122"/>
                <a:sym typeface="Arial" panose="020B0604020202020204" pitchFamily="34" charset="0"/>
              </a:rPr>
              <a:t>    </a:t>
            </a:r>
            <a:r>
              <a:rPr lang="zh-CN" altLang="en-US" sz="1200" smtClean="0">
                <a:solidFill>
                  <a:schemeClr val="tx1">
                    <a:lumMod val="75000"/>
                    <a:lumOff val="25000"/>
                  </a:schemeClr>
                </a:solidFill>
                <a:latin typeface="Arial" pitchFamily="34" charset="0"/>
                <a:ea typeface="微软雅黑" pitchFamily="34" charset="-122"/>
                <a:sym typeface="Arial" panose="020B0604020202020204" pitchFamily="34" charset="0"/>
              </a:rPr>
              <a:t>在</a:t>
            </a:r>
            <a:r>
              <a:rPr lang="en-US" altLang="zh-CN" sz="1200">
                <a:solidFill>
                  <a:schemeClr val="tx1">
                    <a:lumMod val="75000"/>
                    <a:lumOff val="25000"/>
                  </a:schemeClr>
                </a:solidFill>
                <a:latin typeface="Arial" pitchFamily="34" charset="0"/>
                <a:ea typeface="微软雅黑" pitchFamily="34" charset="-122"/>
                <a:sym typeface="Arial" panose="020B0604020202020204" pitchFamily="34" charset="0"/>
              </a:rPr>
              <a:t>Vibrio </a:t>
            </a:r>
            <a:r>
              <a:rPr lang="en-US" altLang="zh-CN" sz="1200" err="1">
                <a:solidFill>
                  <a:schemeClr val="tx1">
                    <a:lumMod val="75000"/>
                    <a:lumOff val="25000"/>
                  </a:schemeClr>
                </a:solidFill>
                <a:latin typeface="Arial" pitchFamily="34" charset="0"/>
                <a:ea typeface="微软雅黑" pitchFamily="34" charset="-122"/>
                <a:sym typeface="Arial" panose="020B0604020202020204" pitchFamily="34" charset="0"/>
              </a:rPr>
              <a:t>harveyi</a:t>
            </a:r>
            <a:r>
              <a:rPr lang="zh-CN" altLang="en-US" sz="1200">
                <a:solidFill>
                  <a:schemeClr val="tx1">
                    <a:lumMod val="75000"/>
                    <a:lumOff val="25000"/>
                  </a:schemeClr>
                </a:solidFill>
                <a:latin typeface="Arial" pitchFamily="34" charset="0"/>
                <a:ea typeface="微软雅黑" pitchFamily="34" charset="-122"/>
                <a:sym typeface="Arial" panose="020B0604020202020204" pitchFamily="34" charset="0"/>
              </a:rPr>
              <a:t>系统</a:t>
            </a:r>
            <a:r>
              <a:rPr lang="zh-CN" altLang="en-US" sz="1200" smtClean="0">
                <a:solidFill>
                  <a:schemeClr val="tx1">
                    <a:lumMod val="75000"/>
                    <a:lumOff val="25000"/>
                  </a:schemeClr>
                </a:solidFill>
                <a:latin typeface="Arial" pitchFamily="34" charset="0"/>
                <a:ea typeface="微软雅黑" pitchFamily="34" charset="-122"/>
                <a:sym typeface="Arial" panose="020B0604020202020204" pitchFamily="34" charset="0"/>
              </a:rPr>
              <a:t>中，这个</a:t>
            </a:r>
            <a:r>
              <a:rPr lang="zh-CN" altLang="en-US" sz="1200">
                <a:solidFill>
                  <a:schemeClr val="tx1">
                    <a:lumMod val="75000"/>
                    <a:lumOff val="25000"/>
                  </a:schemeClr>
                </a:solidFill>
                <a:latin typeface="Arial" pitchFamily="34" charset="0"/>
                <a:ea typeface="微软雅黑" pitchFamily="34" charset="-122"/>
                <a:sym typeface="Arial" panose="020B0604020202020204" pitchFamily="34" charset="0"/>
              </a:rPr>
              <a:t>过程包含磷酸盐转移到蛋白</a:t>
            </a:r>
            <a:r>
              <a:rPr lang="en-US" altLang="zh-CN" sz="1200" err="1">
                <a:solidFill>
                  <a:schemeClr val="tx1">
                    <a:lumMod val="75000"/>
                    <a:lumOff val="25000"/>
                  </a:schemeClr>
                </a:solidFill>
                <a:latin typeface="Arial" pitchFamily="34" charset="0"/>
                <a:ea typeface="微软雅黑" pitchFamily="34" charset="-122"/>
                <a:sym typeface="Arial" panose="020B0604020202020204" pitchFamily="34" charset="0"/>
              </a:rPr>
              <a:t>LuxU</a:t>
            </a:r>
            <a:r>
              <a:rPr lang="en-US" altLang="zh-CN" sz="1200">
                <a:solidFill>
                  <a:schemeClr val="tx1">
                    <a:lumMod val="75000"/>
                    <a:lumOff val="25000"/>
                  </a:schemeClr>
                </a:solidFill>
                <a:latin typeface="Arial" pitchFamily="34" charset="0"/>
                <a:ea typeface="微软雅黑" pitchFamily="34" charset="-122"/>
                <a:sym typeface="Arial" panose="020B0604020202020204" pitchFamily="34" charset="0"/>
              </a:rPr>
              <a:t> (U)</a:t>
            </a:r>
            <a:r>
              <a:rPr lang="zh-CN" altLang="en-US" sz="1200">
                <a:solidFill>
                  <a:schemeClr val="tx1">
                    <a:lumMod val="75000"/>
                    <a:lumOff val="25000"/>
                  </a:schemeClr>
                </a:solidFill>
                <a:latin typeface="Arial" pitchFamily="34" charset="0"/>
                <a:ea typeface="微软雅黑" pitchFamily="34" charset="-122"/>
                <a:sym typeface="Arial" panose="020B0604020202020204" pitchFamily="34" charset="0"/>
              </a:rPr>
              <a:t>，磷酸</a:t>
            </a:r>
            <a:r>
              <a:rPr lang="zh-CN" altLang="en-US" sz="1200" smtClean="0">
                <a:solidFill>
                  <a:schemeClr val="tx1">
                    <a:lumMod val="75000"/>
                    <a:lumOff val="25000"/>
                  </a:schemeClr>
                </a:solidFill>
                <a:latin typeface="Arial" pitchFamily="34" charset="0"/>
                <a:ea typeface="微软雅黑" pitchFamily="34" charset="-122"/>
                <a:sym typeface="Arial" panose="020B0604020202020204" pitchFamily="34" charset="0"/>
              </a:rPr>
              <a:t>化了的</a:t>
            </a:r>
            <a:r>
              <a:rPr lang="en-US" altLang="zh-CN" sz="1200" smtClean="0">
                <a:solidFill>
                  <a:schemeClr val="tx1">
                    <a:lumMod val="75000"/>
                    <a:lumOff val="25000"/>
                  </a:schemeClr>
                </a:solidFill>
                <a:latin typeface="Arial" pitchFamily="34" charset="0"/>
                <a:ea typeface="微软雅黑" pitchFamily="34" charset="-122"/>
                <a:sym typeface="Arial" panose="020B0604020202020204" pitchFamily="34" charset="0"/>
              </a:rPr>
              <a:t>LuxU(Up)</a:t>
            </a:r>
            <a:r>
              <a:rPr lang="zh-CN" altLang="en-US" sz="1200">
                <a:solidFill>
                  <a:schemeClr val="tx1">
                    <a:lumMod val="75000"/>
                    <a:lumOff val="25000"/>
                  </a:schemeClr>
                </a:solidFill>
                <a:latin typeface="Arial" pitchFamily="34" charset="0"/>
                <a:ea typeface="微软雅黑" pitchFamily="34" charset="-122"/>
                <a:sym typeface="Arial" panose="020B0604020202020204" pitchFamily="34" charset="0"/>
              </a:rPr>
              <a:t>再转移磷酸盐到下游的调控子</a:t>
            </a:r>
            <a:r>
              <a:rPr lang="en-US" altLang="zh-CN" sz="1200" err="1">
                <a:solidFill>
                  <a:schemeClr val="tx1">
                    <a:lumMod val="75000"/>
                    <a:lumOff val="25000"/>
                  </a:schemeClr>
                </a:solidFill>
                <a:latin typeface="Arial" pitchFamily="34" charset="0"/>
                <a:ea typeface="微软雅黑" pitchFamily="34" charset="-122"/>
                <a:sym typeface="Arial" panose="020B0604020202020204" pitchFamily="34" charset="0"/>
              </a:rPr>
              <a:t>LuxO</a:t>
            </a:r>
            <a:r>
              <a:rPr lang="en-US" altLang="zh-CN" sz="1200">
                <a:solidFill>
                  <a:schemeClr val="tx1">
                    <a:lumMod val="75000"/>
                    <a:lumOff val="25000"/>
                  </a:schemeClr>
                </a:solidFill>
                <a:latin typeface="Arial" pitchFamily="34" charset="0"/>
                <a:ea typeface="微软雅黑" pitchFamily="34" charset="-122"/>
                <a:sym typeface="Arial" panose="020B0604020202020204" pitchFamily="34" charset="0"/>
              </a:rPr>
              <a:t> (O)</a:t>
            </a:r>
            <a:r>
              <a:rPr lang="zh-CN" altLang="en-US" sz="1200" smtClean="0">
                <a:solidFill>
                  <a:schemeClr val="tx1">
                    <a:lumMod val="75000"/>
                    <a:lumOff val="25000"/>
                  </a:schemeClr>
                </a:solidFill>
                <a:latin typeface="Arial" pitchFamily="34" charset="0"/>
                <a:ea typeface="微软雅黑" pitchFamily="34" charset="-122"/>
                <a:sym typeface="Arial" panose="020B0604020202020204" pitchFamily="34" charset="0"/>
              </a:rPr>
              <a:t>。</a:t>
            </a:r>
            <a:endParaRPr lang="en-US" altLang="zh-CN" sz="1200" smtClean="0">
              <a:solidFill>
                <a:schemeClr val="tx1">
                  <a:lumMod val="75000"/>
                  <a:lumOff val="25000"/>
                </a:schemeClr>
              </a:solidFill>
              <a:latin typeface="Arial" pitchFamily="34" charset="0"/>
              <a:ea typeface="微软雅黑" pitchFamily="34" charset="-122"/>
              <a:sym typeface="Arial" panose="020B0604020202020204" pitchFamily="34" charset="0"/>
            </a:endParaRPr>
          </a:p>
          <a:p>
            <a:r>
              <a:rPr lang="en-US" altLang="zh-CN" sz="1200">
                <a:solidFill>
                  <a:schemeClr val="tx1">
                    <a:lumMod val="75000"/>
                    <a:lumOff val="25000"/>
                  </a:schemeClr>
                </a:solidFill>
                <a:latin typeface="Arial" pitchFamily="34" charset="0"/>
                <a:ea typeface="微软雅黑" pitchFamily="34" charset="-122"/>
                <a:sym typeface="Arial" panose="020B0604020202020204" pitchFamily="34" charset="0"/>
              </a:rPr>
              <a:t> </a:t>
            </a:r>
            <a:r>
              <a:rPr lang="en-US" altLang="zh-CN" sz="1200" smtClean="0">
                <a:solidFill>
                  <a:schemeClr val="tx1">
                    <a:lumMod val="75000"/>
                    <a:lumOff val="25000"/>
                  </a:schemeClr>
                </a:solidFill>
                <a:latin typeface="Arial" pitchFamily="34" charset="0"/>
                <a:ea typeface="微软雅黑" pitchFamily="34" charset="-122"/>
                <a:sym typeface="Arial" panose="020B0604020202020204" pitchFamily="34" charset="0"/>
              </a:rPr>
              <a:t>    </a:t>
            </a:r>
            <a:r>
              <a:rPr lang="zh-CN" altLang="en-US" sz="1200" smtClean="0">
                <a:solidFill>
                  <a:schemeClr val="tx1">
                    <a:lumMod val="75000"/>
                    <a:lumOff val="25000"/>
                  </a:schemeClr>
                </a:solidFill>
                <a:latin typeface="Arial" pitchFamily="34" charset="0"/>
                <a:ea typeface="微软雅黑" pitchFamily="34" charset="-122"/>
                <a:sym typeface="Arial" panose="020B0604020202020204" pitchFamily="34" charset="0"/>
              </a:rPr>
              <a:t>即整个反应式表示转移磷酸盐过程。</a:t>
            </a:r>
            <a:endParaRPr lang="zh-CN" altLang="en-US" sz="1200">
              <a:solidFill>
                <a:schemeClr val="tx1">
                  <a:lumMod val="75000"/>
                  <a:lumOff val="25000"/>
                </a:schemeClr>
              </a:solidFill>
              <a:latin typeface="Arial" pitchFamily="34" charset="0"/>
              <a:ea typeface="微软雅黑" pitchFamily="34" charset="-122"/>
            </a:endParaRPr>
          </a:p>
        </p:txBody>
      </p:sp>
      <p:sp>
        <p:nvSpPr>
          <p:cNvPr id="6" name="文本框 5"/>
          <p:cNvSpPr txBox="1"/>
          <p:nvPr/>
        </p:nvSpPr>
        <p:spPr>
          <a:xfrm>
            <a:off x="3683350" y="2881621"/>
            <a:ext cx="4284132" cy="1754326"/>
          </a:xfrm>
          <a:prstGeom prst="rect">
            <a:avLst/>
          </a:prstGeom>
          <a:noFill/>
        </p:spPr>
        <p:txBody>
          <a:bodyPr wrap="square" rtlCol="0">
            <a:spAutoFit/>
          </a:bodyPr>
          <a:lstStyle/>
          <a:p>
            <a:r>
              <a:rPr lang="zh-CN" altLang="en-US" sz="1200" smtClean="0">
                <a:solidFill>
                  <a:schemeClr val="tx1">
                    <a:lumMod val="75000"/>
                    <a:lumOff val="25000"/>
                  </a:schemeClr>
                </a:solidFill>
                <a:latin typeface="Arial" pitchFamily="34" charset="0"/>
                <a:ea typeface="微软雅黑" pitchFamily="34" charset="-122"/>
              </a:rPr>
              <a:t>    </a:t>
            </a:r>
            <a:r>
              <a:rPr lang="en-US" altLang="zh-CN" sz="1200" smtClean="0">
                <a:solidFill>
                  <a:schemeClr val="tx1">
                    <a:lumMod val="75000"/>
                    <a:lumOff val="25000"/>
                  </a:schemeClr>
                </a:solidFill>
                <a:ea typeface="微软雅黑" pitchFamily="34" charset="-122"/>
                <a:sym typeface="Arial" panose="020B0604020202020204" pitchFamily="34" charset="0"/>
              </a:rPr>
              <a:t>Kn  :   </a:t>
            </a:r>
            <a:r>
              <a:rPr lang="zh-CN" altLang="en-US" sz="1200" smtClean="0">
                <a:solidFill>
                  <a:schemeClr val="tx1">
                    <a:lumMod val="75000"/>
                    <a:lumOff val="25000"/>
                  </a:schemeClr>
                </a:solidFill>
                <a:ea typeface="微软雅黑" pitchFamily="34" charset="-122"/>
                <a:sym typeface="Arial" panose="020B0604020202020204" pitchFamily="34" charset="0"/>
              </a:rPr>
              <a:t>受体的激酶形式</a:t>
            </a:r>
            <a:endParaRPr lang="en-US" altLang="zh-CN" sz="1200" smtClean="0">
              <a:solidFill>
                <a:schemeClr val="tx1">
                  <a:lumMod val="75000"/>
                  <a:lumOff val="25000"/>
                </a:schemeClr>
              </a:solidFill>
              <a:latin typeface="Arial" pitchFamily="34" charset="0"/>
              <a:ea typeface="微软雅黑" pitchFamily="34" charset="-122"/>
            </a:endParaRPr>
          </a:p>
          <a:p>
            <a:r>
              <a:rPr lang="en-US" altLang="zh-CN" sz="1200" smtClean="0">
                <a:solidFill>
                  <a:schemeClr val="tx1">
                    <a:lumMod val="75000"/>
                    <a:lumOff val="25000"/>
                  </a:schemeClr>
                </a:solidFill>
                <a:latin typeface="Arial" pitchFamily="34" charset="0"/>
                <a:ea typeface="微软雅黑" pitchFamily="34" charset="-122"/>
              </a:rPr>
              <a:t>    Pn </a:t>
            </a:r>
            <a:r>
              <a:rPr lang="zh-CN" altLang="en-US" sz="1200" smtClean="0">
                <a:solidFill>
                  <a:schemeClr val="tx1">
                    <a:lumMod val="75000"/>
                    <a:lumOff val="25000"/>
                  </a:schemeClr>
                </a:solidFill>
                <a:latin typeface="Arial" pitchFamily="34" charset="0"/>
                <a:ea typeface="微软雅黑" pitchFamily="34" charset="-122"/>
              </a:rPr>
              <a:t>：受体的磷酸酶形式</a:t>
            </a:r>
            <a:endParaRPr lang="en-US" altLang="zh-CN" sz="1200">
              <a:solidFill>
                <a:schemeClr val="tx1">
                  <a:lumMod val="75000"/>
                  <a:lumOff val="25000"/>
                </a:schemeClr>
              </a:solidFill>
              <a:latin typeface="Arial" pitchFamily="34" charset="0"/>
              <a:ea typeface="微软雅黑" pitchFamily="34" charset="-122"/>
            </a:endParaRPr>
          </a:p>
          <a:p>
            <a:r>
              <a:rPr lang="en-US" altLang="zh-CN" sz="1200" smtClean="0">
                <a:solidFill>
                  <a:schemeClr val="tx1">
                    <a:lumMod val="75000"/>
                    <a:lumOff val="25000"/>
                  </a:schemeClr>
                </a:solidFill>
                <a:latin typeface="Arial" pitchFamily="34" charset="0"/>
                <a:ea typeface="微软雅黑" pitchFamily="34" charset="-122"/>
              </a:rPr>
              <a:t>    U   :   LuxU</a:t>
            </a:r>
            <a:endParaRPr lang="en-US" altLang="zh-CN" sz="1200">
              <a:solidFill>
                <a:schemeClr val="tx1">
                  <a:lumMod val="75000"/>
                  <a:lumOff val="25000"/>
                </a:schemeClr>
              </a:solidFill>
              <a:latin typeface="Arial" pitchFamily="34" charset="0"/>
              <a:ea typeface="微软雅黑" pitchFamily="34" charset="-122"/>
            </a:endParaRPr>
          </a:p>
          <a:p>
            <a:r>
              <a:rPr lang="en-US" altLang="zh-CN" sz="1200" smtClean="0">
                <a:solidFill>
                  <a:schemeClr val="tx1">
                    <a:lumMod val="75000"/>
                    <a:lumOff val="25000"/>
                  </a:schemeClr>
                </a:solidFill>
                <a:latin typeface="Arial" pitchFamily="34" charset="0"/>
                <a:ea typeface="微软雅黑" pitchFamily="34" charset="-122"/>
              </a:rPr>
              <a:t>    Up :   </a:t>
            </a:r>
            <a:r>
              <a:rPr lang="zh-CN" altLang="en-US" sz="1200" smtClean="0">
                <a:solidFill>
                  <a:schemeClr val="tx1">
                    <a:lumMod val="75000"/>
                    <a:lumOff val="25000"/>
                  </a:schemeClr>
                </a:solidFill>
                <a:latin typeface="Arial" pitchFamily="34" charset="0"/>
                <a:ea typeface="微软雅黑" pitchFamily="34" charset="-122"/>
              </a:rPr>
              <a:t>磷酸</a:t>
            </a:r>
            <a:r>
              <a:rPr lang="zh-CN" altLang="en-US" sz="1200">
                <a:solidFill>
                  <a:schemeClr val="tx1">
                    <a:lumMod val="75000"/>
                    <a:lumOff val="25000"/>
                  </a:schemeClr>
                </a:solidFill>
                <a:latin typeface="Arial" pitchFamily="34" charset="0"/>
                <a:ea typeface="微软雅黑" pitchFamily="34" charset="-122"/>
              </a:rPr>
              <a:t>化了的</a:t>
            </a:r>
            <a:r>
              <a:rPr lang="en-US" altLang="zh-CN" sz="1200">
                <a:solidFill>
                  <a:schemeClr val="tx1">
                    <a:lumMod val="75000"/>
                    <a:lumOff val="25000"/>
                  </a:schemeClr>
                </a:solidFill>
                <a:latin typeface="Arial" pitchFamily="34" charset="0"/>
                <a:ea typeface="微软雅黑" pitchFamily="34" charset="-122"/>
              </a:rPr>
              <a:t>LuxU</a:t>
            </a:r>
            <a:endParaRPr lang="en-US" altLang="zh-CN" sz="1200" smtClean="0">
              <a:solidFill>
                <a:schemeClr val="tx1">
                  <a:lumMod val="75000"/>
                  <a:lumOff val="25000"/>
                </a:schemeClr>
              </a:solidFill>
              <a:latin typeface="Arial" pitchFamily="34" charset="0"/>
              <a:ea typeface="微软雅黑" pitchFamily="34" charset="-122"/>
            </a:endParaRPr>
          </a:p>
          <a:p>
            <a:r>
              <a:rPr lang="en-US" altLang="zh-CN" sz="1200">
                <a:solidFill>
                  <a:schemeClr val="tx1">
                    <a:lumMod val="75000"/>
                    <a:lumOff val="25000"/>
                  </a:schemeClr>
                </a:solidFill>
                <a:latin typeface="Arial" pitchFamily="34" charset="0"/>
                <a:ea typeface="微软雅黑" pitchFamily="34" charset="-122"/>
              </a:rPr>
              <a:t>    O </a:t>
            </a:r>
            <a:r>
              <a:rPr lang="en-US" altLang="zh-CN" sz="1200" smtClean="0">
                <a:solidFill>
                  <a:schemeClr val="tx1">
                    <a:lumMod val="75000"/>
                    <a:lumOff val="25000"/>
                  </a:schemeClr>
                </a:solidFill>
                <a:latin typeface="Arial" pitchFamily="34" charset="0"/>
                <a:ea typeface="微软雅黑" pitchFamily="34" charset="-122"/>
              </a:rPr>
              <a:t>  :   LuxO</a:t>
            </a:r>
          </a:p>
          <a:p>
            <a:r>
              <a:rPr lang="en-US" altLang="zh-CN" sz="1200">
                <a:solidFill>
                  <a:schemeClr val="tx1">
                    <a:lumMod val="75000"/>
                    <a:lumOff val="25000"/>
                  </a:schemeClr>
                </a:solidFill>
                <a:latin typeface="Arial" pitchFamily="34" charset="0"/>
                <a:ea typeface="微软雅黑" pitchFamily="34" charset="-122"/>
              </a:rPr>
              <a:t> </a:t>
            </a:r>
            <a:r>
              <a:rPr lang="en-US" altLang="zh-CN" sz="1200" smtClean="0">
                <a:solidFill>
                  <a:schemeClr val="tx1">
                    <a:lumMod val="75000"/>
                    <a:lumOff val="25000"/>
                  </a:schemeClr>
                </a:solidFill>
                <a:latin typeface="Arial" pitchFamily="34" charset="0"/>
                <a:ea typeface="微软雅黑" pitchFamily="34" charset="-122"/>
              </a:rPr>
              <a:t>   Op :   </a:t>
            </a:r>
            <a:r>
              <a:rPr lang="zh-CN" altLang="en-US" sz="1200" smtClean="0">
                <a:solidFill>
                  <a:schemeClr val="tx1">
                    <a:lumMod val="75000"/>
                    <a:lumOff val="25000"/>
                  </a:schemeClr>
                </a:solidFill>
                <a:latin typeface="Arial" pitchFamily="34" charset="0"/>
                <a:ea typeface="微软雅黑" pitchFamily="34" charset="-122"/>
              </a:rPr>
              <a:t>磷酸</a:t>
            </a:r>
            <a:r>
              <a:rPr lang="zh-CN" altLang="en-US" sz="1200">
                <a:solidFill>
                  <a:schemeClr val="tx1">
                    <a:lumMod val="75000"/>
                    <a:lumOff val="25000"/>
                  </a:schemeClr>
                </a:solidFill>
                <a:latin typeface="Arial" pitchFamily="34" charset="0"/>
                <a:ea typeface="微软雅黑" pitchFamily="34" charset="-122"/>
              </a:rPr>
              <a:t>化了的</a:t>
            </a:r>
            <a:r>
              <a:rPr lang="en-US" altLang="zh-CN" sz="1200">
                <a:solidFill>
                  <a:schemeClr val="tx1">
                    <a:lumMod val="75000"/>
                    <a:lumOff val="25000"/>
                  </a:schemeClr>
                </a:solidFill>
                <a:latin typeface="Arial" pitchFamily="34" charset="0"/>
                <a:ea typeface="微软雅黑" pitchFamily="34" charset="-122"/>
              </a:rPr>
              <a:t>LuxO</a:t>
            </a:r>
          </a:p>
          <a:p>
            <a:r>
              <a:rPr lang="en-US" altLang="zh-CN" sz="1200" smtClean="0">
                <a:solidFill>
                  <a:schemeClr val="tx1">
                    <a:lumMod val="75000"/>
                    <a:lumOff val="25000"/>
                  </a:schemeClr>
                </a:solidFill>
                <a:latin typeface="Arial" pitchFamily="34" charset="0"/>
                <a:ea typeface="微软雅黑" pitchFamily="34" charset="-122"/>
              </a:rPr>
              <a:t>    k’n</a:t>
            </a:r>
            <a:r>
              <a:rPr lang="zh-CN" altLang="en-US" sz="1200">
                <a:solidFill>
                  <a:schemeClr val="tx1">
                    <a:lumMod val="75000"/>
                    <a:lumOff val="25000"/>
                  </a:schemeClr>
                </a:solidFill>
                <a:latin typeface="Arial" pitchFamily="34" charset="0"/>
                <a:ea typeface="微软雅黑" pitchFamily="34" charset="-122"/>
              </a:rPr>
              <a:t>、</a:t>
            </a:r>
            <a:r>
              <a:rPr lang="en-US" altLang="zh-CN" sz="1200" smtClean="0">
                <a:solidFill>
                  <a:schemeClr val="tx1">
                    <a:lumMod val="75000"/>
                    <a:lumOff val="25000"/>
                  </a:schemeClr>
                </a:solidFill>
                <a:latin typeface="Arial" pitchFamily="34" charset="0"/>
                <a:ea typeface="微软雅黑" pitchFamily="34" charset="-122"/>
              </a:rPr>
              <a:t>p’n</a:t>
            </a:r>
            <a:r>
              <a:rPr lang="zh-CN" altLang="en-US" sz="1200">
                <a:solidFill>
                  <a:schemeClr val="tx1">
                    <a:lumMod val="75000"/>
                    <a:lumOff val="25000"/>
                  </a:schemeClr>
                </a:solidFill>
                <a:latin typeface="Arial" pitchFamily="34" charset="0"/>
                <a:ea typeface="微软雅黑" pitchFamily="34" charset="-122"/>
              </a:rPr>
              <a:t>、</a:t>
            </a:r>
            <a:r>
              <a:rPr lang="en-US" altLang="zh-CN" sz="1200" smtClean="0">
                <a:solidFill>
                  <a:schemeClr val="tx1">
                    <a:lumMod val="75000"/>
                    <a:lumOff val="25000"/>
                  </a:schemeClr>
                </a:solidFill>
                <a:latin typeface="Arial" pitchFamily="34" charset="0"/>
                <a:ea typeface="微软雅黑" pitchFamily="34" charset="-122"/>
              </a:rPr>
              <a:t>k+</a:t>
            </a:r>
            <a:r>
              <a:rPr lang="zh-CN" altLang="en-US" sz="1200" smtClean="0">
                <a:solidFill>
                  <a:schemeClr val="tx1">
                    <a:lumMod val="75000"/>
                    <a:lumOff val="25000"/>
                  </a:schemeClr>
                </a:solidFill>
                <a:latin typeface="Arial" pitchFamily="34" charset="0"/>
                <a:ea typeface="微软雅黑" pitchFamily="34" charset="-122"/>
              </a:rPr>
              <a:t>、</a:t>
            </a:r>
            <a:r>
              <a:rPr lang="en-US" altLang="zh-CN" sz="1200" smtClean="0">
                <a:solidFill>
                  <a:schemeClr val="tx1">
                    <a:lumMod val="75000"/>
                    <a:lumOff val="25000"/>
                  </a:schemeClr>
                </a:solidFill>
                <a:latin typeface="Arial" pitchFamily="34" charset="0"/>
                <a:ea typeface="微软雅黑" pitchFamily="34" charset="-122"/>
              </a:rPr>
              <a:t>ki : </a:t>
            </a:r>
            <a:r>
              <a:rPr lang="zh-CN" altLang="en-US" sz="1200" smtClean="0">
                <a:solidFill>
                  <a:schemeClr val="tx1">
                    <a:lumMod val="75000"/>
                    <a:lumOff val="25000"/>
                  </a:schemeClr>
                </a:solidFill>
                <a:latin typeface="Arial" pitchFamily="34" charset="0"/>
                <a:ea typeface="微软雅黑" pitchFamily="34" charset="-122"/>
              </a:rPr>
              <a:t>表示速率常数</a:t>
            </a:r>
            <a:endParaRPr lang="en-US" altLang="zh-CN" sz="1200" smtClean="0">
              <a:solidFill>
                <a:schemeClr val="tx1">
                  <a:lumMod val="75000"/>
                  <a:lumOff val="25000"/>
                </a:schemeClr>
              </a:solidFill>
              <a:latin typeface="Arial" pitchFamily="34" charset="0"/>
              <a:ea typeface="微软雅黑" pitchFamily="34" charset="-122"/>
            </a:endParaRPr>
          </a:p>
          <a:p>
            <a:r>
              <a:rPr lang="en-US" altLang="zh-CN" sz="1200">
                <a:solidFill>
                  <a:schemeClr val="tx1">
                    <a:lumMod val="75000"/>
                    <a:lumOff val="25000"/>
                  </a:schemeClr>
                </a:solidFill>
                <a:latin typeface="Arial" pitchFamily="34" charset="0"/>
                <a:ea typeface="微软雅黑" pitchFamily="34" charset="-122"/>
              </a:rPr>
              <a:t> </a:t>
            </a:r>
            <a:r>
              <a:rPr lang="en-US" altLang="zh-CN" sz="1200" smtClean="0">
                <a:solidFill>
                  <a:schemeClr val="tx1">
                    <a:lumMod val="75000"/>
                    <a:lumOff val="25000"/>
                  </a:schemeClr>
                </a:solidFill>
                <a:latin typeface="Arial" pitchFamily="34" charset="0"/>
                <a:ea typeface="微软雅黑" pitchFamily="34" charset="-122"/>
              </a:rPr>
              <a:t>   k-</a:t>
            </a:r>
            <a:r>
              <a:rPr lang="zh-CN" altLang="en-US" sz="1200" smtClean="0">
                <a:solidFill>
                  <a:schemeClr val="tx1">
                    <a:lumMod val="75000"/>
                    <a:lumOff val="25000"/>
                  </a:schemeClr>
                </a:solidFill>
                <a:latin typeface="Arial" pitchFamily="34" charset="0"/>
                <a:ea typeface="微软雅黑" pitchFamily="34" charset="-122"/>
              </a:rPr>
              <a:t>、</a:t>
            </a:r>
            <a:r>
              <a:rPr lang="en-US" altLang="zh-CN" sz="1200" smtClean="0">
                <a:solidFill>
                  <a:schemeClr val="tx1">
                    <a:lumMod val="75000"/>
                    <a:lumOff val="25000"/>
                  </a:schemeClr>
                </a:solidFill>
                <a:latin typeface="Arial" pitchFamily="34" charset="0"/>
                <a:ea typeface="微软雅黑" pitchFamily="34" charset="-122"/>
              </a:rPr>
              <a:t>k-i</a:t>
            </a:r>
            <a:r>
              <a:rPr lang="zh-CN" altLang="en-US" sz="1200" smtClean="0">
                <a:solidFill>
                  <a:schemeClr val="tx1">
                    <a:lumMod val="75000"/>
                    <a:lumOff val="25000"/>
                  </a:schemeClr>
                </a:solidFill>
                <a:latin typeface="Arial" pitchFamily="34" charset="0"/>
                <a:ea typeface="微软雅黑" pitchFamily="34" charset="-122"/>
              </a:rPr>
              <a:t>表示解离常数</a:t>
            </a:r>
            <a:r>
              <a:rPr lang="zh-CN" altLang="en-US" sz="1200">
                <a:solidFill>
                  <a:schemeClr val="tx1">
                    <a:lumMod val="75000"/>
                    <a:lumOff val="25000"/>
                  </a:schemeClr>
                </a:solidFill>
                <a:latin typeface="Arial" pitchFamily="34" charset="0"/>
                <a:ea typeface="微软雅黑" pitchFamily="34" charset="-122"/>
              </a:rPr>
              <a:t>。</a:t>
            </a:r>
          </a:p>
          <a:p>
            <a:endParaRPr lang="zh-CN" altLang="en-US" sz="1200">
              <a:solidFill>
                <a:schemeClr val="tx1">
                  <a:lumMod val="75000"/>
                  <a:lumOff val="25000"/>
                </a:schemeClr>
              </a:solidFill>
              <a:latin typeface="Arial" pitchFamily="34" charset="0"/>
              <a:ea typeface="微软雅黑" pitchFamily="34" charset="-122"/>
            </a:endParaRPr>
          </a:p>
        </p:txBody>
      </p:sp>
      <p:sp>
        <p:nvSpPr>
          <p:cNvPr id="7" name="文本框 6"/>
          <p:cNvSpPr txBox="1"/>
          <p:nvPr/>
        </p:nvSpPr>
        <p:spPr>
          <a:xfrm>
            <a:off x="798121" y="1522373"/>
            <a:ext cx="2325222" cy="276999"/>
          </a:xfrm>
          <a:prstGeom prst="rect">
            <a:avLst/>
          </a:prstGeom>
          <a:noFill/>
        </p:spPr>
        <p:txBody>
          <a:bodyPr wrap="square" rtlCol="0">
            <a:spAutoFit/>
          </a:bodyPr>
          <a:lstStyle/>
          <a:p>
            <a:r>
              <a:rPr lang="zh-CN" altLang="en-US" sz="1200">
                <a:solidFill>
                  <a:schemeClr val="tx1">
                    <a:lumMod val="75000"/>
                    <a:lumOff val="25000"/>
                  </a:schemeClr>
                </a:solidFill>
                <a:latin typeface="Arial" pitchFamily="34" charset="0"/>
                <a:ea typeface="微软雅黑" pitchFamily="34" charset="-122"/>
              </a:rPr>
              <a:t>生化反应式：</a:t>
            </a:r>
          </a:p>
        </p:txBody>
      </p:sp>
      <p:sp>
        <p:nvSpPr>
          <p:cNvPr id="2" name="文本框 1"/>
          <p:cNvSpPr txBox="1"/>
          <p:nvPr/>
        </p:nvSpPr>
        <p:spPr>
          <a:xfrm>
            <a:off x="890589" y="3902111"/>
            <a:ext cx="768226" cy="276999"/>
          </a:xfrm>
          <a:prstGeom prst="rect">
            <a:avLst/>
          </a:prstGeom>
          <a:noFill/>
        </p:spPr>
        <p:txBody>
          <a:bodyPr wrap="square" rtlCol="0">
            <a:spAutoFit/>
          </a:bodyPr>
          <a:lstStyle/>
          <a:p>
            <a:r>
              <a:rPr lang="zh-CN" altLang="en-US" sz="1200">
                <a:solidFill>
                  <a:schemeClr val="tx1">
                    <a:lumMod val="75000"/>
                    <a:lumOff val="25000"/>
                  </a:schemeClr>
                </a:solidFill>
                <a:latin typeface="Arial" pitchFamily="34" charset="0"/>
                <a:ea typeface="微软雅黑" pitchFamily="34" charset="-122"/>
                <a:hlinkClick r:id="rId5" action="ppaction://hlinkfile"/>
              </a:rPr>
              <a:t>图</a:t>
            </a:r>
            <a:endParaRPr lang="zh-CN" altLang="en-US" sz="1200">
              <a:solidFill>
                <a:schemeClr val="tx1">
                  <a:lumMod val="75000"/>
                  <a:lumOff val="25000"/>
                </a:schemeClr>
              </a:solidFill>
              <a:latin typeface="Arial" pitchFamily="34" charset="0"/>
              <a:ea typeface="微软雅黑" pitchFamily="34" charset="-122"/>
            </a:endParaRPr>
          </a:p>
        </p:txBody>
      </p:sp>
    </p:spTree>
    <p:extLst>
      <p:ext uri="{BB962C8B-B14F-4D97-AF65-F5344CB8AC3E}">
        <p14:creationId xmlns:p14="http://schemas.microsoft.com/office/powerpoint/2010/main" val="198860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710046" y="889000"/>
            <a:ext cx="6152347"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群体感应网络</a:t>
            </a:r>
            <a:r>
              <a:rPr lang="en-US" altLang="zh-CN" sz="2200">
                <a:solidFill>
                  <a:srgbClr val="0067B0"/>
                </a:solidFill>
                <a:latin typeface="Arial" panose="020B0604020202020204" pitchFamily="34" charset="0"/>
                <a:ea typeface="微软雅黑" panose="020B0503020204020204" pitchFamily="34" charset="-122"/>
                <a:sym typeface="Arial" panose="020B0604020202020204" pitchFamily="34" charset="0"/>
              </a:rPr>
              <a:t>——Vibrio </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harveyi</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sRNAs</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介导）</a:t>
            </a: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630238" y="4010498"/>
            <a:ext cx="3739794" cy="646331"/>
          </a:xfrm>
          <a:prstGeom prst="rect">
            <a:avLst/>
          </a:prstGeom>
          <a:noFill/>
        </p:spPr>
        <p:txBody>
          <a:bodyPr wrap="square" rtlCol="0">
            <a:spAutoFit/>
          </a:bodyPr>
          <a:lstStyle/>
          <a:p>
            <a:r>
              <a:rPr lang="zh-CN" altLang="en-US" sz="1200">
                <a:solidFill>
                  <a:schemeClr val="tx1">
                    <a:lumMod val="75000"/>
                    <a:lumOff val="25000"/>
                  </a:schemeClr>
                </a:solidFill>
                <a:ea typeface="微软雅黑" pitchFamily="34" charset="-122"/>
                <a:sym typeface="Arial" panose="020B0604020202020204" pitchFamily="34" charset="0"/>
              </a:rPr>
              <a:t> </a:t>
            </a:r>
            <a:r>
              <a:rPr lang="zh-CN" altLang="en-US" sz="1200" smtClean="0">
                <a:solidFill>
                  <a:schemeClr val="tx1">
                    <a:lumMod val="75000"/>
                    <a:lumOff val="25000"/>
                  </a:schemeClr>
                </a:solidFill>
                <a:ea typeface="微软雅黑" pitchFamily="34" charset="-122"/>
                <a:sym typeface="Arial" panose="020B0604020202020204" pitchFamily="34" charset="0"/>
              </a:rPr>
              <a:t>      其中</a:t>
            </a:r>
            <a:r>
              <a:rPr lang="en-US" altLang="zh-CN" sz="1200">
                <a:solidFill>
                  <a:schemeClr val="tx1">
                    <a:lumMod val="75000"/>
                    <a:lumOff val="25000"/>
                  </a:schemeClr>
                </a:solidFill>
                <a:ea typeface="微软雅黑" pitchFamily="34" charset="-122"/>
                <a:sym typeface="Arial" panose="020B0604020202020204" pitchFamily="34" charset="0"/>
              </a:rPr>
              <a:t>Mo</a:t>
            </a:r>
            <a:r>
              <a:rPr lang="zh-CN" altLang="en-US" sz="1200">
                <a:solidFill>
                  <a:schemeClr val="tx1">
                    <a:lumMod val="75000"/>
                    <a:lumOff val="25000"/>
                  </a:schemeClr>
                </a:solidFill>
                <a:ea typeface="微软雅黑" pitchFamily="34" charset="-122"/>
                <a:sym typeface="Arial" panose="020B0604020202020204" pitchFamily="34" charset="0"/>
              </a:rPr>
              <a:t>表示的是</a:t>
            </a:r>
            <a:r>
              <a:rPr lang="en-US" altLang="zh-CN" sz="1200">
                <a:solidFill>
                  <a:schemeClr val="tx1">
                    <a:lumMod val="75000"/>
                    <a:lumOff val="25000"/>
                  </a:schemeClr>
                </a:solidFill>
                <a:ea typeface="微软雅黑" pitchFamily="34" charset="-122"/>
                <a:sym typeface="Arial" panose="020B0604020202020204" pitchFamily="34" charset="0"/>
              </a:rPr>
              <a:t>lux0 mRNA,  </a:t>
            </a:r>
            <a:r>
              <a:rPr lang="en-US" altLang="zh-CN" sz="1200" err="1">
                <a:solidFill>
                  <a:schemeClr val="tx1">
                    <a:lumMod val="75000"/>
                    <a:lumOff val="25000"/>
                  </a:schemeClr>
                </a:solidFill>
                <a:ea typeface="微软雅黑" pitchFamily="34" charset="-122"/>
                <a:sym typeface="Arial" panose="020B0604020202020204" pitchFamily="34" charset="0"/>
              </a:rPr>
              <a:t>vso</a:t>
            </a:r>
            <a:r>
              <a:rPr lang="zh-CN" altLang="en-US" sz="1200">
                <a:solidFill>
                  <a:schemeClr val="tx1">
                    <a:lumMod val="75000"/>
                    <a:lumOff val="25000"/>
                  </a:schemeClr>
                </a:solidFill>
                <a:ea typeface="微软雅黑" pitchFamily="34" charset="-122"/>
                <a:sym typeface="Arial" panose="020B0604020202020204" pitchFamily="34" charset="0"/>
              </a:rPr>
              <a:t>是</a:t>
            </a:r>
            <a:r>
              <a:rPr lang="en-US" altLang="zh-CN" sz="1200">
                <a:solidFill>
                  <a:schemeClr val="tx1">
                    <a:lumMod val="75000"/>
                    <a:lumOff val="25000"/>
                  </a:schemeClr>
                </a:solidFill>
                <a:ea typeface="微软雅黑" pitchFamily="34" charset="-122"/>
                <a:sym typeface="Arial" panose="020B0604020202020204" pitchFamily="34" charset="0"/>
              </a:rPr>
              <a:t>lux0 mRNA</a:t>
            </a:r>
            <a:r>
              <a:rPr lang="zh-CN" altLang="en-US" sz="1200">
                <a:solidFill>
                  <a:schemeClr val="tx1">
                    <a:lumMod val="75000"/>
                    <a:lumOff val="25000"/>
                  </a:schemeClr>
                </a:solidFill>
                <a:ea typeface="微软雅黑" pitchFamily="34" charset="-122"/>
                <a:sym typeface="Arial" panose="020B0604020202020204" pitchFamily="34" charset="0"/>
              </a:rPr>
              <a:t>的生产率，</a:t>
            </a:r>
            <a:r>
              <a:rPr lang="en-US" altLang="zh-CN" sz="1200" err="1">
                <a:solidFill>
                  <a:schemeClr val="tx1">
                    <a:lumMod val="75000"/>
                    <a:lumOff val="25000"/>
                  </a:schemeClr>
                </a:solidFill>
                <a:ea typeface="微软雅黑" pitchFamily="34" charset="-122"/>
                <a:sym typeface="Arial" panose="020B0604020202020204" pitchFamily="34" charset="0"/>
              </a:rPr>
              <a:t>kso</a:t>
            </a:r>
            <a:r>
              <a:rPr lang="zh-CN" altLang="en-US" sz="1200">
                <a:solidFill>
                  <a:schemeClr val="tx1">
                    <a:lumMod val="75000"/>
                    <a:lumOff val="25000"/>
                  </a:schemeClr>
                </a:solidFill>
                <a:ea typeface="微软雅黑" pitchFamily="34" charset="-122"/>
                <a:sym typeface="Arial" panose="020B0604020202020204" pitchFamily="34" charset="0"/>
              </a:rPr>
              <a:t>是</a:t>
            </a:r>
            <a:r>
              <a:rPr lang="en-US" altLang="zh-CN" sz="1200" err="1">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蛋白的生产率，</a:t>
            </a:r>
            <a:r>
              <a:rPr lang="en-US" altLang="zh-CN" sz="1200" err="1">
                <a:solidFill>
                  <a:schemeClr val="tx1">
                    <a:lumMod val="75000"/>
                    <a:lumOff val="25000"/>
                  </a:schemeClr>
                </a:solidFill>
                <a:ea typeface="微软雅黑" pitchFamily="34" charset="-122"/>
                <a:sym typeface="Arial" panose="020B0604020202020204" pitchFamily="34" charset="0"/>
              </a:rPr>
              <a:t>vdmo</a:t>
            </a:r>
            <a:r>
              <a:rPr lang="zh-CN" altLang="en-US" sz="1200">
                <a:solidFill>
                  <a:schemeClr val="tx1">
                    <a:lumMod val="75000"/>
                    <a:lumOff val="25000"/>
                  </a:schemeClr>
                </a:solidFill>
                <a:ea typeface="微软雅黑" pitchFamily="34" charset="-122"/>
                <a:sym typeface="Arial" panose="020B0604020202020204" pitchFamily="34" charset="0"/>
              </a:rPr>
              <a:t>、</a:t>
            </a:r>
            <a:r>
              <a:rPr lang="en-US" altLang="zh-CN" sz="1200" err="1" smtClean="0">
                <a:solidFill>
                  <a:schemeClr val="tx1">
                    <a:lumMod val="75000"/>
                    <a:lumOff val="25000"/>
                  </a:schemeClr>
                </a:solidFill>
                <a:ea typeface="微软雅黑" pitchFamily="34" charset="-122"/>
                <a:sym typeface="Arial" panose="020B0604020202020204" pitchFamily="34" charset="0"/>
              </a:rPr>
              <a:t>vdo</a:t>
            </a:r>
            <a:r>
              <a:rPr lang="zh-CN" altLang="en-US" sz="1200" smtClean="0">
                <a:solidFill>
                  <a:schemeClr val="tx1">
                    <a:lumMod val="75000"/>
                    <a:lumOff val="25000"/>
                  </a:schemeClr>
                </a:solidFill>
                <a:ea typeface="微软雅黑" pitchFamily="34" charset="-122"/>
                <a:sym typeface="Arial" panose="020B0604020202020204" pitchFamily="34" charset="0"/>
              </a:rPr>
              <a:t>、</a:t>
            </a:r>
            <a:r>
              <a:rPr lang="en-US" altLang="zh-CN" sz="1200" err="1" smtClean="0">
                <a:solidFill>
                  <a:schemeClr val="tx1">
                    <a:lumMod val="75000"/>
                    <a:lumOff val="25000"/>
                  </a:schemeClr>
                </a:solidFill>
                <a:ea typeface="微软雅黑" pitchFamily="34" charset="-122"/>
                <a:sym typeface="Arial" panose="020B0604020202020204" pitchFamily="34" charset="0"/>
              </a:rPr>
              <a:t>vdop</a:t>
            </a:r>
            <a:r>
              <a:rPr lang="zh-CN" altLang="en-US" sz="1200">
                <a:solidFill>
                  <a:schemeClr val="tx1">
                    <a:lumMod val="75000"/>
                    <a:lumOff val="25000"/>
                  </a:schemeClr>
                </a:solidFill>
                <a:ea typeface="微软雅黑" pitchFamily="34" charset="-122"/>
                <a:sym typeface="Arial" panose="020B0604020202020204" pitchFamily="34" charset="0"/>
              </a:rPr>
              <a:t>和</a:t>
            </a:r>
            <a:r>
              <a:rPr lang="en-US" altLang="zh-CN" sz="1200" err="1">
                <a:solidFill>
                  <a:schemeClr val="tx1">
                    <a:lumMod val="75000"/>
                    <a:lumOff val="25000"/>
                  </a:schemeClr>
                </a:solidFill>
                <a:ea typeface="微软雅黑" pitchFamily="34" charset="-122"/>
                <a:sym typeface="Arial" panose="020B0604020202020204" pitchFamily="34" charset="0"/>
              </a:rPr>
              <a:t>vdup</a:t>
            </a:r>
            <a:r>
              <a:rPr lang="zh-CN" altLang="en-US" sz="1200">
                <a:solidFill>
                  <a:schemeClr val="tx1">
                    <a:lumMod val="75000"/>
                    <a:lumOff val="25000"/>
                  </a:schemeClr>
                </a:solidFill>
                <a:ea typeface="微软雅黑" pitchFamily="34" charset="-122"/>
                <a:sym typeface="Arial" panose="020B0604020202020204" pitchFamily="34" charset="0"/>
              </a:rPr>
              <a:t>表示的是降解率</a:t>
            </a:r>
            <a:r>
              <a:rPr lang="zh-CN" altLang="en-US" sz="1200" smtClean="0">
                <a:solidFill>
                  <a:schemeClr val="tx1">
                    <a:lumMod val="75000"/>
                    <a:lumOff val="25000"/>
                  </a:schemeClr>
                </a:solidFill>
                <a:ea typeface="微软雅黑" pitchFamily="34" charset="-122"/>
                <a:sym typeface="Arial" panose="020B0604020202020204" pitchFamily="34" charset="0"/>
              </a:rPr>
              <a:t>。</a:t>
            </a:r>
            <a:endParaRPr lang="zh-CN" altLang="en-US" sz="1200">
              <a:solidFill>
                <a:schemeClr val="tx1">
                  <a:lumMod val="75000"/>
                  <a:lumOff val="25000"/>
                </a:schemeClr>
              </a:solidFill>
              <a:latin typeface="Arial" pitchFamily="34" charset="0"/>
              <a:ea typeface="微软雅黑" pitchFamily="3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504" y="2197267"/>
            <a:ext cx="3023878" cy="1231499"/>
          </a:xfrm>
          <a:prstGeom prst="rect">
            <a:avLst/>
          </a:prstGeom>
          <a:effectLst>
            <a:softEdge rad="12700"/>
          </a:effectLst>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l="559" t="38133" r="794" b="1"/>
          <a:stretch/>
        </p:blipFill>
        <p:spPr>
          <a:xfrm>
            <a:off x="700504" y="3398908"/>
            <a:ext cx="3023878" cy="403580"/>
          </a:xfrm>
          <a:prstGeom prst="rect">
            <a:avLst/>
          </a:prstGeom>
          <a:effectLst>
            <a:softEdge rad="12700"/>
          </a:effectLst>
        </p:spPr>
      </p:pic>
      <p:sp>
        <p:nvSpPr>
          <p:cNvPr id="9" name="文本框 8"/>
          <p:cNvSpPr txBox="1"/>
          <p:nvPr/>
        </p:nvSpPr>
        <p:spPr>
          <a:xfrm>
            <a:off x="630238" y="1875844"/>
            <a:ext cx="3273942" cy="276999"/>
          </a:xfrm>
          <a:prstGeom prst="rect">
            <a:avLst/>
          </a:prstGeom>
          <a:noFill/>
        </p:spPr>
        <p:txBody>
          <a:bodyPr wrap="square" rtlCol="0">
            <a:spAutoFit/>
          </a:bodyPr>
          <a:lstStyle/>
          <a:p>
            <a:r>
              <a:rPr lang="zh-CN" altLang="en-US" sz="1200">
                <a:solidFill>
                  <a:schemeClr val="tx1">
                    <a:lumMod val="75000"/>
                    <a:lumOff val="25000"/>
                  </a:schemeClr>
                </a:solidFill>
                <a:ea typeface="微软雅黑" pitchFamily="34" charset="-122"/>
              </a:rPr>
              <a:t>根据</a:t>
            </a:r>
            <a:r>
              <a:rPr lang="zh-CN" altLang="en-US" sz="1200" smtClean="0">
                <a:solidFill>
                  <a:schemeClr val="tx1">
                    <a:lumMod val="75000"/>
                    <a:lumOff val="25000"/>
                  </a:schemeClr>
                </a:solidFill>
                <a:ea typeface="微软雅黑" pitchFamily="34" charset="-122"/>
              </a:rPr>
              <a:t>动力学和质量作用定律得出</a:t>
            </a:r>
            <a:r>
              <a:rPr lang="zh-CN" altLang="en-US" sz="1200">
                <a:solidFill>
                  <a:schemeClr val="tx1">
                    <a:lumMod val="75000"/>
                    <a:lumOff val="25000"/>
                  </a:schemeClr>
                </a:solidFill>
                <a:ea typeface="微软雅黑" pitchFamily="34" charset="-122"/>
              </a:rPr>
              <a:t>的</a:t>
            </a:r>
            <a:r>
              <a:rPr lang="zh-CN" altLang="en-US" sz="1200" smtClean="0">
                <a:solidFill>
                  <a:schemeClr val="tx1">
                    <a:lumMod val="75000"/>
                    <a:lumOff val="25000"/>
                  </a:schemeClr>
                </a:solidFill>
                <a:ea typeface="微软雅黑" pitchFamily="34" charset="-122"/>
              </a:rPr>
              <a:t>数学模型：</a:t>
            </a:r>
            <a:endParaRPr lang="zh-CN" altLang="en-US" sz="1200">
              <a:solidFill>
                <a:schemeClr val="tx1">
                  <a:lumMod val="75000"/>
                  <a:lumOff val="25000"/>
                </a:schemeClr>
              </a:solidFill>
              <a:ea typeface="微软雅黑" pitchFamily="34" charset="-122"/>
            </a:endParaRPr>
          </a:p>
        </p:txBody>
      </p:sp>
      <p:sp>
        <p:nvSpPr>
          <p:cNvPr id="10" name="文本框 9"/>
          <p:cNvSpPr txBox="1"/>
          <p:nvPr/>
        </p:nvSpPr>
        <p:spPr>
          <a:xfrm>
            <a:off x="5044612" y="1875843"/>
            <a:ext cx="2445250" cy="276999"/>
          </a:xfrm>
          <a:prstGeom prst="rect">
            <a:avLst/>
          </a:prstGeom>
          <a:noFill/>
        </p:spPr>
        <p:txBody>
          <a:bodyPr wrap="square" rtlCol="0">
            <a:spAutoFit/>
          </a:bodyPr>
          <a:lstStyle/>
          <a:p>
            <a:r>
              <a:rPr lang="en-US" altLang="zh-CN" sz="1200" err="1">
                <a:solidFill>
                  <a:schemeClr val="tx1">
                    <a:lumMod val="75000"/>
                    <a:lumOff val="25000"/>
                  </a:schemeClr>
                </a:solidFill>
                <a:ea typeface="微软雅黑" pitchFamily="34" charset="-122"/>
              </a:rPr>
              <a:t>LuxU</a:t>
            </a:r>
            <a:r>
              <a:rPr lang="zh-CN" altLang="en-US" sz="1200">
                <a:solidFill>
                  <a:schemeClr val="tx1">
                    <a:lumMod val="75000"/>
                    <a:lumOff val="25000"/>
                  </a:schemeClr>
                </a:solidFill>
                <a:ea typeface="微软雅黑" pitchFamily="34" charset="-122"/>
              </a:rPr>
              <a:t>蛋白的</a:t>
            </a:r>
            <a:r>
              <a:rPr lang="zh-CN" altLang="en-US" sz="1200" smtClean="0">
                <a:solidFill>
                  <a:schemeClr val="tx1">
                    <a:lumMod val="75000"/>
                    <a:lumOff val="25000"/>
                  </a:schemeClr>
                </a:solidFill>
                <a:ea typeface="微软雅黑" pitchFamily="34" charset="-122"/>
              </a:rPr>
              <a:t>守恒定律：</a:t>
            </a:r>
            <a:endParaRPr lang="zh-CN" altLang="en-US" sz="1200">
              <a:solidFill>
                <a:schemeClr val="tx1">
                  <a:lumMod val="75000"/>
                  <a:lumOff val="25000"/>
                </a:schemeClr>
              </a:solidFill>
              <a:ea typeface="微软雅黑" pitchFamily="34" charset="-122"/>
            </a:endParaRPr>
          </a:p>
        </p:txBody>
      </p:sp>
      <p:pic>
        <p:nvPicPr>
          <p:cNvPr id="11" name="图片 10"/>
          <p:cNvPicPr>
            <a:picLocks noChangeAspect="1"/>
          </p:cNvPicPr>
          <p:nvPr/>
        </p:nvPicPr>
        <p:blipFill rotWithShape="1">
          <a:blip r:embed="rId6">
            <a:extLst>
              <a:ext uri="{28A0092B-C50C-407E-A947-70E740481C1C}">
                <a14:useLocalDpi xmlns:a14="http://schemas.microsoft.com/office/drawing/2010/main" val="0"/>
              </a:ext>
            </a:extLst>
          </a:blip>
          <a:srcRect l="8001" t="1303" r="3106"/>
          <a:stretch/>
        </p:blipFill>
        <p:spPr>
          <a:xfrm>
            <a:off x="5147353" y="2263280"/>
            <a:ext cx="1541124" cy="294308"/>
          </a:xfrm>
          <a:prstGeom prst="rect">
            <a:avLst/>
          </a:prstGeom>
        </p:spPr>
      </p:pic>
      <p:sp>
        <p:nvSpPr>
          <p:cNvPr id="2" name="文本框 1"/>
          <p:cNvSpPr txBox="1"/>
          <p:nvPr/>
        </p:nvSpPr>
        <p:spPr>
          <a:xfrm>
            <a:off x="5147353" y="2668026"/>
            <a:ext cx="3603924" cy="276999"/>
          </a:xfrm>
          <a:prstGeom prst="rect">
            <a:avLst/>
          </a:prstGeom>
          <a:noFill/>
        </p:spPr>
        <p:txBody>
          <a:bodyPr wrap="square" rtlCol="0">
            <a:spAutoFit/>
          </a:bodyPr>
          <a:lstStyle>
            <a:defPPr>
              <a:defRPr lang="zh-CN"/>
            </a:defPPr>
          </a:lstStyle>
          <a:p>
            <a:r>
              <a:rPr lang="zh-CN" altLang="en-US" sz="1200" smtClean="0">
                <a:solidFill>
                  <a:schemeClr val="tx1">
                    <a:lumMod val="75000"/>
                    <a:lumOff val="25000"/>
                  </a:schemeClr>
                </a:solidFill>
                <a:ea typeface="微软雅黑" pitchFamily="34" charset="-122"/>
              </a:rPr>
              <a:t>即对于</a:t>
            </a:r>
            <a:r>
              <a:rPr lang="en-US" altLang="zh-CN" sz="1200" smtClean="0">
                <a:solidFill>
                  <a:schemeClr val="tx1">
                    <a:lumMod val="75000"/>
                    <a:lumOff val="25000"/>
                  </a:schemeClr>
                </a:solidFill>
                <a:ea typeface="微软雅黑" pitchFamily="34" charset="-122"/>
              </a:rPr>
              <a:t>LuxU</a:t>
            </a:r>
            <a:r>
              <a:rPr lang="zh-CN" altLang="en-US" sz="1200" smtClean="0">
                <a:solidFill>
                  <a:schemeClr val="tx1">
                    <a:lumMod val="75000"/>
                    <a:lumOff val="25000"/>
                  </a:schemeClr>
                </a:solidFill>
                <a:ea typeface="微软雅黑" pitchFamily="34" charset="-122"/>
              </a:rPr>
              <a:t>与磷酸化了的</a:t>
            </a:r>
            <a:r>
              <a:rPr lang="en-US" altLang="zh-CN" sz="1200" smtClean="0">
                <a:solidFill>
                  <a:schemeClr val="tx1">
                    <a:lumMod val="75000"/>
                    <a:lumOff val="25000"/>
                  </a:schemeClr>
                </a:solidFill>
                <a:ea typeface="微软雅黑" pitchFamily="34" charset="-122"/>
              </a:rPr>
              <a:t>LuxU</a:t>
            </a:r>
            <a:r>
              <a:rPr lang="zh-CN" altLang="en-US" sz="1200" smtClean="0">
                <a:solidFill>
                  <a:schemeClr val="tx1">
                    <a:lumMod val="75000"/>
                    <a:lumOff val="25000"/>
                  </a:schemeClr>
                </a:solidFill>
                <a:ea typeface="微软雅黑" pitchFamily="34" charset="-122"/>
              </a:rPr>
              <a:t>的量一定是一个常量。</a:t>
            </a:r>
            <a:endParaRPr lang="zh-CN" altLang="en-US" sz="1200">
              <a:solidFill>
                <a:schemeClr val="tx1">
                  <a:lumMod val="75000"/>
                  <a:lumOff val="25000"/>
                </a:schemeClr>
              </a:solidFill>
              <a:ea typeface="微软雅黑" pitchFamily="34" charset="-122"/>
            </a:endParaRPr>
          </a:p>
        </p:txBody>
      </p:sp>
    </p:spTree>
    <p:extLst>
      <p:ext uri="{BB962C8B-B14F-4D97-AF65-F5344CB8AC3E}">
        <p14:creationId xmlns:p14="http://schemas.microsoft.com/office/powerpoint/2010/main" val="2416758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710046" y="889000"/>
            <a:ext cx="6152347"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群体感应网络</a:t>
            </a:r>
            <a:r>
              <a:rPr lang="en-US" altLang="zh-CN" sz="2200">
                <a:solidFill>
                  <a:srgbClr val="0067B0"/>
                </a:solidFill>
                <a:latin typeface="Arial" panose="020B0604020202020204" pitchFamily="34" charset="0"/>
                <a:ea typeface="微软雅黑" panose="020B0503020204020204" pitchFamily="34" charset="-122"/>
                <a:sym typeface="Arial" panose="020B0604020202020204" pitchFamily="34" charset="0"/>
              </a:rPr>
              <a:t>——Vibrio </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harveyi</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sRNAs</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介导）</a:t>
            </a: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1130158" y="3302497"/>
            <a:ext cx="5959011" cy="461665"/>
          </a:xfrm>
          <a:prstGeom prst="rect">
            <a:avLst/>
          </a:prstGeom>
          <a:noFill/>
        </p:spPr>
        <p:txBody>
          <a:bodyPr wrap="square" rtlCol="0">
            <a:spAutoFit/>
          </a:bodyPr>
          <a:lstStyle/>
          <a:p>
            <a:r>
              <a:rPr lang="zh-CN" altLang="en-US" sz="1200">
                <a:solidFill>
                  <a:schemeClr val="tx1">
                    <a:lumMod val="75000"/>
                    <a:lumOff val="25000"/>
                  </a:schemeClr>
                </a:solidFill>
                <a:ea typeface="微软雅黑" pitchFamily="34" charset="-122"/>
                <a:sym typeface="Arial" panose="020B0604020202020204" pitchFamily="34" charset="0"/>
              </a:rPr>
              <a:t> </a:t>
            </a:r>
            <a:r>
              <a:rPr lang="zh-CN" altLang="en-US" sz="1200" smtClean="0">
                <a:solidFill>
                  <a:schemeClr val="tx1">
                    <a:lumMod val="75000"/>
                    <a:lumOff val="25000"/>
                  </a:schemeClr>
                </a:solidFill>
                <a:ea typeface="微软雅黑" pitchFamily="34" charset="-122"/>
                <a:sym typeface="Arial" panose="020B0604020202020204" pitchFamily="34" charset="0"/>
              </a:rPr>
              <a:t>      其中</a:t>
            </a:r>
            <a:r>
              <a:rPr lang="en-US" altLang="zh-CN" sz="1200" smtClean="0">
                <a:solidFill>
                  <a:schemeClr val="tx1">
                    <a:lumMod val="75000"/>
                    <a:lumOff val="25000"/>
                  </a:schemeClr>
                </a:solidFill>
                <a:ea typeface="微软雅黑" pitchFamily="34" charset="-122"/>
                <a:sym typeface="Arial" panose="020B0604020202020204" pitchFamily="34" charset="0"/>
              </a:rPr>
              <a:t>K5</a:t>
            </a:r>
            <a:r>
              <a:rPr lang="zh-CN" altLang="en-US" sz="1200" smtClean="0">
                <a:solidFill>
                  <a:schemeClr val="tx1">
                    <a:lumMod val="75000"/>
                    <a:lumOff val="25000"/>
                  </a:schemeClr>
                </a:solidFill>
                <a:ea typeface="微软雅黑" pitchFamily="34" charset="-122"/>
                <a:sym typeface="Arial" panose="020B0604020202020204" pitchFamily="34" charset="0"/>
              </a:rPr>
              <a:t>和</a:t>
            </a:r>
            <a:r>
              <a:rPr lang="en-US" altLang="zh-CN" sz="1200" smtClean="0">
                <a:solidFill>
                  <a:schemeClr val="tx1">
                    <a:lumMod val="75000"/>
                    <a:lumOff val="25000"/>
                  </a:schemeClr>
                </a:solidFill>
                <a:ea typeface="微软雅黑" pitchFamily="34" charset="-122"/>
                <a:sym typeface="Arial" panose="020B0604020202020204" pitchFamily="34" charset="0"/>
              </a:rPr>
              <a:t>K6</a:t>
            </a:r>
            <a:r>
              <a:rPr lang="zh-CN" altLang="en-US" sz="1200" smtClean="0">
                <a:solidFill>
                  <a:schemeClr val="tx1">
                    <a:lumMod val="75000"/>
                    <a:lumOff val="25000"/>
                  </a:schemeClr>
                </a:solidFill>
                <a:ea typeface="微软雅黑" pitchFamily="34" charset="-122"/>
                <a:sym typeface="Arial" panose="020B0604020202020204" pitchFamily="34" charset="0"/>
              </a:rPr>
              <a:t>表示的是</a:t>
            </a:r>
            <a:r>
              <a:rPr lang="en-US" altLang="zh-CN" sz="1200" err="1" smtClean="0">
                <a:solidFill>
                  <a:schemeClr val="tx1">
                    <a:lumMod val="75000"/>
                    <a:lumOff val="25000"/>
                  </a:schemeClr>
                </a:solidFill>
                <a:ea typeface="微软雅黑" pitchFamily="34" charset="-122"/>
                <a:sym typeface="Arial" panose="020B0604020202020204" pitchFamily="34" charset="0"/>
              </a:rPr>
              <a:t>LuxO</a:t>
            </a:r>
            <a:r>
              <a:rPr lang="zh-CN" altLang="en-US" sz="1200" smtClean="0">
                <a:solidFill>
                  <a:schemeClr val="tx1">
                    <a:lumMod val="75000"/>
                    <a:lumOff val="25000"/>
                  </a:schemeClr>
                </a:solidFill>
                <a:ea typeface="微软雅黑" pitchFamily="34" charset="-122"/>
                <a:sym typeface="Arial" panose="020B0604020202020204" pitchFamily="34" charset="0"/>
              </a:rPr>
              <a:t>、</a:t>
            </a:r>
            <a:r>
              <a:rPr lang="en-US" altLang="zh-CN" sz="1200" err="1" smtClean="0">
                <a:solidFill>
                  <a:schemeClr val="tx1">
                    <a:lumMod val="75000"/>
                    <a:lumOff val="25000"/>
                  </a:schemeClr>
                </a:solidFill>
                <a:ea typeface="微软雅黑" pitchFamily="34" charset="-122"/>
                <a:sym typeface="Arial" panose="020B0604020202020204" pitchFamily="34" charset="0"/>
              </a:rPr>
              <a:t>sRNAs</a:t>
            </a:r>
            <a:r>
              <a:rPr lang="zh-CN" altLang="en-US" sz="1200" smtClean="0">
                <a:solidFill>
                  <a:schemeClr val="tx1">
                    <a:lumMod val="75000"/>
                    <a:lumOff val="25000"/>
                  </a:schemeClr>
                </a:solidFill>
                <a:ea typeface="微软雅黑" pitchFamily="34" charset="-122"/>
                <a:sym typeface="Arial" panose="020B0604020202020204" pitchFamily="34" charset="0"/>
              </a:rPr>
              <a:t>对</a:t>
            </a:r>
            <a:r>
              <a:rPr lang="en-US" altLang="zh-CN" sz="1200" err="1" smtClean="0">
                <a:solidFill>
                  <a:schemeClr val="tx1">
                    <a:lumMod val="75000"/>
                    <a:lumOff val="25000"/>
                  </a:schemeClr>
                </a:solidFill>
                <a:ea typeface="微软雅黑" pitchFamily="34" charset="-122"/>
                <a:sym typeface="Arial" panose="020B0604020202020204" pitchFamily="34" charset="0"/>
              </a:rPr>
              <a:t>luxO</a:t>
            </a:r>
            <a:r>
              <a:rPr lang="en-US" altLang="zh-CN" sz="1200" smtClean="0">
                <a:solidFill>
                  <a:schemeClr val="tx1">
                    <a:lumMod val="75000"/>
                    <a:lumOff val="25000"/>
                  </a:schemeClr>
                </a:solidFill>
                <a:ea typeface="微软雅黑" pitchFamily="34" charset="-122"/>
                <a:sym typeface="Arial" panose="020B0604020202020204" pitchFamily="34" charset="0"/>
              </a:rPr>
              <a:t> mRNA</a:t>
            </a:r>
            <a:r>
              <a:rPr lang="zh-CN" altLang="en-US" sz="1200" smtClean="0">
                <a:solidFill>
                  <a:schemeClr val="tx1">
                    <a:lumMod val="75000"/>
                    <a:lumOff val="25000"/>
                  </a:schemeClr>
                </a:solidFill>
                <a:ea typeface="微软雅黑" pitchFamily="34" charset="-122"/>
                <a:sym typeface="Arial" panose="020B0604020202020204" pitchFamily="34" charset="0"/>
              </a:rPr>
              <a:t>的抑制效率。方程表示</a:t>
            </a:r>
            <a:r>
              <a:rPr lang="en-US" altLang="zh-CN" sz="1200" err="1" smtClean="0">
                <a:solidFill>
                  <a:schemeClr val="tx1">
                    <a:lumMod val="75000"/>
                    <a:lumOff val="25000"/>
                  </a:schemeClr>
                </a:solidFill>
                <a:ea typeface="微软雅黑" pitchFamily="34" charset="-122"/>
                <a:sym typeface="Arial" panose="020B0604020202020204" pitchFamily="34" charset="0"/>
              </a:rPr>
              <a:t>luxO</a:t>
            </a:r>
            <a:r>
              <a:rPr lang="en-US" altLang="zh-CN" sz="1200" smtClean="0">
                <a:solidFill>
                  <a:schemeClr val="tx1">
                    <a:lumMod val="75000"/>
                    <a:lumOff val="25000"/>
                  </a:schemeClr>
                </a:solidFill>
                <a:ea typeface="微软雅黑" pitchFamily="34" charset="-122"/>
                <a:sym typeface="Arial" panose="020B0604020202020204" pitchFamily="34" charset="0"/>
              </a:rPr>
              <a:t> mRNA</a:t>
            </a:r>
            <a:r>
              <a:rPr lang="zh-CN" altLang="en-US" sz="1200" smtClean="0">
                <a:solidFill>
                  <a:schemeClr val="tx1">
                    <a:lumMod val="75000"/>
                    <a:lumOff val="25000"/>
                  </a:schemeClr>
                </a:solidFill>
                <a:ea typeface="微软雅黑" pitchFamily="34" charset="-122"/>
                <a:sym typeface="Arial" panose="020B0604020202020204" pitchFamily="34" charset="0"/>
              </a:rPr>
              <a:t>的产生由</a:t>
            </a:r>
            <a:r>
              <a:rPr lang="en-US" altLang="zh-CN" sz="1200" err="1" smtClean="0">
                <a:solidFill>
                  <a:schemeClr val="tx1">
                    <a:lumMod val="75000"/>
                    <a:lumOff val="25000"/>
                  </a:schemeClr>
                </a:solidFill>
                <a:ea typeface="微软雅黑" pitchFamily="34" charset="-122"/>
                <a:sym typeface="Arial" panose="020B0604020202020204" pitchFamily="34" charset="0"/>
              </a:rPr>
              <a:t>LuxO</a:t>
            </a:r>
            <a:r>
              <a:rPr lang="zh-CN" altLang="en-US" sz="1200" smtClean="0">
                <a:solidFill>
                  <a:schemeClr val="tx1">
                    <a:lumMod val="75000"/>
                    <a:lumOff val="25000"/>
                  </a:schemeClr>
                </a:solidFill>
                <a:ea typeface="微软雅黑" pitchFamily="34" charset="-122"/>
                <a:sym typeface="Arial" panose="020B0604020202020204" pitchFamily="34" charset="0"/>
              </a:rPr>
              <a:t>和</a:t>
            </a:r>
            <a:r>
              <a:rPr lang="en-US" altLang="zh-CN" sz="1200" err="1" smtClean="0">
                <a:solidFill>
                  <a:schemeClr val="tx1">
                    <a:lumMod val="75000"/>
                    <a:lumOff val="25000"/>
                  </a:schemeClr>
                </a:solidFill>
                <a:ea typeface="微软雅黑" pitchFamily="34" charset="-122"/>
                <a:sym typeface="Arial" panose="020B0604020202020204" pitchFamily="34" charset="0"/>
              </a:rPr>
              <a:t>Qrr</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en-US" altLang="zh-CN" sz="1200" err="1" smtClean="0">
                <a:solidFill>
                  <a:schemeClr val="tx1">
                    <a:lumMod val="75000"/>
                    <a:lumOff val="25000"/>
                  </a:schemeClr>
                </a:solidFill>
                <a:ea typeface="微软雅黑" pitchFamily="34" charset="-122"/>
                <a:sym typeface="Arial" panose="020B0604020202020204" pitchFamily="34" charset="0"/>
              </a:rPr>
              <a:t>sRNAs</a:t>
            </a:r>
            <a:r>
              <a:rPr lang="zh-CN" altLang="en-US" sz="1200" smtClean="0">
                <a:solidFill>
                  <a:schemeClr val="tx1">
                    <a:lumMod val="75000"/>
                    <a:lumOff val="25000"/>
                  </a:schemeClr>
                </a:solidFill>
                <a:ea typeface="微软雅黑" pitchFamily="34" charset="-122"/>
                <a:sym typeface="Arial" panose="020B0604020202020204" pitchFamily="34" charset="0"/>
              </a:rPr>
              <a:t>负调控。</a:t>
            </a:r>
            <a:endParaRPr lang="zh-CN" altLang="en-US" sz="1200">
              <a:solidFill>
                <a:schemeClr val="tx1">
                  <a:lumMod val="75000"/>
                  <a:lumOff val="25000"/>
                </a:schemeClr>
              </a:solidFill>
              <a:latin typeface="Arial" pitchFamily="34" charset="0"/>
              <a:ea typeface="微软雅黑" pitchFamily="34" charset="-122"/>
            </a:endParaRPr>
          </a:p>
        </p:txBody>
      </p:sp>
      <p:sp>
        <p:nvSpPr>
          <p:cNvPr id="9" name="文本框 8"/>
          <p:cNvSpPr txBox="1"/>
          <p:nvPr/>
        </p:nvSpPr>
        <p:spPr>
          <a:xfrm>
            <a:off x="1130158" y="1478615"/>
            <a:ext cx="6359703" cy="646331"/>
          </a:xfrm>
          <a:prstGeom prst="rect">
            <a:avLst/>
          </a:prstGeom>
          <a:noFill/>
        </p:spPr>
        <p:txBody>
          <a:bodyPr wrap="square" rtlCol="0">
            <a:spAutoFit/>
          </a:bodyPr>
          <a:lstStyle/>
          <a:p>
            <a:r>
              <a:rPr lang="zh-CN" altLang="en-US" sz="1200" smtClean="0">
                <a:solidFill>
                  <a:schemeClr val="tx1">
                    <a:lumMod val="75000"/>
                    <a:lumOff val="25000"/>
                  </a:schemeClr>
                </a:solidFill>
                <a:ea typeface="微软雅黑" pitchFamily="34" charset="-122"/>
              </a:rPr>
              <a:t>      实验表明在</a:t>
            </a:r>
            <a:r>
              <a:rPr lang="en-US" altLang="zh-CN" sz="1200">
                <a:solidFill>
                  <a:schemeClr val="tx1">
                    <a:lumMod val="75000"/>
                    <a:lumOff val="25000"/>
                  </a:schemeClr>
                </a:solidFill>
                <a:ea typeface="微软雅黑" pitchFamily="34" charset="-122"/>
              </a:rPr>
              <a:t>Vibrio </a:t>
            </a:r>
            <a:r>
              <a:rPr lang="en-US" altLang="zh-CN" sz="1200" err="1">
                <a:solidFill>
                  <a:schemeClr val="tx1">
                    <a:lumMod val="75000"/>
                    <a:lumOff val="25000"/>
                  </a:schemeClr>
                </a:solidFill>
                <a:ea typeface="微软雅黑" pitchFamily="34" charset="-122"/>
              </a:rPr>
              <a:t>harveyi</a:t>
            </a:r>
            <a:r>
              <a:rPr lang="zh-CN" altLang="en-US" sz="1200">
                <a:solidFill>
                  <a:schemeClr val="tx1">
                    <a:lumMod val="75000"/>
                    <a:lumOff val="25000"/>
                  </a:schemeClr>
                </a:solidFill>
                <a:ea typeface="微软雅黑" pitchFamily="34" charset="-122"/>
              </a:rPr>
              <a:t>群体感应系统中，</a:t>
            </a:r>
            <a:r>
              <a:rPr lang="en-US" altLang="zh-CN" sz="1200" err="1">
                <a:solidFill>
                  <a:schemeClr val="tx1">
                    <a:lumMod val="75000"/>
                    <a:lumOff val="25000"/>
                  </a:schemeClr>
                </a:solidFill>
                <a:ea typeface="微软雅黑" pitchFamily="34" charset="-122"/>
              </a:rPr>
              <a:t>Qrr</a:t>
            </a:r>
            <a:r>
              <a:rPr lang="en-US" altLang="zh-CN" sz="1200">
                <a:solidFill>
                  <a:schemeClr val="tx1">
                    <a:lumMod val="75000"/>
                    <a:lumOff val="25000"/>
                  </a:schemeClr>
                </a:solidFill>
                <a:ea typeface="微软雅黑" pitchFamily="34" charset="-122"/>
              </a:rPr>
              <a:t> </a:t>
            </a:r>
            <a:r>
              <a:rPr lang="en-US" altLang="zh-CN" sz="1200" err="1">
                <a:solidFill>
                  <a:schemeClr val="tx1">
                    <a:lumMod val="75000"/>
                    <a:lumOff val="25000"/>
                  </a:schemeClr>
                </a:solidFill>
                <a:ea typeface="微软雅黑" pitchFamily="34" charset="-122"/>
              </a:rPr>
              <a:t>sRNAs</a:t>
            </a:r>
            <a:r>
              <a:rPr lang="zh-CN" altLang="en-US" sz="1200" smtClean="0">
                <a:solidFill>
                  <a:schemeClr val="tx1">
                    <a:lumMod val="75000"/>
                    <a:lumOff val="25000"/>
                  </a:schemeClr>
                </a:solidFill>
                <a:ea typeface="微软雅黑" pitchFamily="34" charset="-122"/>
              </a:rPr>
              <a:t>抑</a:t>
            </a:r>
            <a:r>
              <a:rPr lang="en-US" altLang="zh-CN" sz="1200" smtClean="0">
                <a:solidFill>
                  <a:schemeClr val="tx1">
                    <a:lumMod val="75000"/>
                    <a:lumOff val="25000"/>
                  </a:schemeClr>
                </a:solidFill>
                <a:ea typeface="微软雅黑" pitchFamily="34" charset="-122"/>
              </a:rPr>
              <a:t>lux0 mRNA</a:t>
            </a:r>
            <a:r>
              <a:rPr lang="zh-CN" altLang="en-US" sz="1200">
                <a:solidFill>
                  <a:schemeClr val="tx1">
                    <a:lumMod val="75000"/>
                    <a:lumOff val="25000"/>
                  </a:schemeClr>
                </a:solidFill>
                <a:ea typeface="微软雅黑" pitchFamily="34" charset="-122"/>
              </a:rPr>
              <a:t>的翻译，</a:t>
            </a:r>
            <a:r>
              <a:rPr lang="zh-CN" altLang="en-US" sz="1200" smtClean="0">
                <a:solidFill>
                  <a:schemeClr val="tx1">
                    <a:lumMod val="75000"/>
                    <a:lumOff val="25000"/>
                  </a:schemeClr>
                </a:solidFill>
                <a:ea typeface="微软雅黑" pitchFamily="34" charset="-122"/>
              </a:rPr>
              <a:t>并且</a:t>
            </a:r>
            <a:r>
              <a:rPr lang="en-US" altLang="zh-CN" sz="1200" err="1" smtClean="0">
                <a:solidFill>
                  <a:schemeClr val="tx1">
                    <a:lumMod val="75000"/>
                    <a:lumOff val="25000"/>
                  </a:schemeClr>
                </a:solidFill>
                <a:ea typeface="微软雅黑" pitchFamily="34" charset="-122"/>
              </a:rPr>
              <a:t>LuxO</a:t>
            </a:r>
            <a:r>
              <a:rPr lang="zh-CN" altLang="en-US" sz="1200">
                <a:solidFill>
                  <a:schemeClr val="tx1">
                    <a:lumMod val="75000"/>
                    <a:lumOff val="25000"/>
                  </a:schemeClr>
                </a:solidFill>
                <a:ea typeface="微软雅黑" pitchFamily="34" charset="-122"/>
              </a:rPr>
              <a:t>不论是否被磷酸化都会抑制它自身的</a:t>
            </a:r>
            <a:r>
              <a:rPr lang="zh-CN" altLang="en-US" sz="1200" smtClean="0">
                <a:solidFill>
                  <a:schemeClr val="tx1">
                    <a:lumMod val="75000"/>
                    <a:lumOff val="25000"/>
                  </a:schemeClr>
                </a:solidFill>
                <a:ea typeface="微软雅黑" pitchFamily="34" charset="-122"/>
              </a:rPr>
              <a:t>转录。</a:t>
            </a:r>
            <a:r>
              <a:rPr lang="zh-CN" altLang="en-US" sz="1200">
                <a:solidFill>
                  <a:schemeClr val="tx1">
                    <a:lumMod val="75000"/>
                    <a:lumOff val="25000"/>
                  </a:schemeClr>
                </a:solidFill>
                <a:ea typeface="微软雅黑" pitchFamily="34" charset="-122"/>
              </a:rPr>
              <a:t>基于这样的调控机制</a:t>
            </a:r>
            <a:r>
              <a:rPr lang="zh-CN" altLang="en-US" sz="1200" smtClean="0">
                <a:solidFill>
                  <a:schemeClr val="tx1">
                    <a:lumMod val="75000"/>
                    <a:lumOff val="25000"/>
                  </a:schemeClr>
                </a:solidFill>
                <a:ea typeface="微软雅黑" pitchFamily="34" charset="-122"/>
              </a:rPr>
              <a:t>以及转录速率遵循动力学假说，关于</a:t>
            </a:r>
            <a:r>
              <a:rPr lang="en-US" altLang="zh-CN" sz="1200" smtClean="0">
                <a:solidFill>
                  <a:schemeClr val="tx1">
                    <a:lumMod val="75000"/>
                    <a:lumOff val="25000"/>
                  </a:schemeClr>
                </a:solidFill>
                <a:ea typeface="微软雅黑" pitchFamily="34" charset="-122"/>
              </a:rPr>
              <a:t>Mo</a:t>
            </a:r>
            <a:r>
              <a:rPr lang="zh-CN" altLang="en-US" sz="1200" smtClean="0">
                <a:solidFill>
                  <a:schemeClr val="tx1">
                    <a:lumMod val="75000"/>
                    <a:lumOff val="25000"/>
                  </a:schemeClr>
                </a:solidFill>
                <a:ea typeface="微软雅黑" pitchFamily="34" charset="-122"/>
              </a:rPr>
              <a:t>的常微分方程可新写为下列形式：</a:t>
            </a:r>
            <a:endParaRPr lang="zh-CN" altLang="en-US" sz="1200">
              <a:solidFill>
                <a:schemeClr val="tx1">
                  <a:lumMod val="75000"/>
                  <a:lumOff val="25000"/>
                </a:schemeClr>
              </a:solidFill>
              <a:ea typeface="微软雅黑"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9851" y="2434359"/>
            <a:ext cx="3339102" cy="558724"/>
          </a:xfrm>
          <a:prstGeom prst="rect">
            <a:avLst/>
          </a:prstGeom>
          <a:effectLst>
            <a:softEdge rad="12700"/>
          </a:effectLst>
        </p:spPr>
      </p:pic>
    </p:spTree>
    <p:extLst>
      <p:ext uri="{BB962C8B-B14F-4D97-AF65-F5344CB8AC3E}">
        <p14:creationId xmlns:p14="http://schemas.microsoft.com/office/powerpoint/2010/main" val="371472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710046" y="889000"/>
            <a:ext cx="6152347"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群体感应网络</a:t>
            </a:r>
            <a:r>
              <a:rPr lang="en-US" altLang="zh-CN" sz="2200">
                <a:solidFill>
                  <a:srgbClr val="0067B0"/>
                </a:solidFill>
                <a:latin typeface="Arial" panose="020B0604020202020204" pitchFamily="34" charset="0"/>
                <a:ea typeface="微软雅黑" panose="020B0503020204020204" pitchFamily="34" charset="-122"/>
                <a:sym typeface="Arial" panose="020B0604020202020204" pitchFamily="34" charset="0"/>
              </a:rPr>
              <a:t>——Vibrio </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harveyi</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sRNAs</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介导）</a:t>
            </a: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443707" y="3270708"/>
            <a:ext cx="4457700" cy="1754326"/>
          </a:xfrm>
          <a:prstGeom prst="rect">
            <a:avLst/>
          </a:prstGeom>
          <a:noFill/>
        </p:spPr>
        <p:txBody>
          <a:bodyPr wrap="square" rtlCol="0">
            <a:spAutoFit/>
          </a:bodyPr>
          <a:lstStyle/>
          <a:p>
            <a:r>
              <a:rPr lang="zh-CN" altLang="en-US" sz="1200" smtClean="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Mq</a:t>
            </a:r>
            <a:r>
              <a:rPr lang="zh-CN" altLang="en-US" sz="1200" smtClean="0">
                <a:solidFill>
                  <a:schemeClr val="tx1">
                    <a:lumMod val="75000"/>
                    <a:lumOff val="25000"/>
                  </a:schemeClr>
                </a:solidFill>
                <a:ea typeface="微软雅黑" pitchFamily="34" charset="-122"/>
                <a:sym typeface="Arial" panose="020B0604020202020204" pitchFamily="34" charset="0"/>
              </a:rPr>
              <a:t>、</a:t>
            </a:r>
            <a:r>
              <a:rPr lang="en-US" altLang="zh-CN" sz="1200" smtClean="0">
                <a:solidFill>
                  <a:schemeClr val="tx1">
                    <a:lumMod val="75000"/>
                    <a:lumOff val="25000"/>
                  </a:schemeClr>
                </a:solidFill>
                <a:ea typeface="微软雅黑" pitchFamily="34" charset="-122"/>
                <a:sym typeface="Arial" panose="020B0604020202020204" pitchFamily="34" charset="0"/>
              </a:rPr>
              <a:t>Mr</a:t>
            </a:r>
            <a:r>
              <a:rPr lang="zh-CN" altLang="en-US" sz="1200">
                <a:solidFill>
                  <a:schemeClr val="tx1">
                    <a:lumMod val="75000"/>
                    <a:lumOff val="25000"/>
                  </a:schemeClr>
                </a:solidFill>
                <a:ea typeface="微软雅黑" pitchFamily="34" charset="-122"/>
                <a:sym typeface="Arial" panose="020B0604020202020204" pitchFamily="34" charset="0"/>
              </a:rPr>
              <a:t>、</a:t>
            </a:r>
            <a:r>
              <a:rPr lang="en-US" altLang="zh-CN" sz="1200" smtClean="0">
                <a:solidFill>
                  <a:schemeClr val="tx1">
                    <a:lumMod val="75000"/>
                    <a:lumOff val="25000"/>
                  </a:schemeClr>
                </a:solidFill>
                <a:ea typeface="微软雅黑" pitchFamily="34" charset="-122"/>
                <a:sym typeface="Arial" panose="020B0604020202020204" pitchFamily="34" charset="0"/>
              </a:rPr>
              <a:t>R  </a:t>
            </a:r>
            <a:r>
              <a:rPr lang="zh-CN" altLang="en-US" sz="1200" smtClean="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qrr </a:t>
            </a:r>
            <a:r>
              <a:rPr lang="en-US" altLang="zh-CN" sz="1200">
                <a:solidFill>
                  <a:schemeClr val="tx1">
                    <a:lumMod val="75000"/>
                    <a:lumOff val="25000"/>
                  </a:schemeClr>
                </a:solidFill>
                <a:ea typeface="微软雅黑" pitchFamily="34" charset="-122"/>
                <a:sym typeface="Arial" panose="020B0604020202020204" pitchFamily="34" charset="0"/>
              </a:rPr>
              <a:t>mRNA,  </a:t>
            </a:r>
            <a:r>
              <a:rPr lang="en-US" altLang="zh-CN" sz="1200" err="1">
                <a:solidFill>
                  <a:schemeClr val="tx1">
                    <a:lumMod val="75000"/>
                    <a:lumOff val="25000"/>
                  </a:schemeClr>
                </a:solidFill>
                <a:ea typeface="微软雅黑" pitchFamily="34" charset="-122"/>
                <a:sym typeface="Arial" panose="020B0604020202020204" pitchFamily="34" charset="0"/>
              </a:rPr>
              <a:t>luxR</a:t>
            </a: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mRNA</a:t>
            </a:r>
            <a:r>
              <a:rPr lang="zh-CN" altLang="en-US" sz="1200" smtClean="0">
                <a:solidFill>
                  <a:schemeClr val="tx1">
                    <a:lumMod val="75000"/>
                    <a:lumOff val="25000"/>
                  </a:schemeClr>
                </a:solidFill>
                <a:ea typeface="微软雅黑" pitchFamily="34" charset="-122"/>
                <a:sym typeface="Arial" panose="020B0604020202020204" pitchFamily="34" charset="0"/>
              </a:rPr>
              <a:t>和</a:t>
            </a:r>
            <a:r>
              <a:rPr lang="en-US" altLang="zh-CN" sz="1200" err="1" smtClean="0">
                <a:solidFill>
                  <a:schemeClr val="tx1">
                    <a:lumMod val="75000"/>
                    <a:lumOff val="25000"/>
                  </a:schemeClr>
                </a:solidFill>
                <a:ea typeface="微软雅黑" pitchFamily="34" charset="-122"/>
                <a:sym typeface="Arial" panose="020B0604020202020204" pitchFamily="34" charset="0"/>
              </a:rPr>
              <a:t>LuxR</a:t>
            </a:r>
            <a:r>
              <a:rPr lang="zh-CN" altLang="en-US" sz="1200" smtClean="0">
                <a:solidFill>
                  <a:schemeClr val="tx1">
                    <a:lumMod val="75000"/>
                    <a:lumOff val="25000"/>
                  </a:schemeClr>
                </a:solidFill>
                <a:ea typeface="微软雅黑" pitchFamily="34" charset="-122"/>
                <a:sym typeface="Arial" panose="020B0604020202020204" pitchFamily="34" charset="0"/>
              </a:rPr>
              <a:t>蛋白</a:t>
            </a:r>
            <a:endParaRPr lang="en-US" altLang="zh-CN" sz="1200" smtClean="0">
              <a:solidFill>
                <a:schemeClr val="tx1">
                  <a:lumMod val="75000"/>
                  <a:lumOff val="25000"/>
                </a:schemeClr>
              </a:solidFill>
              <a:ea typeface="微软雅黑" pitchFamily="34" charset="-122"/>
              <a:sym typeface="Arial" panose="020B0604020202020204" pitchFamily="34" charset="0"/>
            </a:endParaRPr>
          </a:p>
          <a:p>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vsq  </a:t>
            </a:r>
            <a:r>
              <a:rPr lang="zh-CN" altLang="en-US" sz="1200" smtClean="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qrr </a:t>
            </a:r>
            <a:r>
              <a:rPr lang="en-US" altLang="zh-CN" sz="1200">
                <a:solidFill>
                  <a:schemeClr val="tx1">
                    <a:lumMod val="75000"/>
                    <a:lumOff val="25000"/>
                  </a:schemeClr>
                </a:solidFill>
                <a:ea typeface="微软雅黑" pitchFamily="34" charset="-122"/>
                <a:sym typeface="Arial" panose="020B0604020202020204" pitchFamily="34" charset="0"/>
              </a:rPr>
              <a:t>mRNA</a:t>
            </a:r>
            <a:r>
              <a:rPr lang="zh-CN" altLang="en-US" sz="1200">
                <a:solidFill>
                  <a:schemeClr val="tx1">
                    <a:lumMod val="75000"/>
                    <a:lumOff val="25000"/>
                  </a:schemeClr>
                </a:solidFill>
                <a:ea typeface="微软雅黑" pitchFamily="34" charset="-122"/>
                <a:sym typeface="Arial" panose="020B0604020202020204" pitchFamily="34" charset="0"/>
              </a:rPr>
              <a:t>的基本转录</a:t>
            </a:r>
            <a:r>
              <a:rPr lang="zh-CN" altLang="en-US" sz="1200" smtClean="0">
                <a:solidFill>
                  <a:schemeClr val="tx1">
                    <a:lumMod val="75000"/>
                    <a:lumOff val="25000"/>
                  </a:schemeClr>
                </a:solidFill>
                <a:ea typeface="微软雅黑" pitchFamily="34" charset="-122"/>
                <a:sym typeface="Arial" panose="020B0604020202020204" pitchFamily="34" charset="0"/>
              </a:rPr>
              <a:t>速率</a:t>
            </a:r>
            <a:endParaRPr lang="en-US" altLang="zh-CN" sz="1200" smtClean="0">
              <a:solidFill>
                <a:schemeClr val="tx1">
                  <a:lumMod val="75000"/>
                  <a:lumOff val="25000"/>
                </a:schemeClr>
              </a:solidFill>
              <a:ea typeface="微软雅黑" pitchFamily="34" charset="-122"/>
              <a:sym typeface="Arial" panose="020B0604020202020204" pitchFamily="34" charset="0"/>
            </a:endParaRPr>
          </a:p>
          <a:p>
            <a:r>
              <a:rPr lang="en-US" altLang="zh-CN" sz="1200" smtClean="0">
                <a:solidFill>
                  <a:schemeClr val="tx1">
                    <a:lumMod val="75000"/>
                    <a:lumOff val="25000"/>
                  </a:schemeClr>
                </a:solidFill>
                <a:ea typeface="微软雅黑" pitchFamily="34" charset="-122"/>
                <a:sym typeface="Arial" panose="020B0604020202020204" pitchFamily="34" charset="0"/>
              </a:rPr>
              <a:t>              vsr</a:t>
            </a:r>
            <a:r>
              <a:rPr lang="zh-CN" altLang="en-US" sz="1200">
                <a:solidFill>
                  <a:schemeClr val="tx1">
                    <a:lumMod val="75000"/>
                    <a:lumOff val="25000"/>
                  </a:schemeClr>
                </a:solidFill>
                <a:ea typeface="微软雅黑" pitchFamily="34" charset="-122"/>
                <a:sym typeface="Arial" panose="020B0604020202020204" pitchFamily="34" charset="0"/>
              </a:rPr>
              <a:t>、</a:t>
            </a:r>
            <a:r>
              <a:rPr lang="en-US" altLang="zh-CN" sz="1200" smtClean="0">
                <a:solidFill>
                  <a:schemeClr val="tx1">
                    <a:lumMod val="75000"/>
                    <a:lumOff val="25000"/>
                  </a:schemeClr>
                </a:solidFill>
                <a:ea typeface="微软雅黑" pitchFamily="34" charset="-122"/>
                <a:sym typeface="Arial" panose="020B0604020202020204" pitchFamily="34" charset="0"/>
              </a:rPr>
              <a:t>ksr  </a:t>
            </a:r>
            <a:r>
              <a:rPr lang="zh-CN" altLang="en-US" sz="1200" smtClean="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luxR </a:t>
            </a:r>
            <a:r>
              <a:rPr lang="en-US" altLang="zh-CN" sz="1200">
                <a:solidFill>
                  <a:schemeClr val="tx1">
                    <a:lumMod val="75000"/>
                    <a:lumOff val="25000"/>
                  </a:schemeClr>
                </a:solidFill>
                <a:ea typeface="微软雅黑" pitchFamily="34" charset="-122"/>
                <a:sym typeface="Arial" panose="020B0604020202020204" pitchFamily="34" charset="0"/>
              </a:rPr>
              <a:t>mRNA</a:t>
            </a:r>
            <a:r>
              <a:rPr lang="zh-CN" altLang="en-US" sz="1200">
                <a:solidFill>
                  <a:schemeClr val="tx1">
                    <a:lumMod val="75000"/>
                    <a:lumOff val="25000"/>
                  </a:schemeClr>
                </a:solidFill>
                <a:ea typeface="微软雅黑" pitchFamily="34" charset="-122"/>
                <a:sym typeface="Arial" panose="020B0604020202020204" pitchFamily="34" charset="0"/>
              </a:rPr>
              <a:t>和</a:t>
            </a:r>
            <a:r>
              <a:rPr lang="en-US" altLang="zh-CN" sz="1200" err="1">
                <a:solidFill>
                  <a:schemeClr val="tx1">
                    <a:lumMod val="75000"/>
                    <a:lumOff val="25000"/>
                  </a:schemeClr>
                </a:solidFill>
                <a:ea typeface="微软雅黑" pitchFamily="34" charset="-122"/>
                <a:sym typeface="Arial" panose="020B0604020202020204" pitchFamily="34" charset="0"/>
              </a:rPr>
              <a:t>LuxR</a:t>
            </a:r>
            <a:r>
              <a:rPr lang="zh-CN" altLang="en-US" sz="1200" smtClean="0">
                <a:solidFill>
                  <a:schemeClr val="tx1">
                    <a:lumMod val="75000"/>
                    <a:lumOff val="25000"/>
                  </a:schemeClr>
                </a:solidFill>
                <a:ea typeface="微软雅黑" pitchFamily="34" charset="-122"/>
                <a:sym typeface="Arial" panose="020B0604020202020204" pitchFamily="34" charset="0"/>
              </a:rPr>
              <a:t>蛋白的</a:t>
            </a:r>
            <a:r>
              <a:rPr lang="zh-CN" altLang="en-US" sz="1200">
                <a:solidFill>
                  <a:schemeClr val="tx1">
                    <a:lumMod val="75000"/>
                    <a:lumOff val="25000"/>
                  </a:schemeClr>
                </a:solidFill>
                <a:ea typeface="微软雅黑" pitchFamily="34" charset="-122"/>
                <a:sym typeface="Arial" panose="020B0604020202020204" pitchFamily="34" charset="0"/>
              </a:rPr>
              <a:t>转录</a:t>
            </a:r>
            <a:r>
              <a:rPr lang="zh-CN" altLang="en-US" sz="1200" smtClean="0">
                <a:solidFill>
                  <a:schemeClr val="tx1">
                    <a:lumMod val="75000"/>
                    <a:lumOff val="25000"/>
                  </a:schemeClr>
                </a:solidFill>
                <a:ea typeface="微软雅黑" pitchFamily="34" charset="-122"/>
                <a:sym typeface="Arial" panose="020B0604020202020204" pitchFamily="34" charset="0"/>
              </a:rPr>
              <a:t>速率</a:t>
            </a:r>
            <a:endParaRPr lang="en-US" altLang="zh-CN" sz="1200" smtClean="0">
              <a:solidFill>
                <a:schemeClr val="tx1">
                  <a:lumMod val="75000"/>
                  <a:lumOff val="25000"/>
                </a:schemeClr>
              </a:solidFill>
              <a:ea typeface="微软雅黑" pitchFamily="34" charset="-122"/>
              <a:sym typeface="Arial" panose="020B0604020202020204" pitchFamily="34" charset="0"/>
            </a:endParaRPr>
          </a:p>
          <a:p>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vo</a:t>
            </a:r>
            <a:r>
              <a:rPr lang="zh-CN" altLang="en-US" sz="1200" smtClean="0">
                <a:solidFill>
                  <a:schemeClr val="tx1">
                    <a:lumMod val="75000"/>
                    <a:lumOff val="25000"/>
                  </a:schemeClr>
                </a:solidFill>
                <a:ea typeface="微软雅黑" pitchFamily="34" charset="-122"/>
                <a:sym typeface="Arial" panose="020B0604020202020204" pitchFamily="34" charset="0"/>
              </a:rPr>
              <a:t>、</a:t>
            </a:r>
            <a:r>
              <a:rPr lang="en-US" altLang="zh-CN" sz="1200" smtClean="0">
                <a:solidFill>
                  <a:schemeClr val="tx1">
                    <a:lumMod val="75000"/>
                    <a:lumOff val="25000"/>
                  </a:schemeClr>
                </a:solidFill>
                <a:ea typeface="微软雅黑" pitchFamily="34" charset="-122"/>
                <a:sym typeface="Arial" panose="020B0604020202020204" pitchFamily="34" charset="0"/>
              </a:rPr>
              <a:t>vr  </a:t>
            </a:r>
            <a:r>
              <a:rPr lang="zh-CN" altLang="en-US" sz="1200" smtClean="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Qrr  </a:t>
            </a:r>
            <a:r>
              <a:rPr lang="en-US" altLang="zh-CN" sz="1200" err="1">
                <a:solidFill>
                  <a:schemeClr val="tx1">
                    <a:lumMod val="75000"/>
                    <a:lumOff val="25000"/>
                  </a:schemeClr>
                </a:solidFill>
                <a:ea typeface="微软雅黑" pitchFamily="34" charset="-122"/>
                <a:sym typeface="Arial" panose="020B0604020202020204" pitchFamily="34" charset="0"/>
              </a:rPr>
              <a:t>sRNAs</a:t>
            </a:r>
            <a:r>
              <a:rPr lang="zh-CN" altLang="en-US" sz="1200">
                <a:solidFill>
                  <a:schemeClr val="tx1">
                    <a:lumMod val="75000"/>
                    <a:lumOff val="25000"/>
                  </a:schemeClr>
                </a:solidFill>
                <a:ea typeface="微软雅黑" pitchFamily="34" charset="-122"/>
                <a:sym typeface="Arial" panose="020B0604020202020204" pitchFamily="34" charset="0"/>
              </a:rPr>
              <a:t>在</a:t>
            </a:r>
            <a:r>
              <a:rPr lang="en-US" altLang="zh-CN" sz="1200" err="1">
                <a:solidFill>
                  <a:schemeClr val="tx1">
                    <a:lumMod val="75000"/>
                    <a:lumOff val="25000"/>
                  </a:schemeClr>
                </a:solidFill>
                <a:ea typeface="微软雅黑" pitchFamily="34" charset="-122"/>
                <a:sym typeface="Arial" panose="020B0604020202020204" pitchFamily="34" charset="0"/>
              </a:rPr>
              <a:t>LuxO</a:t>
            </a:r>
            <a:r>
              <a:rPr lang="en-US" altLang="zh-CN" sz="1200">
                <a:solidFill>
                  <a:schemeClr val="tx1">
                    <a:lumMod val="75000"/>
                    <a:lumOff val="25000"/>
                  </a:schemeClr>
                </a:solidFill>
                <a:ea typeface="微软雅黑" pitchFamily="34" charset="-122"/>
                <a:sym typeface="Arial" panose="020B0604020202020204" pitchFamily="34" charset="0"/>
              </a:rPr>
              <a:t>-P</a:t>
            </a:r>
            <a:r>
              <a:rPr lang="zh-CN" altLang="en-US" sz="1200">
                <a:solidFill>
                  <a:schemeClr val="tx1">
                    <a:lumMod val="75000"/>
                    <a:lumOff val="25000"/>
                  </a:schemeClr>
                </a:solidFill>
                <a:ea typeface="微软雅黑" pitchFamily="34" charset="-122"/>
                <a:sym typeface="Arial" panose="020B0604020202020204" pitchFamily="34" charset="0"/>
              </a:rPr>
              <a:t>和</a:t>
            </a:r>
            <a:r>
              <a:rPr lang="en-US" altLang="zh-CN" sz="1200" err="1">
                <a:solidFill>
                  <a:schemeClr val="tx1">
                    <a:lumMod val="75000"/>
                    <a:lumOff val="25000"/>
                  </a:schemeClr>
                </a:solidFill>
                <a:ea typeface="微软雅黑" pitchFamily="34" charset="-122"/>
                <a:sym typeface="Arial" panose="020B0604020202020204" pitchFamily="34" charset="0"/>
              </a:rPr>
              <a:t>LuxR</a:t>
            </a:r>
            <a:r>
              <a:rPr lang="zh-CN" altLang="en-US" sz="1200">
                <a:solidFill>
                  <a:schemeClr val="tx1">
                    <a:lumMod val="75000"/>
                    <a:lumOff val="25000"/>
                  </a:schemeClr>
                </a:solidFill>
                <a:ea typeface="微软雅黑" pitchFamily="34" charset="-122"/>
                <a:sym typeface="Arial" panose="020B0604020202020204" pitchFamily="34" charset="0"/>
              </a:rPr>
              <a:t>作用下的</a:t>
            </a:r>
            <a:r>
              <a:rPr lang="zh-CN" altLang="en-US" sz="1200" smtClean="0">
                <a:solidFill>
                  <a:schemeClr val="tx1">
                    <a:lumMod val="75000"/>
                    <a:lumOff val="25000"/>
                  </a:schemeClr>
                </a:solidFill>
                <a:ea typeface="微软雅黑" pitchFamily="34" charset="-122"/>
                <a:sym typeface="Arial" panose="020B0604020202020204" pitchFamily="34" charset="0"/>
              </a:rPr>
              <a:t>产生率          </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en-US" altLang="zh-CN" sz="1200">
                <a:solidFill>
                  <a:schemeClr val="tx1">
                    <a:lumMod val="75000"/>
                    <a:lumOff val="25000"/>
                  </a:schemeClr>
                </a:solidFill>
                <a:ea typeface="微软雅黑" pitchFamily="34" charset="-122"/>
                <a:sym typeface="Arial" panose="020B0604020202020204" pitchFamily="34" charset="0"/>
              </a:rPr>
              <a:t>v</a:t>
            </a:r>
            <a:r>
              <a:rPr lang="en-US" altLang="zh-CN" sz="1200" smtClean="0">
                <a:solidFill>
                  <a:schemeClr val="tx1">
                    <a:lumMod val="75000"/>
                    <a:lumOff val="25000"/>
                  </a:schemeClr>
                </a:solidFill>
                <a:ea typeface="微软雅黑" pitchFamily="34" charset="-122"/>
                <a:sym typeface="Arial" panose="020B0604020202020204" pitchFamily="34" charset="0"/>
              </a:rPr>
              <a:t>dmq</a:t>
            </a:r>
            <a:r>
              <a:rPr lang="zh-CN" altLang="en-US" sz="1200" smtClean="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vdmr</a:t>
            </a:r>
            <a:r>
              <a:rPr lang="zh-CN" altLang="en-US" sz="1200" smtClean="0">
                <a:solidFill>
                  <a:schemeClr val="tx1">
                    <a:lumMod val="75000"/>
                    <a:lumOff val="25000"/>
                  </a:schemeClr>
                </a:solidFill>
                <a:ea typeface="微软雅黑" pitchFamily="34" charset="-122"/>
                <a:sym typeface="Arial" panose="020B0604020202020204" pitchFamily="34" charset="0"/>
              </a:rPr>
              <a:t>、</a:t>
            </a:r>
            <a:r>
              <a:rPr lang="en-US" altLang="zh-CN" sz="1200" smtClean="0">
                <a:solidFill>
                  <a:schemeClr val="tx1">
                    <a:lumMod val="75000"/>
                    <a:lumOff val="25000"/>
                  </a:schemeClr>
                </a:solidFill>
                <a:ea typeface="微软雅黑" pitchFamily="34" charset="-122"/>
                <a:sym typeface="Arial" panose="020B0604020202020204" pitchFamily="34" charset="0"/>
              </a:rPr>
              <a:t>vdr </a:t>
            </a:r>
            <a:r>
              <a:rPr lang="zh-CN" altLang="en-US" sz="1200" smtClean="0">
                <a:solidFill>
                  <a:schemeClr val="tx1">
                    <a:lumMod val="75000"/>
                    <a:lumOff val="25000"/>
                  </a:schemeClr>
                </a:solidFill>
                <a:ea typeface="微软雅黑" pitchFamily="34" charset="-122"/>
                <a:sym typeface="Arial" panose="020B0604020202020204" pitchFamily="34" charset="0"/>
              </a:rPr>
              <a:t>：均为降解速率。</a:t>
            </a:r>
            <a:endParaRPr lang="en-US" altLang="zh-CN" sz="1200" smtClean="0">
              <a:solidFill>
                <a:schemeClr val="tx1">
                  <a:lumMod val="75000"/>
                  <a:lumOff val="25000"/>
                </a:schemeClr>
              </a:solidFill>
              <a:ea typeface="微软雅黑" pitchFamily="34" charset="-122"/>
              <a:sym typeface="Arial" panose="020B0604020202020204" pitchFamily="34" charset="0"/>
            </a:endParaRPr>
          </a:p>
          <a:p>
            <a:r>
              <a:rPr lang="en-US" altLang="zh-CN" sz="1200" smtClean="0">
                <a:solidFill>
                  <a:schemeClr val="tx1">
                    <a:lumMod val="75000"/>
                    <a:lumOff val="25000"/>
                  </a:schemeClr>
                </a:solidFill>
                <a:ea typeface="微软雅黑" pitchFamily="34" charset="-122"/>
                <a:sym typeface="Arial" panose="020B0604020202020204" pitchFamily="34" charset="0"/>
              </a:rPr>
              <a:t>                           y  </a:t>
            </a:r>
            <a:r>
              <a:rPr lang="zh-CN" altLang="en-US" sz="1200" smtClean="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sRNAs</a:t>
            </a:r>
            <a:r>
              <a:rPr lang="zh-CN" altLang="en-US" sz="1200" smtClean="0">
                <a:solidFill>
                  <a:schemeClr val="tx1">
                    <a:lumMod val="75000"/>
                    <a:lumOff val="25000"/>
                  </a:schemeClr>
                </a:solidFill>
                <a:ea typeface="微软雅黑" pitchFamily="34" charset="-122"/>
                <a:sym typeface="Arial" panose="020B0604020202020204" pitchFamily="34" charset="0"/>
              </a:rPr>
              <a:t>与它的靶</a:t>
            </a:r>
            <a:r>
              <a:rPr lang="en-US" altLang="zh-CN" sz="1200" smtClean="0">
                <a:solidFill>
                  <a:schemeClr val="tx1">
                    <a:lumMod val="75000"/>
                    <a:lumOff val="25000"/>
                  </a:schemeClr>
                </a:solidFill>
                <a:ea typeface="微软雅黑" pitchFamily="34" charset="-122"/>
                <a:sym typeface="Arial" panose="020B0604020202020204" pitchFamily="34" charset="0"/>
              </a:rPr>
              <a:t>luxR mRNA</a:t>
            </a:r>
            <a:r>
              <a:rPr lang="zh-CN" altLang="en-US" sz="1200" smtClean="0">
                <a:solidFill>
                  <a:schemeClr val="tx1">
                    <a:lumMod val="75000"/>
                    <a:lumOff val="25000"/>
                  </a:schemeClr>
                </a:solidFill>
                <a:ea typeface="微软雅黑" pitchFamily="34" charset="-122"/>
                <a:sym typeface="Arial" panose="020B0604020202020204" pitchFamily="34" charset="0"/>
              </a:rPr>
              <a:t>配对的</a:t>
            </a:r>
            <a:r>
              <a:rPr lang="zh-CN" altLang="en-US" sz="1200" smtClean="0">
                <a:solidFill>
                  <a:schemeClr val="tx1">
                    <a:lumMod val="75000"/>
                    <a:lumOff val="25000"/>
                  </a:schemeClr>
                </a:solidFill>
                <a:ea typeface="微软雅黑" pitchFamily="34" charset="-122"/>
                <a:sym typeface="Arial" panose="020B0604020202020204" pitchFamily="34" charset="0"/>
              </a:rPr>
              <a:t>速率</a:t>
            </a:r>
            <a:endParaRPr lang="en-US" altLang="zh-CN" sz="1200" smtClean="0">
              <a:solidFill>
                <a:schemeClr val="tx1">
                  <a:lumMod val="75000"/>
                  <a:lumOff val="25000"/>
                </a:schemeClr>
              </a:solidFill>
              <a:ea typeface="微软雅黑" pitchFamily="34" charset="-122"/>
              <a:sym typeface="Arial" panose="020B0604020202020204" pitchFamily="34" charset="0"/>
            </a:endParaRPr>
          </a:p>
          <a:p>
            <a:endParaRPr lang="en-US" altLang="zh-CN" sz="1200" smtClean="0">
              <a:solidFill>
                <a:schemeClr val="tx1">
                  <a:lumMod val="75000"/>
                  <a:lumOff val="25000"/>
                </a:schemeClr>
              </a:solidFill>
              <a:ea typeface="微软雅黑" pitchFamily="34" charset="-122"/>
              <a:sym typeface="Arial" panose="020B0604020202020204" pitchFamily="34" charset="0"/>
            </a:endParaRPr>
          </a:p>
          <a:p>
            <a:r>
              <a:rPr lang="zh-CN" altLang="en-US" sz="1200" smtClean="0">
                <a:solidFill>
                  <a:schemeClr val="tx1">
                    <a:lumMod val="75000"/>
                    <a:lumOff val="25000"/>
                  </a:schemeClr>
                </a:solidFill>
                <a:ea typeface="微软雅黑" pitchFamily="34" charset="-122"/>
                <a:sym typeface="Arial" panose="020B0604020202020204" pitchFamily="34" charset="0"/>
              </a:rPr>
              <a:t>         这其中假设降解</a:t>
            </a:r>
            <a:r>
              <a:rPr lang="zh-CN" altLang="en-US" sz="1200">
                <a:solidFill>
                  <a:schemeClr val="tx1">
                    <a:lumMod val="75000"/>
                    <a:lumOff val="25000"/>
                  </a:schemeClr>
                </a:solidFill>
                <a:ea typeface="微软雅黑" pitchFamily="34" charset="-122"/>
                <a:sym typeface="Arial" panose="020B0604020202020204" pitchFamily="34" charset="0"/>
              </a:rPr>
              <a:t>速率和</a:t>
            </a:r>
            <a:r>
              <a:rPr lang="en-US" altLang="zh-CN" sz="1200" err="1">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激活</a:t>
            </a:r>
            <a:r>
              <a:rPr lang="en-US" altLang="zh-CN" sz="1200" err="1">
                <a:solidFill>
                  <a:schemeClr val="tx1">
                    <a:lumMod val="75000"/>
                    <a:lumOff val="25000"/>
                  </a:schemeClr>
                </a:solidFill>
                <a:ea typeface="微软雅黑" pitchFamily="34" charset="-122"/>
                <a:sym typeface="Arial" panose="020B0604020202020204" pitchFamily="34" charset="0"/>
              </a:rPr>
              <a:t>Qrr</a:t>
            </a: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err="1">
                <a:solidFill>
                  <a:schemeClr val="tx1">
                    <a:lumMod val="75000"/>
                    <a:lumOff val="25000"/>
                  </a:schemeClr>
                </a:solidFill>
                <a:ea typeface="微软雅黑" pitchFamily="34" charset="-122"/>
                <a:sym typeface="Arial" panose="020B0604020202020204" pitchFamily="34" charset="0"/>
              </a:rPr>
              <a:t>sRNA</a:t>
            </a:r>
            <a:r>
              <a:rPr lang="zh-CN" altLang="en-US" sz="1200">
                <a:solidFill>
                  <a:schemeClr val="tx1">
                    <a:lumMod val="75000"/>
                    <a:lumOff val="25000"/>
                  </a:schemeClr>
                </a:solidFill>
                <a:ea typeface="微软雅黑" pitchFamily="34" charset="-122"/>
                <a:sym typeface="Arial" panose="020B0604020202020204" pitchFamily="34" charset="0"/>
              </a:rPr>
              <a:t>都假定遵循</a:t>
            </a:r>
            <a:r>
              <a:rPr lang="en-US" altLang="zh-CN" sz="1200" err="1">
                <a:solidFill>
                  <a:schemeClr val="tx1">
                    <a:lumMod val="75000"/>
                    <a:lumOff val="25000"/>
                  </a:schemeClr>
                </a:solidFill>
                <a:ea typeface="微软雅黑" pitchFamily="34" charset="-122"/>
                <a:sym typeface="Arial" panose="020B0604020202020204" pitchFamily="34" charset="0"/>
              </a:rPr>
              <a:t>Michaelis-Menten</a:t>
            </a:r>
            <a:r>
              <a:rPr lang="zh-CN" altLang="en-US" sz="1200">
                <a:solidFill>
                  <a:schemeClr val="tx1">
                    <a:lumMod val="75000"/>
                    <a:lumOff val="25000"/>
                  </a:schemeClr>
                </a:solidFill>
                <a:ea typeface="微软雅黑" pitchFamily="34" charset="-122"/>
                <a:sym typeface="Arial" panose="020B0604020202020204" pitchFamily="34" charset="0"/>
              </a:rPr>
              <a:t>动力学</a:t>
            </a:r>
            <a:r>
              <a:rPr lang="zh-CN" altLang="en-US" sz="1200" smtClean="0">
                <a:solidFill>
                  <a:schemeClr val="tx1">
                    <a:lumMod val="75000"/>
                    <a:lumOff val="25000"/>
                  </a:schemeClr>
                </a:solidFill>
                <a:ea typeface="微软雅黑" pitchFamily="34" charset="-122"/>
                <a:sym typeface="Arial" panose="020B0604020202020204" pitchFamily="34" charset="0"/>
              </a:rPr>
              <a:t>。</a:t>
            </a:r>
            <a:endParaRPr lang="zh-CN" altLang="en-US" sz="1200">
              <a:solidFill>
                <a:schemeClr val="tx1">
                  <a:lumMod val="75000"/>
                  <a:lumOff val="25000"/>
                </a:schemeClr>
              </a:solidFill>
              <a:latin typeface="Arial" pitchFamily="34" charset="0"/>
              <a:ea typeface="微软雅黑" pitchFamily="34" charset="-122"/>
            </a:endParaRPr>
          </a:p>
        </p:txBody>
      </p:sp>
      <p:sp>
        <p:nvSpPr>
          <p:cNvPr id="9" name="文本框 8"/>
          <p:cNvSpPr txBox="1"/>
          <p:nvPr/>
        </p:nvSpPr>
        <p:spPr>
          <a:xfrm>
            <a:off x="672957" y="1687799"/>
            <a:ext cx="3273942" cy="276999"/>
          </a:xfrm>
          <a:prstGeom prst="rect">
            <a:avLst/>
          </a:prstGeom>
          <a:noFill/>
        </p:spPr>
        <p:txBody>
          <a:bodyPr wrap="square" rtlCol="0">
            <a:spAutoFit/>
          </a:bodyPr>
          <a:lstStyle/>
          <a:p>
            <a:r>
              <a:rPr lang="en-US" altLang="zh-CN" sz="1200" smtClean="0">
                <a:solidFill>
                  <a:schemeClr val="tx1">
                    <a:lumMod val="75000"/>
                    <a:lumOff val="25000"/>
                  </a:schemeClr>
                </a:solidFill>
                <a:ea typeface="微软雅黑" pitchFamily="34" charset="-122"/>
              </a:rPr>
              <a:t>sRNAs</a:t>
            </a:r>
            <a:r>
              <a:rPr lang="zh-CN" altLang="en-US" sz="1200" smtClean="0">
                <a:solidFill>
                  <a:schemeClr val="tx1">
                    <a:lumMod val="75000"/>
                    <a:lumOff val="25000"/>
                  </a:schemeClr>
                </a:solidFill>
                <a:ea typeface="微软雅黑" pitchFamily="34" charset="-122"/>
              </a:rPr>
              <a:t>和</a:t>
            </a:r>
            <a:r>
              <a:rPr lang="en-US" altLang="zh-CN" sz="1200" err="1" smtClean="0">
                <a:solidFill>
                  <a:schemeClr val="tx1">
                    <a:lumMod val="75000"/>
                    <a:lumOff val="25000"/>
                  </a:schemeClr>
                </a:solidFill>
                <a:ea typeface="微软雅黑" pitchFamily="34" charset="-122"/>
              </a:rPr>
              <a:t>LuxR</a:t>
            </a:r>
            <a:r>
              <a:rPr lang="zh-CN" altLang="en-US" sz="1200" smtClean="0">
                <a:solidFill>
                  <a:schemeClr val="tx1">
                    <a:lumMod val="75000"/>
                    <a:lumOff val="25000"/>
                  </a:schemeClr>
                </a:solidFill>
                <a:ea typeface="微软雅黑" pitchFamily="34" charset="-122"/>
              </a:rPr>
              <a:t>的动力学方程如下：</a:t>
            </a:r>
            <a:endParaRPr lang="zh-CN" altLang="en-US" sz="1200">
              <a:solidFill>
                <a:schemeClr val="tx1">
                  <a:lumMod val="75000"/>
                  <a:lumOff val="25000"/>
                </a:schemeClr>
              </a:solidFill>
              <a:ea typeface="微软雅黑" pitchFamily="34" charset="-122"/>
            </a:endParaRPr>
          </a:p>
        </p:txBody>
      </p:sp>
      <p:sp>
        <p:nvSpPr>
          <p:cNvPr id="10" name="文本框 9"/>
          <p:cNvSpPr txBox="1"/>
          <p:nvPr/>
        </p:nvSpPr>
        <p:spPr>
          <a:xfrm>
            <a:off x="5229547" y="1707070"/>
            <a:ext cx="2445250" cy="276999"/>
          </a:xfrm>
          <a:prstGeom prst="rect">
            <a:avLst/>
          </a:prstGeom>
          <a:noFill/>
        </p:spPr>
        <p:txBody>
          <a:bodyPr wrap="square" rtlCol="0">
            <a:spAutoFit/>
          </a:bodyPr>
          <a:lstStyle/>
          <a:p>
            <a:r>
              <a:rPr lang="zh-CN" altLang="en-US" sz="1200" smtClean="0">
                <a:solidFill>
                  <a:schemeClr val="tx1">
                    <a:lumMod val="75000"/>
                    <a:lumOff val="25000"/>
                  </a:schemeClr>
                </a:solidFill>
                <a:ea typeface="微软雅黑" pitchFamily="34" charset="-122"/>
              </a:rPr>
              <a:t>模型参数值如下：</a:t>
            </a:r>
            <a:endParaRPr lang="zh-CN" altLang="en-US" sz="1200">
              <a:solidFill>
                <a:schemeClr val="tx1">
                  <a:lumMod val="75000"/>
                  <a:lumOff val="25000"/>
                </a:schemeClr>
              </a:solidFill>
              <a:ea typeface="微软雅黑"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957" y="2140079"/>
            <a:ext cx="3324074" cy="1044461"/>
          </a:xfrm>
          <a:prstGeom prst="rect">
            <a:avLst/>
          </a:prstGeom>
          <a:effectLst>
            <a:softEdge rad="12700"/>
          </a:effectLst>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2123" y="2012591"/>
            <a:ext cx="1931148" cy="2564687"/>
          </a:xfrm>
          <a:prstGeom prst="rect">
            <a:avLst/>
          </a:prstGeom>
        </p:spPr>
      </p:pic>
    </p:spTree>
    <p:extLst>
      <p:ext uri="{BB962C8B-B14F-4D97-AF65-F5344CB8AC3E}">
        <p14:creationId xmlns:p14="http://schemas.microsoft.com/office/powerpoint/2010/main" val="137749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sysClr val="window" lastClr="FFFFFF"/>
                </a:solidFill>
                <a:effectLst/>
                <a:uLnTx/>
                <a:uFillTx/>
              </a:rPr>
              <a:t>PPT</a:t>
            </a:r>
            <a:r>
              <a:rPr kumimoji="0" lang="zh-CN" altLang="en-US" sz="100" b="0" i="0" u="none" strike="noStrike" kern="0" cap="none" spc="0" normalizeH="0" baseline="0" noProof="0">
                <a:ln>
                  <a:noFill/>
                </a:ln>
                <a:solidFill>
                  <a:sysClr val="window" lastClr="FFFFFF"/>
                </a:solidFill>
                <a:effectLst/>
                <a:uLnTx/>
                <a:uFillTx/>
              </a:rPr>
              <a:t>模板下载：</a:t>
            </a:r>
            <a:r>
              <a:rPr kumimoji="0" lang="en-US" altLang="zh-CN" sz="100" b="0" i="0" u="none" strike="noStrike" kern="0" cap="none" spc="0" normalizeH="0" baseline="0" noProof="0">
                <a:ln>
                  <a:noFill/>
                </a:ln>
                <a:solidFill>
                  <a:sysClr val="window" lastClr="FFFFFF"/>
                </a:solidFill>
                <a:effectLst/>
                <a:uLnTx/>
                <a:uFillTx/>
              </a:rPr>
              <a:t>www.1ppt.com/moban/     </a:t>
            </a:r>
            <a:r>
              <a:rPr kumimoji="0" lang="zh-CN" altLang="en-US" sz="100" b="0" i="0" u="none" strike="noStrike" kern="0" cap="none" spc="0" normalizeH="0" baseline="0" noProof="0">
                <a:ln>
                  <a:noFill/>
                </a:ln>
                <a:solidFill>
                  <a:sysClr val="window" lastClr="FFFFFF"/>
                </a:solidFill>
                <a:effectLst/>
                <a:uLnTx/>
                <a:uFillTx/>
              </a:rPr>
              <a:t>行业</a:t>
            </a:r>
            <a:r>
              <a:rPr kumimoji="0" lang="en-US" altLang="zh-CN" sz="100" b="0" i="0" u="none" strike="noStrike" kern="0" cap="none" spc="0" normalizeH="0" baseline="0" noProof="0">
                <a:ln>
                  <a:noFill/>
                </a:ln>
                <a:solidFill>
                  <a:sysClr val="window" lastClr="FFFFFF"/>
                </a:solidFill>
                <a:effectLst/>
                <a:uLnTx/>
                <a:uFillTx/>
              </a:rPr>
              <a:t>PPT</a:t>
            </a:r>
            <a:r>
              <a:rPr kumimoji="0" lang="zh-CN" altLang="en-US" sz="100" b="0" i="0" u="none" strike="noStrike" kern="0" cap="none" spc="0" normalizeH="0" baseline="0" noProof="0">
                <a:ln>
                  <a:noFill/>
                </a:ln>
                <a:solidFill>
                  <a:sysClr val="window" lastClr="FFFFFF"/>
                </a:solidFill>
                <a:effectLst/>
                <a:uLnTx/>
                <a:uFillTx/>
              </a:rPr>
              <a:t>模板：</a:t>
            </a:r>
            <a:r>
              <a:rPr kumimoji="0" lang="en-US" altLang="zh-CN" sz="100" b="0" i="0" u="none" strike="noStrike" kern="0" cap="none" spc="0" normalizeH="0" baseline="0" noProof="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sysClr val="window" lastClr="FFFFFF"/>
                </a:solidFill>
                <a:effectLst/>
                <a:uLnTx/>
                <a:uFillTx/>
              </a:rPr>
              <a:t>节日</a:t>
            </a:r>
            <a:r>
              <a:rPr kumimoji="0" lang="en-US" altLang="zh-CN" sz="100" b="0" i="0" u="none" strike="noStrike" kern="0" cap="none" spc="0" normalizeH="0" baseline="0" noProof="0">
                <a:ln>
                  <a:noFill/>
                </a:ln>
                <a:solidFill>
                  <a:sysClr val="window" lastClr="FFFFFF"/>
                </a:solidFill>
                <a:effectLst/>
                <a:uLnTx/>
                <a:uFillTx/>
              </a:rPr>
              <a:t>PPT</a:t>
            </a:r>
            <a:r>
              <a:rPr kumimoji="0" lang="zh-CN" altLang="en-US" sz="100" b="0" i="0" u="none" strike="noStrike" kern="0" cap="none" spc="0" normalizeH="0" baseline="0" noProof="0">
                <a:ln>
                  <a:noFill/>
                </a:ln>
                <a:solidFill>
                  <a:sysClr val="window" lastClr="FFFFFF"/>
                </a:solidFill>
                <a:effectLst/>
                <a:uLnTx/>
                <a:uFillTx/>
              </a:rPr>
              <a:t>模板：</a:t>
            </a:r>
            <a:r>
              <a:rPr kumimoji="0" lang="en-US" altLang="zh-CN" sz="100" b="0" i="0" u="none" strike="noStrike" kern="0" cap="none" spc="0" normalizeH="0" baseline="0" noProof="0">
                <a:ln>
                  <a:noFill/>
                </a:ln>
                <a:solidFill>
                  <a:sysClr val="window" lastClr="FFFFFF"/>
                </a:solidFill>
                <a:effectLst/>
                <a:uLnTx/>
                <a:uFillTx/>
              </a:rPr>
              <a:t>www.1ppt.com/jieri/           PPT</a:t>
            </a:r>
            <a:r>
              <a:rPr kumimoji="0" lang="zh-CN" altLang="en-US" sz="100" b="0" i="0" u="none" strike="noStrike" kern="0" cap="none" spc="0" normalizeH="0" baseline="0" noProof="0">
                <a:ln>
                  <a:noFill/>
                </a:ln>
                <a:solidFill>
                  <a:sysClr val="window" lastClr="FFFFFF"/>
                </a:solidFill>
                <a:effectLst/>
                <a:uLnTx/>
                <a:uFillTx/>
              </a:rPr>
              <a:t>素材下载：</a:t>
            </a:r>
            <a:r>
              <a:rPr kumimoji="0" lang="en-US" altLang="zh-CN" sz="100" b="0" i="0" u="none" strike="noStrike" kern="0" cap="none" spc="0" normalizeH="0" baseline="0" noProof="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sysClr val="window" lastClr="FFFFFF"/>
                </a:solidFill>
                <a:effectLst/>
                <a:uLnTx/>
                <a:uFillTx/>
              </a:rPr>
              <a:t>PPT</a:t>
            </a:r>
            <a:r>
              <a:rPr kumimoji="0" lang="zh-CN" altLang="en-US" sz="100" b="0" i="0" u="none" strike="noStrike" kern="0" cap="none" spc="0" normalizeH="0" baseline="0" noProof="0">
                <a:ln>
                  <a:noFill/>
                </a:ln>
                <a:solidFill>
                  <a:sysClr val="window" lastClr="FFFFFF"/>
                </a:solidFill>
                <a:effectLst/>
                <a:uLnTx/>
                <a:uFillTx/>
              </a:rPr>
              <a:t>背景图片：</a:t>
            </a:r>
            <a:r>
              <a:rPr kumimoji="0" lang="en-US" altLang="zh-CN" sz="100" b="0" i="0" u="none" strike="noStrike" kern="0" cap="none" spc="0" normalizeH="0" baseline="0" noProof="0">
                <a:ln>
                  <a:noFill/>
                </a:ln>
                <a:solidFill>
                  <a:sysClr val="window" lastClr="FFFFFF"/>
                </a:solidFill>
                <a:effectLst/>
                <a:uLnTx/>
                <a:uFillTx/>
              </a:rPr>
              <a:t>www.1ppt.com/beijing/      PPT</a:t>
            </a:r>
            <a:r>
              <a:rPr kumimoji="0" lang="zh-CN" altLang="en-US" sz="100" b="0" i="0" u="none" strike="noStrike" kern="0" cap="none" spc="0" normalizeH="0" baseline="0" noProof="0">
                <a:ln>
                  <a:noFill/>
                </a:ln>
                <a:solidFill>
                  <a:sysClr val="window" lastClr="FFFFFF"/>
                </a:solidFill>
                <a:effectLst/>
                <a:uLnTx/>
                <a:uFillTx/>
              </a:rPr>
              <a:t>图表下载：</a:t>
            </a:r>
            <a:r>
              <a:rPr kumimoji="0" lang="en-US" altLang="zh-CN" sz="100" b="0" i="0" u="none" strike="noStrike" kern="0" cap="none" spc="0" normalizeH="0" baseline="0" noProof="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sysClr val="window" lastClr="FFFFFF"/>
                </a:solidFill>
                <a:effectLst/>
                <a:uLnTx/>
                <a:uFillTx/>
              </a:rPr>
              <a:t>优秀</a:t>
            </a:r>
            <a:r>
              <a:rPr kumimoji="0" lang="en-US" altLang="zh-CN" sz="100" b="0" i="0" u="none" strike="noStrike" kern="0" cap="none" spc="0" normalizeH="0" baseline="0" noProof="0">
                <a:ln>
                  <a:noFill/>
                </a:ln>
                <a:solidFill>
                  <a:sysClr val="window" lastClr="FFFFFF"/>
                </a:solidFill>
                <a:effectLst/>
                <a:uLnTx/>
                <a:uFillTx/>
              </a:rPr>
              <a:t>PPT</a:t>
            </a:r>
            <a:r>
              <a:rPr kumimoji="0" lang="zh-CN" altLang="en-US" sz="100" b="0" i="0" u="none" strike="noStrike" kern="0" cap="none" spc="0" normalizeH="0" baseline="0" noProof="0">
                <a:ln>
                  <a:noFill/>
                </a:ln>
                <a:solidFill>
                  <a:sysClr val="window" lastClr="FFFFFF"/>
                </a:solidFill>
                <a:effectLst/>
                <a:uLnTx/>
                <a:uFillTx/>
              </a:rPr>
              <a:t>下载：</a:t>
            </a:r>
            <a:r>
              <a:rPr kumimoji="0" lang="en-US" altLang="zh-CN" sz="100" b="0" i="0" u="none" strike="noStrike" kern="0" cap="none" spc="0" normalizeH="0" baseline="0" noProof="0">
                <a:ln>
                  <a:noFill/>
                </a:ln>
                <a:solidFill>
                  <a:sysClr val="window" lastClr="FFFFFF"/>
                </a:solidFill>
                <a:effectLst/>
                <a:uLnTx/>
                <a:uFillTx/>
              </a:rPr>
              <a:t>www.1ppt.com/xiazai/        PPT</a:t>
            </a:r>
            <a:r>
              <a:rPr kumimoji="0" lang="zh-CN" altLang="en-US" sz="100" b="0" i="0" u="none" strike="noStrike" kern="0" cap="none" spc="0" normalizeH="0" baseline="0" noProof="0">
                <a:ln>
                  <a:noFill/>
                </a:ln>
                <a:solidFill>
                  <a:sysClr val="window" lastClr="FFFFFF"/>
                </a:solidFill>
                <a:effectLst/>
                <a:uLnTx/>
                <a:uFillTx/>
              </a:rPr>
              <a:t>教程： </a:t>
            </a:r>
            <a:r>
              <a:rPr kumimoji="0" lang="en-US" altLang="zh-CN" sz="100" b="0" i="0" u="none" strike="noStrike" kern="0" cap="none" spc="0" normalizeH="0" baseline="0" noProof="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sysClr val="window" lastClr="FFFFFF"/>
                </a:solidFill>
                <a:effectLst/>
                <a:uLnTx/>
                <a:uFillTx/>
              </a:rPr>
              <a:t>Word</a:t>
            </a:r>
            <a:r>
              <a:rPr kumimoji="0" lang="zh-CN" altLang="en-US" sz="100" b="0" i="0" u="none" strike="noStrike" kern="0" cap="none" spc="0" normalizeH="0" baseline="0" noProof="0">
                <a:ln>
                  <a:noFill/>
                </a:ln>
                <a:solidFill>
                  <a:sysClr val="window" lastClr="FFFFFF"/>
                </a:solidFill>
                <a:effectLst/>
                <a:uLnTx/>
                <a:uFillTx/>
              </a:rPr>
              <a:t>教程： </a:t>
            </a:r>
            <a:r>
              <a:rPr kumimoji="0" lang="en-US" altLang="zh-CN" sz="100" b="0" i="0" u="none" strike="noStrike" kern="0" cap="none" spc="0" normalizeH="0" baseline="0" noProof="0">
                <a:ln>
                  <a:noFill/>
                </a:ln>
                <a:solidFill>
                  <a:sysClr val="window" lastClr="FFFFFF"/>
                </a:solidFill>
                <a:effectLst/>
                <a:uLnTx/>
                <a:uFillTx/>
              </a:rPr>
              <a:t>www.1ppt.com/word/              Excel</a:t>
            </a:r>
            <a:r>
              <a:rPr kumimoji="0" lang="zh-CN" altLang="en-US" sz="100" b="0" i="0" u="none" strike="noStrike" kern="0" cap="none" spc="0" normalizeH="0" baseline="0" noProof="0">
                <a:ln>
                  <a:noFill/>
                </a:ln>
                <a:solidFill>
                  <a:sysClr val="window" lastClr="FFFFFF"/>
                </a:solidFill>
                <a:effectLst/>
                <a:uLnTx/>
                <a:uFillTx/>
              </a:rPr>
              <a:t>教程：</a:t>
            </a:r>
            <a:r>
              <a:rPr kumimoji="0" lang="en-US" altLang="zh-CN" sz="100" b="0" i="0" u="none" strike="noStrike" kern="0" cap="none" spc="0" normalizeH="0" baseline="0" noProof="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sysClr val="window" lastClr="FFFFFF"/>
                </a:solidFill>
                <a:effectLst/>
                <a:uLnTx/>
                <a:uFillTx/>
              </a:rPr>
              <a:t>资料下载：</a:t>
            </a:r>
            <a:r>
              <a:rPr kumimoji="0" lang="en-US" altLang="zh-CN" sz="100" b="0" i="0" u="none" strike="noStrike" kern="0" cap="none" spc="0" normalizeH="0" baseline="0" noProof="0">
                <a:ln>
                  <a:noFill/>
                </a:ln>
                <a:solidFill>
                  <a:sysClr val="window" lastClr="FFFFFF"/>
                </a:solidFill>
                <a:effectLst/>
                <a:uLnTx/>
                <a:uFillTx/>
              </a:rPr>
              <a:t>www.1ppt.com/ziliao/                PPT</a:t>
            </a:r>
            <a:r>
              <a:rPr kumimoji="0" lang="zh-CN" altLang="en-US" sz="100" b="0" i="0" u="none" strike="noStrike" kern="0" cap="none" spc="0" normalizeH="0" baseline="0" noProof="0">
                <a:ln>
                  <a:noFill/>
                </a:ln>
                <a:solidFill>
                  <a:sysClr val="window" lastClr="FFFFFF"/>
                </a:solidFill>
                <a:effectLst/>
                <a:uLnTx/>
                <a:uFillTx/>
              </a:rPr>
              <a:t>课件下载：</a:t>
            </a:r>
            <a:r>
              <a:rPr kumimoji="0" lang="en-US" altLang="zh-CN" sz="100" b="0" i="0" u="none" strike="noStrike" kern="0" cap="none" spc="0" normalizeH="0" baseline="0" noProof="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sysClr val="window" lastClr="FFFFFF"/>
                </a:solidFill>
                <a:effectLst/>
                <a:uLnTx/>
                <a:uFillTx/>
              </a:rPr>
              <a:t>范文下载：</a:t>
            </a:r>
            <a:r>
              <a:rPr kumimoji="0" lang="en-US" altLang="zh-CN" sz="100" b="0" i="0" u="none" strike="noStrike" kern="0" cap="none" spc="0" normalizeH="0" baseline="0" noProof="0">
                <a:ln>
                  <a:noFill/>
                </a:ln>
                <a:solidFill>
                  <a:sysClr val="window" lastClr="FFFFFF"/>
                </a:solidFill>
                <a:effectLst/>
                <a:uLnTx/>
                <a:uFillTx/>
              </a:rPr>
              <a:t>www.1ppt.com/fanwen/             </a:t>
            </a:r>
            <a:r>
              <a:rPr kumimoji="0" lang="zh-CN" altLang="en-US" sz="100" b="0" i="0" u="none" strike="noStrike" kern="0" cap="none" spc="0" normalizeH="0" baseline="0" noProof="0">
                <a:ln>
                  <a:noFill/>
                </a:ln>
                <a:solidFill>
                  <a:sysClr val="window" lastClr="FFFFFF"/>
                </a:solidFill>
                <a:effectLst/>
                <a:uLnTx/>
                <a:uFillTx/>
              </a:rPr>
              <a:t>试卷下载：</a:t>
            </a:r>
            <a:r>
              <a:rPr kumimoji="0" lang="en-US" altLang="zh-CN" sz="100" b="0" i="0" u="none" strike="noStrike" kern="0" cap="none" spc="0" normalizeH="0" baseline="0" noProof="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a:ln>
                  <a:noFill/>
                </a:ln>
                <a:solidFill>
                  <a:sysClr val="window" lastClr="FFFFFF"/>
                </a:solidFill>
                <a:effectLst/>
                <a:uLnTx/>
                <a:uFillTx/>
              </a:rPr>
              <a:t>教案下载：</a:t>
            </a:r>
            <a:r>
              <a:rPr kumimoji="0" lang="en-US" altLang="zh-CN" sz="100" b="0" i="0" u="none" strike="noStrike" kern="0" cap="none" spc="0" normalizeH="0" baseline="0" noProof="0">
                <a:ln>
                  <a:noFill/>
                </a:ln>
                <a:solidFill>
                  <a:sysClr val="window" lastClr="FFFFFF"/>
                </a:solidFill>
                <a:effectLst/>
                <a:uLnTx/>
                <a:uFillTx/>
              </a:rPr>
              <a:t>www.1ppt.com/jiaoan/  </a:t>
            </a:r>
            <a:r>
              <a:rPr kumimoji="0" lang="en-US" altLang="zh-CN" sz="100" b="0" i="0" u="none" strike="noStrike" kern="0" cap="none" spc="0" normalizeH="0" baseline="0" noProof="0" smtClean="0">
                <a:ln>
                  <a:noFill/>
                </a:ln>
                <a:solidFill>
                  <a:sysClr val="window" lastClr="FFFFFF"/>
                </a:solidFill>
                <a:effectLst/>
                <a:uLnTx/>
                <a:uFillTx/>
              </a:rPr>
              <a:t>      PPT</a:t>
            </a:r>
            <a:r>
              <a:rPr kumimoji="0" lang="zh-CN" altLang="en-US" sz="100" b="0" i="0" u="none" strike="noStrike" kern="0" cap="none" spc="0" normalizeH="0" baseline="0" noProof="0" smtClean="0">
                <a:ln>
                  <a:noFill/>
                </a:ln>
                <a:solidFill>
                  <a:sysClr val="window" lastClr="FFFFFF"/>
                </a:solidFill>
                <a:effectLst/>
                <a:uLnTx/>
                <a:uFillTx/>
              </a:rPr>
              <a:t>论坛：</a:t>
            </a:r>
            <a:r>
              <a:rPr kumimoji="0" lang="en-US" altLang="zh-CN" sz="100" b="0" i="0" u="none" strike="noStrike" kern="0" cap="none" spc="0" normalizeH="0" baseline="0" noProof="0" smtClean="0">
                <a:ln>
                  <a:noFill/>
                </a:ln>
                <a:solidFill>
                  <a:sysClr val="window" lastClr="FFFFFF"/>
                </a:solidFill>
                <a:effectLst/>
                <a:uLnTx/>
                <a:uFillTx/>
              </a:rPr>
              <a:t>www.1ppt.cn</a:t>
            </a:r>
            <a:endParaRPr kumimoji="0" lang="en-US" altLang="zh-CN" sz="100" b="0" i="0" u="none" strike="noStrike" kern="0" cap="none" spc="0" normalizeH="0" baseline="0" noProof="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sysClr val="window" lastClr="FFFFFF"/>
                </a:solidFill>
                <a:effectLst/>
                <a:uLnTx/>
                <a:uFillTx/>
              </a:rPr>
              <a:t> </a:t>
            </a:r>
            <a:endParaRPr kumimoji="0" lang="zh-CN" altLang="en-US" sz="100" b="0" i="0" u="none" strike="noStrike" kern="0" cap="none" spc="0" normalizeH="0" baseline="0" noProof="0">
              <a:ln>
                <a:noFill/>
              </a:ln>
              <a:solidFill>
                <a:sysClr val="window" lastClr="FFFFFF"/>
              </a:solidFill>
              <a:effectLst/>
              <a:uLnTx/>
              <a:uFillTx/>
            </a:endParaRPr>
          </a:p>
        </p:txBody>
      </p:sp>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349750" y="1425575"/>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705350" y="2171700"/>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679950" y="3557587"/>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972050" y="3748087"/>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358414" y="2092965"/>
            <a:ext cx="2083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smtClean="0">
                <a:solidFill>
                  <a:srgbClr val="03A9F3"/>
                </a:solidFill>
                <a:latin typeface="Arial" panose="020B0604020202020204" pitchFamily="34" charset="0"/>
                <a:ea typeface="微软雅黑" panose="020B0503020204020204" pitchFamily="34" charset="-122"/>
                <a:sym typeface="Arial" panose="020B0604020202020204" pitchFamily="34" charset="0"/>
              </a:rPr>
              <a:t>模型建立</a:t>
            </a:r>
            <a:endParaRPr lang="zh-CN"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358414" y="1469230"/>
            <a:ext cx="23636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smtClean="0">
                <a:solidFill>
                  <a:srgbClr val="03A9F3"/>
                </a:solidFill>
                <a:latin typeface="Arial" panose="020B0604020202020204" pitchFamily="34" charset="0"/>
                <a:ea typeface="微软雅黑" panose="020B0503020204020204" pitchFamily="34" charset="-122"/>
                <a:sym typeface="Arial" panose="020B0604020202020204" pitchFamily="34" charset="0"/>
              </a:rPr>
              <a:t>基础知识介绍</a:t>
            </a:r>
            <a:endParaRPr lang="zh-CN"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344886" y="2720329"/>
            <a:ext cx="2386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smtClean="0">
                <a:solidFill>
                  <a:srgbClr val="03A9F3"/>
                </a:solidFill>
                <a:latin typeface="Arial" panose="020B0604020202020204" pitchFamily="34" charset="0"/>
                <a:ea typeface="微软雅黑" panose="020B0503020204020204" pitchFamily="34" charset="-122"/>
                <a:sym typeface="Arial" panose="020B0604020202020204" pitchFamily="34" charset="0"/>
              </a:rPr>
              <a:t>动力学分析</a:t>
            </a:r>
            <a:endParaRPr lang="zh-CN"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358414" y="3306164"/>
            <a:ext cx="2337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smtClean="0">
                <a:solidFill>
                  <a:srgbClr val="03A9F3"/>
                </a:solidFill>
                <a:latin typeface="Arial" panose="020B0604020202020204" pitchFamily="34" charset="0"/>
                <a:ea typeface="微软雅黑" panose="020B0503020204020204" pitchFamily="34" charset="-122"/>
                <a:sym typeface="Arial" panose="020B0604020202020204" pitchFamily="34" charset="0"/>
              </a:rPr>
              <a:t>总结</a:t>
            </a:r>
            <a:endParaRPr lang="zh-CN"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838732" y="1478884"/>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838732" y="2152610"/>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838732" y="2779974"/>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4834060" y="3365809"/>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92" eaLnBrk="1" fontAlgn="auto" hangingPunct="1">
              <a:spcBef>
                <a:spcPts val="0"/>
              </a:spcBef>
              <a:spcAft>
                <a:spcPts val="0"/>
              </a:spcAft>
            </a:pPr>
            <a:r>
              <a:rPr lang="zh-CN" altLang="en-US" sz="38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8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721793" y="2571750"/>
            <a:ext cx="2223879" cy="369332"/>
          </a:xfrm>
          <a:prstGeom prst="rect">
            <a:avLst/>
          </a:prstGeom>
          <a:noFill/>
        </p:spPr>
        <p:txBody>
          <a:bodyPr wrap="none" rtlCol="0">
            <a:spAutoFit/>
          </a:bodyPr>
          <a:lstStyle/>
          <a:p>
            <a:pPr algn="ctr" defTabSz="914492" eaLnBrk="1" fontAlgn="auto" hangingPunct="1">
              <a:spcBef>
                <a:spcPts val="0"/>
              </a:spcBef>
              <a:spcAft>
                <a:spcPts val="0"/>
              </a:spcAft>
            </a:pPr>
            <a:r>
              <a:rPr lang="en-US" altLang="zh-CN">
                <a:solidFill>
                  <a:schemeClr val="bg1"/>
                </a:solidFill>
                <a:latin typeface="Arial" panose="020B0604020202020204" pitchFamily="34" charset="0"/>
                <a:ea typeface="微软雅黑" pitchFamily="34" charset="-122"/>
                <a:sym typeface="Arial" panose="020B0604020202020204" pitchFamily="34" charset="0"/>
              </a:rPr>
              <a:t>PAGE DIRECTORY</a:t>
            </a:r>
            <a:endParaRPr lang="zh-CN" altLang="en-US">
              <a:solidFill>
                <a:schemeClr val="bg1"/>
              </a:solidFill>
              <a:latin typeface="Arial" panose="020B0604020202020204" pitchFamily="34" charset="0"/>
              <a:ea typeface="微软雅黑" pitchFamily="34" charset="-122"/>
              <a:sym typeface="Arial" panose="020B0604020202020204" pitchFamily="34" charset="0"/>
            </a:endParaRPr>
          </a:p>
        </p:txBody>
      </p:sp>
    </p:spTree>
    <p:extLst>
      <p:ext uri="{BB962C8B-B14F-4D97-AF65-F5344CB8AC3E}">
        <p14:creationId xmlns:p14="http://schemas.microsoft.com/office/powerpoint/2010/main" val="3235831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436559" y="2564509"/>
            <a:ext cx="36083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smtClean="0">
                <a:solidFill>
                  <a:srgbClr val="0067B0"/>
                </a:solidFill>
                <a:latin typeface="Arial" panose="020B0604020202020204" pitchFamily="34" charset="0"/>
                <a:ea typeface="微软雅黑" panose="020B0503020204020204" pitchFamily="34" charset="-122"/>
                <a:sym typeface="Arial" panose="020B0604020202020204" pitchFamily="34" charset="0"/>
              </a:rPr>
              <a:t>动力学分析</a:t>
            </a:r>
            <a:endParaRPr lang="zh-CN" sz="360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06183"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smtClean="0">
                <a:solidFill>
                  <a:srgbClr val="0067B0"/>
                </a:solidFill>
                <a:latin typeface="Arial" panose="020B0604020202020204" pitchFamily="34" charset="0"/>
                <a:ea typeface="微软雅黑" panose="020B0503020204020204" pitchFamily="34" charset="-122"/>
                <a:sym typeface="Arial" panose="020B0604020202020204" pitchFamily="34" charset="0"/>
              </a:rPr>
              <a:t>03</a:t>
            </a:r>
            <a:endParaRPr lang="zh-CN" sz="720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50958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671335" y="926008"/>
            <a:ext cx="6187870"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磷酸化</a:t>
            </a:r>
            <a:r>
              <a:rPr lang="en-US" altLang="zh-CN" sz="2200">
                <a:solidFill>
                  <a:srgbClr val="0067B0"/>
                </a:solidFill>
                <a:latin typeface="Arial" panose="020B0604020202020204" pitchFamily="34" charset="0"/>
                <a:ea typeface="微软雅黑" panose="020B0503020204020204" pitchFamily="34" charset="-122"/>
                <a:sym typeface="Arial" panose="020B0604020202020204" pitchFamily="34" charset="0"/>
              </a:rPr>
              <a:t>/</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去磷酸化过程可以诱导类开关的调控行为</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890590" y="3856351"/>
            <a:ext cx="3704856" cy="904257"/>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在三种不同的</a:t>
            </a:r>
            <a:r>
              <a:rPr lang="en-US" altLang="zh-CN" sz="1200" smtClean="0">
                <a:solidFill>
                  <a:schemeClr val="tx1">
                    <a:lumMod val="75000"/>
                    <a:lumOff val="25000"/>
                  </a:schemeClr>
                </a:solidFill>
                <a:ea typeface="微软雅黑" pitchFamily="34" charset="-122"/>
                <a:sym typeface="Arial" panose="020B0604020202020204" pitchFamily="34" charset="0"/>
              </a:rPr>
              <a:t>n</a:t>
            </a:r>
            <a:r>
              <a:rPr lang="zh-CN" altLang="en-US" sz="1200" smtClean="0">
                <a:solidFill>
                  <a:schemeClr val="tx1">
                    <a:lumMod val="75000"/>
                    <a:lumOff val="25000"/>
                  </a:schemeClr>
                </a:solidFill>
                <a:ea typeface="微软雅黑" pitchFamily="34" charset="-122"/>
                <a:sym typeface="Arial" panose="020B0604020202020204" pitchFamily="34" charset="0"/>
              </a:rPr>
              <a:t>值下，</a:t>
            </a:r>
            <a:r>
              <a:rPr lang="en-US" altLang="zh-CN" sz="1200" smtClean="0">
                <a:solidFill>
                  <a:schemeClr val="tx1">
                    <a:lumMod val="75000"/>
                    <a:lumOff val="25000"/>
                  </a:schemeClr>
                </a:solidFill>
                <a:ea typeface="微软雅黑" pitchFamily="34" charset="-122"/>
                <a:sym typeface="Arial" panose="020B0604020202020204" pitchFamily="34" charset="0"/>
              </a:rPr>
              <a:t>LuxO-P</a:t>
            </a:r>
            <a:r>
              <a:rPr lang="zh-CN" altLang="en-US" sz="1200" smtClean="0">
                <a:solidFill>
                  <a:schemeClr val="tx1">
                    <a:lumMod val="75000"/>
                    <a:lumOff val="25000"/>
                  </a:schemeClr>
                </a:solidFill>
                <a:ea typeface="微软雅黑" pitchFamily="34" charset="-122"/>
                <a:sym typeface="Arial" panose="020B0604020202020204" pitchFamily="34" charset="0"/>
              </a:rPr>
              <a:t>对应于</a:t>
            </a:r>
            <a:r>
              <a:rPr lang="en-US" altLang="zh-CN" sz="1200" smtClean="0">
                <a:solidFill>
                  <a:schemeClr val="tx1">
                    <a:lumMod val="75000"/>
                    <a:lumOff val="25000"/>
                  </a:schemeClr>
                </a:solidFill>
                <a:ea typeface="微软雅黑" pitchFamily="34" charset="-122"/>
                <a:sym typeface="Arial" panose="020B0604020202020204" pitchFamily="34" charset="0"/>
              </a:rPr>
              <a:t>AI</a:t>
            </a:r>
            <a:r>
              <a:rPr lang="zh-CN" altLang="en-US" sz="1200" smtClean="0">
                <a:solidFill>
                  <a:schemeClr val="tx1">
                    <a:lumMod val="75000"/>
                    <a:lumOff val="25000"/>
                  </a:schemeClr>
                </a:solidFill>
                <a:ea typeface="微软雅黑" pitchFamily="34" charset="-122"/>
                <a:sym typeface="Arial" panose="020B0604020202020204" pitchFamily="34" charset="0"/>
              </a:rPr>
              <a:t>的反应曲线。</a:t>
            </a:r>
            <a:r>
              <a:rPr lang="en-US" altLang="zh-CN" sz="1200" smtClean="0">
                <a:solidFill>
                  <a:schemeClr val="tx1">
                    <a:lumMod val="75000"/>
                    <a:lumOff val="25000"/>
                  </a:schemeClr>
                </a:solidFill>
                <a:ea typeface="微软雅黑" pitchFamily="34" charset="-122"/>
                <a:sym typeface="Arial" panose="020B0604020202020204" pitchFamily="34" charset="0"/>
              </a:rPr>
              <a:t>n</a:t>
            </a:r>
            <a:r>
              <a:rPr lang="zh-CN" altLang="en-US" sz="1200" smtClean="0">
                <a:solidFill>
                  <a:schemeClr val="tx1">
                    <a:lumMod val="75000"/>
                    <a:lumOff val="25000"/>
                  </a:schemeClr>
                </a:solidFill>
                <a:ea typeface="微软雅黑" pitchFamily="34" charset="-122"/>
                <a:sym typeface="Arial" panose="020B0604020202020204" pitchFamily="34" charset="0"/>
              </a:rPr>
              <a:t>值越大，曲线越陡，即受体从激酶状态到磷酸酶状态的切换就越快</a:t>
            </a:r>
            <a:r>
              <a:rPr lang="zh-CN" altLang="en-US" sz="1200" smtClean="0">
                <a:solidFill>
                  <a:schemeClr val="tx1">
                    <a:lumMod val="75000"/>
                    <a:lumOff val="25000"/>
                  </a:schemeClr>
                </a:solidFill>
                <a:ea typeface="微软雅黑" pitchFamily="34" charset="-122"/>
                <a:sym typeface="Arial" panose="020B0604020202020204" pitchFamily="34" charset="0"/>
              </a:rPr>
              <a:t>。过程模仿绑定协同效应。</a:t>
            </a:r>
            <a:endParaRPr lang="zh-CN" altLang="en-US" sz="1200">
              <a:solidFill>
                <a:schemeClr val="tx1">
                  <a:lumMod val="75000"/>
                  <a:lumOff val="25000"/>
                </a:schemeClr>
              </a:solidFill>
              <a:ea typeface="微软雅黑" pitchFamily="34" charset="-122"/>
              <a:sym typeface="Arial" panose="020B0604020202020204" pitchFamily="34" charset="0"/>
            </a:endParaRP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651" y="1453828"/>
            <a:ext cx="3044674" cy="2305568"/>
          </a:xfrm>
          <a:prstGeom prst="rect">
            <a:avLst/>
          </a:prstGeom>
          <a:effectLst>
            <a:softEdge rad="12700"/>
          </a:effectLst>
        </p:spPr>
      </p:pic>
      <p:sp>
        <p:nvSpPr>
          <p:cNvPr id="3" name="文本框 2"/>
          <p:cNvSpPr txBox="1"/>
          <p:nvPr/>
        </p:nvSpPr>
        <p:spPr>
          <a:xfrm>
            <a:off x="4957280" y="1453828"/>
            <a:ext cx="2902011" cy="1569660"/>
          </a:xfrm>
          <a:prstGeom prst="rect">
            <a:avLst/>
          </a:prstGeom>
          <a:noFill/>
        </p:spPr>
        <p:txBody>
          <a:bodyPr wrap="square" rtlCol="0">
            <a:spAutoFit/>
          </a:bodyPr>
          <a:lstStyle/>
          <a:p>
            <a:r>
              <a:rPr lang="zh-CN" altLang="en-US" sz="1200" smtClean="0">
                <a:solidFill>
                  <a:schemeClr val="tx1">
                    <a:lumMod val="75000"/>
                    <a:lumOff val="25000"/>
                  </a:schemeClr>
                </a:solidFill>
                <a:latin typeface="Arial" pitchFamily="34" charset="0"/>
                <a:ea typeface="微软雅黑" pitchFamily="34" charset="-122"/>
              </a:rPr>
              <a:t>      在低细胞浓度时，</a:t>
            </a:r>
            <a:r>
              <a:rPr lang="zh-CN" altLang="en-US" sz="1200" smtClean="0">
                <a:solidFill>
                  <a:schemeClr val="tx1">
                    <a:lumMod val="75000"/>
                    <a:lumOff val="25000"/>
                  </a:schemeClr>
                </a:solidFill>
                <a:latin typeface="Arial" pitchFamily="34" charset="0"/>
                <a:ea typeface="微软雅黑" pitchFamily="34" charset="-122"/>
                <a:hlinkClick r:id="rId5" action="ppaction://hlinkfile"/>
              </a:rPr>
              <a:t>受体</a:t>
            </a:r>
            <a:r>
              <a:rPr lang="zh-CN" altLang="en-US" sz="1200" smtClean="0">
                <a:solidFill>
                  <a:schemeClr val="tx1">
                    <a:lumMod val="75000"/>
                    <a:lumOff val="25000"/>
                  </a:schemeClr>
                </a:solidFill>
                <a:latin typeface="Arial" pitchFamily="34" charset="0"/>
                <a:ea typeface="微软雅黑" pitchFamily="34" charset="-122"/>
              </a:rPr>
              <a:t>为激酶状态，激活</a:t>
            </a:r>
            <a:r>
              <a:rPr lang="en-US" altLang="zh-CN" sz="1200" smtClean="0">
                <a:solidFill>
                  <a:schemeClr val="tx1">
                    <a:lumMod val="75000"/>
                    <a:lumOff val="25000"/>
                  </a:schemeClr>
                </a:solidFill>
                <a:latin typeface="Arial" pitchFamily="34" charset="0"/>
                <a:ea typeface="微软雅黑" pitchFamily="34" charset="-122"/>
              </a:rPr>
              <a:t>sRNAs</a:t>
            </a:r>
            <a:r>
              <a:rPr lang="zh-CN" altLang="en-US" sz="1200" smtClean="0">
                <a:solidFill>
                  <a:schemeClr val="tx1">
                    <a:lumMod val="75000"/>
                    <a:lumOff val="25000"/>
                  </a:schemeClr>
                </a:solidFill>
                <a:latin typeface="Arial" pitchFamily="34" charset="0"/>
                <a:ea typeface="微软雅黑" pitchFamily="34" charset="-122"/>
              </a:rPr>
              <a:t>的表达，抑制</a:t>
            </a:r>
            <a:r>
              <a:rPr lang="en-US" altLang="zh-CN" sz="1200" smtClean="0">
                <a:solidFill>
                  <a:schemeClr val="tx1">
                    <a:lumMod val="75000"/>
                    <a:lumOff val="25000"/>
                  </a:schemeClr>
                </a:solidFill>
                <a:latin typeface="Arial" pitchFamily="34" charset="0"/>
                <a:ea typeface="微软雅黑" pitchFamily="34" charset="-122"/>
              </a:rPr>
              <a:t>LuxR</a:t>
            </a:r>
            <a:r>
              <a:rPr lang="zh-CN" altLang="en-US" sz="1200" smtClean="0">
                <a:solidFill>
                  <a:schemeClr val="tx1">
                    <a:lumMod val="75000"/>
                    <a:lumOff val="25000"/>
                  </a:schemeClr>
                </a:solidFill>
                <a:latin typeface="Arial" pitchFamily="34" charset="0"/>
                <a:ea typeface="微软雅黑" pitchFamily="34" charset="-122"/>
              </a:rPr>
              <a:t>的生成，使得</a:t>
            </a:r>
            <a:r>
              <a:rPr lang="en-US" altLang="zh-CN" sz="1200" smtClean="0">
                <a:solidFill>
                  <a:schemeClr val="tx1">
                    <a:lumMod val="75000"/>
                    <a:lumOff val="25000"/>
                  </a:schemeClr>
                </a:solidFill>
                <a:latin typeface="Arial" pitchFamily="34" charset="0"/>
                <a:ea typeface="微软雅黑" pitchFamily="34" charset="-122"/>
              </a:rPr>
              <a:t>LuxR</a:t>
            </a:r>
            <a:r>
              <a:rPr lang="zh-CN" altLang="en-US" sz="1200" smtClean="0">
                <a:solidFill>
                  <a:schemeClr val="tx1">
                    <a:lumMod val="75000"/>
                    <a:lumOff val="25000"/>
                  </a:schemeClr>
                </a:solidFill>
                <a:latin typeface="Arial" pitchFamily="34" charset="0"/>
                <a:ea typeface="微软雅黑" pitchFamily="34" charset="-122"/>
              </a:rPr>
              <a:t>的量少，无群体感应现象。</a:t>
            </a:r>
            <a:endParaRPr lang="en-US" altLang="zh-CN" sz="1200" smtClean="0">
              <a:solidFill>
                <a:schemeClr val="tx1">
                  <a:lumMod val="75000"/>
                  <a:lumOff val="25000"/>
                </a:schemeClr>
              </a:solidFill>
              <a:latin typeface="Arial" pitchFamily="34" charset="0"/>
              <a:ea typeface="微软雅黑" pitchFamily="34" charset="-122"/>
            </a:endParaRPr>
          </a:p>
          <a:p>
            <a:r>
              <a:rPr lang="en-US" altLang="zh-CN" sz="1200">
                <a:solidFill>
                  <a:schemeClr val="tx1">
                    <a:lumMod val="75000"/>
                    <a:lumOff val="25000"/>
                  </a:schemeClr>
                </a:solidFill>
                <a:latin typeface="Arial" pitchFamily="34" charset="0"/>
                <a:ea typeface="微软雅黑" pitchFamily="34" charset="-122"/>
              </a:rPr>
              <a:t> </a:t>
            </a:r>
            <a:r>
              <a:rPr lang="en-US" altLang="zh-CN" sz="1200" smtClean="0">
                <a:solidFill>
                  <a:schemeClr val="tx1">
                    <a:lumMod val="75000"/>
                    <a:lumOff val="25000"/>
                  </a:schemeClr>
                </a:solidFill>
                <a:latin typeface="Arial" pitchFamily="34" charset="0"/>
                <a:ea typeface="微软雅黑" pitchFamily="34" charset="-122"/>
              </a:rPr>
              <a:t>     </a:t>
            </a:r>
          </a:p>
          <a:p>
            <a:r>
              <a:rPr lang="en-US" altLang="zh-CN" sz="1200">
                <a:solidFill>
                  <a:schemeClr val="tx1">
                    <a:lumMod val="75000"/>
                    <a:lumOff val="25000"/>
                  </a:schemeClr>
                </a:solidFill>
                <a:latin typeface="Arial" pitchFamily="34" charset="0"/>
                <a:ea typeface="微软雅黑" pitchFamily="34" charset="-122"/>
              </a:rPr>
              <a:t> </a:t>
            </a:r>
            <a:r>
              <a:rPr lang="en-US" altLang="zh-CN" sz="1200" smtClean="0">
                <a:solidFill>
                  <a:schemeClr val="tx1">
                    <a:lumMod val="75000"/>
                    <a:lumOff val="25000"/>
                  </a:schemeClr>
                </a:solidFill>
                <a:latin typeface="Arial" pitchFamily="34" charset="0"/>
                <a:ea typeface="微软雅黑" pitchFamily="34" charset="-122"/>
              </a:rPr>
              <a:t>      </a:t>
            </a:r>
            <a:r>
              <a:rPr lang="zh-CN" altLang="en-US" sz="1200" smtClean="0">
                <a:solidFill>
                  <a:schemeClr val="tx1">
                    <a:lumMod val="75000"/>
                    <a:lumOff val="25000"/>
                  </a:schemeClr>
                </a:solidFill>
                <a:latin typeface="Arial" pitchFamily="34" charset="0"/>
                <a:ea typeface="微软雅黑" pitchFamily="34" charset="-122"/>
              </a:rPr>
              <a:t>在高细胞浓度时，自诱导物累积，使受体变为磷酸酶状态，使得</a:t>
            </a:r>
            <a:r>
              <a:rPr lang="en-US" altLang="zh-CN" sz="1200" smtClean="0">
                <a:solidFill>
                  <a:schemeClr val="tx1">
                    <a:lumMod val="75000"/>
                    <a:lumOff val="25000"/>
                  </a:schemeClr>
                </a:solidFill>
                <a:latin typeface="Arial" pitchFamily="34" charset="0"/>
                <a:ea typeface="微软雅黑" pitchFamily="34" charset="-122"/>
              </a:rPr>
              <a:t>LuxO</a:t>
            </a:r>
            <a:r>
              <a:rPr lang="zh-CN" altLang="en-US" sz="1200" smtClean="0">
                <a:solidFill>
                  <a:schemeClr val="tx1">
                    <a:lumMod val="75000"/>
                    <a:lumOff val="25000"/>
                  </a:schemeClr>
                </a:solidFill>
                <a:latin typeface="Arial" pitchFamily="34" charset="0"/>
                <a:ea typeface="微软雅黑" pitchFamily="34" charset="-122"/>
              </a:rPr>
              <a:t>去磷酸化，导致</a:t>
            </a:r>
            <a:r>
              <a:rPr lang="en-US" altLang="zh-CN" sz="1200" smtClean="0">
                <a:solidFill>
                  <a:schemeClr val="tx1">
                    <a:lumMod val="75000"/>
                    <a:lumOff val="25000"/>
                  </a:schemeClr>
                </a:solidFill>
                <a:latin typeface="Arial" pitchFamily="34" charset="0"/>
                <a:ea typeface="微软雅黑" pitchFamily="34" charset="-122"/>
              </a:rPr>
              <a:t>sRNAs</a:t>
            </a:r>
            <a:r>
              <a:rPr lang="zh-CN" altLang="en-US" sz="1200" smtClean="0">
                <a:solidFill>
                  <a:schemeClr val="tx1">
                    <a:lumMod val="75000"/>
                    <a:lumOff val="25000"/>
                  </a:schemeClr>
                </a:solidFill>
                <a:latin typeface="Arial" pitchFamily="34" charset="0"/>
                <a:ea typeface="微软雅黑" pitchFamily="34" charset="-122"/>
              </a:rPr>
              <a:t>的转录终止，</a:t>
            </a:r>
            <a:r>
              <a:rPr lang="en-US" altLang="zh-CN" sz="1200" smtClean="0">
                <a:solidFill>
                  <a:schemeClr val="tx1">
                    <a:lumMod val="75000"/>
                    <a:lumOff val="25000"/>
                  </a:schemeClr>
                </a:solidFill>
                <a:latin typeface="Arial" pitchFamily="34" charset="0"/>
                <a:ea typeface="微软雅黑" pitchFamily="34" charset="-122"/>
              </a:rPr>
              <a:t>LuxR</a:t>
            </a:r>
            <a:r>
              <a:rPr lang="zh-CN" altLang="en-US" sz="1200" smtClean="0">
                <a:solidFill>
                  <a:schemeClr val="tx1">
                    <a:lumMod val="75000"/>
                    <a:lumOff val="25000"/>
                  </a:schemeClr>
                </a:solidFill>
                <a:latin typeface="Arial" pitchFamily="34" charset="0"/>
                <a:ea typeface="微软雅黑" pitchFamily="34" charset="-122"/>
              </a:rPr>
              <a:t>开始增多，开始群体感应现象。</a:t>
            </a:r>
            <a:endParaRPr lang="zh-CN" altLang="en-US" sz="1200">
              <a:solidFill>
                <a:schemeClr val="tx1">
                  <a:lumMod val="75000"/>
                  <a:lumOff val="25000"/>
                </a:schemeClr>
              </a:solidFill>
              <a:latin typeface="Arial" pitchFamily="34" charset="0"/>
              <a:ea typeface="微软雅黑" pitchFamily="34" charset="-122"/>
            </a:endParaRPr>
          </a:p>
        </p:txBody>
      </p:sp>
    </p:spTree>
    <p:extLst>
      <p:ext uri="{BB962C8B-B14F-4D97-AF65-F5344CB8AC3E}">
        <p14:creationId xmlns:p14="http://schemas.microsoft.com/office/powerpoint/2010/main" val="403258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730250" y="882229"/>
            <a:ext cx="7078883"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涉及</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LuxO</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的反馈环使得</a:t>
            </a:r>
            <a:r>
              <a:rPr lang="en-US" altLang="zh-CN" sz="2200">
                <a:solidFill>
                  <a:srgbClr val="0067B0"/>
                </a:solidFill>
                <a:latin typeface="Arial" panose="020B0604020202020204" pitchFamily="34" charset="0"/>
                <a:ea typeface="微软雅黑" panose="020B0503020204020204" pitchFamily="34" charset="-122"/>
                <a:sym typeface="Arial" panose="020B0604020202020204" pitchFamily="34" charset="0"/>
              </a:rPr>
              <a:t>Vibrio </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harveyi</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对自诱导物更敏感</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4265333" y="1465073"/>
            <a:ext cx="4550667" cy="1735254"/>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a:t>
            </a:r>
            <a:r>
              <a:rPr lang="en-US" altLang="zh-CN" sz="1200" err="1" smtClean="0">
                <a:solidFill>
                  <a:schemeClr val="tx1">
                    <a:lumMod val="75000"/>
                    <a:lumOff val="25000"/>
                  </a:schemeClr>
                </a:solidFill>
                <a:ea typeface="微软雅黑" pitchFamily="34" charset="-122"/>
                <a:sym typeface="Arial" panose="020B0604020202020204" pitchFamily="34" charset="0"/>
              </a:rPr>
              <a:t>LuxR</a:t>
            </a:r>
            <a:r>
              <a:rPr lang="zh-CN" altLang="en-US" sz="1200">
                <a:solidFill>
                  <a:schemeClr val="tx1">
                    <a:lumMod val="75000"/>
                    <a:lumOff val="25000"/>
                  </a:schemeClr>
                </a:solidFill>
                <a:ea typeface="微软雅黑" pitchFamily="34" charset="-122"/>
                <a:sym typeface="Arial" panose="020B0604020202020204" pitchFamily="34" charset="0"/>
              </a:rPr>
              <a:t>是群体感应网络的主调控蛋白</a:t>
            </a:r>
            <a:r>
              <a:rPr lang="zh-CN" altLang="en-US" sz="1200" smtClean="0">
                <a:solidFill>
                  <a:schemeClr val="tx1">
                    <a:lumMod val="75000"/>
                    <a:lumOff val="25000"/>
                  </a:schemeClr>
                </a:solidFill>
                <a:ea typeface="微软雅黑" pitchFamily="34" charset="-122"/>
                <a:sym typeface="Arial" panose="020B0604020202020204" pitchFamily="34" charset="0"/>
              </a:rPr>
              <a:t>，</a:t>
            </a:r>
            <a:r>
              <a:rPr lang="zh-CN" altLang="en-US" sz="1200">
                <a:solidFill>
                  <a:schemeClr val="tx1">
                    <a:lumMod val="75000"/>
                    <a:lumOff val="25000"/>
                  </a:schemeClr>
                </a:solidFill>
                <a:ea typeface="微软雅黑" pitchFamily="34" charset="-122"/>
                <a:sym typeface="Arial" panose="020B0604020202020204" pitchFamily="34" charset="0"/>
              </a:rPr>
              <a:t>此处</a:t>
            </a:r>
            <a:r>
              <a:rPr lang="zh-CN" altLang="en-US" sz="1200" smtClean="0">
                <a:solidFill>
                  <a:schemeClr val="tx1">
                    <a:lumMod val="75000"/>
                    <a:lumOff val="25000"/>
                  </a:schemeClr>
                </a:solidFill>
                <a:ea typeface="微软雅黑" pitchFamily="34" charset="-122"/>
                <a:sym typeface="Arial" panose="020B0604020202020204" pitchFamily="34" charset="0"/>
              </a:rPr>
              <a:t>主要</a:t>
            </a:r>
            <a:r>
              <a:rPr lang="zh-CN" altLang="en-US" sz="1200">
                <a:solidFill>
                  <a:schemeClr val="tx1">
                    <a:lumMod val="75000"/>
                    <a:lumOff val="25000"/>
                  </a:schemeClr>
                </a:solidFill>
                <a:ea typeface="微软雅黑" pitchFamily="34" charset="-122"/>
                <a:sym typeface="Arial" panose="020B0604020202020204" pitchFamily="34" charset="0"/>
              </a:rPr>
              <a:t>是观察在有</a:t>
            </a:r>
            <a:r>
              <a:rPr lang="en-US" altLang="zh-CN" sz="1200" err="1">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调控反馈环和没有</a:t>
            </a:r>
            <a:r>
              <a:rPr lang="en-US" altLang="zh-CN" sz="1200" err="1">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调控反馈环时</a:t>
            </a:r>
            <a:r>
              <a:rPr lang="en-US" altLang="zh-CN" sz="1200" err="1">
                <a:solidFill>
                  <a:schemeClr val="tx1">
                    <a:lumMod val="75000"/>
                    <a:lumOff val="25000"/>
                  </a:schemeClr>
                </a:solidFill>
                <a:ea typeface="微软雅黑" pitchFamily="34" charset="-122"/>
                <a:sym typeface="Arial" panose="020B0604020202020204" pitchFamily="34" charset="0"/>
              </a:rPr>
              <a:t>LuxR</a:t>
            </a:r>
            <a:r>
              <a:rPr lang="zh-CN" altLang="en-US" sz="1200">
                <a:solidFill>
                  <a:schemeClr val="tx1">
                    <a:lumMod val="75000"/>
                    <a:lumOff val="25000"/>
                  </a:schemeClr>
                </a:solidFill>
                <a:ea typeface="微软雅黑" pitchFamily="34" charset="-122"/>
                <a:sym typeface="Arial" panose="020B0604020202020204" pitchFamily="34" charset="0"/>
              </a:rPr>
              <a:t>的浓度在自诱导物下的变化情况</a:t>
            </a:r>
            <a:r>
              <a:rPr lang="zh-CN" altLang="en-US" sz="1200" smtClean="0">
                <a:solidFill>
                  <a:schemeClr val="tx1">
                    <a:lumMod val="75000"/>
                    <a:lumOff val="25000"/>
                  </a:schemeClr>
                </a:solidFill>
                <a:ea typeface="微软雅黑" pitchFamily="34" charset="-122"/>
                <a:sym typeface="Arial" panose="020B0604020202020204" pitchFamily="34" charset="0"/>
              </a:rPr>
              <a:t>。</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在</a:t>
            </a:r>
            <a:r>
              <a:rPr lang="zh-CN" altLang="en-US" sz="1200">
                <a:solidFill>
                  <a:schemeClr val="tx1">
                    <a:lumMod val="75000"/>
                    <a:lumOff val="25000"/>
                  </a:schemeClr>
                </a:solidFill>
                <a:ea typeface="微软雅黑" pitchFamily="34" charset="-122"/>
                <a:sym typeface="Arial" panose="020B0604020202020204" pitchFamily="34" charset="0"/>
              </a:rPr>
              <a:t>缺少</a:t>
            </a:r>
            <a:r>
              <a:rPr lang="en-US" altLang="zh-CN" sz="1200">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自反馈环或是</a:t>
            </a:r>
            <a:r>
              <a:rPr lang="en-US" altLang="zh-CN" sz="1200">
                <a:solidFill>
                  <a:schemeClr val="tx1">
                    <a:lumMod val="75000"/>
                    <a:lumOff val="25000"/>
                  </a:schemeClr>
                </a:solidFill>
                <a:ea typeface="微软雅黑" pitchFamily="34" charset="-122"/>
                <a:sym typeface="Arial" panose="020B0604020202020204" pitchFamily="34" charset="0"/>
              </a:rPr>
              <a:t>LuxO-sRNAs</a:t>
            </a:r>
            <a:r>
              <a:rPr lang="zh-CN" altLang="en-US" sz="1200">
                <a:solidFill>
                  <a:schemeClr val="tx1">
                    <a:lumMod val="75000"/>
                    <a:lumOff val="25000"/>
                  </a:schemeClr>
                </a:solidFill>
                <a:ea typeface="微软雅黑" pitchFamily="34" charset="-122"/>
                <a:sym typeface="Arial" panose="020B0604020202020204" pitchFamily="34" charset="0"/>
              </a:rPr>
              <a:t>反馈环时，</a:t>
            </a:r>
            <a:r>
              <a:rPr lang="en-US" altLang="zh-CN" sz="1200">
                <a:solidFill>
                  <a:schemeClr val="tx1">
                    <a:lumMod val="75000"/>
                    <a:lumOff val="25000"/>
                  </a:schemeClr>
                </a:solidFill>
                <a:ea typeface="微软雅黑" pitchFamily="34" charset="-122"/>
                <a:sym typeface="Arial" panose="020B0604020202020204" pitchFamily="34" charset="0"/>
              </a:rPr>
              <a:t>Vibrio harveyi</a:t>
            </a:r>
            <a:r>
              <a:rPr lang="zh-CN" altLang="en-US" sz="1200">
                <a:solidFill>
                  <a:schemeClr val="tx1">
                    <a:lumMod val="75000"/>
                    <a:lumOff val="25000"/>
                  </a:schemeClr>
                </a:solidFill>
                <a:ea typeface="微软雅黑" pitchFamily="34" charset="-122"/>
                <a:sym typeface="Arial" panose="020B0604020202020204" pitchFamily="34" charset="0"/>
              </a:rPr>
              <a:t>变的对自诱导物不是那么的敏感</a:t>
            </a:r>
            <a:r>
              <a:rPr lang="en-US" altLang="zh-CN" sz="1200">
                <a:solidFill>
                  <a:schemeClr val="tx1">
                    <a:lumMod val="75000"/>
                    <a:lumOff val="25000"/>
                  </a:schemeClr>
                </a:solidFill>
                <a:ea typeface="微软雅黑" pitchFamily="34" charset="-122"/>
                <a:sym typeface="Arial" panose="020B0604020202020204" pitchFamily="34" charset="0"/>
              </a:rPr>
              <a:t>;</a:t>
            </a:r>
            <a:r>
              <a:rPr lang="zh-CN" altLang="en-US" sz="1200">
                <a:solidFill>
                  <a:schemeClr val="tx1">
                    <a:lumMod val="75000"/>
                    <a:lumOff val="25000"/>
                  </a:schemeClr>
                </a:solidFill>
                <a:ea typeface="微软雅黑" pitchFamily="34" charset="-122"/>
                <a:sym typeface="Arial" panose="020B0604020202020204" pitchFamily="34" charset="0"/>
              </a:rPr>
              <a:t>而当两个反馈环都缺少时，</a:t>
            </a:r>
            <a:r>
              <a:rPr lang="en-US" altLang="zh-CN" sz="1200">
                <a:solidFill>
                  <a:schemeClr val="tx1">
                    <a:lumMod val="75000"/>
                    <a:lumOff val="25000"/>
                  </a:schemeClr>
                </a:solidFill>
                <a:ea typeface="微软雅黑" pitchFamily="34" charset="-122"/>
                <a:sym typeface="Arial" panose="020B0604020202020204" pitchFamily="34" charset="0"/>
              </a:rPr>
              <a:t>Vibrio harveyi</a:t>
            </a:r>
            <a:r>
              <a:rPr lang="zh-CN" altLang="en-US" sz="1200">
                <a:solidFill>
                  <a:schemeClr val="tx1">
                    <a:lumMod val="75000"/>
                    <a:lumOff val="25000"/>
                  </a:schemeClr>
                </a:solidFill>
                <a:ea typeface="微软雅黑" pitchFamily="34" charset="-122"/>
                <a:sym typeface="Arial" panose="020B0604020202020204" pitchFamily="34" charset="0"/>
              </a:rPr>
              <a:t>变的对自诱导物更不敏感了。</a:t>
            </a: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89" y="1346564"/>
            <a:ext cx="2951803" cy="2317627"/>
          </a:xfrm>
          <a:prstGeom prst="rect">
            <a:avLst/>
          </a:prstGeom>
          <a:effectLst>
            <a:softEdge rad="12700"/>
          </a:effectLst>
        </p:spPr>
      </p:pic>
      <p:sp>
        <p:nvSpPr>
          <p:cNvPr id="12" name="Rectangle 11"/>
          <p:cNvSpPr>
            <a:spLocks noChangeArrowheads="1"/>
          </p:cNvSpPr>
          <p:nvPr/>
        </p:nvSpPr>
        <p:spPr bwMode="auto">
          <a:xfrm>
            <a:off x="841253" y="3640532"/>
            <a:ext cx="4550667" cy="1181256"/>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en-US" altLang="zh-CN" sz="1200" smtClean="0">
                <a:solidFill>
                  <a:schemeClr val="tx1">
                    <a:lumMod val="75000"/>
                    <a:lumOff val="25000"/>
                  </a:schemeClr>
                </a:solidFill>
                <a:ea typeface="微软雅黑" pitchFamily="34" charset="-122"/>
                <a:sym typeface="Arial" panose="020B0604020202020204" pitchFamily="34" charset="0"/>
              </a:rPr>
              <a:t>K5 </a:t>
            </a:r>
            <a:r>
              <a:rPr lang="en-US" altLang="zh-CN" sz="1200">
                <a:solidFill>
                  <a:schemeClr val="tx1">
                    <a:lumMod val="75000"/>
                    <a:lumOff val="25000"/>
                  </a:schemeClr>
                </a:solidFill>
                <a:ea typeface="微软雅黑" pitchFamily="34" charset="-122"/>
                <a:sym typeface="Arial" panose="020B0604020202020204" pitchFamily="34" charset="0"/>
              </a:rPr>
              <a:t>= 0</a:t>
            </a:r>
            <a:r>
              <a:rPr lang="zh-CN" altLang="en-US" sz="1200">
                <a:solidFill>
                  <a:schemeClr val="tx1">
                    <a:lumMod val="75000"/>
                    <a:lumOff val="25000"/>
                  </a:schemeClr>
                </a:solidFill>
                <a:ea typeface="微软雅黑" pitchFamily="34" charset="-122"/>
                <a:sym typeface="Arial" panose="020B0604020202020204" pitchFamily="34" charset="0"/>
              </a:rPr>
              <a:t>，</a:t>
            </a:r>
            <a:r>
              <a:rPr lang="en-US" altLang="zh-CN" sz="1200">
                <a:solidFill>
                  <a:schemeClr val="tx1">
                    <a:lumMod val="75000"/>
                    <a:lumOff val="25000"/>
                  </a:schemeClr>
                </a:solidFill>
                <a:ea typeface="微软雅黑" pitchFamily="34" charset="-122"/>
                <a:sym typeface="Arial" panose="020B0604020202020204" pitchFamily="34" charset="0"/>
              </a:rPr>
              <a:t>K6 = </a:t>
            </a:r>
            <a:r>
              <a:rPr lang="en-US" altLang="zh-CN" sz="1200" smtClean="0">
                <a:solidFill>
                  <a:schemeClr val="tx1">
                    <a:lumMod val="75000"/>
                    <a:lumOff val="25000"/>
                  </a:schemeClr>
                </a:solidFill>
                <a:ea typeface="微软雅黑" pitchFamily="34" charset="-122"/>
                <a:sym typeface="Arial" panose="020B0604020202020204" pitchFamily="34" charset="0"/>
              </a:rPr>
              <a:t>0:  </a:t>
            </a:r>
            <a:r>
              <a:rPr lang="zh-CN" altLang="en-US" sz="1200" smtClean="0">
                <a:solidFill>
                  <a:schemeClr val="tx1">
                    <a:lumMod val="75000"/>
                    <a:lumOff val="25000"/>
                  </a:schemeClr>
                </a:solidFill>
                <a:ea typeface="微软雅黑" pitchFamily="34" charset="-122"/>
                <a:sym typeface="Arial" panose="020B0604020202020204" pitchFamily="34" charset="0"/>
              </a:rPr>
              <a:t>野生型</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smtClean="0">
                <a:solidFill>
                  <a:schemeClr val="tx1">
                    <a:lumMod val="75000"/>
                    <a:lumOff val="25000"/>
                  </a:schemeClr>
                </a:solidFill>
                <a:ea typeface="微软雅黑" pitchFamily="34" charset="-122"/>
                <a:sym typeface="Arial" panose="020B0604020202020204" pitchFamily="34" charset="0"/>
              </a:rPr>
              <a:t>K5=0</a:t>
            </a:r>
            <a:r>
              <a:rPr lang="zh-CN" altLang="en-US" sz="1200">
                <a:solidFill>
                  <a:schemeClr val="tx1">
                    <a:lumMod val="75000"/>
                    <a:lumOff val="25000"/>
                  </a:schemeClr>
                </a:solidFill>
                <a:ea typeface="微软雅黑" pitchFamily="34" charset="-122"/>
                <a:sym typeface="Arial" panose="020B0604020202020204" pitchFamily="34" charset="0"/>
              </a:rPr>
              <a:t>，</a:t>
            </a:r>
            <a:r>
              <a:rPr lang="en-US" altLang="zh-CN" sz="1200" smtClean="0">
                <a:solidFill>
                  <a:schemeClr val="tx1">
                    <a:lumMod val="75000"/>
                    <a:lumOff val="25000"/>
                  </a:schemeClr>
                </a:solidFill>
                <a:ea typeface="微软雅黑" pitchFamily="34" charset="-122"/>
                <a:sym typeface="Arial" panose="020B0604020202020204" pitchFamily="34" charset="0"/>
              </a:rPr>
              <a:t>K6=0.9</a:t>
            </a:r>
            <a:r>
              <a:rPr lang="zh-CN" altLang="en-US"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a:t>
            </a:r>
            <a:r>
              <a:rPr lang="zh-CN" altLang="en-US" sz="1200" smtClean="0">
                <a:solidFill>
                  <a:schemeClr val="tx1">
                    <a:lumMod val="75000"/>
                    <a:lumOff val="25000"/>
                  </a:schemeClr>
                </a:solidFill>
                <a:ea typeface="微软雅黑" pitchFamily="34" charset="-122"/>
                <a:sym typeface="Arial" panose="020B0604020202020204" pitchFamily="34" charset="0"/>
              </a:rPr>
              <a:t>缺少</a:t>
            </a:r>
            <a:r>
              <a:rPr lang="en-US" altLang="zh-CN" sz="1200">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自反馈环</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smtClean="0">
                <a:solidFill>
                  <a:schemeClr val="tx1">
                    <a:lumMod val="75000"/>
                    <a:lumOff val="25000"/>
                  </a:schemeClr>
                </a:solidFill>
                <a:ea typeface="微软雅黑" pitchFamily="34" charset="-122"/>
                <a:sym typeface="Arial" panose="020B0604020202020204" pitchFamily="34" charset="0"/>
              </a:rPr>
              <a:t>K5=1</a:t>
            </a:r>
            <a:r>
              <a:rPr lang="zh-CN" altLang="en-US" sz="1200">
                <a:solidFill>
                  <a:schemeClr val="tx1">
                    <a:lumMod val="75000"/>
                    <a:lumOff val="25000"/>
                  </a:schemeClr>
                </a:solidFill>
                <a:ea typeface="微软雅黑" pitchFamily="34" charset="-122"/>
                <a:sym typeface="Arial" panose="020B0604020202020204" pitchFamily="34" charset="0"/>
              </a:rPr>
              <a:t>，</a:t>
            </a:r>
            <a:r>
              <a:rPr lang="en-US" altLang="zh-CN" sz="1200" smtClean="0">
                <a:solidFill>
                  <a:schemeClr val="tx1">
                    <a:lumMod val="75000"/>
                    <a:lumOff val="25000"/>
                  </a:schemeClr>
                </a:solidFill>
                <a:ea typeface="微软雅黑" pitchFamily="34" charset="-122"/>
                <a:sym typeface="Arial" panose="020B0604020202020204" pitchFamily="34" charset="0"/>
              </a:rPr>
              <a:t>K6=0    :  </a:t>
            </a:r>
            <a:r>
              <a:rPr lang="zh-CN" altLang="en-US" sz="1200" smtClean="0">
                <a:solidFill>
                  <a:schemeClr val="tx1">
                    <a:lumMod val="75000"/>
                    <a:lumOff val="25000"/>
                  </a:schemeClr>
                </a:solidFill>
                <a:ea typeface="微软雅黑" pitchFamily="34" charset="-122"/>
                <a:sym typeface="Arial" panose="020B0604020202020204" pitchFamily="34" charset="0"/>
              </a:rPr>
              <a:t>缺少</a:t>
            </a:r>
            <a:r>
              <a:rPr lang="en-US" altLang="zh-CN" sz="1200">
                <a:solidFill>
                  <a:schemeClr val="tx1">
                    <a:lumMod val="75000"/>
                    <a:lumOff val="25000"/>
                  </a:schemeClr>
                </a:solidFill>
                <a:ea typeface="微软雅黑" pitchFamily="34" charset="-122"/>
                <a:sym typeface="Arial" panose="020B0604020202020204" pitchFamily="34" charset="0"/>
              </a:rPr>
              <a:t>LuxO-sRNAs</a:t>
            </a:r>
            <a:r>
              <a:rPr lang="zh-CN" altLang="en-US" sz="1200">
                <a:solidFill>
                  <a:schemeClr val="tx1">
                    <a:lumMod val="75000"/>
                    <a:lumOff val="25000"/>
                  </a:schemeClr>
                </a:solidFill>
                <a:ea typeface="微软雅黑" pitchFamily="34" charset="-122"/>
                <a:sym typeface="Arial" panose="020B0604020202020204" pitchFamily="34" charset="0"/>
              </a:rPr>
              <a:t>反馈环</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smtClean="0">
                <a:solidFill>
                  <a:schemeClr val="tx1">
                    <a:lumMod val="75000"/>
                    <a:lumOff val="25000"/>
                  </a:schemeClr>
                </a:solidFill>
                <a:ea typeface="微软雅黑" pitchFamily="34" charset="-122"/>
                <a:sym typeface="Arial" panose="020B0604020202020204" pitchFamily="34" charset="0"/>
              </a:rPr>
              <a:t>K5=1</a:t>
            </a:r>
            <a:r>
              <a:rPr lang="en-US" altLang="zh-CN" sz="1200">
                <a:solidFill>
                  <a:schemeClr val="tx1">
                    <a:lumMod val="75000"/>
                    <a:lumOff val="25000"/>
                  </a:schemeClr>
                </a:solidFill>
                <a:ea typeface="微软雅黑" pitchFamily="34" charset="-122"/>
                <a:sym typeface="Arial" panose="020B0604020202020204" pitchFamily="34" charset="0"/>
              </a:rPr>
              <a:t>, K6 = 0.9 : </a:t>
            </a:r>
            <a:r>
              <a:rPr lang="en-US" altLang="zh-CN" sz="1200" smtClean="0">
                <a:solidFill>
                  <a:schemeClr val="tx1">
                    <a:lumMod val="75000"/>
                    <a:lumOff val="25000"/>
                  </a:schemeClr>
                </a:solidFill>
                <a:ea typeface="微软雅黑" pitchFamily="34" charset="-122"/>
                <a:sym typeface="Arial" panose="020B0604020202020204" pitchFamily="34" charset="0"/>
              </a:rPr>
              <a:t> LuxO</a:t>
            </a:r>
            <a:r>
              <a:rPr lang="zh-CN" altLang="en-US" sz="1200">
                <a:solidFill>
                  <a:schemeClr val="tx1">
                    <a:lumMod val="75000"/>
                    <a:lumOff val="25000"/>
                  </a:schemeClr>
                </a:solidFill>
                <a:ea typeface="微软雅黑" pitchFamily="34" charset="-122"/>
                <a:sym typeface="Arial" panose="020B0604020202020204" pitchFamily="34" charset="0"/>
              </a:rPr>
              <a:t>自反馈环、</a:t>
            </a:r>
            <a:r>
              <a:rPr lang="en-US" altLang="zh-CN" sz="1200">
                <a:solidFill>
                  <a:schemeClr val="tx1">
                    <a:lumMod val="75000"/>
                    <a:lumOff val="25000"/>
                  </a:schemeClr>
                </a:solidFill>
                <a:ea typeface="微软雅黑" pitchFamily="34" charset="-122"/>
                <a:sym typeface="Arial" panose="020B0604020202020204" pitchFamily="34" charset="0"/>
              </a:rPr>
              <a:t>LuxO-sRNA</a:t>
            </a:r>
            <a:r>
              <a:rPr lang="zh-CN" altLang="en-US" sz="1200">
                <a:solidFill>
                  <a:schemeClr val="tx1">
                    <a:lumMod val="75000"/>
                    <a:lumOff val="25000"/>
                  </a:schemeClr>
                </a:solidFill>
                <a:ea typeface="微软雅黑" pitchFamily="34" charset="-122"/>
                <a:sym typeface="Arial" panose="020B0604020202020204" pitchFamily="34" charset="0"/>
              </a:rPr>
              <a:t>反馈环都缺少</a:t>
            </a:r>
          </a:p>
        </p:txBody>
      </p:sp>
    </p:spTree>
    <p:extLst>
      <p:ext uri="{BB962C8B-B14F-4D97-AF65-F5344CB8AC3E}">
        <p14:creationId xmlns:p14="http://schemas.microsoft.com/office/powerpoint/2010/main" val="2462561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365125" y="762464"/>
            <a:ext cx="8759087"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涉及</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LuxO</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的反馈环对细胞高浓度切换到细胞低浓度动力学的影响不大</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4265333" y="1465073"/>
            <a:ext cx="4550667" cy="1181256"/>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在</a:t>
            </a:r>
            <a:r>
              <a:rPr lang="zh-CN" altLang="en-US" sz="1200">
                <a:solidFill>
                  <a:schemeClr val="tx1">
                    <a:lumMod val="75000"/>
                    <a:lumOff val="25000"/>
                  </a:schemeClr>
                </a:solidFill>
                <a:ea typeface="微软雅黑" pitchFamily="34" charset="-122"/>
                <a:sym typeface="Arial" panose="020B0604020202020204" pitchFamily="34" charset="0"/>
              </a:rPr>
              <a:t>四种情况下</a:t>
            </a:r>
            <a:r>
              <a:rPr lang="en-US" altLang="zh-CN" sz="1200">
                <a:solidFill>
                  <a:schemeClr val="tx1">
                    <a:lumMod val="75000"/>
                    <a:lumOff val="25000"/>
                  </a:schemeClr>
                </a:solidFill>
                <a:ea typeface="微软雅黑" pitchFamily="34" charset="-122"/>
                <a:sym typeface="Arial" panose="020B0604020202020204" pitchFamily="34" charset="0"/>
              </a:rPr>
              <a:t>qrr mRNA</a:t>
            </a:r>
            <a:r>
              <a:rPr lang="zh-CN" altLang="en-US" sz="1200">
                <a:solidFill>
                  <a:schemeClr val="tx1">
                    <a:lumMod val="75000"/>
                    <a:lumOff val="25000"/>
                  </a:schemeClr>
                </a:solidFill>
                <a:ea typeface="微软雅黑" pitchFamily="34" charset="-122"/>
                <a:sym typeface="Arial" panose="020B0604020202020204" pitchFamily="34" charset="0"/>
              </a:rPr>
              <a:t>水平都在短时间内达到了最大值，并且</a:t>
            </a:r>
            <a:r>
              <a:rPr lang="en-US" altLang="zh-CN" sz="1200">
                <a:solidFill>
                  <a:schemeClr val="tx1">
                    <a:lumMod val="75000"/>
                    <a:lumOff val="25000"/>
                  </a:schemeClr>
                </a:solidFill>
                <a:ea typeface="微软雅黑" pitchFamily="34" charset="-122"/>
                <a:sym typeface="Arial" panose="020B0604020202020204" pitchFamily="34" charset="0"/>
              </a:rPr>
              <a:t>qrr mRNA</a:t>
            </a:r>
            <a:r>
              <a:rPr lang="zh-CN" altLang="en-US" sz="1200">
                <a:solidFill>
                  <a:schemeClr val="tx1">
                    <a:lumMod val="75000"/>
                    <a:lumOff val="25000"/>
                  </a:schemeClr>
                </a:solidFill>
                <a:ea typeface="微软雅黑" pitchFamily="34" charset="-122"/>
                <a:sym typeface="Arial" panose="020B0604020202020204" pitchFamily="34" charset="0"/>
              </a:rPr>
              <a:t>增长的速率</a:t>
            </a:r>
            <a:r>
              <a:rPr lang="zh-CN" altLang="en-US" sz="1200" smtClean="0">
                <a:solidFill>
                  <a:schemeClr val="tx1">
                    <a:lumMod val="75000"/>
                    <a:lumOff val="25000"/>
                  </a:schemeClr>
                </a:solidFill>
                <a:ea typeface="微软雅黑" pitchFamily="34" charset="-122"/>
                <a:sym typeface="Arial" panose="020B0604020202020204" pitchFamily="34" charset="0"/>
              </a:rPr>
              <a:t>以及</a:t>
            </a:r>
            <a:r>
              <a:rPr lang="en-US" altLang="zh-CN" sz="1200" smtClean="0">
                <a:solidFill>
                  <a:schemeClr val="tx1">
                    <a:lumMod val="75000"/>
                    <a:lumOff val="25000"/>
                  </a:schemeClr>
                </a:solidFill>
                <a:ea typeface="微软雅黑" pitchFamily="34" charset="-122"/>
                <a:sym typeface="Arial" panose="020B0604020202020204" pitchFamily="34" charset="0"/>
              </a:rPr>
              <a:t>qrr </a:t>
            </a:r>
            <a:r>
              <a:rPr lang="en-US" altLang="zh-CN" sz="1200">
                <a:solidFill>
                  <a:schemeClr val="tx1">
                    <a:lumMod val="75000"/>
                    <a:lumOff val="25000"/>
                  </a:schemeClr>
                </a:solidFill>
                <a:ea typeface="微软雅黑" pitchFamily="34" charset="-122"/>
                <a:sym typeface="Arial" panose="020B0604020202020204" pitchFamily="34" charset="0"/>
              </a:rPr>
              <a:t>mRNA</a:t>
            </a:r>
            <a:r>
              <a:rPr lang="zh-CN" altLang="en-US" sz="1200">
                <a:solidFill>
                  <a:schemeClr val="tx1">
                    <a:lumMod val="75000"/>
                    <a:lumOff val="25000"/>
                  </a:schemeClr>
                </a:solidFill>
                <a:ea typeface="微软雅黑" pitchFamily="34" charset="-122"/>
                <a:sym typeface="Arial" panose="020B0604020202020204" pitchFamily="34" charset="0"/>
              </a:rPr>
              <a:t>的最大浓度值都没有显著差异。这就表明了涉及</a:t>
            </a:r>
            <a:r>
              <a:rPr lang="en-US" altLang="zh-CN" sz="1200">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的反馈环对细胞高浓度切换到细胞低浓度动力学的影响不大。</a:t>
            </a: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11"/>
          <p:cNvSpPr>
            <a:spLocks noChangeArrowheads="1"/>
          </p:cNvSpPr>
          <p:nvPr/>
        </p:nvSpPr>
        <p:spPr bwMode="auto">
          <a:xfrm>
            <a:off x="1046874" y="3657460"/>
            <a:ext cx="4550667" cy="1148298"/>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K5 = 0</a:t>
            </a:r>
            <a:r>
              <a:rPr lang="zh-CN" altLang="en-US" sz="1200">
                <a:solidFill>
                  <a:schemeClr val="tx1">
                    <a:lumMod val="75000"/>
                    <a:lumOff val="25000"/>
                  </a:schemeClr>
                </a:solidFill>
                <a:ea typeface="微软雅黑" pitchFamily="34" charset="-122"/>
                <a:sym typeface="Arial" panose="020B0604020202020204" pitchFamily="34" charset="0"/>
              </a:rPr>
              <a:t>，</a:t>
            </a:r>
            <a:r>
              <a:rPr lang="en-US" altLang="zh-CN" sz="1200">
                <a:solidFill>
                  <a:schemeClr val="tx1">
                    <a:lumMod val="75000"/>
                    <a:lumOff val="25000"/>
                  </a:schemeClr>
                </a:solidFill>
                <a:ea typeface="微软雅黑" pitchFamily="34" charset="-122"/>
                <a:sym typeface="Arial" panose="020B0604020202020204" pitchFamily="34" charset="0"/>
              </a:rPr>
              <a:t>K6 = 0:  </a:t>
            </a:r>
            <a:r>
              <a:rPr lang="zh-CN" altLang="en-US" sz="1200">
                <a:solidFill>
                  <a:schemeClr val="tx1">
                    <a:lumMod val="75000"/>
                    <a:lumOff val="25000"/>
                  </a:schemeClr>
                </a:solidFill>
                <a:ea typeface="微软雅黑" pitchFamily="34" charset="-122"/>
                <a:sym typeface="Arial" panose="020B0604020202020204" pitchFamily="34" charset="0"/>
              </a:rPr>
              <a:t>野生型</a:t>
            </a:r>
            <a:endParaRPr lang="en-US" altLang="zh-CN" sz="120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K5=0</a:t>
            </a:r>
            <a:r>
              <a:rPr lang="zh-CN" altLang="en-US" sz="1200">
                <a:solidFill>
                  <a:schemeClr val="tx1">
                    <a:lumMod val="75000"/>
                    <a:lumOff val="25000"/>
                  </a:schemeClr>
                </a:solidFill>
                <a:ea typeface="微软雅黑" pitchFamily="34" charset="-122"/>
                <a:sym typeface="Arial" panose="020B0604020202020204" pitchFamily="34" charset="0"/>
              </a:rPr>
              <a:t>，</a:t>
            </a:r>
            <a:r>
              <a:rPr lang="en-US" altLang="zh-CN" sz="1200">
                <a:solidFill>
                  <a:schemeClr val="tx1">
                    <a:lumMod val="75000"/>
                    <a:lumOff val="25000"/>
                  </a:schemeClr>
                </a:solidFill>
                <a:ea typeface="微软雅黑" pitchFamily="34" charset="-122"/>
                <a:sym typeface="Arial" panose="020B0604020202020204" pitchFamily="34" charset="0"/>
              </a:rPr>
              <a:t>K6=0.9</a:t>
            </a:r>
            <a:r>
              <a:rPr lang="zh-CN" altLang="en-US" sz="1200">
                <a:solidFill>
                  <a:schemeClr val="tx1">
                    <a:lumMod val="75000"/>
                    <a:lumOff val="25000"/>
                  </a:schemeClr>
                </a:solidFill>
                <a:ea typeface="微软雅黑" pitchFamily="34" charset="-122"/>
                <a:sym typeface="Arial" panose="020B0604020202020204" pitchFamily="34" charset="0"/>
              </a:rPr>
              <a:t> </a:t>
            </a:r>
            <a:r>
              <a:rPr lang="en-US" altLang="zh-CN" sz="1200">
                <a:solidFill>
                  <a:schemeClr val="tx1">
                    <a:lumMod val="75000"/>
                    <a:lumOff val="25000"/>
                  </a:schemeClr>
                </a:solidFill>
                <a:ea typeface="微软雅黑" pitchFamily="34" charset="-122"/>
                <a:sym typeface="Arial" panose="020B0604020202020204" pitchFamily="34" charset="0"/>
              </a:rPr>
              <a:t>:  </a:t>
            </a:r>
            <a:r>
              <a:rPr lang="zh-CN" altLang="en-US" sz="1200">
                <a:solidFill>
                  <a:schemeClr val="tx1">
                    <a:lumMod val="75000"/>
                    <a:lumOff val="25000"/>
                  </a:schemeClr>
                </a:solidFill>
                <a:ea typeface="微软雅黑" pitchFamily="34" charset="-122"/>
                <a:sym typeface="Arial" panose="020B0604020202020204" pitchFamily="34" charset="0"/>
              </a:rPr>
              <a:t>缺少</a:t>
            </a:r>
            <a:r>
              <a:rPr lang="en-US" altLang="zh-CN" sz="1200">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自反馈环</a:t>
            </a:r>
            <a:endParaRPr lang="en-US" altLang="zh-CN" sz="120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K5=1</a:t>
            </a:r>
            <a:r>
              <a:rPr lang="zh-CN" altLang="en-US" sz="1200">
                <a:solidFill>
                  <a:schemeClr val="tx1">
                    <a:lumMod val="75000"/>
                    <a:lumOff val="25000"/>
                  </a:schemeClr>
                </a:solidFill>
                <a:ea typeface="微软雅黑" pitchFamily="34" charset="-122"/>
                <a:sym typeface="Arial" panose="020B0604020202020204" pitchFamily="34" charset="0"/>
              </a:rPr>
              <a:t>，</a:t>
            </a:r>
            <a:r>
              <a:rPr lang="en-US" altLang="zh-CN" sz="1200">
                <a:solidFill>
                  <a:schemeClr val="tx1">
                    <a:lumMod val="75000"/>
                    <a:lumOff val="25000"/>
                  </a:schemeClr>
                </a:solidFill>
                <a:ea typeface="微软雅黑" pitchFamily="34" charset="-122"/>
                <a:sym typeface="Arial" panose="020B0604020202020204" pitchFamily="34" charset="0"/>
              </a:rPr>
              <a:t>K6=0    :  </a:t>
            </a:r>
            <a:r>
              <a:rPr lang="zh-CN" altLang="en-US" sz="1200">
                <a:solidFill>
                  <a:schemeClr val="tx1">
                    <a:lumMod val="75000"/>
                    <a:lumOff val="25000"/>
                  </a:schemeClr>
                </a:solidFill>
                <a:ea typeface="微软雅黑" pitchFamily="34" charset="-122"/>
                <a:sym typeface="Arial" panose="020B0604020202020204" pitchFamily="34" charset="0"/>
              </a:rPr>
              <a:t>缺少</a:t>
            </a:r>
            <a:r>
              <a:rPr lang="en-US" altLang="zh-CN" sz="1200">
                <a:solidFill>
                  <a:schemeClr val="tx1">
                    <a:lumMod val="75000"/>
                    <a:lumOff val="25000"/>
                  </a:schemeClr>
                </a:solidFill>
                <a:ea typeface="微软雅黑" pitchFamily="34" charset="-122"/>
                <a:sym typeface="Arial" panose="020B0604020202020204" pitchFamily="34" charset="0"/>
              </a:rPr>
              <a:t>LuxO-sRNAs</a:t>
            </a:r>
            <a:r>
              <a:rPr lang="zh-CN" altLang="en-US" sz="1200">
                <a:solidFill>
                  <a:schemeClr val="tx1">
                    <a:lumMod val="75000"/>
                    <a:lumOff val="25000"/>
                  </a:schemeClr>
                </a:solidFill>
                <a:ea typeface="微软雅黑" pitchFamily="34" charset="-122"/>
                <a:sym typeface="Arial" panose="020B0604020202020204" pitchFamily="34" charset="0"/>
              </a:rPr>
              <a:t>反馈环</a:t>
            </a:r>
            <a:endParaRPr lang="en-US" altLang="zh-CN" sz="120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K5=1, K6 = 0.9 :  LuxO</a:t>
            </a:r>
            <a:r>
              <a:rPr lang="zh-CN" altLang="en-US" sz="1200">
                <a:solidFill>
                  <a:schemeClr val="tx1">
                    <a:lumMod val="75000"/>
                    <a:lumOff val="25000"/>
                  </a:schemeClr>
                </a:solidFill>
                <a:ea typeface="微软雅黑" pitchFamily="34" charset="-122"/>
                <a:sym typeface="Arial" panose="020B0604020202020204" pitchFamily="34" charset="0"/>
              </a:rPr>
              <a:t>自反馈环、</a:t>
            </a:r>
            <a:r>
              <a:rPr lang="en-US" altLang="zh-CN" sz="1200">
                <a:solidFill>
                  <a:schemeClr val="tx1">
                    <a:lumMod val="75000"/>
                    <a:lumOff val="25000"/>
                  </a:schemeClr>
                </a:solidFill>
                <a:ea typeface="微软雅黑" pitchFamily="34" charset="-122"/>
                <a:sym typeface="Arial" panose="020B0604020202020204" pitchFamily="34" charset="0"/>
              </a:rPr>
              <a:t>LuxO-sRNA</a:t>
            </a:r>
            <a:r>
              <a:rPr lang="zh-CN" altLang="en-US" sz="1200">
                <a:solidFill>
                  <a:schemeClr val="tx1">
                    <a:lumMod val="75000"/>
                    <a:lumOff val="25000"/>
                  </a:schemeClr>
                </a:solidFill>
                <a:ea typeface="微软雅黑" pitchFamily="34" charset="-122"/>
                <a:sym typeface="Arial" panose="020B0604020202020204" pitchFamily="34" charset="0"/>
              </a:rPr>
              <a:t>反馈环都缺少</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334" y="1465073"/>
            <a:ext cx="2902077" cy="2115533"/>
          </a:xfrm>
          <a:prstGeom prst="rect">
            <a:avLst/>
          </a:prstGeom>
          <a:effectLst>
            <a:softEdge rad="12700"/>
          </a:effectLst>
        </p:spPr>
      </p:pic>
    </p:spTree>
    <p:extLst>
      <p:ext uri="{BB962C8B-B14F-4D97-AF65-F5344CB8AC3E}">
        <p14:creationId xmlns:p14="http://schemas.microsoft.com/office/powerpoint/2010/main" val="382737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895490" y="641259"/>
            <a:ext cx="6391451" cy="430865"/>
          </a:xfrm>
          <a:prstGeom prst="rect">
            <a:avLst/>
          </a:prstGeom>
          <a:noFill/>
          <a:ln w="9525">
            <a:noFill/>
            <a:bevel/>
            <a:headEnd/>
            <a:tailEnd/>
          </a:ln>
        </p:spPr>
        <p:txBody>
          <a:bodyPr wrap="none" lIns="91419" tIns="45709" rIns="91419" bIns="45709">
            <a:spAutoFit/>
          </a:bodyPr>
          <a:lstStyle/>
          <a:p>
            <a:pPr algn="ct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不同的反馈环在类开关的调控中起着关键性的作用</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11"/>
          <p:cNvSpPr>
            <a:spLocks noChangeArrowheads="1"/>
          </p:cNvSpPr>
          <p:nvPr/>
        </p:nvSpPr>
        <p:spPr bwMode="auto">
          <a:xfrm>
            <a:off x="710046" y="3656427"/>
            <a:ext cx="2567091" cy="1181256"/>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en-US" altLang="zh-CN" sz="1200" smtClean="0">
                <a:solidFill>
                  <a:schemeClr val="tx1">
                    <a:lumMod val="75000"/>
                    <a:lumOff val="25000"/>
                  </a:schemeClr>
                </a:solidFill>
                <a:ea typeface="微软雅黑" pitchFamily="34" charset="-122"/>
                <a:sym typeface="Arial" panose="020B0604020202020204" pitchFamily="34" charset="0"/>
              </a:rPr>
              <a:t>M1</a:t>
            </a:r>
            <a:r>
              <a:rPr lang="en-US" altLang="zh-CN" sz="1200">
                <a:solidFill>
                  <a:schemeClr val="tx1">
                    <a:lumMod val="75000"/>
                    <a:lumOff val="25000"/>
                  </a:schemeClr>
                </a:solidFill>
                <a:ea typeface="微软雅黑" pitchFamily="34" charset="-122"/>
                <a:sym typeface="Arial" panose="020B0604020202020204" pitchFamily="34" charset="0"/>
              </a:rPr>
              <a:t>:</a:t>
            </a:r>
            <a:r>
              <a:rPr lang="zh-CN" altLang="en-US" sz="1200">
                <a:solidFill>
                  <a:schemeClr val="tx1">
                    <a:lumMod val="75000"/>
                    <a:lumOff val="25000"/>
                  </a:schemeClr>
                </a:solidFill>
                <a:ea typeface="微软雅黑" pitchFamily="34" charset="-122"/>
                <a:sym typeface="Arial" panose="020B0604020202020204" pitchFamily="34" charset="0"/>
              </a:rPr>
              <a:t>缺少</a:t>
            </a:r>
            <a:r>
              <a:rPr lang="en-US" altLang="zh-CN" sz="1200" err="1">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自调控</a:t>
            </a:r>
            <a:r>
              <a:rPr lang="zh-CN" altLang="en-US" sz="1200" smtClean="0">
                <a:solidFill>
                  <a:schemeClr val="tx1">
                    <a:lumMod val="75000"/>
                    <a:lumOff val="25000"/>
                  </a:schemeClr>
                </a:solidFill>
                <a:ea typeface="微软雅黑" pitchFamily="34" charset="-122"/>
                <a:sym typeface="Arial" panose="020B0604020202020204" pitchFamily="34" charset="0"/>
              </a:rPr>
              <a:t>作用</a:t>
            </a:r>
            <a:endParaRPr lang="en-US" altLang="zh-CN" sz="120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smtClean="0">
                <a:solidFill>
                  <a:schemeClr val="tx1">
                    <a:lumMod val="75000"/>
                    <a:lumOff val="25000"/>
                  </a:schemeClr>
                </a:solidFill>
                <a:ea typeface="微软雅黑" pitchFamily="34" charset="-122"/>
                <a:sym typeface="Arial" panose="020B0604020202020204" pitchFamily="34" charset="0"/>
              </a:rPr>
              <a:t>M2</a:t>
            </a:r>
            <a:r>
              <a:rPr lang="en-US" altLang="zh-CN" sz="1200">
                <a:solidFill>
                  <a:schemeClr val="tx1">
                    <a:lumMod val="75000"/>
                    <a:lumOff val="25000"/>
                  </a:schemeClr>
                </a:solidFill>
                <a:ea typeface="微软雅黑" pitchFamily="34" charset="-122"/>
                <a:sym typeface="Arial" panose="020B0604020202020204" pitchFamily="34" charset="0"/>
              </a:rPr>
              <a:t>:</a:t>
            </a:r>
            <a:r>
              <a:rPr lang="zh-CN" altLang="en-US" sz="1200">
                <a:solidFill>
                  <a:schemeClr val="tx1">
                    <a:lumMod val="75000"/>
                    <a:lumOff val="25000"/>
                  </a:schemeClr>
                </a:solidFill>
                <a:ea typeface="微软雅黑" pitchFamily="34" charset="-122"/>
                <a:sym typeface="Arial" panose="020B0604020202020204" pitchFamily="34" charset="0"/>
              </a:rPr>
              <a:t>缺少</a:t>
            </a:r>
            <a:r>
              <a:rPr lang="en-US" altLang="zh-CN" sz="1200" err="1">
                <a:solidFill>
                  <a:schemeClr val="tx1">
                    <a:lumMod val="75000"/>
                    <a:lumOff val="25000"/>
                  </a:schemeClr>
                </a:solidFill>
                <a:ea typeface="微软雅黑" pitchFamily="34" charset="-122"/>
                <a:sym typeface="Arial" panose="020B0604020202020204" pitchFamily="34" charset="0"/>
              </a:rPr>
              <a:t>sRNAs</a:t>
            </a:r>
            <a:r>
              <a:rPr lang="zh-CN" altLang="en-US" sz="1200">
                <a:solidFill>
                  <a:schemeClr val="tx1">
                    <a:lumMod val="75000"/>
                    <a:lumOff val="25000"/>
                  </a:schemeClr>
                </a:solidFill>
                <a:ea typeface="微软雅黑" pitchFamily="34" charset="-122"/>
                <a:sym typeface="Arial" panose="020B0604020202020204" pitchFamily="34" charset="0"/>
              </a:rPr>
              <a:t>对</a:t>
            </a:r>
            <a:r>
              <a:rPr lang="en-US" altLang="zh-CN" sz="1200" err="1">
                <a:solidFill>
                  <a:schemeClr val="tx1">
                    <a:lumMod val="75000"/>
                    <a:lumOff val="25000"/>
                  </a:schemeClr>
                </a:solidFill>
                <a:ea typeface="微软雅黑" pitchFamily="34" charset="-122"/>
                <a:sym typeface="Arial" panose="020B0604020202020204" pitchFamily="34" charset="0"/>
              </a:rPr>
              <a:t>LuxO</a:t>
            </a:r>
            <a:r>
              <a:rPr lang="zh-CN" altLang="en-US" sz="1200">
                <a:solidFill>
                  <a:schemeClr val="tx1">
                    <a:lumMod val="75000"/>
                    <a:lumOff val="25000"/>
                  </a:schemeClr>
                </a:solidFill>
                <a:ea typeface="微软雅黑" pitchFamily="34" charset="-122"/>
                <a:sym typeface="Arial" panose="020B0604020202020204" pitchFamily="34" charset="0"/>
              </a:rPr>
              <a:t>的</a:t>
            </a:r>
            <a:r>
              <a:rPr lang="zh-CN" altLang="en-US" sz="1200" smtClean="0">
                <a:solidFill>
                  <a:schemeClr val="tx1">
                    <a:lumMod val="75000"/>
                    <a:lumOff val="25000"/>
                  </a:schemeClr>
                </a:solidFill>
                <a:ea typeface="微软雅黑" pitchFamily="34" charset="-122"/>
                <a:sym typeface="Arial" panose="020B0604020202020204" pitchFamily="34" charset="0"/>
              </a:rPr>
              <a:t>抑制作用</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smtClean="0">
                <a:solidFill>
                  <a:schemeClr val="tx1">
                    <a:lumMod val="75000"/>
                    <a:lumOff val="25000"/>
                  </a:schemeClr>
                </a:solidFill>
                <a:ea typeface="微软雅黑" pitchFamily="34" charset="-122"/>
                <a:sym typeface="Arial" panose="020B0604020202020204" pitchFamily="34" charset="0"/>
              </a:rPr>
              <a:t>M3</a:t>
            </a:r>
            <a:r>
              <a:rPr lang="en-US" altLang="zh-CN" sz="1200">
                <a:solidFill>
                  <a:schemeClr val="tx1">
                    <a:lumMod val="75000"/>
                    <a:lumOff val="25000"/>
                  </a:schemeClr>
                </a:solidFill>
                <a:ea typeface="微软雅黑" pitchFamily="34" charset="-122"/>
                <a:sym typeface="Arial" panose="020B0604020202020204" pitchFamily="34" charset="0"/>
              </a:rPr>
              <a:t>:</a:t>
            </a:r>
            <a:r>
              <a:rPr lang="zh-CN" altLang="en-US" sz="1200">
                <a:solidFill>
                  <a:schemeClr val="tx1">
                    <a:lumMod val="75000"/>
                    <a:lumOff val="25000"/>
                  </a:schemeClr>
                </a:solidFill>
                <a:ea typeface="微软雅黑" pitchFamily="34" charset="-122"/>
                <a:sym typeface="Arial" panose="020B0604020202020204" pitchFamily="34" charset="0"/>
              </a:rPr>
              <a:t>缺少</a:t>
            </a:r>
            <a:r>
              <a:rPr lang="en-US" altLang="zh-CN" sz="1200" err="1">
                <a:solidFill>
                  <a:schemeClr val="tx1">
                    <a:lumMod val="75000"/>
                    <a:lumOff val="25000"/>
                  </a:schemeClr>
                </a:solidFill>
                <a:ea typeface="微软雅黑" pitchFamily="34" charset="-122"/>
                <a:sym typeface="Arial" panose="020B0604020202020204" pitchFamily="34" charset="0"/>
              </a:rPr>
              <a:t>LuxR</a:t>
            </a:r>
            <a:r>
              <a:rPr lang="zh-CN" altLang="en-US" sz="1200">
                <a:solidFill>
                  <a:schemeClr val="tx1">
                    <a:lumMod val="75000"/>
                    <a:lumOff val="25000"/>
                  </a:schemeClr>
                </a:solidFill>
                <a:ea typeface="微软雅黑" pitchFamily="34" charset="-122"/>
                <a:sym typeface="Arial" panose="020B0604020202020204" pitchFamily="34" charset="0"/>
              </a:rPr>
              <a:t>自调控作用</a:t>
            </a:r>
            <a:r>
              <a:rPr lang="en-US" altLang="zh-CN" sz="1200" smtClean="0">
                <a:solidFill>
                  <a:schemeClr val="tx1">
                    <a:lumMod val="75000"/>
                    <a:lumOff val="25000"/>
                  </a:schemeClr>
                </a:solidFill>
                <a:ea typeface="微软雅黑" pitchFamily="34" charset="-122"/>
                <a:sym typeface="Arial" panose="020B0604020202020204" pitchFamily="34" charset="0"/>
              </a:rPr>
              <a:t>;</a:t>
            </a:r>
          </a:p>
          <a:p>
            <a:pPr eaLnBrk="0" hangingPunct="0">
              <a:lnSpc>
                <a:spcPct val="150000"/>
              </a:lnSpc>
            </a:pPr>
            <a:r>
              <a:rPr lang="en-US" altLang="zh-CN" sz="1200" smtClean="0">
                <a:solidFill>
                  <a:schemeClr val="tx1">
                    <a:lumMod val="75000"/>
                    <a:lumOff val="25000"/>
                  </a:schemeClr>
                </a:solidFill>
                <a:ea typeface="微软雅黑" pitchFamily="34" charset="-122"/>
                <a:sym typeface="Arial" panose="020B0604020202020204" pitchFamily="34" charset="0"/>
              </a:rPr>
              <a:t>M4</a:t>
            </a:r>
            <a:r>
              <a:rPr lang="en-US" altLang="zh-CN" sz="1200">
                <a:solidFill>
                  <a:schemeClr val="tx1">
                    <a:lumMod val="75000"/>
                    <a:lumOff val="25000"/>
                  </a:schemeClr>
                </a:solidFill>
                <a:ea typeface="微软雅黑" pitchFamily="34" charset="-122"/>
                <a:sym typeface="Arial" panose="020B0604020202020204" pitchFamily="34" charset="0"/>
              </a:rPr>
              <a:t>:</a:t>
            </a:r>
            <a:r>
              <a:rPr lang="zh-CN" altLang="en-US" sz="1200">
                <a:solidFill>
                  <a:schemeClr val="tx1">
                    <a:lumMod val="75000"/>
                    <a:lumOff val="25000"/>
                  </a:schemeClr>
                </a:solidFill>
                <a:ea typeface="微软雅黑" pitchFamily="34" charset="-122"/>
                <a:sym typeface="Arial" panose="020B0604020202020204" pitchFamily="34" charset="0"/>
              </a:rPr>
              <a:t>缺少</a:t>
            </a:r>
            <a:r>
              <a:rPr lang="en-US" altLang="zh-CN" sz="1200" err="1">
                <a:solidFill>
                  <a:schemeClr val="tx1">
                    <a:lumMod val="75000"/>
                    <a:lumOff val="25000"/>
                  </a:schemeClr>
                </a:solidFill>
                <a:ea typeface="微软雅黑" pitchFamily="34" charset="-122"/>
                <a:sym typeface="Arial" panose="020B0604020202020204" pitchFamily="34" charset="0"/>
              </a:rPr>
              <a:t>LuxR</a:t>
            </a:r>
            <a:r>
              <a:rPr lang="zh-CN" altLang="en-US" sz="1200">
                <a:solidFill>
                  <a:schemeClr val="tx1">
                    <a:lumMod val="75000"/>
                    <a:lumOff val="25000"/>
                  </a:schemeClr>
                </a:solidFill>
                <a:ea typeface="微软雅黑" pitchFamily="34" charset="-122"/>
                <a:sym typeface="Arial" panose="020B0604020202020204" pitchFamily="34" charset="0"/>
              </a:rPr>
              <a:t>对</a:t>
            </a:r>
            <a:r>
              <a:rPr lang="en-US" altLang="zh-CN" sz="1200" err="1">
                <a:solidFill>
                  <a:schemeClr val="tx1">
                    <a:lumMod val="75000"/>
                    <a:lumOff val="25000"/>
                  </a:schemeClr>
                </a:solidFill>
                <a:ea typeface="微软雅黑" pitchFamily="34" charset="-122"/>
                <a:sym typeface="Arial" panose="020B0604020202020204" pitchFamily="34" charset="0"/>
              </a:rPr>
              <a:t>sRNAs</a:t>
            </a:r>
            <a:r>
              <a:rPr lang="zh-CN" altLang="en-US" sz="1200">
                <a:solidFill>
                  <a:schemeClr val="tx1">
                    <a:lumMod val="75000"/>
                    <a:lumOff val="25000"/>
                  </a:schemeClr>
                </a:solidFill>
                <a:ea typeface="微软雅黑" pitchFamily="34" charset="-122"/>
                <a:sym typeface="Arial" panose="020B0604020202020204" pitchFamily="34" charset="0"/>
              </a:rPr>
              <a:t>的</a:t>
            </a:r>
            <a:r>
              <a:rPr lang="zh-CN" altLang="en-US" sz="1200" smtClean="0">
                <a:solidFill>
                  <a:schemeClr val="tx1">
                    <a:lumMod val="75000"/>
                    <a:lumOff val="25000"/>
                  </a:schemeClr>
                </a:solidFill>
                <a:ea typeface="微软雅黑" pitchFamily="34" charset="-122"/>
                <a:sym typeface="Arial" panose="020B0604020202020204" pitchFamily="34" charset="0"/>
              </a:rPr>
              <a:t>激活作用</a:t>
            </a:r>
            <a:endParaRPr lang="zh-CN" altLang="en-US" sz="1200">
              <a:solidFill>
                <a:schemeClr val="tx1">
                  <a:lumMod val="75000"/>
                  <a:lumOff val="25000"/>
                </a:schemeClr>
              </a:solidFill>
              <a:ea typeface="微软雅黑" pitchFamily="34" charset="-122"/>
              <a:sym typeface="Arial" panose="020B060402020202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822" y="1312972"/>
            <a:ext cx="3304559" cy="2157848"/>
          </a:xfrm>
          <a:prstGeom prst="rect">
            <a:avLst/>
          </a:prstGeom>
          <a:effectLst>
            <a:softEdge rad="12700"/>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298" y="1312972"/>
            <a:ext cx="3478574" cy="2159301"/>
          </a:xfrm>
          <a:prstGeom prst="rect">
            <a:avLst/>
          </a:prstGeom>
        </p:spPr>
      </p:pic>
      <p:sp>
        <p:nvSpPr>
          <p:cNvPr id="2" name="文本框 1"/>
          <p:cNvSpPr txBox="1"/>
          <p:nvPr/>
        </p:nvSpPr>
        <p:spPr>
          <a:xfrm>
            <a:off x="3552091" y="3637354"/>
            <a:ext cx="5416062" cy="1200329"/>
          </a:xfrm>
          <a:prstGeom prst="rect">
            <a:avLst/>
          </a:prstGeom>
          <a:noFill/>
        </p:spPr>
        <p:txBody>
          <a:bodyPr wrap="square" rtlCol="0">
            <a:spAutoFit/>
          </a:bodyPr>
          <a:lstStyle/>
          <a:p>
            <a:r>
              <a:rPr lang="zh-CN" altLang="en-US" sz="1200" smtClean="0">
                <a:solidFill>
                  <a:schemeClr val="tx1">
                    <a:lumMod val="75000"/>
                    <a:lumOff val="25000"/>
                  </a:schemeClr>
                </a:solidFill>
                <a:latin typeface="Arial" pitchFamily="34" charset="0"/>
                <a:ea typeface="微软雅黑" pitchFamily="34" charset="-122"/>
                <a:sym typeface="Arial" panose="020B0604020202020204" pitchFamily="34" charset="0"/>
              </a:rPr>
              <a:t>      细线</a:t>
            </a:r>
            <a:r>
              <a:rPr lang="zh-CN" altLang="en-US" sz="1200">
                <a:solidFill>
                  <a:schemeClr val="tx1">
                    <a:lumMod val="75000"/>
                    <a:lumOff val="25000"/>
                  </a:schemeClr>
                </a:solidFill>
                <a:latin typeface="Arial" pitchFamily="34" charset="0"/>
                <a:ea typeface="微软雅黑" pitchFamily="34" charset="-122"/>
                <a:sym typeface="Arial" panose="020B0604020202020204" pitchFamily="34" charset="0"/>
              </a:rPr>
              <a:t>显示的是模型在遗传变化下蛋白质的表达水平，而粗线表示的是</a:t>
            </a:r>
            <a:r>
              <a:rPr lang="zh-CN" altLang="en-US" sz="1200" smtClean="0">
                <a:solidFill>
                  <a:schemeClr val="tx1">
                    <a:lumMod val="75000"/>
                    <a:lumOff val="25000"/>
                  </a:schemeClr>
                </a:solidFill>
                <a:latin typeface="Arial" pitchFamily="34" charset="0"/>
                <a:ea typeface="微软雅黑" pitchFamily="34" charset="-122"/>
                <a:sym typeface="Arial" panose="020B0604020202020204" pitchFamily="34" charset="0"/>
              </a:rPr>
              <a:t>正常   情况</a:t>
            </a:r>
            <a:r>
              <a:rPr lang="zh-CN" altLang="en-US" sz="1200">
                <a:solidFill>
                  <a:schemeClr val="tx1">
                    <a:lumMod val="75000"/>
                    <a:lumOff val="25000"/>
                  </a:schemeClr>
                </a:solidFill>
                <a:latin typeface="Arial" pitchFamily="34" charset="0"/>
                <a:ea typeface="微软雅黑" pitchFamily="34" charset="-122"/>
                <a:sym typeface="Arial" panose="020B0604020202020204" pitchFamily="34" charset="0"/>
              </a:rPr>
              <a:t>下蛋白质的表达水平，是用来作比较的</a:t>
            </a:r>
            <a:r>
              <a:rPr lang="zh-CN" altLang="en-US" sz="1200" smtClean="0">
                <a:solidFill>
                  <a:schemeClr val="tx1">
                    <a:lumMod val="75000"/>
                    <a:lumOff val="25000"/>
                  </a:schemeClr>
                </a:solidFill>
                <a:latin typeface="Arial" pitchFamily="34" charset="0"/>
                <a:ea typeface="微软雅黑" pitchFamily="34" charset="-122"/>
                <a:sym typeface="Arial" panose="020B0604020202020204" pitchFamily="34" charset="0"/>
              </a:rPr>
              <a:t>。</a:t>
            </a:r>
            <a:endParaRPr lang="en-US" altLang="zh-CN" sz="1200" smtClean="0">
              <a:solidFill>
                <a:schemeClr val="tx1">
                  <a:lumMod val="75000"/>
                  <a:lumOff val="25000"/>
                </a:schemeClr>
              </a:solidFill>
              <a:latin typeface="Arial" pitchFamily="34" charset="0"/>
              <a:ea typeface="微软雅黑" pitchFamily="34" charset="-122"/>
              <a:sym typeface="Arial" panose="020B0604020202020204" pitchFamily="34" charset="0"/>
            </a:endParaRPr>
          </a:p>
          <a:p>
            <a:r>
              <a:rPr lang="zh-CN" altLang="en-US" sz="1200" smtClean="0">
                <a:solidFill>
                  <a:schemeClr val="tx1">
                    <a:lumMod val="75000"/>
                    <a:lumOff val="25000"/>
                  </a:schemeClr>
                </a:solidFill>
                <a:latin typeface="Arial" pitchFamily="34" charset="0"/>
                <a:ea typeface="微软雅黑" pitchFamily="34" charset="-122"/>
              </a:rPr>
              <a:t>  模型</a:t>
            </a:r>
            <a:r>
              <a:rPr lang="en-US" altLang="zh-CN" sz="1200">
                <a:solidFill>
                  <a:schemeClr val="tx1">
                    <a:lumMod val="75000"/>
                    <a:lumOff val="25000"/>
                  </a:schemeClr>
                </a:solidFill>
                <a:latin typeface="Arial" pitchFamily="34" charset="0"/>
                <a:ea typeface="微软雅黑" pitchFamily="34" charset="-122"/>
              </a:rPr>
              <a:t>1</a:t>
            </a:r>
            <a:r>
              <a:rPr lang="zh-CN" altLang="en-US" sz="1200">
                <a:solidFill>
                  <a:schemeClr val="tx1">
                    <a:lumMod val="75000"/>
                    <a:lumOff val="25000"/>
                  </a:schemeClr>
                </a:solidFill>
                <a:latin typeface="Arial" pitchFamily="34" charset="0"/>
                <a:ea typeface="微软雅黑" pitchFamily="34" charset="-122"/>
              </a:rPr>
              <a:t>显示了</a:t>
            </a:r>
            <a:r>
              <a:rPr lang="en-US" altLang="zh-CN" sz="1200">
                <a:solidFill>
                  <a:schemeClr val="tx1">
                    <a:lumMod val="75000"/>
                    <a:lumOff val="25000"/>
                  </a:schemeClr>
                </a:solidFill>
                <a:latin typeface="Arial" pitchFamily="34" charset="0"/>
                <a:ea typeface="微软雅黑" pitchFamily="34" charset="-122"/>
              </a:rPr>
              <a:t>LuxO</a:t>
            </a:r>
            <a:r>
              <a:rPr lang="zh-CN" altLang="en-US" sz="1200">
                <a:solidFill>
                  <a:schemeClr val="tx1">
                    <a:lumMod val="75000"/>
                    <a:lumOff val="25000"/>
                  </a:schemeClr>
                </a:solidFill>
                <a:latin typeface="Arial" pitchFamily="34" charset="0"/>
                <a:ea typeface="微软雅黑" pitchFamily="34" charset="-122"/>
              </a:rPr>
              <a:t>表达水平的</a:t>
            </a:r>
            <a:r>
              <a:rPr lang="zh-CN" altLang="en-US" sz="1200" smtClean="0">
                <a:solidFill>
                  <a:schemeClr val="tx1">
                    <a:lumMod val="75000"/>
                    <a:lumOff val="25000"/>
                  </a:schemeClr>
                </a:solidFill>
                <a:latin typeface="Arial" pitchFamily="34" charset="0"/>
                <a:ea typeface="微软雅黑" pitchFamily="34" charset="-122"/>
              </a:rPr>
              <a:t>上调</a:t>
            </a:r>
            <a:endParaRPr lang="en-US" altLang="zh-CN" sz="1200" smtClean="0">
              <a:solidFill>
                <a:schemeClr val="tx1">
                  <a:lumMod val="75000"/>
                  <a:lumOff val="25000"/>
                </a:schemeClr>
              </a:solidFill>
              <a:latin typeface="Arial" pitchFamily="34" charset="0"/>
              <a:ea typeface="微软雅黑" pitchFamily="34" charset="-122"/>
            </a:endParaRPr>
          </a:p>
          <a:p>
            <a:r>
              <a:rPr lang="zh-CN" altLang="en-US" sz="1200" smtClean="0">
                <a:solidFill>
                  <a:schemeClr val="tx1">
                    <a:lumMod val="75000"/>
                    <a:lumOff val="25000"/>
                  </a:schemeClr>
                </a:solidFill>
                <a:latin typeface="Arial" pitchFamily="34" charset="0"/>
                <a:ea typeface="微软雅黑" pitchFamily="34" charset="-122"/>
              </a:rPr>
              <a:t>  模型</a:t>
            </a:r>
            <a:r>
              <a:rPr lang="en-US" altLang="zh-CN" sz="1200">
                <a:solidFill>
                  <a:schemeClr val="tx1">
                    <a:lumMod val="75000"/>
                    <a:lumOff val="25000"/>
                  </a:schemeClr>
                </a:solidFill>
                <a:latin typeface="Arial" pitchFamily="34" charset="0"/>
                <a:ea typeface="微软雅黑" pitchFamily="34" charset="-122"/>
              </a:rPr>
              <a:t>2</a:t>
            </a:r>
            <a:r>
              <a:rPr lang="zh-CN" altLang="en-US" sz="1200">
                <a:solidFill>
                  <a:schemeClr val="tx1">
                    <a:lumMod val="75000"/>
                    <a:lumOff val="25000"/>
                  </a:schemeClr>
                </a:solidFill>
                <a:latin typeface="Arial" pitchFamily="34" charset="0"/>
                <a:ea typeface="微软雅黑" pitchFamily="34" charset="-122"/>
              </a:rPr>
              <a:t>中的</a:t>
            </a:r>
            <a:r>
              <a:rPr lang="en-US" altLang="zh-CN" sz="1200">
                <a:solidFill>
                  <a:schemeClr val="tx1">
                    <a:lumMod val="75000"/>
                    <a:lumOff val="25000"/>
                  </a:schemeClr>
                </a:solidFill>
                <a:latin typeface="Arial" pitchFamily="34" charset="0"/>
                <a:ea typeface="微软雅黑" pitchFamily="34" charset="-122"/>
              </a:rPr>
              <a:t>sRNAs</a:t>
            </a:r>
            <a:r>
              <a:rPr lang="zh-CN" altLang="en-US" sz="1200">
                <a:solidFill>
                  <a:schemeClr val="tx1">
                    <a:lumMod val="75000"/>
                    <a:lumOff val="25000"/>
                  </a:schemeClr>
                </a:solidFill>
                <a:latin typeface="Arial" pitchFamily="34" charset="0"/>
                <a:ea typeface="微软雅黑" pitchFamily="34" charset="-122"/>
              </a:rPr>
              <a:t>几乎不影响</a:t>
            </a:r>
            <a:r>
              <a:rPr lang="en-US" altLang="zh-CN" sz="1200">
                <a:solidFill>
                  <a:schemeClr val="tx1">
                    <a:lumMod val="75000"/>
                    <a:lumOff val="25000"/>
                  </a:schemeClr>
                </a:solidFill>
                <a:latin typeface="Arial" pitchFamily="34" charset="0"/>
                <a:ea typeface="微软雅黑" pitchFamily="34" charset="-122"/>
              </a:rPr>
              <a:t>LuxO</a:t>
            </a:r>
            <a:r>
              <a:rPr lang="zh-CN" altLang="en-US" sz="1200">
                <a:solidFill>
                  <a:schemeClr val="tx1">
                    <a:lumMod val="75000"/>
                    <a:lumOff val="25000"/>
                  </a:schemeClr>
                </a:solidFill>
                <a:latin typeface="Arial" pitchFamily="34" charset="0"/>
                <a:ea typeface="微软雅黑" pitchFamily="34" charset="-122"/>
              </a:rPr>
              <a:t>。原因可是是因为</a:t>
            </a:r>
            <a:r>
              <a:rPr lang="en-US" altLang="zh-CN" sz="1200">
                <a:solidFill>
                  <a:schemeClr val="tx1">
                    <a:lumMod val="75000"/>
                    <a:lumOff val="25000"/>
                  </a:schemeClr>
                </a:solidFill>
                <a:latin typeface="Arial" pitchFamily="34" charset="0"/>
                <a:ea typeface="微软雅黑" pitchFamily="34" charset="-122"/>
              </a:rPr>
              <a:t>qrr</a:t>
            </a:r>
            <a:r>
              <a:rPr lang="zh-CN" altLang="en-US" sz="1200">
                <a:solidFill>
                  <a:schemeClr val="tx1">
                    <a:lumMod val="75000"/>
                    <a:lumOff val="25000"/>
                  </a:schemeClr>
                </a:solidFill>
                <a:latin typeface="Arial" pitchFamily="34" charset="0"/>
                <a:ea typeface="微软雅黑" pitchFamily="34" charset="-122"/>
              </a:rPr>
              <a:t>的量不足以抑制</a:t>
            </a:r>
            <a:r>
              <a:rPr lang="en-US" altLang="zh-CN" sz="1200">
                <a:solidFill>
                  <a:schemeClr val="tx1">
                    <a:lumMod val="75000"/>
                    <a:lumOff val="25000"/>
                  </a:schemeClr>
                </a:solidFill>
                <a:latin typeface="Arial" pitchFamily="34" charset="0"/>
                <a:ea typeface="微软雅黑" pitchFamily="34" charset="-122"/>
              </a:rPr>
              <a:t>LuxO</a:t>
            </a:r>
          </a:p>
          <a:p>
            <a:r>
              <a:rPr lang="zh-CN" altLang="en-US" sz="1200" smtClean="0">
                <a:solidFill>
                  <a:schemeClr val="tx1">
                    <a:lumMod val="75000"/>
                    <a:lumOff val="25000"/>
                  </a:schemeClr>
                </a:solidFill>
                <a:latin typeface="Arial" pitchFamily="34" charset="0"/>
                <a:ea typeface="微软雅黑" pitchFamily="34" charset="-122"/>
              </a:rPr>
              <a:t>  模型</a:t>
            </a:r>
            <a:r>
              <a:rPr lang="en-US" altLang="zh-CN" sz="1200">
                <a:solidFill>
                  <a:schemeClr val="tx1">
                    <a:lumMod val="75000"/>
                    <a:lumOff val="25000"/>
                  </a:schemeClr>
                </a:solidFill>
                <a:latin typeface="Arial" pitchFamily="34" charset="0"/>
                <a:ea typeface="微软雅黑" pitchFamily="34" charset="-122"/>
              </a:rPr>
              <a:t>3</a:t>
            </a:r>
            <a:r>
              <a:rPr lang="zh-CN" altLang="en-US" sz="1200">
                <a:solidFill>
                  <a:schemeClr val="tx1">
                    <a:lumMod val="75000"/>
                    <a:lumOff val="25000"/>
                  </a:schemeClr>
                </a:solidFill>
                <a:latin typeface="Arial" pitchFamily="34" charset="0"/>
                <a:ea typeface="微软雅黑" pitchFamily="34" charset="-122"/>
              </a:rPr>
              <a:t>中的</a:t>
            </a:r>
            <a:r>
              <a:rPr lang="en-US" altLang="zh-CN" sz="1200">
                <a:solidFill>
                  <a:schemeClr val="tx1">
                    <a:lumMod val="75000"/>
                    <a:lumOff val="25000"/>
                  </a:schemeClr>
                </a:solidFill>
                <a:latin typeface="Arial" pitchFamily="34" charset="0"/>
                <a:ea typeface="微软雅黑" pitchFamily="34" charset="-122"/>
              </a:rPr>
              <a:t>LuxR</a:t>
            </a:r>
            <a:r>
              <a:rPr lang="zh-CN" altLang="en-US" sz="1200">
                <a:solidFill>
                  <a:schemeClr val="tx1">
                    <a:lumMod val="75000"/>
                    <a:lumOff val="25000"/>
                  </a:schemeClr>
                </a:solidFill>
                <a:latin typeface="Arial" pitchFamily="34" charset="0"/>
                <a:ea typeface="微软雅黑" pitchFamily="34" charset="-122"/>
              </a:rPr>
              <a:t>的量表现出一个快速上升的</a:t>
            </a:r>
            <a:r>
              <a:rPr lang="zh-CN" altLang="en-US" sz="1200" smtClean="0">
                <a:solidFill>
                  <a:schemeClr val="tx1">
                    <a:lumMod val="75000"/>
                    <a:lumOff val="25000"/>
                  </a:schemeClr>
                </a:solidFill>
                <a:latin typeface="Arial" pitchFamily="34" charset="0"/>
                <a:ea typeface="微软雅黑" pitchFamily="34" charset="-122"/>
              </a:rPr>
              <a:t>趋势</a:t>
            </a:r>
            <a:endParaRPr lang="en-US" altLang="zh-CN" sz="1200" smtClean="0">
              <a:solidFill>
                <a:schemeClr val="tx1">
                  <a:lumMod val="75000"/>
                  <a:lumOff val="25000"/>
                </a:schemeClr>
              </a:solidFill>
              <a:latin typeface="Arial" pitchFamily="34" charset="0"/>
              <a:ea typeface="微软雅黑" pitchFamily="34" charset="-122"/>
            </a:endParaRPr>
          </a:p>
          <a:p>
            <a:r>
              <a:rPr lang="zh-CN" altLang="en-US" sz="1200" smtClean="0">
                <a:solidFill>
                  <a:schemeClr val="tx1">
                    <a:lumMod val="75000"/>
                    <a:lumOff val="25000"/>
                  </a:schemeClr>
                </a:solidFill>
                <a:latin typeface="Arial" pitchFamily="34" charset="0"/>
                <a:ea typeface="微软雅黑" pitchFamily="34" charset="-122"/>
              </a:rPr>
              <a:t>  模型</a:t>
            </a:r>
            <a:r>
              <a:rPr lang="en-US" altLang="zh-CN" sz="1200">
                <a:solidFill>
                  <a:schemeClr val="tx1">
                    <a:lumMod val="75000"/>
                    <a:lumOff val="25000"/>
                  </a:schemeClr>
                </a:solidFill>
                <a:latin typeface="Arial" pitchFamily="34" charset="0"/>
                <a:ea typeface="微软雅黑" pitchFamily="34" charset="-122"/>
              </a:rPr>
              <a:t>4</a:t>
            </a:r>
            <a:r>
              <a:rPr lang="zh-CN" altLang="en-US" sz="1200">
                <a:solidFill>
                  <a:schemeClr val="tx1">
                    <a:lumMod val="75000"/>
                    <a:lumOff val="25000"/>
                  </a:schemeClr>
                </a:solidFill>
                <a:latin typeface="Arial" pitchFamily="34" charset="0"/>
                <a:ea typeface="微软雅黑" pitchFamily="34" charset="-122"/>
              </a:rPr>
              <a:t>中的</a:t>
            </a:r>
            <a:r>
              <a:rPr lang="en-US" altLang="zh-CN" sz="1200">
                <a:solidFill>
                  <a:schemeClr val="tx1">
                    <a:lumMod val="75000"/>
                    <a:lumOff val="25000"/>
                  </a:schemeClr>
                </a:solidFill>
                <a:latin typeface="Arial" pitchFamily="34" charset="0"/>
                <a:ea typeface="微软雅黑" pitchFamily="34" charset="-122"/>
              </a:rPr>
              <a:t>LuxR</a:t>
            </a:r>
            <a:r>
              <a:rPr lang="zh-CN" altLang="en-US" sz="1200">
                <a:solidFill>
                  <a:schemeClr val="tx1">
                    <a:lumMod val="75000"/>
                    <a:lumOff val="25000"/>
                  </a:schemeClr>
                </a:solidFill>
                <a:latin typeface="Arial" pitchFamily="34" charset="0"/>
                <a:ea typeface="微软雅黑" pitchFamily="34" charset="-122"/>
              </a:rPr>
              <a:t>的量只表现出少量的增长</a:t>
            </a:r>
          </a:p>
        </p:txBody>
      </p:sp>
    </p:spTree>
    <p:extLst>
      <p:ext uri="{BB962C8B-B14F-4D97-AF65-F5344CB8AC3E}">
        <p14:creationId xmlns:p14="http://schemas.microsoft.com/office/powerpoint/2010/main" val="766741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4011912" y="2564510"/>
            <a:ext cx="36083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smtClean="0">
                <a:solidFill>
                  <a:srgbClr val="0067B0"/>
                </a:solidFill>
                <a:latin typeface="Arial" panose="020B0604020202020204" pitchFamily="34" charset="0"/>
                <a:ea typeface="微软雅黑" panose="020B0503020204020204" pitchFamily="34" charset="-122"/>
                <a:sym typeface="Arial" panose="020B0604020202020204" pitchFamily="34" charset="0"/>
              </a:rPr>
              <a:t>总结</a:t>
            </a:r>
            <a:endParaRPr lang="zh-CN" sz="360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smtClean="0">
                <a:solidFill>
                  <a:srgbClr val="0067B0"/>
                </a:solidFill>
                <a:latin typeface="Arial" panose="020B0604020202020204" pitchFamily="34" charset="0"/>
                <a:ea typeface="微软雅黑" panose="020B0503020204020204" pitchFamily="34" charset="-122"/>
                <a:sym typeface="Arial" panose="020B0604020202020204" pitchFamily="34" charset="0"/>
              </a:rPr>
              <a:t>04</a:t>
            </a:r>
            <a:endParaRPr lang="zh-CN" sz="720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84296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1089692" y="907504"/>
            <a:ext cx="748881" cy="430865"/>
          </a:xfrm>
          <a:prstGeom prst="rect">
            <a:avLst/>
          </a:prstGeom>
          <a:noFill/>
          <a:ln w="9525">
            <a:noFill/>
            <a:bevel/>
            <a:headEnd/>
            <a:tailEnd/>
          </a:ln>
        </p:spPr>
        <p:txBody>
          <a:bodyPr wrap="none" lIns="91419" tIns="45709" rIns="91419" bIns="45709">
            <a:spAutoFit/>
          </a:bodyPr>
          <a:lstStyle/>
          <a:p>
            <a:pPr algn="ctr"/>
            <a:r>
              <a:rPr lang="zh-CN" altLang="en-US"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807563" y="1356873"/>
            <a:ext cx="6409678" cy="904257"/>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1</a:t>
            </a:r>
            <a:r>
              <a:rPr lang="zh-CN" altLang="en-US" sz="1200" smtClean="0">
                <a:solidFill>
                  <a:schemeClr val="tx1">
                    <a:lumMod val="75000"/>
                    <a:lumOff val="25000"/>
                  </a:schemeClr>
                </a:solidFill>
                <a:ea typeface="微软雅黑" pitchFamily="34" charset="-122"/>
                <a:sym typeface="Arial" panose="020B0604020202020204" pitchFamily="34" charset="0"/>
              </a:rPr>
              <a:t>、呈现了关于</a:t>
            </a:r>
            <a:r>
              <a:rPr lang="en-US" altLang="zh-CN" sz="1200" smtClean="0">
                <a:solidFill>
                  <a:schemeClr val="tx1">
                    <a:lumMod val="75000"/>
                    <a:lumOff val="25000"/>
                  </a:schemeClr>
                </a:solidFill>
                <a:ea typeface="微软雅黑" pitchFamily="34" charset="-122"/>
                <a:sym typeface="Arial" panose="020B0604020202020204" pitchFamily="34" charset="0"/>
              </a:rPr>
              <a:t>Vibrio </a:t>
            </a:r>
            <a:r>
              <a:rPr lang="en-US" altLang="zh-CN" sz="1200" err="1" smtClean="0">
                <a:solidFill>
                  <a:schemeClr val="tx1">
                    <a:lumMod val="75000"/>
                    <a:lumOff val="25000"/>
                  </a:schemeClr>
                </a:solidFill>
                <a:ea typeface="微软雅黑" pitchFamily="34" charset="-122"/>
                <a:sym typeface="Arial" panose="020B0604020202020204" pitchFamily="34" charset="0"/>
              </a:rPr>
              <a:t>harveyi</a:t>
            </a:r>
            <a:r>
              <a:rPr lang="zh-CN" altLang="en-US" sz="1200" smtClean="0">
                <a:solidFill>
                  <a:schemeClr val="tx1">
                    <a:lumMod val="75000"/>
                    <a:lumOff val="25000"/>
                  </a:schemeClr>
                </a:solidFill>
                <a:ea typeface="微软雅黑" pitchFamily="34" charset="-122"/>
                <a:sym typeface="Arial" panose="020B0604020202020204" pitchFamily="34" charset="0"/>
              </a:rPr>
              <a:t>群体感应系统的计算模型，并在模型的基础上整合了涉及</a:t>
            </a:r>
            <a:r>
              <a:rPr lang="en-US" altLang="zh-CN" sz="1200" err="1" smtClean="0">
                <a:solidFill>
                  <a:schemeClr val="tx1">
                    <a:lumMod val="75000"/>
                    <a:lumOff val="25000"/>
                  </a:schemeClr>
                </a:solidFill>
                <a:ea typeface="微软雅黑" pitchFamily="34" charset="-122"/>
                <a:sym typeface="Arial" panose="020B0604020202020204" pitchFamily="34" charset="0"/>
              </a:rPr>
              <a:t>LuxO</a:t>
            </a:r>
            <a:r>
              <a:rPr lang="zh-CN" altLang="en-US" sz="1200" smtClean="0">
                <a:solidFill>
                  <a:schemeClr val="tx1">
                    <a:lumMod val="75000"/>
                    <a:lumOff val="25000"/>
                  </a:schemeClr>
                </a:solidFill>
                <a:ea typeface="微软雅黑" pitchFamily="34" charset="-122"/>
                <a:sym typeface="Arial" panose="020B0604020202020204" pitchFamily="34" charset="0"/>
              </a:rPr>
              <a:t>的两个反馈环，主要是涉及了 </a:t>
            </a:r>
            <a:r>
              <a:rPr lang="en-US" altLang="zh-CN" sz="1200" smtClean="0">
                <a:solidFill>
                  <a:schemeClr val="tx1">
                    <a:lumMod val="75000"/>
                    <a:lumOff val="25000"/>
                  </a:schemeClr>
                </a:solidFill>
                <a:ea typeface="微软雅黑" pitchFamily="34" charset="-122"/>
                <a:sym typeface="Arial" panose="020B0604020202020204" pitchFamily="34" charset="0"/>
              </a:rPr>
              <a:t>Qrr sRNAs</a:t>
            </a:r>
            <a:r>
              <a:rPr lang="zh-CN" altLang="en-US" sz="1200" smtClean="0">
                <a:solidFill>
                  <a:schemeClr val="tx1">
                    <a:lumMod val="75000"/>
                    <a:lumOff val="25000"/>
                  </a:schemeClr>
                </a:solidFill>
                <a:ea typeface="微软雅黑" pitchFamily="34" charset="-122"/>
                <a:sym typeface="Arial" panose="020B0604020202020204" pitchFamily="34" charset="0"/>
              </a:rPr>
              <a:t>的精细调控过程。</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a:solidFill>
                  <a:schemeClr val="tx1">
                    <a:lumMod val="75000"/>
                    <a:lumOff val="25000"/>
                  </a:schemeClr>
                </a:solidFill>
                <a:ea typeface="微软雅黑" pitchFamily="34" charset="-122"/>
                <a:sym typeface="Arial" panose="020B0604020202020204" pitchFamily="34" charset="0"/>
              </a:rPr>
              <a:t> </a:t>
            </a:r>
            <a:r>
              <a:rPr lang="en-US" altLang="zh-CN" sz="1200" smtClean="0">
                <a:solidFill>
                  <a:schemeClr val="tx1">
                    <a:lumMod val="75000"/>
                    <a:lumOff val="25000"/>
                  </a:schemeClr>
                </a:solidFill>
                <a:ea typeface="微软雅黑" pitchFamily="34" charset="-122"/>
                <a:sym typeface="Arial" panose="020B0604020202020204" pitchFamily="34" charset="0"/>
              </a:rPr>
              <a:t>     2</a:t>
            </a:r>
            <a:r>
              <a:rPr lang="zh-CN" altLang="en-US" sz="1200" smtClean="0">
                <a:solidFill>
                  <a:schemeClr val="tx1">
                    <a:lumMod val="75000"/>
                    <a:lumOff val="25000"/>
                  </a:schemeClr>
                </a:solidFill>
                <a:ea typeface="微软雅黑" pitchFamily="34" charset="-122"/>
                <a:sym typeface="Arial" panose="020B0604020202020204" pitchFamily="34" charset="0"/>
              </a:rPr>
              <a:t>、通过计算模型的结果进行动力学分析显示出四条得出的结论来说明模型的研究意义。</a:t>
            </a:r>
            <a:endParaRPr lang="en-US" altLang="zh-CN" sz="1200" smtClean="0">
              <a:solidFill>
                <a:schemeClr val="tx1">
                  <a:lumMod val="75000"/>
                  <a:lumOff val="25000"/>
                </a:schemeClr>
              </a:solidFill>
              <a:ea typeface="微软雅黑" pitchFamily="34" charset="-122"/>
              <a:sym typeface="Arial" panose="020B0604020202020204" pitchFamily="34" charset="0"/>
            </a:endParaRP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3468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a:spLocks/>
          </p:cNvSpPr>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t>27</a:t>
            </a:fld>
            <a:endParaRPr kumimoji="0" lang="zh-CN" altLang="en-US" sz="1800" b="0" i="0" u="none" strike="noStrike" kern="1200" cap="none" spc="0" normalizeH="0" baseline="0" noProof="0" smtClean="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smtClean="0">
                <a:solidFill>
                  <a:srgbClr val="12B0C9"/>
                </a:solidFill>
                <a:ea typeface="微软雅黑" panose="020B0503020204020204" pitchFamily="34" charset="-122"/>
                <a:sym typeface="Arial" panose="020B0604020202020204" pitchFamily="34" charset="0"/>
              </a:rPr>
              <a:t>THANK YOU</a:t>
            </a:r>
            <a:endParaRPr lang="zh-CN" altLang="en-US" sz="3600" smtClean="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32898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713962" y="2569646"/>
            <a:ext cx="36083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smtClean="0">
                <a:solidFill>
                  <a:srgbClr val="0067B0"/>
                </a:solidFill>
                <a:latin typeface="Arial" panose="020B0604020202020204" pitchFamily="34" charset="0"/>
                <a:ea typeface="微软雅黑" panose="020B0503020204020204" pitchFamily="34" charset="-122"/>
                <a:sym typeface="Arial" panose="020B0604020202020204" pitchFamily="34" charset="0"/>
              </a:rPr>
              <a:t>基础知识</a:t>
            </a:r>
            <a:endParaRPr lang="zh-CN" sz="360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smtClean="0">
                <a:solidFill>
                  <a:srgbClr val="0067B0"/>
                </a:solidFill>
                <a:latin typeface="Arial" panose="020B0604020202020204" pitchFamily="34" charset="0"/>
                <a:ea typeface="微软雅黑" panose="020B0503020204020204" pitchFamily="34" charset="-122"/>
                <a:sym typeface="Arial" panose="020B0604020202020204" pitchFamily="34" charset="0"/>
              </a:rPr>
              <a:t>01</a:t>
            </a:r>
            <a:endParaRPr lang="zh-CN" sz="720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016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1218823" y="884833"/>
            <a:ext cx="1313138" cy="430865"/>
          </a:xfrm>
          <a:prstGeom prst="rect">
            <a:avLst/>
          </a:prstGeom>
          <a:noFill/>
          <a:ln w="9525">
            <a:noFill/>
            <a:bevel/>
            <a:headEnd/>
            <a:tailEnd/>
          </a:ln>
        </p:spPr>
        <p:txBody>
          <a:bodyPr wrap="none" lIns="91419" tIns="45709" rIns="91419" bIns="45709">
            <a:spAutoFit/>
          </a:bodyPr>
          <a:lstStyle/>
          <a:p>
            <a:pPr algn="ctr"/>
            <a:r>
              <a:rPr lang="zh-CN" altLang="en-US" sz="2200" b="0" smtClean="0">
                <a:solidFill>
                  <a:srgbClr val="0067B0"/>
                </a:solidFill>
                <a:latin typeface="Arial" panose="020B0604020202020204" pitchFamily="34" charset="0"/>
                <a:ea typeface="微软雅黑" panose="020B0503020204020204" pitchFamily="34" charset="-122"/>
                <a:sym typeface="Arial" panose="020B0604020202020204" pitchFamily="34" charset="0"/>
              </a:rPr>
              <a:t>群体感应</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1267019" y="1434019"/>
            <a:ext cx="6603239" cy="1181256"/>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细菌可以自发产生、释放一种称为自诱导物质（</a:t>
            </a:r>
            <a:r>
              <a:rPr lang="en-US" altLang="zh-CN" sz="1200" smtClean="0">
                <a:solidFill>
                  <a:schemeClr val="tx1">
                    <a:lumMod val="75000"/>
                    <a:lumOff val="25000"/>
                  </a:schemeClr>
                </a:solidFill>
                <a:ea typeface="微软雅黑" pitchFamily="34" charset="-122"/>
                <a:sym typeface="Arial" panose="020B0604020202020204" pitchFamily="34" charset="0"/>
              </a:rPr>
              <a:t>AI</a:t>
            </a:r>
            <a:r>
              <a:rPr lang="zh-CN" altLang="en-US" sz="1200" smtClean="0">
                <a:solidFill>
                  <a:schemeClr val="tx1">
                    <a:lumMod val="75000"/>
                    <a:lumOff val="25000"/>
                  </a:schemeClr>
                </a:solidFill>
                <a:ea typeface="微软雅黑" pitchFamily="34" charset="-122"/>
                <a:sym typeface="Arial" panose="020B0604020202020204" pitchFamily="34" charset="0"/>
              </a:rPr>
              <a:t>）的信号分子。胞外的</a:t>
            </a:r>
            <a:r>
              <a:rPr lang="en-US" altLang="zh-CN" sz="1200" smtClean="0">
                <a:solidFill>
                  <a:schemeClr val="tx1">
                    <a:lumMod val="75000"/>
                    <a:lumOff val="25000"/>
                  </a:schemeClr>
                </a:solidFill>
                <a:ea typeface="微软雅黑" pitchFamily="34" charset="-122"/>
                <a:sym typeface="Arial" panose="020B0604020202020204" pitchFamily="34" charset="0"/>
              </a:rPr>
              <a:t>AI</a:t>
            </a:r>
            <a:r>
              <a:rPr lang="zh-CN" altLang="en-US" sz="1200" smtClean="0">
                <a:solidFill>
                  <a:schemeClr val="tx1">
                    <a:lumMod val="75000"/>
                    <a:lumOff val="25000"/>
                  </a:schemeClr>
                </a:solidFill>
                <a:ea typeface="微软雅黑" pitchFamily="34" charset="-122"/>
                <a:sym typeface="Arial" panose="020B0604020202020204" pitchFamily="34" charset="0"/>
              </a:rPr>
              <a:t>浓度随细菌密度的增加而增加，当达到一个临界浓度时，</a:t>
            </a:r>
            <a:r>
              <a:rPr lang="en-US" altLang="zh-CN" sz="1200" smtClean="0">
                <a:solidFill>
                  <a:schemeClr val="tx1">
                    <a:lumMod val="75000"/>
                    <a:lumOff val="25000"/>
                  </a:schemeClr>
                </a:solidFill>
                <a:ea typeface="微软雅黑" pitchFamily="34" charset="-122"/>
                <a:sym typeface="Arial" panose="020B0604020202020204" pitchFamily="34" charset="0"/>
              </a:rPr>
              <a:t>AI</a:t>
            </a:r>
            <a:r>
              <a:rPr lang="zh-CN" altLang="en-US" sz="1200" smtClean="0">
                <a:solidFill>
                  <a:schemeClr val="tx1">
                    <a:lumMod val="75000"/>
                    <a:lumOff val="25000"/>
                  </a:schemeClr>
                </a:solidFill>
                <a:ea typeface="微软雅黑" pitchFamily="34" charset="-122"/>
                <a:sym typeface="Arial" panose="020B0604020202020204" pitchFamily="34" charset="0"/>
              </a:rPr>
              <a:t>能启动菌体中相关基因的表达，调控细菌的生物行为。这一现象被称为群体感应调节。</a:t>
            </a:r>
            <a:endParaRPr lang="en-US" altLang="zh-CN" sz="1200" smtClean="0">
              <a:solidFill>
                <a:schemeClr val="tx1">
                  <a:lumMod val="75000"/>
                  <a:lumOff val="25000"/>
                </a:schemeClr>
              </a:solidFill>
              <a:ea typeface="微软雅黑" pitchFamily="34" charset="-122"/>
              <a:sym typeface="Arial" panose="020B0604020202020204" pitchFamily="34" charset="0"/>
            </a:endParaRPr>
          </a:p>
          <a:p>
            <a:pPr eaLnBrk="0" hangingPunct="0">
              <a:lnSpc>
                <a:spcPct val="150000"/>
              </a:lnSpc>
            </a:pPr>
            <a:r>
              <a:rPr lang="en-US" altLang="zh-CN" sz="1200" smtClean="0">
                <a:solidFill>
                  <a:schemeClr val="tx1">
                    <a:lumMod val="75000"/>
                    <a:lumOff val="25000"/>
                  </a:schemeClr>
                </a:solidFill>
                <a:ea typeface="微软雅黑" pitchFamily="34" charset="-122"/>
                <a:sym typeface="Arial" panose="020B0604020202020204" pitchFamily="34" charset="0"/>
              </a:rPr>
              <a:t>      </a:t>
            </a:r>
            <a:endParaRPr lang="zh-CN" altLang="en-US" sz="1200">
              <a:solidFill>
                <a:schemeClr val="tx1">
                  <a:lumMod val="75000"/>
                  <a:lumOff val="25000"/>
                </a:schemeClr>
              </a:solidFill>
              <a:ea typeface="微软雅黑" pitchFamily="34" charset="-122"/>
              <a:sym typeface="Arial" panose="020B0604020202020204" pitchFamily="34" charset="0"/>
            </a:endParaRP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89611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730250" y="855721"/>
            <a:ext cx="6984305" cy="430865"/>
          </a:xfrm>
          <a:prstGeom prst="rect">
            <a:avLst/>
          </a:prstGeom>
          <a:noFill/>
          <a:ln w="9525">
            <a:noFill/>
            <a:bevel/>
            <a:headEnd/>
            <a:tailEnd/>
          </a:ln>
        </p:spPr>
        <p:txBody>
          <a:bodyPr wrap="none" lIns="91419" tIns="45709" rIns="91419" bIns="45709">
            <a:spAutoFit/>
          </a:bodyPr>
          <a:lstStyle/>
          <a:p>
            <a:pPr algn="ctr"/>
            <a:r>
              <a:rPr lang="zh-CN" altLang="en-US" sz="2200" b="0" smtClean="0">
                <a:solidFill>
                  <a:srgbClr val="0067B0"/>
                </a:solidFill>
                <a:latin typeface="Arial" panose="020B0604020202020204" pitchFamily="34" charset="0"/>
                <a:ea typeface="微软雅黑" panose="020B0503020204020204" pitchFamily="34" charset="-122"/>
                <a:sym typeface="Arial" panose="020B0604020202020204" pitchFamily="34" charset="0"/>
              </a:rPr>
              <a:t>群体感应效应</a:t>
            </a:r>
            <a:r>
              <a:rPr lang="en-US" altLang="zh-CN"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——Vibrio fiscberi</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（海洋细菌</a:t>
            </a:r>
            <a:r>
              <a:rPr lang="zh-CN" altLang="en-US"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费氏</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弧</a:t>
            </a:r>
            <a:r>
              <a:rPr lang="zh-CN" altLang="en-US" sz="2200" smtClean="0">
                <a:solidFill>
                  <a:srgbClr val="0067B0"/>
                </a:solidFill>
                <a:latin typeface="Arial" panose="020B0604020202020204" pitchFamily="34" charset="0"/>
                <a:ea typeface="微软雅黑" panose="020B0503020204020204" pitchFamily="34" charset="-122"/>
                <a:sym typeface="Arial" panose="020B0604020202020204" pitchFamily="34" charset="0"/>
              </a:rPr>
              <a:t>菌</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3716647" y="1666307"/>
            <a:ext cx="4795491" cy="317302"/>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此处为调节其</a:t>
            </a:r>
            <a:r>
              <a:rPr lang="zh-CN" altLang="en-US" sz="1200">
                <a:solidFill>
                  <a:schemeClr val="tx1">
                    <a:lumMod val="75000"/>
                    <a:lumOff val="25000"/>
                  </a:schemeClr>
                </a:solidFill>
                <a:ea typeface="微软雅黑" pitchFamily="34" charset="-122"/>
                <a:sym typeface="Arial" panose="020B0604020202020204" pitchFamily="34" charset="0"/>
              </a:rPr>
              <a:t>发光</a:t>
            </a:r>
            <a:r>
              <a:rPr lang="zh-CN" altLang="en-US" sz="1200" smtClean="0">
                <a:solidFill>
                  <a:schemeClr val="tx1">
                    <a:lumMod val="75000"/>
                    <a:lumOff val="25000"/>
                  </a:schemeClr>
                </a:solidFill>
                <a:ea typeface="微软雅黑" pitchFamily="34" charset="-122"/>
                <a:sym typeface="Arial" panose="020B0604020202020204" pitchFamily="34" charset="0"/>
              </a:rPr>
              <a:t>作用。</a:t>
            </a:r>
            <a:endParaRPr lang="en-US" altLang="zh-CN" sz="1200" smtClean="0">
              <a:solidFill>
                <a:schemeClr val="tx1">
                  <a:lumMod val="75000"/>
                  <a:lumOff val="25000"/>
                </a:schemeClr>
              </a:solidFill>
              <a:ea typeface="微软雅黑" pitchFamily="34" charset="-122"/>
              <a:sym typeface="Arial" panose="020B0604020202020204" pitchFamily="34" charset="0"/>
            </a:endParaRP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548" y="1864078"/>
            <a:ext cx="2367163" cy="1816528"/>
          </a:xfrm>
          <a:prstGeom prst="rect">
            <a:avLst/>
          </a:prstGeom>
          <a:effectLst>
            <a:softEdge rad="31750"/>
          </a:effectLst>
        </p:spPr>
      </p:pic>
      <p:sp>
        <p:nvSpPr>
          <p:cNvPr id="3" name="文本框 2"/>
          <p:cNvSpPr txBox="1"/>
          <p:nvPr/>
        </p:nvSpPr>
        <p:spPr>
          <a:xfrm>
            <a:off x="3640016" y="1983609"/>
            <a:ext cx="4387362" cy="2031325"/>
          </a:xfrm>
          <a:prstGeom prst="rect">
            <a:avLst/>
          </a:prstGeom>
          <a:noFill/>
        </p:spPr>
        <p:txBody>
          <a:bodyPr wrap="square" rtlCol="0">
            <a:spAutoFit/>
          </a:bodyPr>
          <a:lstStyle/>
          <a:p>
            <a:pPr eaLnBrk="0" fontAlgn="base" hangingPunct="0">
              <a:lnSpc>
                <a:spcPct val="150000"/>
              </a:lnSpc>
              <a:spcBef>
                <a:spcPct val="0"/>
              </a:spcBef>
              <a:spcAft>
                <a:spcPct val="0"/>
              </a:spcAft>
              <a:buFont typeface="Arial" pitchFamily="34" charset="0"/>
            </a:pPr>
            <a:r>
              <a:rPr lang="zh-CN" altLang="en-US" sz="1200" smtClean="0">
                <a:solidFill>
                  <a:schemeClr val="tx1">
                    <a:lumMod val="75000"/>
                    <a:lumOff val="25000"/>
                  </a:schemeClr>
                </a:solidFill>
                <a:latin typeface="Arial" pitchFamily="34" charset="0"/>
                <a:ea typeface="微软雅黑" pitchFamily="34" charset="-122"/>
              </a:rPr>
              <a:t>       图</a:t>
            </a:r>
            <a:r>
              <a:rPr lang="zh-CN" altLang="en-US" sz="1200">
                <a:solidFill>
                  <a:schemeClr val="tx1">
                    <a:lumMod val="75000"/>
                    <a:lumOff val="25000"/>
                  </a:schemeClr>
                </a:solidFill>
                <a:latin typeface="Arial" pitchFamily="34" charset="0"/>
                <a:ea typeface="微软雅黑" pitchFamily="34" charset="-122"/>
              </a:rPr>
              <a:t>中的三角形代表信号分子。当细胞</a:t>
            </a:r>
            <a:r>
              <a:rPr lang="zh-CN" altLang="en-US" sz="1200" smtClean="0">
                <a:solidFill>
                  <a:schemeClr val="tx1">
                    <a:lumMod val="75000"/>
                    <a:lumOff val="25000"/>
                  </a:schemeClr>
                </a:solidFill>
                <a:latin typeface="Arial" pitchFamily="34" charset="0"/>
                <a:ea typeface="微软雅黑" pitchFamily="34" charset="-122"/>
              </a:rPr>
              <a:t>浓度</a:t>
            </a:r>
            <a:r>
              <a:rPr lang="zh-CN" altLang="en-US" sz="1200">
                <a:solidFill>
                  <a:schemeClr val="tx1">
                    <a:lumMod val="75000"/>
                    <a:lumOff val="25000"/>
                  </a:schemeClr>
                </a:solidFill>
                <a:latin typeface="Arial" pitchFamily="34" charset="0"/>
                <a:ea typeface="微软雅黑" pitchFamily="34" charset="-122"/>
              </a:rPr>
              <a:t>较低时，细胞内</a:t>
            </a:r>
            <a:r>
              <a:rPr lang="en-US" altLang="zh-CN" sz="1200" err="1">
                <a:solidFill>
                  <a:schemeClr val="tx1">
                    <a:lumMod val="75000"/>
                    <a:lumOff val="25000"/>
                  </a:schemeClr>
                </a:solidFill>
                <a:latin typeface="Arial" pitchFamily="34" charset="0"/>
                <a:ea typeface="微软雅黑" pitchFamily="34" charset="-122"/>
              </a:rPr>
              <a:t>luxl</a:t>
            </a:r>
            <a:r>
              <a:rPr lang="zh-CN" altLang="en-US" sz="1200">
                <a:solidFill>
                  <a:schemeClr val="tx1">
                    <a:lumMod val="75000"/>
                    <a:lumOff val="25000"/>
                  </a:schemeClr>
                </a:solidFill>
                <a:latin typeface="Arial" pitchFamily="34" charset="0"/>
                <a:ea typeface="微软雅黑" pitchFamily="34" charset="-122"/>
              </a:rPr>
              <a:t>基因的产物很少，其催化产生的信号分子的浓度很低</a:t>
            </a:r>
            <a:r>
              <a:rPr lang="zh-CN" altLang="en-US" sz="1200" smtClean="0">
                <a:solidFill>
                  <a:schemeClr val="tx1">
                    <a:lumMod val="75000"/>
                    <a:lumOff val="25000"/>
                  </a:schemeClr>
                </a:solidFill>
                <a:latin typeface="Arial" pitchFamily="34" charset="0"/>
                <a:ea typeface="微软雅黑" pitchFamily="34" charset="-122"/>
              </a:rPr>
              <a:t>。</a:t>
            </a:r>
            <a:endParaRPr lang="en-US" altLang="zh-CN" sz="1200" smtClean="0">
              <a:solidFill>
                <a:schemeClr val="tx1">
                  <a:lumMod val="75000"/>
                  <a:lumOff val="25000"/>
                </a:schemeClr>
              </a:solidFill>
              <a:latin typeface="Arial" pitchFamily="34" charset="0"/>
              <a:ea typeface="微软雅黑" pitchFamily="34" charset="-122"/>
            </a:endParaRPr>
          </a:p>
          <a:p>
            <a:pPr eaLnBrk="0" fontAlgn="base" hangingPunct="0">
              <a:lnSpc>
                <a:spcPct val="150000"/>
              </a:lnSpc>
              <a:spcBef>
                <a:spcPct val="0"/>
              </a:spcBef>
              <a:spcAft>
                <a:spcPct val="0"/>
              </a:spcAft>
              <a:buFont typeface="Arial" pitchFamily="34" charset="0"/>
            </a:pPr>
            <a:r>
              <a:rPr lang="en-US" altLang="zh-CN" sz="1200">
                <a:solidFill>
                  <a:schemeClr val="tx1">
                    <a:lumMod val="75000"/>
                    <a:lumOff val="25000"/>
                  </a:schemeClr>
                </a:solidFill>
                <a:latin typeface="Arial" pitchFamily="34" charset="0"/>
                <a:ea typeface="微软雅黑" pitchFamily="34" charset="-122"/>
              </a:rPr>
              <a:t> </a:t>
            </a:r>
            <a:r>
              <a:rPr lang="en-US" altLang="zh-CN" sz="1200" smtClean="0">
                <a:solidFill>
                  <a:schemeClr val="tx1">
                    <a:lumMod val="75000"/>
                    <a:lumOff val="25000"/>
                  </a:schemeClr>
                </a:solidFill>
                <a:latin typeface="Arial" pitchFamily="34" charset="0"/>
                <a:ea typeface="微软雅黑" pitchFamily="34" charset="-122"/>
              </a:rPr>
              <a:t>      </a:t>
            </a:r>
            <a:r>
              <a:rPr lang="zh-CN" altLang="en-US" sz="1200" smtClean="0">
                <a:solidFill>
                  <a:schemeClr val="tx1">
                    <a:lumMod val="75000"/>
                    <a:lumOff val="25000"/>
                  </a:schemeClr>
                </a:solidFill>
                <a:latin typeface="Arial" pitchFamily="34" charset="0"/>
                <a:ea typeface="微软雅黑" pitchFamily="34" charset="-122"/>
              </a:rPr>
              <a:t>随着</a:t>
            </a:r>
            <a:r>
              <a:rPr lang="zh-CN" altLang="en-US" sz="1200">
                <a:solidFill>
                  <a:schemeClr val="tx1">
                    <a:lumMod val="75000"/>
                    <a:lumOff val="25000"/>
                  </a:schemeClr>
                </a:solidFill>
                <a:latin typeface="Arial" pitchFamily="34" charset="0"/>
                <a:ea typeface="微软雅黑" pitchFamily="34" charset="-122"/>
              </a:rPr>
              <a:t>菌体数量的增加，信号分子的浓度逐渐升高，当达到或超过某一临界值时，</a:t>
            </a:r>
            <a:r>
              <a:rPr lang="zh-CN" altLang="en-US" sz="1200" smtClean="0">
                <a:solidFill>
                  <a:schemeClr val="tx1">
                    <a:lumMod val="75000"/>
                    <a:lumOff val="25000"/>
                  </a:schemeClr>
                </a:solidFill>
                <a:latin typeface="Arial" pitchFamily="34" charset="0"/>
                <a:ea typeface="微软雅黑" pitchFamily="34" charset="-122"/>
              </a:rPr>
              <a:t>信号分子</a:t>
            </a:r>
            <a:r>
              <a:rPr lang="zh-CN" altLang="en-US" sz="1200">
                <a:solidFill>
                  <a:schemeClr val="tx1">
                    <a:lumMod val="75000"/>
                    <a:lumOff val="25000"/>
                  </a:schemeClr>
                </a:solidFill>
                <a:latin typeface="Arial" pitchFamily="34" charset="0"/>
                <a:ea typeface="微软雅黑" pitchFamily="34" charset="-122"/>
              </a:rPr>
              <a:t>与</a:t>
            </a:r>
            <a:r>
              <a:rPr lang="en-US" altLang="zh-CN" sz="1200" err="1">
                <a:solidFill>
                  <a:schemeClr val="tx1">
                    <a:lumMod val="75000"/>
                    <a:lumOff val="25000"/>
                  </a:schemeClr>
                </a:solidFill>
                <a:latin typeface="Arial" pitchFamily="34" charset="0"/>
                <a:ea typeface="微软雅黑" pitchFamily="34" charset="-122"/>
              </a:rPr>
              <a:t>LuxR</a:t>
            </a:r>
            <a:r>
              <a:rPr lang="zh-CN" altLang="en-US" sz="1200">
                <a:solidFill>
                  <a:schemeClr val="tx1">
                    <a:lumMod val="75000"/>
                    <a:lumOff val="25000"/>
                  </a:schemeClr>
                </a:solidFill>
                <a:latin typeface="Arial" pitchFamily="34" charset="0"/>
                <a:ea typeface="微软雅黑" pitchFamily="34" charset="-122"/>
              </a:rPr>
              <a:t>蛋白形成一种复合物，强烈促进启动子启动与荧光相关基因的</a:t>
            </a:r>
            <a:r>
              <a:rPr lang="zh-CN" altLang="en-US" sz="1200" smtClean="0">
                <a:solidFill>
                  <a:schemeClr val="tx1">
                    <a:lumMod val="75000"/>
                    <a:lumOff val="25000"/>
                  </a:schemeClr>
                </a:solidFill>
                <a:latin typeface="Arial" pitchFamily="34" charset="0"/>
                <a:ea typeface="微软雅黑" pitchFamily="34" charset="-122"/>
              </a:rPr>
              <a:t>转录及</a:t>
            </a:r>
            <a:r>
              <a:rPr lang="en-US" altLang="zh-CN" sz="1200" err="1">
                <a:solidFill>
                  <a:schemeClr val="tx1">
                    <a:lumMod val="75000"/>
                    <a:lumOff val="25000"/>
                  </a:schemeClr>
                </a:solidFill>
                <a:latin typeface="Arial" pitchFamily="34" charset="0"/>
                <a:ea typeface="微软雅黑" pitchFamily="34" charset="-122"/>
              </a:rPr>
              <a:t>luxl</a:t>
            </a:r>
            <a:r>
              <a:rPr lang="en-US" altLang="zh-CN" sz="1200">
                <a:solidFill>
                  <a:schemeClr val="tx1">
                    <a:lumMod val="75000"/>
                    <a:lumOff val="25000"/>
                  </a:schemeClr>
                </a:solidFill>
                <a:latin typeface="Arial" pitchFamily="34" charset="0"/>
                <a:ea typeface="微软雅黑" pitchFamily="34" charset="-122"/>
              </a:rPr>
              <a:t>,  </a:t>
            </a:r>
            <a:r>
              <a:rPr lang="en-US" altLang="zh-CN" sz="1200" err="1">
                <a:solidFill>
                  <a:schemeClr val="tx1">
                    <a:lumMod val="75000"/>
                    <a:lumOff val="25000"/>
                  </a:schemeClr>
                </a:solidFill>
                <a:latin typeface="Arial" pitchFamily="34" charset="0"/>
                <a:ea typeface="微软雅黑" pitchFamily="34" charset="-122"/>
              </a:rPr>
              <a:t>luxR</a:t>
            </a:r>
            <a:r>
              <a:rPr lang="zh-CN" altLang="en-US" sz="1200">
                <a:solidFill>
                  <a:schemeClr val="tx1">
                    <a:lumMod val="75000"/>
                    <a:lumOff val="25000"/>
                  </a:schemeClr>
                </a:solidFill>
                <a:latin typeface="Arial" pitchFamily="34" charset="0"/>
                <a:ea typeface="微软雅黑" pitchFamily="34" charset="-122"/>
              </a:rPr>
              <a:t>基因的表达，产生更多的信号分子，形成正反馈调控。</a:t>
            </a:r>
          </a:p>
          <a:p>
            <a:endParaRPr lang="zh-CN" altLang="en-US"/>
          </a:p>
        </p:txBody>
      </p:sp>
      <p:sp>
        <p:nvSpPr>
          <p:cNvPr id="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7113404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1030699" y="989118"/>
            <a:ext cx="1877395" cy="430865"/>
          </a:xfrm>
          <a:prstGeom prst="rect">
            <a:avLst/>
          </a:prstGeom>
          <a:noFill/>
          <a:ln w="9525">
            <a:noFill/>
            <a:bevel/>
            <a:headEnd/>
            <a:tailEnd/>
          </a:ln>
        </p:spPr>
        <p:txBody>
          <a:bodyPr wrap="none" lIns="91419" tIns="45709" rIns="91419" bIns="45709">
            <a:spAutoFit/>
          </a:bodyPr>
          <a:lstStyle/>
          <a:p>
            <a:pPr algn="ctr"/>
            <a:r>
              <a:rPr lang="zh-CN" altLang="en-US" sz="2200" b="0" smtClean="0">
                <a:solidFill>
                  <a:srgbClr val="0067B0"/>
                </a:solidFill>
                <a:latin typeface="Arial" panose="020B0604020202020204" pitchFamily="34" charset="0"/>
                <a:ea typeface="微软雅黑" panose="020B0503020204020204" pitchFamily="34" charset="-122"/>
                <a:sym typeface="Arial" panose="020B0604020202020204" pitchFamily="34" charset="0"/>
              </a:rPr>
              <a:t>反馈与反馈环</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1134688" y="1453676"/>
            <a:ext cx="6867901" cy="627258"/>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反馈</a:t>
            </a:r>
            <a:r>
              <a:rPr lang="zh-CN" altLang="en-US" sz="1200">
                <a:solidFill>
                  <a:schemeClr val="tx1">
                    <a:lumMod val="75000"/>
                    <a:lumOff val="25000"/>
                  </a:schemeClr>
                </a:solidFill>
                <a:ea typeface="微软雅黑" pitchFamily="34" charset="-122"/>
                <a:sym typeface="Arial" panose="020B0604020202020204" pitchFamily="34" charset="0"/>
              </a:rPr>
              <a:t>指的是系统的输出会反过来影响系统的输入，从而影响自身的一种控制机制。反馈的正负特性则由网络动力学的特性决定，其也常被称为“反馈环”。 </a:t>
            </a: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688" y="2080934"/>
            <a:ext cx="3691783" cy="2388516"/>
          </a:xfrm>
          <a:prstGeom prst="rect">
            <a:avLst/>
          </a:prstGeom>
          <a:effectLst>
            <a:softEdge rad="31750"/>
          </a:effectLst>
        </p:spPr>
      </p:pic>
      <p:sp>
        <p:nvSpPr>
          <p:cNvPr id="4" name="文本框 3"/>
          <p:cNvSpPr txBox="1"/>
          <p:nvPr/>
        </p:nvSpPr>
        <p:spPr>
          <a:xfrm>
            <a:off x="5118931" y="2080934"/>
            <a:ext cx="3273039" cy="1200329"/>
          </a:xfrm>
          <a:prstGeom prst="rect">
            <a:avLst/>
          </a:prstGeom>
          <a:noFill/>
        </p:spPr>
        <p:txBody>
          <a:bodyPr wrap="square" rtlCol="0">
            <a:spAutoFit/>
          </a:bodyPr>
          <a:lstStyle/>
          <a:p>
            <a:r>
              <a:rPr lang="en-US" altLang="zh-CN" smtClean="0"/>
              <a:t>(a)</a:t>
            </a:r>
            <a:r>
              <a:rPr lang="zh-CN" altLang="en-US" smtClean="0"/>
              <a:t>自促进反馈环路</a:t>
            </a:r>
            <a:endParaRPr lang="en-US" altLang="zh-CN" smtClean="0"/>
          </a:p>
          <a:p>
            <a:r>
              <a:rPr lang="en-US" altLang="zh-CN" smtClean="0"/>
              <a:t>(b)</a:t>
            </a:r>
            <a:r>
              <a:rPr lang="zh-CN" altLang="en-US" smtClean="0"/>
              <a:t>自抑制反馈环路</a:t>
            </a:r>
            <a:endParaRPr lang="en-US" altLang="zh-CN" smtClean="0"/>
          </a:p>
          <a:p>
            <a:r>
              <a:rPr lang="en-US" altLang="zh-CN" smtClean="0"/>
              <a:t>(c)</a:t>
            </a:r>
            <a:r>
              <a:rPr lang="zh-CN" altLang="en-US" smtClean="0"/>
              <a:t>具有两个节点的正反馈环</a:t>
            </a:r>
            <a:endParaRPr lang="en-US" altLang="zh-CN" smtClean="0"/>
          </a:p>
          <a:p>
            <a:r>
              <a:rPr lang="en-US" altLang="zh-CN" smtClean="0"/>
              <a:t>(d)</a:t>
            </a:r>
            <a:r>
              <a:rPr lang="zh-CN" altLang="en-US" smtClean="0"/>
              <a:t>具有两个节点的负反馈环</a:t>
            </a:r>
            <a:endParaRPr lang="zh-CN" altLang="en-US"/>
          </a:p>
        </p:txBody>
      </p:sp>
    </p:spTree>
    <p:extLst>
      <p:ext uri="{BB962C8B-B14F-4D97-AF65-F5344CB8AC3E}">
        <p14:creationId xmlns:p14="http://schemas.microsoft.com/office/powerpoint/2010/main" val="3907125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993344" y="514817"/>
            <a:ext cx="1313138" cy="430865"/>
          </a:xfrm>
          <a:prstGeom prst="rect">
            <a:avLst/>
          </a:prstGeom>
          <a:noFill/>
          <a:ln w="9525">
            <a:noFill/>
            <a:bevel/>
            <a:headEnd/>
            <a:tailEnd/>
          </a:ln>
        </p:spPr>
        <p:txBody>
          <a:bodyPr wrap="none" lIns="91419" tIns="45709" rIns="91419" bIns="45709">
            <a:spAutoFit/>
          </a:bodyPr>
          <a:lstStyle/>
          <a:p>
            <a:pPr algn="ctr"/>
            <a:r>
              <a:rPr lang="zh-CN" altLang="en-US" sz="2200" b="0" smtClean="0">
                <a:solidFill>
                  <a:srgbClr val="0067B0"/>
                </a:solidFill>
                <a:latin typeface="Arial" panose="020B0604020202020204" pitchFamily="34" charset="0"/>
                <a:ea typeface="微软雅黑" panose="020B0503020204020204" pitchFamily="34" charset="-122"/>
                <a:sym typeface="Arial" panose="020B0604020202020204" pitchFamily="34" charset="0"/>
              </a:rPr>
              <a:t>转录网络</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3667921" y="1202043"/>
            <a:ext cx="4278783" cy="317302"/>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a:t>
            </a:r>
            <a:endParaRPr lang="zh-CN" altLang="en-US" sz="1200">
              <a:solidFill>
                <a:schemeClr val="tx1">
                  <a:lumMod val="75000"/>
                  <a:lumOff val="25000"/>
                </a:schemeClr>
              </a:solidFill>
              <a:ea typeface="微软雅黑" pitchFamily="34" charset="-122"/>
              <a:sym typeface="Arial" panose="020B0604020202020204" pitchFamily="34" charset="0"/>
            </a:endParaRP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417" y="1121758"/>
            <a:ext cx="2544799" cy="3088265"/>
          </a:xfrm>
          <a:prstGeom prst="rect">
            <a:avLst/>
          </a:prstGeom>
          <a:effectLst>
            <a:softEdge rad="12700"/>
          </a:effectLst>
        </p:spPr>
      </p:pic>
      <p:sp>
        <p:nvSpPr>
          <p:cNvPr id="5" name="文本框 4"/>
          <p:cNvSpPr txBox="1"/>
          <p:nvPr/>
        </p:nvSpPr>
        <p:spPr>
          <a:xfrm>
            <a:off x="3667921" y="1292335"/>
            <a:ext cx="3448021" cy="276999"/>
          </a:xfrm>
          <a:prstGeom prst="rect">
            <a:avLst/>
          </a:prstGeom>
          <a:noFill/>
        </p:spPr>
        <p:txBody>
          <a:bodyPr wrap="square" rtlCol="0">
            <a:spAutoFit/>
          </a:bodyPr>
          <a:lstStyle/>
          <a:p>
            <a:r>
              <a:rPr lang="zh-CN" altLang="en-US" sz="1200" smtClean="0">
                <a:solidFill>
                  <a:schemeClr val="tx1">
                    <a:lumMod val="75000"/>
                    <a:lumOff val="25000"/>
                  </a:schemeClr>
                </a:solidFill>
                <a:latin typeface="Arial" pitchFamily="34" charset="0"/>
                <a:ea typeface="微软雅黑" pitchFamily="34" charset="-122"/>
              </a:rPr>
              <a:t>。</a:t>
            </a:r>
            <a:endParaRPr lang="zh-CN" altLang="en-US" sz="1200">
              <a:solidFill>
                <a:schemeClr val="tx1">
                  <a:lumMod val="75000"/>
                  <a:lumOff val="25000"/>
                </a:schemeClr>
              </a:solidFill>
              <a:latin typeface="Arial" pitchFamily="34" charset="0"/>
              <a:ea typeface="微软雅黑" pitchFamily="34" charset="-122"/>
            </a:endParaRPr>
          </a:p>
        </p:txBody>
      </p:sp>
      <p:sp>
        <p:nvSpPr>
          <p:cNvPr id="2" name="文本框 1"/>
          <p:cNvSpPr txBox="1"/>
          <p:nvPr/>
        </p:nvSpPr>
        <p:spPr>
          <a:xfrm>
            <a:off x="3323792" y="1224617"/>
            <a:ext cx="3935526" cy="1477328"/>
          </a:xfrm>
          <a:prstGeom prst="rect">
            <a:avLst/>
          </a:prstGeom>
          <a:noFill/>
        </p:spPr>
        <p:txBody>
          <a:bodyPr wrap="square" rtlCol="0">
            <a:spAutoFit/>
          </a:bodyPr>
          <a:lstStyle/>
          <a:p>
            <a:r>
              <a:rPr lang="en-US" altLang="zh-CN" sz="1200" smtClean="0">
                <a:solidFill>
                  <a:schemeClr val="tx1">
                    <a:lumMod val="75000"/>
                    <a:lumOff val="25000"/>
                  </a:schemeClr>
                </a:solidFill>
                <a:latin typeface="Arial" pitchFamily="34" charset="0"/>
                <a:ea typeface="微软雅黑" pitchFamily="34" charset="-122"/>
              </a:rPr>
              <a:t>     (</a:t>
            </a:r>
            <a:r>
              <a:rPr lang="en-US" altLang="zh-CN" sz="1200">
                <a:solidFill>
                  <a:schemeClr val="tx1">
                    <a:lumMod val="75000"/>
                    <a:lumOff val="25000"/>
                  </a:schemeClr>
                </a:solidFill>
                <a:latin typeface="Arial" pitchFamily="34" charset="0"/>
                <a:ea typeface="微软雅黑" pitchFamily="34" charset="-122"/>
              </a:rPr>
              <a:t>a)</a:t>
            </a:r>
            <a:r>
              <a:rPr lang="zh-CN" altLang="en-US" sz="1200">
                <a:solidFill>
                  <a:schemeClr val="tx1">
                    <a:lumMod val="75000"/>
                    <a:lumOff val="25000"/>
                  </a:schemeClr>
                </a:solidFill>
                <a:latin typeface="Arial" pitchFamily="34" charset="0"/>
                <a:ea typeface="微软雅黑" pitchFamily="34" charset="-122"/>
              </a:rPr>
              <a:t>每个基因通常包含一个调控</a:t>
            </a:r>
            <a:r>
              <a:rPr lang="en-US" altLang="zh-CN" sz="1200">
                <a:solidFill>
                  <a:schemeClr val="tx1">
                    <a:lumMod val="75000"/>
                    <a:lumOff val="25000"/>
                  </a:schemeClr>
                </a:solidFill>
                <a:latin typeface="Arial" pitchFamily="34" charset="0"/>
                <a:ea typeface="微软雅黑" pitchFamily="34" charset="-122"/>
              </a:rPr>
              <a:t>DNA</a:t>
            </a:r>
            <a:r>
              <a:rPr lang="zh-CN" altLang="en-US" sz="1200">
                <a:solidFill>
                  <a:schemeClr val="tx1">
                    <a:lumMod val="75000"/>
                    <a:lumOff val="25000"/>
                  </a:schemeClr>
                </a:solidFill>
                <a:latin typeface="Arial" pitchFamily="34" charset="0"/>
                <a:ea typeface="微软雅黑" pitchFamily="34" charset="-122"/>
              </a:rPr>
              <a:t>区域</a:t>
            </a:r>
            <a:r>
              <a:rPr lang="en-US" altLang="zh-CN" sz="1200">
                <a:solidFill>
                  <a:schemeClr val="tx1">
                    <a:lumMod val="75000"/>
                    <a:lumOff val="25000"/>
                  </a:schemeClr>
                </a:solidFill>
                <a:latin typeface="Arial" pitchFamily="34" charset="0"/>
                <a:ea typeface="微软雅黑" pitchFamily="34" charset="-122"/>
              </a:rPr>
              <a:t>(</a:t>
            </a:r>
            <a:r>
              <a:rPr lang="zh-CN" altLang="en-US" sz="1200">
                <a:solidFill>
                  <a:schemeClr val="tx1">
                    <a:lumMod val="75000"/>
                    <a:lumOff val="25000"/>
                  </a:schemeClr>
                </a:solidFill>
                <a:latin typeface="Arial" pitchFamily="34" charset="0"/>
                <a:ea typeface="微软雅黑" pitchFamily="34" charset="-122"/>
              </a:rPr>
              <a:t>叫做</a:t>
            </a:r>
            <a:r>
              <a:rPr lang="zh-CN" altLang="en-US" sz="1200" smtClean="0">
                <a:solidFill>
                  <a:schemeClr val="tx1">
                    <a:lumMod val="75000"/>
                    <a:lumOff val="25000"/>
                  </a:schemeClr>
                </a:solidFill>
                <a:latin typeface="Arial" pitchFamily="34" charset="0"/>
                <a:ea typeface="微软雅黑" pitchFamily="34" charset="-122"/>
              </a:rPr>
              <a:t>启动子</a:t>
            </a:r>
            <a:r>
              <a:rPr lang="en-US" altLang="zh-CN" sz="1200" smtClean="0">
                <a:solidFill>
                  <a:schemeClr val="tx1">
                    <a:lumMod val="75000"/>
                    <a:lumOff val="25000"/>
                  </a:schemeClr>
                </a:solidFill>
                <a:latin typeface="Arial" pitchFamily="34" charset="0"/>
                <a:ea typeface="微软雅黑" pitchFamily="34" charset="-122"/>
              </a:rPr>
              <a:t>);</a:t>
            </a:r>
          </a:p>
          <a:p>
            <a:r>
              <a:rPr lang="en-US" altLang="zh-CN" sz="1200" smtClean="0">
                <a:solidFill>
                  <a:schemeClr val="tx1">
                    <a:lumMod val="75000"/>
                    <a:lumOff val="25000"/>
                  </a:schemeClr>
                </a:solidFill>
                <a:latin typeface="Arial" pitchFamily="34" charset="0"/>
                <a:ea typeface="微软雅黑" pitchFamily="34" charset="-122"/>
              </a:rPr>
              <a:t>    </a:t>
            </a:r>
          </a:p>
          <a:p>
            <a:r>
              <a:rPr lang="en-US" altLang="zh-CN" sz="1200">
                <a:solidFill>
                  <a:schemeClr val="tx1">
                    <a:lumMod val="75000"/>
                    <a:lumOff val="25000"/>
                  </a:schemeClr>
                </a:solidFill>
                <a:latin typeface="Arial" pitchFamily="34" charset="0"/>
                <a:ea typeface="微软雅黑" pitchFamily="34" charset="-122"/>
              </a:rPr>
              <a:t> </a:t>
            </a:r>
            <a:r>
              <a:rPr lang="en-US" altLang="zh-CN" sz="1200" smtClean="0">
                <a:solidFill>
                  <a:schemeClr val="tx1">
                    <a:lumMod val="75000"/>
                    <a:lumOff val="25000"/>
                  </a:schemeClr>
                </a:solidFill>
                <a:latin typeface="Arial" pitchFamily="34" charset="0"/>
                <a:ea typeface="微软雅黑" pitchFamily="34" charset="-122"/>
              </a:rPr>
              <a:t>    (</a:t>
            </a:r>
            <a:r>
              <a:rPr lang="en-US" altLang="zh-CN" sz="1200">
                <a:solidFill>
                  <a:schemeClr val="tx1">
                    <a:lumMod val="75000"/>
                    <a:lumOff val="25000"/>
                  </a:schemeClr>
                </a:solidFill>
                <a:latin typeface="Arial" pitchFamily="34" charset="0"/>
                <a:ea typeface="微软雅黑" pitchFamily="34" charset="-122"/>
              </a:rPr>
              <a:t>b)</a:t>
            </a:r>
            <a:r>
              <a:rPr lang="zh-CN" altLang="en-US" sz="1200">
                <a:solidFill>
                  <a:schemeClr val="tx1">
                    <a:lumMod val="75000"/>
                    <a:lumOff val="25000"/>
                  </a:schemeClr>
                </a:solidFill>
                <a:latin typeface="Arial" pitchFamily="34" charset="0"/>
                <a:ea typeface="微软雅黑" pitchFamily="34" charset="-122"/>
              </a:rPr>
              <a:t>激活子</a:t>
            </a:r>
            <a:r>
              <a:rPr lang="en-US" altLang="zh-CN" sz="1200">
                <a:solidFill>
                  <a:schemeClr val="tx1">
                    <a:lumMod val="75000"/>
                    <a:lumOff val="25000"/>
                  </a:schemeClr>
                </a:solidFill>
                <a:latin typeface="Arial" pitchFamily="34" charset="0"/>
                <a:ea typeface="微软雅黑" pitchFamily="34" charset="-122"/>
              </a:rPr>
              <a:t>X</a:t>
            </a:r>
            <a:r>
              <a:rPr lang="zh-CN" altLang="en-US" sz="1200">
                <a:solidFill>
                  <a:schemeClr val="tx1">
                    <a:lumMod val="75000"/>
                    <a:lumOff val="25000"/>
                  </a:schemeClr>
                </a:solidFill>
                <a:latin typeface="Arial" pitchFamily="34" charset="0"/>
                <a:ea typeface="微软雅黑" pitchFamily="34" charset="-122"/>
              </a:rPr>
              <a:t>是一个转录因子蛋白，当结合到启动子时，它增加</a:t>
            </a:r>
            <a:r>
              <a:rPr lang="en-US" altLang="zh-CN" sz="1200">
                <a:solidFill>
                  <a:schemeClr val="tx1">
                    <a:lumMod val="75000"/>
                    <a:lumOff val="25000"/>
                  </a:schemeClr>
                </a:solidFill>
                <a:latin typeface="Arial" pitchFamily="34" charset="0"/>
                <a:ea typeface="微软雅黑" pitchFamily="34" charset="-122"/>
              </a:rPr>
              <a:t>mRNA</a:t>
            </a:r>
            <a:r>
              <a:rPr lang="zh-CN" altLang="en-US" sz="1200">
                <a:solidFill>
                  <a:schemeClr val="tx1">
                    <a:lumMod val="75000"/>
                    <a:lumOff val="25000"/>
                  </a:schemeClr>
                </a:solidFill>
                <a:latin typeface="Arial" pitchFamily="34" charset="0"/>
                <a:ea typeface="微软雅黑" pitchFamily="34" charset="-122"/>
              </a:rPr>
              <a:t>转录</a:t>
            </a:r>
            <a:r>
              <a:rPr lang="zh-CN" altLang="en-US" sz="1200" smtClean="0">
                <a:solidFill>
                  <a:schemeClr val="tx1">
                    <a:lumMod val="75000"/>
                    <a:lumOff val="25000"/>
                  </a:schemeClr>
                </a:solidFill>
                <a:latin typeface="Arial" pitchFamily="34" charset="0"/>
                <a:ea typeface="微软雅黑" pitchFamily="34" charset="-122"/>
              </a:rPr>
              <a:t>速率</a:t>
            </a:r>
            <a:r>
              <a:rPr lang="en-US" altLang="zh-CN" sz="1200" smtClean="0">
                <a:solidFill>
                  <a:schemeClr val="tx1">
                    <a:lumMod val="75000"/>
                    <a:lumOff val="25000"/>
                  </a:schemeClr>
                </a:solidFill>
                <a:latin typeface="Arial" pitchFamily="34" charset="0"/>
                <a:ea typeface="微软雅黑" pitchFamily="34" charset="-122"/>
              </a:rPr>
              <a:t>;</a:t>
            </a:r>
          </a:p>
          <a:p>
            <a:r>
              <a:rPr lang="en-US" altLang="zh-CN" sz="1200" smtClean="0">
                <a:solidFill>
                  <a:schemeClr val="tx1">
                    <a:lumMod val="75000"/>
                    <a:lumOff val="25000"/>
                  </a:schemeClr>
                </a:solidFill>
                <a:latin typeface="Arial" pitchFamily="34" charset="0"/>
                <a:ea typeface="微软雅黑" pitchFamily="34" charset="-122"/>
              </a:rPr>
              <a:t>   </a:t>
            </a:r>
          </a:p>
          <a:p>
            <a:r>
              <a:rPr lang="en-US" altLang="zh-CN" sz="1200">
                <a:solidFill>
                  <a:schemeClr val="tx1">
                    <a:lumMod val="75000"/>
                    <a:lumOff val="25000"/>
                  </a:schemeClr>
                </a:solidFill>
                <a:latin typeface="Arial" pitchFamily="34" charset="0"/>
                <a:ea typeface="微软雅黑" pitchFamily="34" charset="-122"/>
              </a:rPr>
              <a:t> </a:t>
            </a:r>
            <a:r>
              <a:rPr lang="en-US" altLang="zh-CN" sz="1200" smtClean="0">
                <a:solidFill>
                  <a:schemeClr val="tx1">
                    <a:lumMod val="75000"/>
                    <a:lumOff val="25000"/>
                  </a:schemeClr>
                </a:solidFill>
                <a:latin typeface="Arial" pitchFamily="34" charset="0"/>
                <a:ea typeface="微软雅黑" pitchFamily="34" charset="-122"/>
              </a:rPr>
              <a:t>    (</a:t>
            </a:r>
            <a:r>
              <a:rPr lang="en-US" altLang="zh-CN" sz="1200">
                <a:solidFill>
                  <a:schemeClr val="tx1">
                    <a:lumMod val="75000"/>
                    <a:lumOff val="25000"/>
                  </a:schemeClr>
                </a:solidFill>
                <a:latin typeface="Arial" pitchFamily="34" charset="0"/>
                <a:ea typeface="微软雅黑" pitchFamily="34" charset="-122"/>
              </a:rPr>
              <a:t>c)</a:t>
            </a:r>
            <a:r>
              <a:rPr lang="zh-CN" altLang="en-US" sz="1200">
                <a:solidFill>
                  <a:schemeClr val="tx1">
                    <a:lumMod val="75000"/>
                    <a:lumOff val="25000"/>
                  </a:schemeClr>
                </a:solidFill>
                <a:latin typeface="Arial" pitchFamily="34" charset="0"/>
                <a:ea typeface="微软雅黑" pitchFamily="34" charset="-122"/>
              </a:rPr>
              <a:t>压制子</a:t>
            </a:r>
            <a:r>
              <a:rPr lang="en-US" altLang="zh-CN" sz="1200">
                <a:solidFill>
                  <a:schemeClr val="tx1">
                    <a:lumMod val="75000"/>
                    <a:lumOff val="25000"/>
                  </a:schemeClr>
                </a:solidFill>
                <a:latin typeface="Arial" pitchFamily="34" charset="0"/>
                <a:ea typeface="微软雅黑" pitchFamily="34" charset="-122"/>
              </a:rPr>
              <a:t>X</a:t>
            </a:r>
            <a:r>
              <a:rPr lang="zh-CN" altLang="en-US" sz="1200">
                <a:solidFill>
                  <a:schemeClr val="tx1">
                    <a:lumMod val="75000"/>
                    <a:lumOff val="25000"/>
                  </a:schemeClr>
                </a:solidFill>
                <a:latin typeface="Arial" pitchFamily="34" charset="0"/>
                <a:ea typeface="微软雅黑" pitchFamily="34" charset="-122"/>
              </a:rPr>
              <a:t>是转录因子蛋白，当结合到启动子时，它减少</a:t>
            </a:r>
            <a:r>
              <a:rPr lang="en-US" altLang="zh-CN" sz="1200">
                <a:solidFill>
                  <a:schemeClr val="tx1">
                    <a:lumMod val="75000"/>
                    <a:lumOff val="25000"/>
                  </a:schemeClr>
                </a:solidFill>
                <a:latin typeface="Arial" pitchFamily="34" charset="0"/>
                <a:ea typeface="微软雅黑" pitchFamily="34" charset="-122"/>
              </a:rPr>
              <a:t>mRNA</a:t>
            </a:r>
            <a:r>
              <a:rPr lang="zh-CN" altLang="en-US" sz="1200">
                <a:solidFill>
                  <a:schemeClr val="tx1">
                    <a:lumMod val="75000"/>
                    <a:lumOff val="25000"/>
                  </a:schemeClr>
                </a:solidFill>
                <a:latin typeface="Arial" pitchFamily="34" charset="0"/>
                <a:ea typeface="微软雅黑" pitchFamily="34" charset="-122"/>
              </a:rPr>
              <a:t>的转录速率</a:t>
            </a:r>
            <a:r>
              <a:rPr lang="zh-CN" altLang="en-US" smtClean="0"/>
              <a:t>。</a:t>
            </a:r>
            <a:endParaRPr lang="en-US" altLang="zh-CN" smtClean="0"/>
          </a:p>
        </p:txBody>
      </p:sp>
    </p:spTree>
    <p:extLst>
      <p:ext uri="{BB962C8B-B14F-4D97-AF65-F5344CB8AC3E}">
        <p14:creationId xmlns:p14="http://schemas.microsoft.com/office/powerpoint/2010/main" val="1626877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630238" y="848873"/>
            <a:ext cx="4980808" cy="430865"/>
          </a:xfrm>
          <a:prstGeom prst="rect">
            <a:avLst/>
          </a:prstGeom>
          <a:noFill/>
          <a:ln w="9525">
            <a:noFill/>
            <a:bevel/>
            <a:headEnd/>
            <a:tailEnd/>
          </a:ln>
        </p:spPr>
        <p:txBody>
          <a:bodyPr wrap="none" lIns="91419" tIns="45709" rIns="91419" bIns="45709">
            <a:spAutoFit/>
          </a:bodyPr>
          <a:lstStyle/>
          <a:p>
            <a:pPr algn="ctr"/>
            <a:r>
              <a:rPr lang="zh-CN" altLang="en-US" sz="2200" b="0" smtClean="0">
                <a:solidFill>
                  <a:srgbClr val="0067B0"/>
                </a:solidFill>
                <a:latin typeface="Arial" panose="020B0604020202020204" pitchFamily="34" charset="0"/>
                <a:ea typeface="微软雅黑" panose="020B0503020204020204" pitchFamily="34" charset="-122"/>
                <a:sym typeface="Arial" panose="020B0604020202020204" pitchFamily="34" charset="0"/>
              </a:rPr>
              <a:t>生化反应网络的数学描述（数学建模）</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932268" y="1369637"/>
            <a:ext cx="6409678" cy="350259"/>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采用常微分方程</a:t>
            </a:r>
            <a:r>
              <a:rPr lang="zh-CN" altLang="en-US" sz="1200">
                <a:solidFill>
                  <a:schemeClr val="tx1">
                    <a:lumMod val="75000"/>
                    <a:lumOff val="25000"/>
                  </a:schemeClr>
                </a:solidFill>
                <a:ea typeface="微软雅黑" pitchFamily="34" charset="-122"/>
                <a:sym typeface="Arial" panose="020B0604020202020204" pitchFamily="34" charset="0"/>
              </a:rPr>
              <a:t>来描述状态变量的改变</a:t>
            </a: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89" y="1998324"/>
            <a:ext cx="3042800" cy="1444561"/>
          </a:xfrm>
          <a:prstGeom prst="rect">
            <a:avLst/>
          </a:prstGeom>
          <a:effectLst>
            <a:softEdge rad="31750"/>
          </a:effectLst>
        </p:spPr>
      </p:pic>
      <p:sp>
        <p:nvSpPr>
          <p:cNvPr id="3" name="文本框 2"/>
          <p:cNvSpPr txBox="1"/>
          <p:nvPr/>
        </p:nvSpPr>
        <p:spPr>
          <a:xfrm>
            <a:off x="811920" y="3585681"/>
            <a:ext cx="3121469" cy="830997"/>
          </a:xfrm>
          <a:prstGeom prst="rect">
            <a:avLst/>
          </a:prstGeom>
          <a:noFill/>
        </p:spPr>
        <p:txBody>
          <a:bodyPr wrap="square" rtlCol="0">
            <a:spAutoFit/>
          </a:bodyPr>
          <a:lstStyle/>
          <a:p>
            <a:r>
              <a:rPr lang="zh-CN" altLang="en-US" sz="1200" smtClean="0">
                <a:solidFill>
                  <a:schemeClr val="tx1">
                    <a:lumMod val="75000"/>
                    <a:lumOff val="25000"/>
                  </a:schemeClr>
                </a:solidFill>
                <a:latin typeface="Arial" pitchFamily="34" charset="0"/>
                <a:ea typeface="微软雅黑" pitchFamily="34" charset="-122"/>
              </a:rPr>
              <a:t>      包含</a:t>
            </a:r>
            <a:r>
              <a:rPr lang="en-US" altLang="zh-CN" sz="1200">
                <a:solidFill>
                  <a:schemeClr val="tx1">
                    <a:lumMod val="75000"/>
                    <a:lumOff val="25000"/>
                  </a:schemeClr>
                </a:solidFill>
                <a:latin typeface="Arial" pitchFamily="34" charset="0"/>
                <a:ea typeface="微软雅黑" pitchFamily="34" charset="-122"/>
              </a:rPr>
              <a:t>A - F 6</a:t>
            </a:r>
            <a:r>
              <a:rPr lang="zh-CN" altLang="en-US" sz="1200">
                <a:solidFill>
                  <a:schemeClr val="tx1">
                    <a:lumMod val="75000"/>
                    <a:lumOff val="25000"/>
                  </a:schemeClr>
                </a:solidFill>
                <a:latin typeface="Arial" pitchFamily="34" charset="0"/>
                <a:ea typeface="微软雅黑" pitchFamily="34" charset="-122"/>
              </a:rPr>
              <a:t>种物质和三个反应的示意图。在</a:t>
            </a:r>
            <a:r>
              <a:rPr lang="en-US" altLang="zh-CN" sz="1200">
                <a:solidFill>
                  <a:schemeClr val="tx1">
                    <a:lumMod val="75000"/>
                    <a:lumOff val="25000"/>
                  </a:schemeClr>
                </a:solidFill>
                <a:latin typeface="Arial" pitchFamily="34" charset="0"/>
                <a:ea typeface="微软雅黑" pitchFamily="34" charset="-122"/>
              </a:rPr>
              <a:t>B</a:t>
            </a:r>
            <a:r>
              <a:rPr lang="zh-CN" altLang="en-US" sz="1200">
                <a:solidFill>
                  <a:schemeClr val="tx1">
                    <a:lumMod val="75000"/>
                    <a:lumOff val="25000"/>
                  </a:schemeClr>
                </a:solidFill>
                <a:latin typeface="Arial" pitchFamily="34" charset="0"/>
                <a:ea typeface="微软雅黑" pitchFamily="34" charset="-122"/>
              </a:rPr>
              <a:t>处有一个</a:t>
            </a:r>
            <a:r>
              <a:rPr lang="zh-CN" altLang="en-US" sz="1200" smtClean="0">
                <a:solidFill>
                  <a:schemeClr val="tx1">
                    <a:lumMod val="75000"/>
                    <a:lumOff val="25000"/>
                  </a:schemeClr>
                </a:solidFill>
                <a:latin typeface="Arial" pitchFamily="34" charset="0"/>
                <a:ea typeface="微软雅黑" pitchFamily="34" charset="-122"/>
              </a:rPr>
              <a:t>分支</a:t>
            </a:r>
            <a:r>
              <a:rPr lang="zh-CN" altLang="en-US" sz="1200">
                <a:solidFill>
                  <a:schemeClr val="tx1">
                    <a:lumMod val="75000"/>
                    <a:lumOff val="25000"/>
                  </a:schemeClr>
                </a:solidFill>
                <a:latin typeface="Arial" pitchFamily="34" charset="0"/>
                <a:ea typeface="微软雅黑" pitchFamily="34" charset="-122"/>
              </a:rPr>
              <a:t>，它依靠</a:t>
            </a:r>
            <a:r>
              <a:rPr lang="en-US" altLang="zh-CN" sz="1200">
                <a:solidFill>
                  <a:schemeClr val="tx1">
                    <a:lumMod val="75000"/>
                    <a:lumOff val="25000"/>
                  </a:schemeClr>
                </a:solidFill>
                <a:latin typeface="Arial" pitchFamily="34" charset="0"/>
                <a:ea typeface="微软雅黑" pitchFamily="34" charset="-122"/>
              </a:rPr>
              <a:t>B</a:t>
            </a:r>
            <a:r>
              <a:rPr lang="zh-CN" altLang="en-US" sz="1200">
                <a:solidFill>
                  <a:schemeClr val="tx1">
                    <a:lumMod val="75000"/>
                    <a:lumOff val="25000"/>
                  </a:schemeClr>
                </a:solidFill>
                <a:latin typeface="Arial" pitchFamily="34" charset="0"/>
                <a:ea typeface="微软雅黑" pitchFamily="34" charset="-122"/>
              </a:rPr>
              <a:t>的降解产生</a:t>
            </a:r>
            <a:r>
              <a:rPr lang="en-US" altLang="zh-CN" sz="1200">
                <a:solidFill>
                  <a:schemeClr val="tx1">
                    <a:lumMod val="75000"/>
                    <a:lumOff val="25000"/>
                  </a:schemeClr>
                </a:solidFill>
                <a:latin typeface="Arial" pitchFamily="34" charset="0"/>
                <a:ea typeface="微软雅黑" pitchFamily="34" charset="-122"/>
              </a:rPr>
              <a:t>2</a:t>
            </a:r>
            <a:r>
              <a:rPr lang="zh-CN" altLang="en-US" sz="1200">
                <a:solidFill>
                  <a:schemeClr val="tx1">
                    <a:lumMod val="75000"/>
                    <a:lumOff val="25000"/>
                  </a:schemeClr>
                </a:solidFill>
                <a:latin typeface="Arial" pitchFamily="34" charset="0"/>
                <a:ea typeface="微软雅黑" pitchFamily="34" charset="-122"/>
              </a:rPr>
              <a:t>条独立的小径。</a:t>
            </a:r>
            <a:r>
              <a:rPr lang="en-US" altLang="zh-CN" sz="1200">
                <a:solidFill>
                  <a:schemeClr val="tx1">
                    <a:lumMod val="75000"/>
                    <a:lumOff val="25000"/>
                  </a:schemeClr>
                </a:solidFill>
                <a:latin typeface="Arial" pitchFamily="34" charset="0"/>
                <a:ea typeface="微软雅黑" pitchFamily="34" charset="-122"/>
              </a:rPr>
              <a:t>B</a:t>
            </a:r>
            <a:r>
              <a:rPr lang="zh-CN" altLang="en-US" sz="1200">
                <a:solidFill>
                  <a:schemeClr val="tx1">
                    <a:lumMod val="75000"/>
                    <a:lumOff val="25000"/>
                  </a:schemeClr>
                </a:solidFill>
                <a:latin typeface="Arial" pitchFamily="34" charset="0"/>
                <a:ea typeface="微软雅黑" pitchFamily="34" charset="-122"/>
              </a:rPr>
              <a:t>降解为</a:t>
            </a:r>
            <a:r>
              <a:rPr lang="en-US" altLang="zh-CN" sz="1200">
                <a:solidFill>
                  <a:schemeClr val="tx1">
                    <a:lumMod val="75000"/>
                    <a:lumOff val="25000"/>
                  </a:schemeClr>
                </a:solidFill>
                <a:latin typeface="Arial" pitchFamily="34" charset="0"/>
                <a:ea typeface="微软雅黑" pitchFamily="34" charset="-122"/>
              </a:rPr>
              <a:t>C</a:t>
            </a:r>
            <a:r>
              <a:rPr lang="zh-CN" altLang="en-US" sz="1200">
                <a:solidFill>
                  <a:schemeClr val="tx1">
                    <a:lumMod val="75000"/>
                    <a:lumOff val="25000"/>
                  </a:schemeClr>
                </a:solidFill>
                <a:latin typeface="Arial" pitchFamily="34" charset="0"/>
                <a:ea typeface="微软雅黑" pitchFamily="34" charset="-122"/>
              </a:rPr>
              <a:t>需要</a:t>
            </a:r>
            <a:r>
              <a:rPr lang="en-US" altLang="zh-CN" sz="1200">
                <a:solidFill>
                  <a:schemeClr val="tx1">
                    <a:lumMod val="75000"/>
                    <a:lumOff val="25000"/>
                  </a:schemeClr>
                </a:solidFill>
                <a:latin typeface="Arial" pitchFamily="34" charset="0"/>
                <a:ea typeface="微软雅黑" pitchFamily="34" charset="-122"/>
              </a:rPr>
              <a:t>2</a:t>
            </a:r>
            <a:r>
              <a:rPr lang="zh-CN" altLang="en-US" sz="1200">
                <a:solidFill>
                  <a:schemeClr val="tx1">
                    <a:lumMod val="75000"/>
                    <a:lumOff val="25000"/>
                  </a:schemeClr>
                </a:solidFill>
                <a:latin typeface="Arial" pitchFamily="34" charset="0"/>
                <a:ea typeface="微软雅黑" pitchFamily="34" charset="-122"/>
              </a:rPr>
              <a:t>个分子</a:t>
            </a:r>
            <a:r>
              <a:rPr lang="en-US" altLang="zh-CN" sz="1200">
                <a:solidFill>
                  <a:schemeClr val="tx1">
                    <a:lumMod val="75000"/>
                    <a:lumOff val="25000"/>
                  </a:schemeClr>
                </a:solidFill>
                <a:latin typeface="Arial" pitchFamily="34" charset="0"/>
                <a:ea typeface="微软雅黑" pitchFamily="34" charset="-122"/>
              </a:rPr>
              <a:t>E,  </a:t>
            </a:r>
            <a:r>
              <a:rPr lang="zh-CN" altLang="en-US" sz="1200" smtClean="0">
                <a:solidFill>
                  <a:schemeClr val="tx1">
                    <a:lumMod val="75000"/>
                    <a:lumOff val="25000"/>
                  </a:schemeClr>
                </a:solidFill>
                <a:latin typeface="Arial" pitchFamily="34" charset="0"/>
                <a:ea typeface="微软雅黑" pitchFamily="34" charset="-122"/>
              </a:rPr>
              <a:t>一分子</a:t>
            </a:r>
            <a:r>
              <a:rPr lang="en-US" altLang="zh-CN" sz="1200" smtClean="0">
                <a:solidFill>
                  <a:schemeClr val="tx1">
                    <a:lumMod val="75000"/>
                    <a:lumOff val="25000"/>
                  </a:schemeClr>
                </a:solidFill>
                <a:latin typeface="Arial" pitchFamily="34" charset="0"/>
                <a:ea typeface="微软雅黑" pitchFamily="34" charset="-122"/>
              </a:rPr>
              <a:t>E</a:t>
            </a:r>
            <a:r>
              <a:rPr lang="zh-CN" altLang="en-US" sz="1200">
                <a:solidFill>
                  <a:schemeClr val="tx1">
                    <a:lumMod val="75000"/>
                    <a:lumOff val="25000"/>
                  </a:schemeClr>
                </a:solidFill>
                <a:latin typeface="Arial" pitchFamily="34" charset="0"/>
                <a:ea typeface="微软雅黑" pitchFamily="34" charset="-122"/>
              </a:rPr>
              <a:t>被</a:t>
            </a:r>
            <a:r>
              <a:rPr lang="zh-CN" altLang="en-US" sz="1200" smtClean="0">
                <a:solidFill>
                  <a:schemeClr val="tx1">
                    <a:lumMod val="75000"/>
                    <a:lumOff val="25000"/>
                  </a:schemeClr>
                </a:solidFill>
                <a:latin typeface="Arial" pitchFamily="34" charset="0"/>
                <a:ea typeface="微软雅黑" pitchFamily="34" charset="-122"/>
              </a:rPr>
              <a:t>消耗</a:t>
            </a:r>
            <a:r>
              <a:rPr lang="zh-CN" altLang="en-US" sz="1200">
                <a:solidFill>
                  <a:schemeClr val="tx1">
                    <a:lumMod val="75000"/>
                    <a:lumOff val="25000"/>
                  </a:schemeClr>
                </a:solidFill>
                <a:latin typeface="Arial" pitchFamily="34" charset="0"/>
                <a:ea typeface="微软雅黑" pitchFamily="34" charset="-122"/>
              </a:rPr>
              <a:t>掉产生</a:t>
            </a:r>
            <a:r>
              <a:rPr lang="en-US" altLang="zh-CN" sz="1200" err="1">
                <a:solidFill>
                  <a:schemeClr val="tx1">
                    <a:lumMod val="75000"/>
                    <a:lumOff val="25000"/>
                  </a:schemeClr>
                </a:solidFill>
                <a:latin typeface="Arial" pitchFamily="34" charset="0"/>
                <a:ea typeface="微软雅黑" pitchFamily="34" charset="-122"/>
              </a:rPr>
              <a:t>1</a:t>
            </a:r>
            <a:r>
              <a:rPr lang="zh-CN" altLang="en-US" sz="1200">
                <a:solidFill>
                  <a:schemeClr val="tx1">
                    <a:lumMod val="75000"/>
                    <a:lumOff val="25000"/>
                  </a:schemeClr>
                </a:solidFill>
                <a:latin typeface="Arial" pitchFamily="34" charset="0"/>
                <a:ea typeface="微软雅黑" pitchFamily="34" charset="-122"/>
              </a:rPr>
              <a:t>分子</a:t>
            </a:r>
            <a:r>
              <a:rPr lang="en-US" altLang="zh-CN" sz="1200" smtClean="0">
                <a:solidFill>
                  <a:schemeClr val="tx1">
                    <a:lumMod val="75000"/>
                    <a:lumOff val="25000"/>
                  </a:schemeClr>
                </a:solidFill>
                <a:latin typeface="Arial" pitchFamily="34" charset="0"/>
                <a:ea typeface="微软雅黑" pitchFamily="34" charset="-122"/>
              </a:rPr>
              <a:t>F</a:t>
            </a:r>
            <a:r>
              <a:rPr lang="zh-CN" altLang="en-US" sz="1200" smtClean="0">
                <a:solidFill>
                  <a:schemeClr val="tx1">
                    <a:lumMod val="75000"/>
                    <a:lumOff val="25000"/>
                  </a:schemeClr>
                </a:solidFill>
                <a:latin typeface="Arial" pitchFamily="34" charset="0"/>
                <a:ea typeface="微软雅黑" pitchFamily="34" charset="-122"/>
              </a:rPr>
              <a:t>。</a:t>
            </a:r>
            <a:endParaRPr lang="zh-CN" altLang="en-US" sz="1200">
              <a:solidFill>
                <a:schemeClr val="tx1">
                  <a:lumMod val="75000"/>
                  <a:lumOff val="25000"/>
                </a:schemeClr>
              </a:solidFill>
              <a:latin typeface="Arial" pitchFamily="34" charset="0"/>
              <a:ea typeface="微软雅黑" pitchFamily="34" charset="-122"/>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3389" y="1998324"/>
            <a:ext cx="2074226" cy="2054658"/>
          </a:xfrm>
          <a:prstGeom prst="rect">
            <a:avLst/>
          </a:prstGeom>
          <a:effectLst>
            <a:softEdge rad="31750"/>
          </a:effectLst>
        </p:spPr>
      </p:pic>
      <p:sp>
        <p:nvSpPr>
          <p:cNvPr id="6" name="文本框 5"/>
          <p:cNvSpPr txBox="1"/>
          <p:nvPr/>
        </p:nvSpPr>
        <p:spPr>
          <a:xfrm>
            <a:off x="6128534" y="1969511"/>
            <a:ext cx="2727789" cy="1015663"/>
          </a:xfrm>
          <a:prstGeom prst="rect">
            <a:avLst/>
          </a:prstGeom>
          <a:noFill/>
        </p:spPr>
        <p:txBody>
          <a:bodyPr wrap="square" rtlCol="0">
            <a:spAutoFit/>
          </a:bodyPr>
          <a:lstStyle/>
          <a:p>
            <a:r>
              <a:rPr lang="zh-CN" altLang="en-US" sz="1200" smtClean="0">
                <a:solidFill>
                  <a:schemeClr val="tx1">
                    <a:lumMod val="75000"/>
                    <a:lumOff val="25000"/>
                  </a:schemeClr>
                </a:solidFill>
                <a:latin typeface="Arial" pitchFamily="34" charset="0"/>
                <a:ea typeface="微软雅黑" pitchFamily="34" charset="-122"/>
              </a:rPr>
              <a:t>   系统微分方程如上。 </a:t>
            </a:r>
            <a:endParaRPr lang="en-US" altLang="zh-CN" sz="1200" smtClean="0">
              <a:solidFill>
                <a:schemeClr val="tx1">
                  <a:lumMod val="75000"/>
                  <a:lumOff val="25000"/>
                </a:schemeClr>
              </a:solidFill>
              <a:latin typeface="Arial" pitchFamily="34" charset="0"/>
              <a:ea typeface="微软雅黑" pitchFamily="34" charset="-122"/>
            </a:endParaRPr>
          </a:p>
          <a:p>
            <a:r>
              <a:rPr lang="zh-CN" altLang="en-US" sz="1200" smtClean="0">
                <a:solidFill>
                  <a:schemeClr val="tx1">
                    <a:lumMod val="75000"/>
                    <a:lumOff val="25000"/>
                  </a:schemeClr>
                </a:solidFill>
                <a:latin typeface="Arial" pitchFamily="34" charset="0"/>
                <a:ea typeface="微软雅黑" pitchFamily="34" charset="-122"/>
              </a:rPr>
              <a:t>   设</a:t>
            </a:r>
            <a:r>
              <a:rPr lang="en-US" altLang="zh-CN" sz="1200" smtClean="0">
                <a:solidFill>
                  <a:schemeClr val="tx1">
                    <a:lumMod val="75000"/>
                    <a:lumOff val="25000"/>
                  </a:schemeClr>
                </a:solidFill>
                <a:latin typeface="Arial" pitchFamily="34" charset="0"/>
                <a:ea typeface="微软雅黑" pitchFamily="34" charset="-122"/>
              </a:rPr>
              <a:t>B-&gt;</a:t>
            </a:r>
            <a:r>
              <a:rPr lang="en-US" altLang="zh-CN" sz="1200">
                <a:solidFill>
                  <a:schemeClr val="tx1">
                    <a:lumMod val="75000"/>
                    <a:lumOff val="25000"/>
                  </a:schemeClr>
                </a:solidFill>
                <a:latin typeface="Arial" pitchFamily="34" charset="0"/>
                <a:ea typeface="微软雅黑" pitchFamily="34" charset="-122"/>
              </a:rPr>
              <a:t>C</a:t>
            </a:r>
            <a:r>
              <a:rPr lang="zh-CN" altLang="en-US" sz="1200">
                <a:solidFill>
                  <a:schemeClr val="tx1">
                    <a:lumMod val="75000"/>
                    <a:lumOff val="25000"/>
                  </a:schemeClr>
                </a:solidFill>
                <a:latin typeface="Arial" pitchFamily="34" charset="0"/>
                <a:ea typeface="微软雅黑" pitchFamily="34" charset="-122"/>
              </a:rPr>
              <a:t>涉及</a:t>
            </a:r>
            <a:r>
              <a:rPr lang="en-US" altLang="zh-CN" sz="1200">
                <a:solidFill>
                  <a:schemeClr val="tx1">
                    <a:lumMod val="75000"/>
                    <a:lumOff val="25000"/>
                  </a:schemeClr>
                </a:solidFill>
                <a:latin typeface="Arial" pitchFamily="34" charset="0"/>
                <a:ea typeface="微软雅黑" pitchFamily="34" charset="-122"/>
              </a:rPr>
              <a:t>2</a:t>
            </a:r>
            <a:r>
              <a:rPr lang="zh-CN" altLang="en-US" sz="1200">
                <a:solidFill>
                  <a:schemeClr val="tx1">
                    <a:lumMod val="75000"/>
                    <a:lumOff val="25000"/>
                  </a:schemeClr>
                </a:solidFill>
                <a:latin typeface="Arial" pitchFamily="34" charset="0"/>
                <a:ea typeface="微软雅黑" pitchFamily="34" charset="-122"/>
              </a:rPr>
              <a:t>分子底物</a:t>
            </a:r>
            <a:r>
              <a:rPr lang="en-US" altLang="zh-CN" sz="1200">
                <a:solidFill>
                  <a:schemeClr val="tx1">
                    <a:lumMod val="75000"/>
                    <a:lumOff val="25000"/>
                  </a:schemeClr>
                </a:solidFill>
                <a:latin typeface="Arial" pitchFamily="34" charset="0"/>
                <a:ea typeface="微软雅黑" pitchFamily="34" charset="-122"/>
              </a:rPr>
              <a:t>E</a:t>
            </a:r>
            <a:r>
              <a:rPr lang="zh-CN" altLang="en-US" sz="1200">
                <a:solidFill>
                  <a:schemeClr val="tx1">
                    <a:lumMod val="75000"/>
                    <a:lumOff val="25000"/>
                  </a:schemeClr>
                </a:solidFill>
                <a:latin typeface="Arial" pitchFamily="34" charset="0"/>
                <a:ea typeface="微软雅黑" pitchFamily="34" charset="-122"/>
              </a:rPr>
              <a:t>，</a:t>
            </a:r>
            <a:r>
              <a:rPr lang="en-US" altLang="zh-CN" sz="1200">
                <a:solidFill>
                  <a:schemeClr val="tx1">
                    <a:lumMod val="75000"/>
                    <a:lumOff val="25000"/>
                  </a:schemeClr>
                </a:solidFill>
                <a:latin typeface="Arial" pitchFamily="34" charset="0"/>
                <a:ea typeface="微软雅黑" pitchFamily="34" charset="-122"/>
              </a:rPr>
              <a:t>E</a:t>
            </a:r>
            <a:r>
              <a:rPr lang="zh-CN" altLang="en-US" sz="1200">
                <a:solidFill>
                  <a:schemeClr val="tx1">
                    <a:lumMod val="75000"/>
                    <a:lumOff val="25000"/>
                  </a:schemeClr>
                </a:solidFill>
                <a:latin typeface="Arial" pitchFamily="34" charset="0"/>
                <a:ea typeface="微软雅黑" pitchFamily="34" charset="-122"/>
              </a:rPr>
              <a:t>被修饰后形成</a:t>
            </a:r>
            <a:r>
              <a:rPr lang="en-US" altLang="zh-CN" sz="1200">
                <a:solidFill>
                  <a:schemeClr val="tx1">
                    <a:lumMod val="75000"/>
                    <a:lumOff val="25000"/>
                  </a:schemeClr>
                </a:solidFill>
                <a:latin typeface="Arial" pitchFamily="34" charset="0"/>
                <a:ea typeface="微软雅黑" pitchFamily="34" charset="-122"/>
              </a:rPr>
              <a:t>2</a:t>
            </a:r>
            <a:r>
              <a:rPr lang="zh-CN" altLang="en-US" sz="1200">
                <a:solidFill>
                  <a:schemeClr val="tx1">
                    <a:lumMod val="75000"/>
                    <a:lumOff val="25000"/>
                  </a:schemeClr>
                </a:solidFill>
                <a:latin typeface="Arial" pitchFamily="34" charset="0"/>
                <a:ea typeface="微软雅黑" pitchFamily="34" charset="-122"/>
              </a:rPr>
              <a:t>分子底物</a:t>
            </a:r>
            <a:r>
              <a:rPr lang="en-US" altLang="zh-CN" sz="1200">
                <a:solidFill>
                  <a:schemeClr val="tx1">
                    <a:lumMod val="75000"/>
                    <a:lumOff val="25000"/>
                  </a:schemeClr>
                </a:solidFill>
                <a:latin typeface="Arial" pitchFamily="34" charset="0"/>
                <a:ea typeface="微软雅黑" pitchFamily="34" charset="-122"/>
              </a:rPr>
              <a:t>F</a:t>
            </a:r>
            <a:r>
              <a:rPr lang="zh-CN" altLang="en-US" sz="1200" smtClean="0">
                <a:solidFill>
                  <a:schemeClr val="tx1">
                    <a:lumMod val="75000"/>
                    <a:lumOff val="25000"/>
                  </a:schemeClr>
                </a:solidFill>
                <a:latin typeface="Arial" pitchFamily="34" charset="0"/>
                <a:ea typeface="微软雅黑" pitchFamily="34" charset="-122"/>
              </a:rPr>
              <a:t>。</a:t>
            </a:r>
            <a:endParaRPr lang="en-US" altLang="zh-CN" sz="1200" smtClean="0">
              <a:solidFill>
                <a:schemeClr val="tx1">
                  <a:lumMod val="75000"/>
                  <a:lumOff val="25000"/>
                </a:schemeClr>
              </a:solidFill>
              <a:latin typeface="Arial" pitchFamily="34" charset="0"/>
              <a:ea typeface="微软雅黑" pitchFamily="34" charset="-122"/>
            </a:endParaRPr>
          </a:p>
          <a:p>
            <a:r>
              <a:rPr lang="zh-CN" altLang="en-US" sz="1200" smtClean="0">
                <a:solidFill>
                  <a:schemeClr val="tx1">
                    <a:lumMod val="75000"/>
                    <a:lumOff val="25000"/>
                  </a:schemeClr>
                </a:solidFill>
                <a:latin typeface="Arial" pitchFamily="34" charset="0"/>
                <a:ea typeface="微软雅黑" pitchFamily="34" charset="-122"/>
              </a:rPr>
              <a:t>   其中正项表示物质的产生，负项表示物质的消耗。</a:t>
            </a:r>
            <a:endParaRPr lang="zh-CN" altLang="en-US" sz="1200">
              <a:solidFill>
                <a:schemeClr val="tx1">
                  <a:lumMod val="75000"/>
                  <a:lumOff val="25000"/>
                </a:schemeClr>
              </a:solidFill>
              <a:latin typeface="Arial" pitchFamily="34" charset="0"/>
              <a:ea typeface="微软雅黑" pitchFamily="34" charset="-122"/>
            </a:endParaRPr>
          </a:p>
        </p:txBody>
      </p:sp>
    </p:spTree>
    <p:extLst>
      <p:ext uri="{BB962C8B-B14F-4D97-AF65-F5344CB8AC3E}">
        <p14:creationId xmlns:p14="http://schemas.microsoft.com/office/powerpoint/2010/main" val="1730795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前言"/>
          <p:cNvSpPr>
            <a:spLocks noChangeArrowheads="1"/>
          </p:cNvSpPr>
          <p:nvPr/>
        </p:nvSpPr>
        <p:spPr bwMode="auto">
          <a:xfrm>
            <a:off x="767997" y="943909"/>
            <a:ext cx="3605433" cy="430865"/>
          </a:xfrm>
          <a:prstGeom prst="rect">
            <a:avLst/>
          </a:prstGeom>
          <a:noFill/>
          <a:ln w="9525">
            <a:noFill/>
            <a:bevel/>
            <a:headEnd/>
            <a:tailEnd/>
          </a:ln>
        </p:spPr>
        <p:txBody>
          <a:bodyPr wrap="none" lIns="91419" tIns="45709" rIns="91419" bIns="45709">
            <a:spAutoFit/>
          </a:bodyPr>
          <a:lstStyle/>
          <a:p>
            <a:pPr algn="ct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Michaelis</a:t>
            </a:r>
            <a:r>
              <a:rPr lang="en-US" altLang="zh-CN" sz="2200">
                <a:solidFill>
                  <a:srgbClr val="0067B0"/>
                </a:solidFill>
                <a:latin typeface="Arial" panose="020B0604020202020204" pitchFamily="34" charset="0"/>
                <a:ea typeface="微软雅黑" panose="020B0503020204020204" pitchFamily="34" charset="-122"/>
                <a:sym typeface="Arial" panose="020B0604020202020204" pitchFamily="34" charset="0"/>
              </a:rPr>
              <a:t> -</a:t>
            </a:r>
            <a:r>
              <a:rPr lang="en-US" altLang="zh-CN" sz="2200" err="1">
                <a:solidFill>
                  <a:srgbClr val="0067B0"/>
                </a:solidFill>
                <a:latin typeface="Arial" panose="020B0604020202020204" pitchFamily="34" charset="0"/>
                <a:ea typeface="微软雅黑" panose="020B0503020204020204" pitchFamily="34" charset="-122"/>
                <a:sym typeface="Arial" panose="020B0604020202020204" pitchFamily="34" charset="0"/>
              </a:rPr>
              <a:t>Menten</a:t>
            </a:r>
            <a:r>
              <a:rPr lang="zh-CN" altLang="en-US" sz="2200">
                <a:solidFill>
                  <a:srgbClr val="0067B0"/>
                </a:solidFill>
                <a:latin typeface="Arial" panose="020B0604020202020204" pitchFamily="34" charset="0"/>
                <a:ea typeface="微软雅黑" panose="020B0503020204020204" pitchFamily="34" charset="-122"/>
                <a:sym typeface="Arial" panose="020B0604020202020204" pitchFamily="34" charset="0"/>
              </a:rPr>
              <a:t>酶动力学</a:t>
            </a:r>
            <a:endParaRPr lang="zh-CN" altLang="en-US" sz="2200" b="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807563" y="1356873"/>
            <a:ext cx="7473408" cy="627258"/>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200" smtClean="0">
                <a:solidFill>
                  <a:schemeClr val="tx1">
                    <a:lumMod val="75000"/>
                    <a:lumOff val="25000"/>
                  </a:schemeClr>
                </a:solidFill>
                <a:ea typeface="微软雅黑" pitchFamily="34" charset="-122"/>
                <a:sym typeface="Arial" panose="020B0604020202020204" pitchFamily="34" charset="0"/>
              </a:rPr>
              <a:t>    酶</a:t>
            </a:r>
            <a:r>
              <a:rPr lang="en-US" altLang="zh-CN" sz="1200">
                <a:solidFill>
                  <a:schemeClr val="tx1">
                    <a:lumMod val="75000"/>
                    <a:lumOff val="25000"/>
                  </a:schemeClr>
                </a:solidFill>
                <a:ea typeface="微软雅黑" pitchFamily="34" charset="-122"/>
                <a:sym typeface="Arial" panose="020B0604020202020204" pitchFamily="34" charset="0"/>
              </a:rPr>
              <a:t>E</a:t>
            </a:r>
            <a:r>
              <a:rPr lang="zh-CN" altLang="en-US" sz="1200">
                <a:solidFill>
                  <a:schemeClr val="tx1">
                    <a:lumMod val="75000"/>
                    <a:lumOff val="25000"/>
                  </a:schemeClr>
                </a:solidFill>
                <a:ea typeface="微软雅黑" pitchFamily="34" charset="-122"/>
                <a:sym typeface="Arial" panose="020B0604020202020204" pitchFamily="34" charset="0"/>
              </a:rPr>
              <a:t>作用于底物</a:t>
            </a:r>
            <a:r>
              <a:rPr lang="en-US" altLang="zh-CN" sz="1200">
                <a:solidFill>
                  <a:schemeClr val="tx1">
                    <a:lumMod val="75000"/>
                    <a:lumOff val="25000"/>
                  </a:schemeClr>
                </a:solidFill>
                <a:ea typeface="微软雅黑" pitchFamily="34" charset="-122"/>
                <a:sym typeface="Arial" panose="020B0604020202020204" pitchFamily="34" charset="0"/>
              </a:rPr>
              <a:t>S</a:t>
            </a:r>
            <a:r>
              <a:rPr lang="zh-CN" altLang="en-US" sz="1200">
                <a:solidFill>
                  <a:schemeClr val="tx1">
                    <a:lumMod val="75000"/>
                    <a:lumOff val="25000"/>
                  </a:schemeClr>
                </a:solidFill>
                <a:ea typeface="微软雅黑" pitchFamily="34" charset="-122"/>
                <a:sym typeface="Arial" panose="020B0604020202020204" pitchFamily="34" charset="0"/>
              </a:rPr>
              <a:t>，来催化产物</a:t>
            </a:r>
            <a:r>
              <a:rPr lang="en-US" altLang="zh-CN" sz="1200">
                <a:solidFill>
                  <a:schemeClr val="tx1">
                    <a:lumMod val="75000"/>
                    <a:lumOff val="25000"/>
                  </a:schemeClr>
                </a:solidFill>
                <a:ea typeface="微软雅黑" pitchFamily="34" charset="-122"/>
                <a:sym typeface="Arial" panose="020B0604020202020204" pitchFamily="34" charset="0"/>
              </a:rPr>
              <a:t>P</a:t>
            </a:r>
            <a:r>
              <a:rPr lang="zh-CN" altLang="en-US" sz="1200">
                <a:solidFill>
                  <a:schemeClr val="tx1">
                    <a:lumMod val="75000"/>
                    <a:lumOff val="25000"/>
                  </a:schemeClr>
                </a:solidFill>
                <a:ea typeface="微软雅黑" pitchFamily="34" charset="-122"/>
                <a:sym typeface="Arial" panose="020B0604020202020204" pitchFamily="34" charset="0"/>
              </a:rPr>
              <a:t>的产生。在这个过程中，酶</a:t>
            </a:r>
            <a:r>
              <a:rPr lang="en-US" altLang="zh-CN" sz="1200">
                <a:solidFill>
                  <a:schemeClr val="tx1">
                    <a:lumMod val="75000"/>
                    <a:lumOff val="25000"/>
                  </a:schemeClr>
                </a:solidFill>
                <a:ea typeface="微软雅黑" pitchFamily="34" charset="-122"/>
                <a:sym typeface="Arial" panose="020B0604020202020204" pitchFamily="34" charset="0"/>
              </a:rPr>
              <a:t>E</a:t>
            </a:r>
            <a:r>
              <a:rPr lang="zh-CN" altLang="en-US" sz="1200">
                <a:solidFill>
                  <a:schemeClr val="tx1">
                    <a:lumMod val="75000"/>
                    <a:lumOff val="25000"/>
                  </a:schemeClr>
                </a:solidFill>
                <a:ea typeface="微软雅黑" pitchFamily="34" charset="-122"/>
                <a:sym typeface="Arial" panose="020B0604020202020204" pitchFamily="34" charset="0"/>
              </a:rPr>
              <a:t>和底物</a:t>
            </a:r>
            <a:r>
              <a:rPr lang="en-US" altLang="zh-CN" sz="1200">
                <a:solidFill>
                  <a:schemeClr val="tx1">
                    <a:lumMod val="75000"/>
                    <a:lumOff val="25000"/>
                  </a:schemeClr>
                </a:solidFill>
                <a:ea typeface="微软雅黑" pitchFamily="34" charset="-122"/>
                <a:sym typeface="Arial" panose="020B0604020202020204" pitchFamily="34" charset="0"/>
              </a:rPr>
              <a:t>S</a:t>
            </a:r>
            <a:r>
              <a:rPr lang="zh-CN" altLang="en-US" sz="1200">
                <a:solidFill>
                  <a:schemeClr val="tx1">
                    <a:lumMod val="75000"/>
                    <a:lumOff val="25000"/>
                  </a:schemeClr>
                </a:solidFill>
                <a:ea typeface="微软雅黑" pitchFamily="34" charset="-122"/>
                <a:sym typeface="Arial" panose="020B0604020202020204" pitchFamily="34" charset="0"/>
              </a:rPr>
              <a:t>以速率</a:t>
            </a:r>
            <a:r>
              <a:rPr lang="en-US" altLang="zh-CN" sz="1200">
                <a:solidFill>
                  <a:schemeClr val="tx1">
                    <a:lumMod val="75000"/>
                    <a:lumOff val="25000"/>
                  </a:schemeClr>
                </a:solidFill>
                <a:ea typeface="微软雅黑" pitchFamily="34" charset="-122"/>
                <a:sym typeface="Arial" panose="020B0604020202020204" pitchFamily="34" charset="0"/>
              </a:rPr>
              <a:t>k1</a:t>
            </a:r>
            <a:r>
              <a:rPr lang="zh-CN" altLang="en-US" sz="1200">
                <a:solidFill>
                  <a:schemeClr val="tx1">
                    <a:lumMod val="75000"/>
                    <a:lumOff val="25000"/>
                  </a:schemeClr>
                </a:solidFill>
                <a:ea typeface="微软雅黑" pitchFamily="34" charset="-122"/>
                <a:sym typeface="Arial" panose="020B0604020202020204" pitchFamily="34" charset="0"/>
              </a:rPr>
              <a:t>结合生成复合物</a:t>
            </a:r>
            <a:r>
              <a:rPr lang="en-US" altLang="zh-CN" sz="1200">
                <a:solidFill>
                  <a:schemeClr val="tx1">
                    <a:lumMod val="75000"/>
                    <a:lumOff val="25000"/>
                  </a:schemeClr>
                </a:solidFill>
                <a:ea typeface="微软雅黑" pitchFamily="34" charset="-122"/>
                <a:sym typeface="Arial" panose="020B0604020202020204" pitchFamily="34" charset="0"/>
              </a:rPr>
              <a:t>ES</a:t>
            </a:r>
            <a:r>
              <a:rPr lang="zh-CN" altLang="en-US" sz="1200">
                <a:solidFill>
                  <a:schemeClr val="tx1">
                    <a:lumMod val="75000"/>
                    <a:lumOff val="25000"/>
                  </a:schemeClr>
                </a:solidFill>
                <a:ea typeface="微软雅黑" pitchFamily="34" charset="-122"/>
                <a:sym typeface="Arial" panose="020B0604020202020204" pitchFamily="34" charset="0"/>
              </a:rPr>
              <a:t>，而</a:t>
            </a:r>
            <a:r>
              <a:rPr lang="en-US" altLang="zh-CN" sz="1200">
                <a:solidFill>
                  <a:schemeClr val="tx1">
                    <a:lumMod val="75000"/>
                    <a:lumOff val="25000"/>
                  </a:schemeClr>
                </a:solidFill>
                <a:ea typeface="微软雅黑" pitchFamily="34" charset="-122"/>
                <a:sym typeface="Arial" panose="020B0604020202020204" pitchFamily="34" charset="0"/>
              </a:rPr>
              <a:t>ES</a:t>
            </a:r>
            <a:r>
              <a:rPr lang="zh-CN" altLang="en-US" sz="1200">
                <a:solidFill>
                  <a:schemeClr val="tx1">
                    <a:lumMod val="75000"/>
                    <a:lumOff val="25000"/>
                  </a:schemeClr>
                </a:solidFill>
                <a:ea typeface="微软雅黑" pitchFamily="34" charset="-122"/>
                <a:sym typeface="Arial" panose="020B0604020202020204" pitchFamily="34" charset="0"/>
              </a:rPr>
              <a:t>又以速率</a:t>
            </a:r>
            <a:r>
              <a:rPr lang="en-US" altLang="zh-CN" sz="1200">
                <a:solidFill>
                  <a:schemeClr val="tx1">
                    <a:lumMod val="75000"/>
                    <a:lumOff val="25000"/>
                  </a:schemeClr>
                </a:solidFill>
                <a:ea typeface="微软雅黑" pitchFamily="34" charset="-122"/>
                <a:sym typeface="Arial" panose="020B0604020202020204" pitchFamily="34" charset="0"/>
              </a:rPr>
              <a:t>k-1</a:t>
            </a:r>
            <a:r>
              <a:rPr lang="zh-CN" altLang="en-US" sz="1200">
                <a:solidFill>
                  <a:schemeClr val="tx1">
                    <a:lumMod val="75000"/>
                    <a:lumOff val="25000"/>
                  </a:schemeClr>
                </a:solidFill>
                <a:ea typeface="微软雅黑" pitchFamily="34" charset="-122"/>
                <a:sym typeface="Arial" panose="020B0604020202020204" pitchFamily="34" charset="0"/>
              </a:rPr>
              <a:t>解离成酶</a:t>
            </a:r>
            <a:r>
              <a:rPr lang="en-US" altLang="zh-CN" sz="1200">
                <a:solidFill>
                  <a:schemeClr val="tx1">
                    <a:lumMod val="75000"/>
                    <a:lumOff val="25000"/>
                  </a:schemeClr>
                </a:solidFill>
                <a:ea typeface="微软雅黑" pitchFamily="34" charset="-122"/>
                <a:sym typeface="Arial" panose="020B0604020202020204" pitchFamily="34" charset="0"/>
              </a:rPr>
              <a:t>E</a:t>
            </a:r>
            <a:r>
              <a:rPr lang="zh-CN" altLang="en-US" sz="1200">
                <a:solidFill>
                  <a:schemeClr val="tx1">
                    <a:lumMod val="75000"/>
                    <a:lumOff val="25000"/>
                  </a:schemeClr>
                </a:solidFill>
                <a:ea typeface="微软雅黑" pitchFamily="34" charset="-122"/>
                <a:sym typeface="Arial" panose="020B0604020202020204" pitchFamily="34" charset="0"/>
              </a:rPr>
              <a:t>和底物</a:t>
            </a:r>
            <a:r>
              <a:rPr lang="en-US" altLang="zh-CN" sz="1200">
                <a:solidFill>
                  <a:schemeClr val="tx1">
                    <a:lumMod val="75000"/>
                    <a:lumOff val="25000"/>
                  </a:schemeClr>
                </a:solidFill>
                <a:ea typeface="微软雅黑" pitchFamily="34" charset="-122"/>
                <a:sym typeface="Arial" panose="020B0604020202020204" pitchFamily="34" charset="0"/>
              </a:rPr>
              <a:t>S</a:t>
            </a:r>
            <a:r>
              <a:rPr lang="zh-CN" altLang="en-US" sz="1200">
                <a:solidFill>
                  <a:schemeClr val="tx1">
                    <a:lumMod val="75000"/>
                    <a:lumOff val="25000"/>
                  </a:schemeClr>
                </a:solidFill>
                <a:ea typeface="微软雅黑" pitchFamily="34" charset="-122"/>
                <a:sym typeface="Arial" panose="020B0604020202020204" pitchFamily="34" charset="0"/>
              </a:rPr>
              <a:t>，并以一个小的速率</a:t>
            </a:r>
            <a:r>
              <a:rPr lang="en-US" altLang="zh-CN" sz="1200">
                <a:solidFill>
                  <a:schemeClr val="tx1">
                    <a:lumMod val="75000"/>
                    <a:lumOff val="25000"/>
                  </a:schemeClr>
                </a:solidFill>
                <a:ea typeface="微软雅黑" pitchFamily="34" charset="-122"/>
                <a:sym typeface="Arial" panose="020B0604020202020204" pitchFamily="34" charset="0"/>
              </a:rPr>
              <a:t>k2</a:t>
            </a:r>
            <a:r>
              <a:rPr lang="zh-CN" altLang="en-US" sz="1200">
                <a:solidFill>
                  <a:schemeClr val="tx1">
                    <a:lumMod val="75000"/>
                    <a:lumOff val="25000"/>
                  </a:schemeClr>
                </a:solidFill>
                <a:ea typeface="微软雅黑" pitchFamily="34" charset="-122"/>
                <a:sym typeface="Arial" panose="020B0604020202020204" pitchFamily="34" charset="0"/>
              </a:rPr>
              <a:t>形成产物</a:t>
            </a:r>
            <a:r>
              <a:rPr lang="en-US" altLang="zh-CN" sz="1200">
                <a:solidFill>
                  <a:schemeClr val="tx1">
                    <a:lumMod val="75000"/>
                    <a:lumOff val="25000"/>
                  </a:schemeClr>
                </a:solidFill>
                <a:ea typeface="微软雅黑" pitchFamily="34" charset="-122"/>
                <a:sym typeface="Arial" panose="020B0604020202020204" pitchFamily="34" charset="0"/>
              </a:rPr>
              <a:t>P</a:t>
            </a:r>
            <a:r>
              <a:rPr lang="zh-CN" altLang="en-US" sz="1200" smtClean="0">
                <a:solidFill>
                  <a:schemeClr val="tx1">
                    <a:lumMod val="75000"/>
                    <a:lumOff val="25000"/>
                  </a:schemeClr>
                </a:solidFill>
                <a:ea typeface="微软雅黑" pitchFamily="34" charset="-122"/>
                <a:sym typeface="Arial" panose="020B0604020202020204" pitchFamily="34" charset="0"/>
              </a:rPr>
              <a:t>。下为对应的生化反应公式：</a:t>
            </a:r>
            <a:endParaRPr lang="zh-CN" altLang="en-US" sz="1200">
              <a:solidFill>
                <a:schemeClr val="tx1">
                  <a:lumMod val="75000"/>
                  <a:lumOff val="25000"/>
                </a:schemeClr>
              </a:solidFill>
              <a:ea typeface="微软雅黑" pitchFamily="34" charset="-122"/>
              <a:sym typeface="Arial" panose="020B0604020202020204" pitchFamily="34" charset="0"/>
            </a:endParaRPr>
          </a:p>
        </p:txBody>
      </p:sp>
      <p:pic>
        <p:nvPicPr>
          <p:cNvPr id="2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710" y="1942204"/>
            <a:ext cx="2046044" cy="339091"/>
          </a:xfrm>
          <a:prstGeom prst="rect">
            <a:avLst/>
          </a:prstGeom>
          <a:effectLst>
            <a:softEdge rad="12700"/>
          </a:effec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634" y="2674094"/>
            <a:ext cx="3035622" cy="1124690"/>
          </a:xfrm>
          <a:prstGeom prst="rect">
            <a:avLst/>
          </a:prstGeom>
          <a:effectLst>
            <a:softEdge rad="31750"/>
          </a:effectLst>
        </p:spPr>
      </p:pic>
      <p:pic>
        <p:nvPicPr>
          <p:cNvPr id="4" name="图片 3"/>
          <p:cNvPicPr>
            <a:picLocks noChangeAspect="1"/>
          </p:cNvPicPr>
          <p:nvPr/>
        </p:nvPicPr>
        <p:blipFill rotWithShape="1">
          <a:blip r:embed="rId6">
            <a:extLst>
              <a:ext uri="{28A0092B-C50C-407E-A947-70E740481C1C}">
                <a14:useLocalDpi xmlns:a14="http://schemas.microsoft.com/office/drawing/2010/main" val="0"/>
              </a:ext>
            </a:extLst>
          </a:blip>
          <a:srcRect t="36785" r="-701"/>
          <a:stretch/>
        </p:blipFill>
        <p:spPr>
          <a:xfrm>
            <a:off x="980986" y="3723971"/>
            <a:ext cx="3027219" cy="413620"/>
          </a:xfrm>
          <a:prstGeom prst="rect">
            <a:avLst/>
          </a:prstGeom>
          <a:effectLst>
            <a:softEdge rad="31750"/>
          </a:effectLst>
        </p:spPr>
      </p:pic>
      <p:sp>
        <p:nvSpPr>
          <p:cNvPr id="5" name="文本框 4"/>
          <p:cNvSpPr txBox="1"/>
          <p:nvPr/>
        </p:nvSpPr>
        <p:spPr>
          <a:xfrm>
            <a:off x="984832" y="2397095"/>
            <a:ext cx="3068323" cy="276999"/>
          </a:xfrm>
          <a:prstGeom prst="rect">
            <a:avLst/>
          </a:prstGeom>
          <a:noFill/>
        </p:spPr>
        <p:txBody>
          <a:bodyPr wrap="square" rtlCol="0">
            <a:spAutoFit/>
          </a:bodyPr>
          <a:lstStyle/>
          <a:p>
            <a:r>
              <a:rPr lang="zh-CN" altLang="en-US" sz="1200" smtClean="0">
                <a:solidFill>
                  <a:schemeClr val="tx1">
                    <a:lumMod val="75000"/>
                    <a:lumOff val="25000"/>
                  </a:schemeClr>
                </a:solidFill>
                <a:latin typeface="Arial" pitchFamily="34" charset="0"/>
                <a:ea typeface="微软雅黑" pitchFamily="34" charset="-122"/>
              </a:rPr>
              <a:t>下为四</a:t>
            </a:r>
            <a:r>
              <a:rPr lang="zh-CN" altLang="en-US" sz="1200">
                <a:solidFill>
                  <a:schemeClr val="tx1">
                    <a:lumMod val="75000"/>
                    <a:lumOff val="25000"/>
                  </a:schemeClr>
                </a:solidFill>
                <a:latin typeface="Arial" pitchFamily="34" charset="0"/>
                <a:ea typeface="微软雅黑" pitchFamily="34" charset="-122"/>
              </a:rPr>
              <a:t>种物质的</a:t>
            </a:r>
            <a:r>
              <a:rPr lang="zh-CN" altLang="en-US" sz="1200" smtClean="0">
                <a:solidFill>
                  <a:schemeClr val="tx1">
                    <a:lumMod val="75000"/>
                    <a:lumOff val="25000"/>
                  </a:schemeClr>
                </a:solidFill>
                <a:latin typeface="Arial" pitchFamily="34" charset="0"/>
                <a:ea typeface="微软雅黑" pitchFamily="34" charset="-122"/>
              </a:rPr>
              <a:t>速率方程：</a:t>
            </a:r>
            <a:endParaRPr lang="zh-CN" altLang="en-US" sz="1200">
              <a:solidFill>
                <a:schemeClr val="tx1">
                  <a:lumMod val="75000"/>
                  <a:lumOff val="25000"/>
                </a:schemeClr>
              </a:solidFill>
              <a:latin typeface="Arial" pitchFamily="34" charset="0"/>
              <a:ea typeface="微软雅黑" pitchFamily="34" charset="-122"/>
            </a:endParaRPr>
          </a:p>
        </p:txBody>
      </p:sp>
      <p:sp>
        <p:nvSpPr>
          <p:cNvPr id="6" name="文本框 5"/>
          <p:cNvSpPr txBox="1"/>
          <p:nvPr/>
        </p:nvSpPr>
        <p:spPr>
          <a:xfrm>
            <a:off x="4458660" y="2008928"/>
            <a:ext cx="4151409" cy="830997"/>
          </a:xfrm>
          <a:prstGeom prst="rect">
            <a:avLst/>
          </a:prstGeom>
          <a:noFill/>
        </p:spPr>
        <p:txBody>
          <a:bodyPr wrap="square" rtlCol="0">
            <a:spAutoFit/>
          </a:bodyPr>
          <a:lstStyle/>
          <a:p>
            <a:r>
              <a:rPr lang="zh-CN" altLang="en-US" sz="1200" smtClean="0">
                <a:solidFill>
                  <a:schemeClr val="tx1">
                    <a:lumMod val="75000"/>
                    <a:lumOff val="25000"/>
                  </a:schemeClr>
                </a:solidFill>
                <a:latin typeface="Arial" pitchFamily="34" charset="0"/>
                <a:ea typeface="微软雅黑" pitchFamily="34" charset="-122"/>
              </a:rPr>
              <a:t>    其中</a:t>
            </a:r>
            <a:r>
              <a:rPr lang="en-US" altLang="zh-CN" sz="1200">
                <a:solidFill>
                  <a:schemeClr val="tx1">
                    <a:lumMod val="75000"/>
                    <a:lumOff val="25000"/>
                  </a:schemeClr>
                </a:solidFill>
                <a:latin typeface="Arial" pitchFamily="34" charset="0"/>
                <a:ea typeface="微软雅黑" pitchFamily="34" charset="-122"/>
              </a:rPr>
              <a:t>2</a:t>
            </a:r>
            <a:r>
              <a:rPr lang="zh-CN" altLang="en-US" sz="1200" smtClean="0">
                <a:solidFill>
                  <a:schemeClr val="tx1">
                    <a:lumMod val="75000"/>
                    <a:lumOff val="25000"/>
                  </a:schemeClr>
                </a:solidFill>
                <a:latin typeface="Arial" pitchFamily="34" charset="0"/>
                <a:ea typeface="微软雅黑" pitchFamily="34" charset="-122"/>
              </a:rPr>
              <a:t>，</a:t>
            </a:r>
            <a:r>
              <a:rPr lang="en-US" altLang="zh-CN" sz="1200">
                <a:solidFill>
                  <a:schemeClr val="tx1">
                    <a:lumMod val="75000"/>
                    <a:lumOff val="25000"/>
                  </a:schemeClr>
                </a:solidFill>
                <a:latin typeface="Arial" pitchFamily="34" charset="0"/>
                <a:ea typeface="微软雅黑" pitchFamily="34" charset="-122"/>
              </a:rPr>
              <a:t>3</a:t>
            </a:r>
            <a:r>
              <a:rPr lang="zh-CN" altLang="en-US" sz="1200" smtClean="0">
                <a:solidFill>
                  <a:schemeClr val="tx1">
                    <a:lumMod val="75000"/>
                    <a:lumOff val="25000"/>
                  </a:schemeClr>
                </a:solidFill>
                <a:latin typeface="Arial" pitchFamily="34" charset="0"/>
                <a:ea typeface="微软雅黑" pitchFamily="34" charset="-122"/>
              </a:rPr>
              <a:t>公式</a:t>
            </a:r>
            <a:r>
              <a:rPr lang="zh-CN" altLang="en-US" sz="1200">
                <a:solidFill>
                  <a:schemeClr val="tx1">
                    <a:lumMod val="75000"/>
                    <a:lumOff val="25000"/>
                  </a:schemeClr>
                </a:solidFill>
                <a:latin typeface="Arial" pitchFamily="34" charset="0"/>
                <a:ea typeface="微软雅黑" pitchFamily="34" charset="-122"/>
              </a:rPr>
              <a:t>相加可以</a:t>
            </a:r>
            <a:r>
              <a:rPr lang="zh-CN" altLang="en-US" sz="1200" smtClean="0">
                <a:solidFill>
                  <a:schemeClr val="tx1">
                    <a:lumMod val="75000"/>
                    <a:lumOff val="25000"/>
                  </a:schemeClr>
                </a:solidFill>
                <a:latin typeface="Arial" pitchFamily="34" charset="0"/>
                <a:ea typeface="微软雅黑" pitchFamily="34" charset="-122"/>
              </a:rPr>
              <a:t>推出</a:t>
            </a:r>
            <a:r>
              <a:rPr lang="en-US" altLang="zh-CN" sz="1200" smtClean="0">
                <a:solidFill>
                  <a:schemeClr val="tx1">
                    <a:lumMod val="75000"/>
                    <a:lumOff val="25000"/>
                  </a:schemeClr>
                </a:solidFill>
                <a:latin typeface="Arial" pitchFamily="34" charset="0"/>
                <a:ea typeface="微软雅黑" pitchFamily="34" charset="-122"/>
              </a:rPr>
              <a:t>dES/dt + dE/dt = 0</a:t>
            </a:r>
          </a:p>
          <a:p>
            <a:r>
              <a:rPr lang="zh-CN" altLang="en-US" sz="1200" smtClean="0">
                <a:solidFill>
                  <a:schemeClr val="tx1">
                    <a:lumMod val="75000"/>
                    <a:lumOff val="25000"/>
                  </a:schemeClr>
                </a:solidFill>
                <a:latin typeface="Arial" pitchFamily="34" charset="0"/>
                <a:ea typeface="微软雅黑" pitchFamily="34" charset="-122"/>
              </a:rPr>
              <a:t>即</a:t>
            </a:r>
            <a:r>
              <a:rPr lang="en-US" altLang="zh-CN" sz="1200" smtClean="0">
                <a:solidFill>
                  <a:schemeClr val="tx1">
                    <a:lumMod val="75000"/>
                    <a:lumOff val="25000"/>
                  </a:schemeClr>
                </a:solidFill>
                <a:latin typeface="Arial" pitchFamily="34" charset="0"/>
                <a:ea typeface="微软雅黑" pitchFamily="34" charset="-122"/>
              </a:rPr>
              <a:t>Etotal = E + ES</a:t>
            </a:r>
            <a:r>
              <a:rPr lang="zh-CN" altLang="en-US" sz="1200" smtClean="0">
                <a:solidFill>
                  <a:schemeClr val="tx1">
                    <a:lumMod val="75000"/>
                    <a:lumOff val="25000"/>
                  </a:schemeClr>
                </a:solidFill>
                <a:latin typeface="Arial" pitchFamily="34" charset="0"/>
                <a:ea typeface="微软雅黑" pitchFamily="34" charset="-122"/>
              </a:rPr>
              <a:t>为一个常量</a:t>
            </a:r>
            <a:r>
              <a:rPr lang="zh-CN" altLang="en-US" sz="1200">
                <a:solidFill>
                  <a:schemeClr val="tx1">
                    <a:lumMod val="75000"/>
                    <a:lumOff val="25000"/>
                  </a:schemeClr>
                </a:solidFill>
                <a:latin typeface="Arial" pitchFamily="34" charset="0"/>
                <a:ea typeface="微软雅黑" pitchFamily="34" charset="-122"/>
              </a:rPr>
              <a:t>，也就表明酶在这个反应过程中既不会被产生，也不会被消耗，可知</a:t>
            </a:r>
            <a:r>
              <a:rPr lang="zh-CN" altLang="en-US" sz="1200" smtClean="0">
                <a:solidFill>
                  <a:schemeClr val="tx1">
                    <a:lumMod val="75000"/>
                    <a:lumOff val="25000"/>
                  </a:schemeClr>
                </a:solidFill>
                <a:latin typeface="Arial" pitchFamily="34" charset="0"/>
                <a:ea typeface="微软雅黑" pitchFamily="34" charset="-122"/>
              </a:rPr>
              <a:t>酶的总浓度保持不变。在稳态反应中，</a:t>
            </a:r>
            <a:r>
              <a:rPr lang="en-US" altLang="zh-CN" sz="1200" smtClean="0">
                <a:solidFill>
                  <a:schemeClr val="tx1">
                    <a:lumMod val="75000"/>
                    <a:lumOff val="25000"/>
                  </a:schemeClr>
                </a:solidFill>
                <a:latin typeface="Arial" pitchFamily="34" charset="0"/>
                <a:ea typeface="微软雅黑" pitchFamily="34" charset="-122"/>
              </a:rPr>
              <a:t>dES/dt = 0</a:t>
            </a:r>
            <a:r>
              <a:rPr lang="zh-CN" altLang="en-US" sz="1200" smtClean="0">
                <a:solidFill>
                  <a:schemeClr val="tx1">
                    <a:lumMod val="75000"/>
                    <a:lumOff val="25000"/>
                  </a:schemeClr>
                </a:solidFill>
                <a:latin typeface="Arial" pitchFamily="34" charset="0"/>
                <a:ea typeface="微软雅黑" pitchFamily="34" charset="-122"/>
              </a:rPr>
              <a:t>，所以由</a:t>
            </a:r>
            <a:r>
              <a:rPr lang="en-US" altLang="zh-CN" sz="1200">
                <a:solidFill>
                  <a:schemeClr val="tx1">
                    <a:lumMod val="75000"/>
                    <a:lumOff val="25000"/>
                  </a:schemeClr>
                </a:solidFill>
                <a:latin typeface="Arial" pitchFamily="34" charset="0"/>
                <a:ea typeface="微软雅黑" pitchFamily="34" charset="-122"/>
              </a:rPr>
              <a:t>2</a:t>
            </a:r>
            <a:r>
              <a:rPr lang="zh-CN" altLang="en-US" sz="1200" smtClean="0">
                <a:solidFill>
                  <a:schemeClr val="tx1">
                    <a:lumMod val="75000"/>
                    <a:lumOff val="25000"/>
                  </a:schemeClr>
                </a:solidFill>
                <a:latin typeface="Arial" pitchFamily="34" charset="0"/>
                <a:ea typeface="微软雅黑" pitchFamily="34" charset="-122"/>
              </a:rPr>
              <a:t>式</a:t>
            </a:r>
            <a:r>
              <a:rPr lang="zh-CN" altLang="en-US" sz="1200" smtClean="0">
                <a:solidFill>
                  <a:schemeClr val="tx1">
                    <a:lumMod val="75000"/>
                    <a:lumOff val="25000"/>
                  </a:schemeClr>
                </a:solidFill>
                <a:latin typeface="Arial" pitchFamily="34" charset="0"/>
                <a:ea typeface="微软雅黑" pitchFamily="34" charset="-122"/>
                <a:hlinkClick r:id="rId7" action="ppaction://hlinkfile"/>
              </a:rPr>
              <a:t>可知</a:t>
            </a:r>
            <a:r>
              <a:rPr lang="zh-CN" altLang="en-US" sz="1200" smtClean="0">
                <a:solidFill>
                  <a:schemeClr val="tx1">
                    <a:lumMod val="75000"/>
                    <a:lumOff val="25000"/>
                  </a:schemeClr>
                </a:solidFill>
                <a:latin typeface="Arial" pitchFamily="34" charset="0"/>
                <a:ea typeface="微软雅黑" pitchFamily="34" charset="-122"/>
              </a:rPr>
              <a:t>：</a:t>
            </a:r>
            <a:endParaRPr lang="zh-CN" altLang="en-US" sz="1200">
              <a:solidFill>
                <a:schemeClr val="tx1">
                  <a:lumMod val="75000"/>
                  <a:lumOff val="25000"/>
                </a:schemeClr>
              </a:solidFill>
              <a:latin typeface="Arial" pitchFamily="34" charset="0"/>
              <a:ea typeface="微软雅黑" pitchFamily="34" charset="-122"/>
            </a:endParaRPr>
          </a:p>
        </p:txBody>
      </p:sp>
      <p:pic>
        <p:nvPicPr>
          <p:cNvPr id="7" name="图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87610" y="2839925"/>
            <a:ext cx="3587262" cy="1715753"/>
          </a:xfrm>
          <a:prstGeom prst="rect">
            <a:avLst/>
          </a:prstGeom>
          <a:effectLst>
            <a:softEdge rad="12700"/>
          </a:effectLst>
        </p:spPr>
      </p:pic>
      <p:sp>
        <p:nvSpPr>
          <p:cNvPr id="8" name="文本框 7"/>
          <p:cNvSpPr txBox="1"/>
          <p:nvPr/>
        </p:nvSpPr>
        <p:spPr>
          <a:xfrm>
            <a:off x="4687610" y="4650985"/>
            <a:ext cx="1998784" cy="276999"/>
          </a:xfrm>
          <a:prstGeom prst="rect">
            <a:avLst/>
          </a:prstGeom>
          <a:noFill/>
        </p:spPr>
        <p:txBody>
          <a:bodyPr wrap="square" rtlCol="0">
            <a:spAutoFit/>
          </a:bodyPr>
          <a:lstStyle/>
          <a:p>
            <a:r>
              <a:rPr lang="zh-CN" altLang="en-US" sz="1200">
                <a:solidFill>
                  <a:schemeClr val="tx1">
                    <a:lumMod val="75000"/>
                    <a:lumOff val="25000"/>
                  </a:schemeClr>
                </a:solidFill>
                <a:latin typeface="Arial" pitchFamily="34" charset="0"/>
                <a:ea typeface="微软雅黑" pitchFamily="34" charset="-122"/>
              </a:rPr>
              <a:t>此</a:t>
            </a:r>
            <a:r>
              <a:rPr lang="zh-CN" altLang="en-US" sz="1200" smtClean="0">
                <a:solidFill>
                  <a:schemeClr val="tx1">
                    <a:lumMod val="75000"/>
                    <a:lumOff val="25000"/>
                  </a:schemeClr>
                </a:solidFill>
                <a:latin typeface="Arial" pitchFamily="34" charset="0"/>
                <a:ea typeface="微软雅黑" pitchFamily="34" charset="-122"/>
              </a:rPr>
              <a:t>为</a:t>
            </a:r>
            <a:r>
              <a:rPr lang="zh-CN" altLang="en-US" sz="1200">
                <a:solidFill>
                  <a:schemeClr val="tx1">
                    <a:lumMod val="75000"/>
                    <a:lumOff val="25000"/>
                  </a:schemeClr>
                </a:solidFill>
                <a:latin typeface="Arial" pitchFamily="34" charset="0"/>
                <a:ea typeface="微软雅黑" pitchFamily="34" charset="-122"/>
              </a:rPr>
              <a:t>米氏</a:t>
            </a:r>
            <a:r>
              <a:rPr lang="zh-CN" altLang="en-US" sz="1200" smtClean="0">
                <a:solidFill>
                  <a:schemeClr val="tx1">
                    <a:lumMod val="75000"/>
                    <a:lumOff val="25000"/>
                  </a:schemeClr>
                </a:solidFill>
                <a:latin typeface="Arial" pitchFamily="34" charset="0"/>
                <a:ea typeface="微软雅黑" pitchFamily="34" charset="-122"/>
              </a:rPr>
              <a:t>动力学</a:t>
            </a:r>
            <a:r>
              <a:rPr lang="zh-CN" altLang="en-US" sz="1200">
                <a:solidFill>
                  <a:schemeClr val="tx1">
                    <a:lumMod val="75000"/>
                    <a:lumOff val="25000"/>
                  </a:schemeClr>
                </a:solidFill>
                <a:latin typeface="Arial" pitchFamily="34" charset="0"/>
                <a:ea typeface="微软雅黑" pitchFamily="34" charset="-122"/>
              </a:rPr>
              <a:t>表达式</a:t>
            </a:r>
          </a:p>
        </p:txBody>
      </p:sp>
    </p:spTree>
    <p:extLst>
      <p:ext uri="{BB962C8B-B14F-4D97-AF65-F5344CB8AC3E}">
        <p14:creationId xmlns:p14="http://schemas.microsoft.com/office/powerpoint/2010/main" val="1244202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
  <p:tag name="ISPRING_RESOURCE_PATHS_HASH_PRESENTER" val="f6f5646db08adf65fdd0782471d8cdbe1f10b2af"/>
</p:tagLst>
</file>

<file path=ppt/theme/theme1.xml><?xml version="1.0" encoding="utf-8"?>
<a:theme xmlns:a="http://schemas.openxmlformats.org/drawingml/2006/main" name="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3714</TotalTime>
  <Words>2862</Words>
  <Application>Microsoft Office PowerPoint</Application>
  <PresentationFormat>全屏显示(16:9)</PresentationFormat>
  <Paragraphs>221</Paragraphs>
  <Slides>27</Slides>
  <Notes>27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Arial</vt:lpstr>
      <vt:lpstr>微软雅黑</vt:lpstr>
      <vt:lpstr>宋体</vt:lpstr>
      <vt:lpstr>Calibri</vt:lpstr>
      <vt:lpstr>Yuanti SC Regular</vt:lpstr>
      <vt:lpstr>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subject>www.1ppt.com</dc:subject>
  <dc:creator>www.1ppt.com</dc:creator>
  <cp:keywords>www.1ppt.com</cp:keywords>
  <dc:description>www.1ppt.com</dc:description>
  <cp:lastModifiedBy>Wang ls</cp:lastModifiedBy>
  <cp:revision>192</cp:revision>
  <dcterms:created xsi:type="dcterms:W3CDTF">2015-01-22T11:01:02Z</dcterms:created>
  <dcterms:modified xsi:type="dcterms:W3CDTF">2019-07-16T06:32:31Z</dcterms:modified>
  <cp:category>www.1ppt.com</cp:category>
  <cp:contentStatus>www.1ppt.com</cp:contentStatus>
</cp:coreProperties>
</file>