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FF"/>
    <a:srgbClr val="C84374"/>
    <a:srgbClr val="10B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0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7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0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1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1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0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4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C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30727" y="1397412"/>
            <a:ext cx="6730546" cy="4089844"/>
            <a:chOff x="308429" y="280388"/>
            <a:chExt cx="11575142" cy="637508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94895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400" kern="0" dirty="0" err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포탈별</a:t>
              </a:r>
              <a:r>
                <a:rPr lang="ko-KR" altLang="en-US" sz="24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영화 리뷰를 통한 사용자 성향 분석</a:t>
              </a:r>
              <a:endParaRPr lang="en-US" altLang="ko-KR" sz="24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80388"/>
              <a:ext cx="11575142" cy="1018864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white"/>
                  </a:solidFill>
                </a:rPr>
                <a:t>201701199 </a:t>
              </a:r>
              <a:r>
                <a:rPr lang="ko-KR" altLang="en-US" sz="2400" b="1" kern="0" dirty="0">
                  <a:solidFill>
                    <a:prstClr val="white"/>
                  </a:solidFill>
                </a:rPr>
                <a:t>남궁민재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1289862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026688" y="5747117"/>
              <a:ext cx="856883" cy="856882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5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276754" y="184268"/>
            <a:ext cx="11575142" cy="6313714"/>
            <a:chOff x="308429" y="290286"/>
            <a:chExt cx="11575142" cy="631371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34279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프로젝트 개요</a:t>
              </a:r>
              <a:endParaRPr lang="en-US" altLang="ko-KR" sz="2400" b="1" kern="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DE38A7-8972-49BF-A7E3-469382559F51}"/>
              </a:ext>
            </a:extLst>
          </p:cNvPr>
          <p:cNvGrpSpPr/>
          <p:nvPr/>
        </p:nvGrpSpPr>
        <p:grpSpPr>
          <a:xfrm>
            <a:off x="7842570" y="2632211"/>
            <a:ext cx="2009869" cy="2009869"/>
            <a:chOff x="3848989" y="2549153"/>
            <a:chExt cx="2009869" cy="2009869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F1081DDD-371F-4421-993A-603DC2715DDD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0B8B7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BFF157-BFB9-4F23-B8B7-EFD55766984C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4E5D70"/>
                  </a:solidFill>
                </a:rPr>
                <a:t>4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결론도출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4F3418-AE78-4B63-8042-19F2F8122B64}"/>
              </a:ext>
            </a:extLst>
          </p:cNvPr>
          <p:cNvGrpSpPr/>
          <p:nvPr/>
        </p:nvGrpSpPr>
        <p:grpSpPr>
          <a:xfrm>
            <a:off x="5928177" y="2642434"/>
            <a:ext cx="2009869" cy="2009869"/>
            <a:chOff x="3848989" y="2549153"/>
            <a:chExt cx="2009869" cy="2009869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A2AE73CC-9DA6-42A7-8EC6-ABC9420E214D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0B8B7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847CB34-B733-4667-9E26-DA45C5C24CD3}"/>
                </a:ext>
              </a:extLst>
            </p:cNvPr>
            <p:cNvSpPr/>
            <p:nvPr/>
          </p:nvSpPr>
          <p:spPr>
            <a:xfrm>
              <a:off x="4072462" y="2773448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4E5D70"/>
                  </a:solidFill>
                </a:rPr>
                <a:t>3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자료 분석 및 해석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405911-4900-4306-A9ED-68D482F16293}"/>
              </a:ext>
            </a:extLst>
          </p:cNvPr>
          <p:cNvGrpSpPr/>
          <p:nvPr/>
        </p:nvGrpSpPr>
        <p:grpSpPr>
          <a:xfrm>
            <a:off x="3992235" y="2662049"/>
            <a:ext cx="2009869" cy="2009869"/>
            <a:chOff x="3848989" y="2549153"/>
            <a:chExt cx="2009869" cy="2009869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9681DE72-880D-422F-9FD8-393CD5E1E865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0B8B7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8572295-5CC8-456B-B7C3-3F168411F66B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4E5D70"/>
                  </a:solidFill>
                </a:rPr>
                <a:t>2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데이터 수집 및 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형태소 분석</a:t>
              </a: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60E7A4-6BB6-4520-A207-97E285B181C9}"/>
              </a:ext>
            </a:extLst>
          </p:cNvPr>
          <p:cNvGrpSpPr/>
          <p:nvPr/>
        </p:nvGrpSpPr>
        <p:grpSpPr>
          <a:xfrm>
            <a:off x="2054073" y="2662048"/>
            <a:ext cx="2009869" cy="2009869"/>
            <a:chOff x="1910827" y="2549152"/>
            <a:chExt cx="2009869" cy="2009869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08159AA2-F56E-45B3-8073-B1775A684C4F}"/>
                </a:ext>
              </a:extLst>
            </p:cNvPr>
            <p:cNvSpPr/>
            <p:nvPr/>
          </p:nvSpPr>
          <p:spPr>
            <a:xfrm rot="2700000">
              <a:off x="1910827" y="2549152"/>
              <a:ext cx="2009869" cy="2009869"/>
            </a:xfrm>
            <a:prstGeom prst="teardrop">
              <a:avLst/>
            </a:prstGeom>
            <a:solidFill>
              <a:srgbClr val="10B8B7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ABE819D-B426-48DA-89E1-0C4A0B03E3D6}"/>
                </a:ext>
              </a:extLst>
            </p:cNvPr>
            <p:cNvSpPr/>
            <p:nvPr/>
          </p:nvSpPr>
          <p:spPr>
            <a:xfrm>
              <a:off x="2148461" y="2786786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4E5D70"/>
                  </a:solidFill>
                </a:rPr>
                <a:t>1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영화 선적 및 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자료 수집</a:t>
              </a: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46ADBDE1-C423-4CE5-8E72-EE527EAC1AC5}"/>
              </a:ext>
            </a:extLst>
          </p:cNvPr>
          <p:cNvSpPr/>
          <p:nvPr/>
        </p:nvSpPr>
        <p:spPr>
          <a:xfrm>
            <a:off x="2230037" y="285329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DF6582-CDAE-440F-B47F-95748FD3F1CF}"/>
              </a:ext>
            </a:extLst>
          </p:cNvPr>
          <p:cNvSpPr/>
          <p:nvPr/>
        </p:nvSpPr>
        <p:spPr>
          <a:xfrm>
            <a:off x="4169318" y="2850726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A3F6E4F-0473-412D-B30C-B8CD2F840643}"/>
              </a:ext>
            </a:extLst>
          </p:cNvPr>
          <p:cNvSpPr/>
          <p:nvPr/>
        </p:nvSpPr>
        <p:spPr>
          <a:xfrm>
            <a:off x="6105260" y="283111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0BE097D-C5B5-4ABA-BD9E-C422C00D3775}"/>
              </a:ext>
            </a:extLst>
          </p:cNvPr>
          <p:cNvSpPr/>
          <p:nvPr/>
        </p:nvSpPr>
        <p:spPr>
          <a:xfrm>
            <a:off x="8019653" y="2820888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066A82-46EA-46AD-8144-4D7141EAACD3}"/>
              </a:ext>
            </a:extLst>
          </p:cNvPr>
          <p:cNvSpPr/>
          <p:nvPr/>
        </p:nvSpPr>
        <p:spPr>
          <a:xfrm>
            <a:off x="1737618" y="4812634"/>
            <a:ext cx="2668769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총 </a:t>
            </a:r>
            <a:r>
              <a:rPr lang="en-US" altLang="ko-KR" sz="1200" dirty="0">
                <a:solidFill>
                  <a:srgbClr val="4E5D70"/>
                </a:solidFill>
              </a:rPr>
              <a:t>10</a:t>
            </a:r>
            <a:r>
              <a:rPr lang="ko-KR" altLang="en-US" sz="1200" dirty="0">
                <a:solidFill>
                  <a:srgbClr val="4E5D70"/>
                </a:solidFill>
              </a:rPr>
              <a:t>가지 영화를 선정</a:t>
            </a:r>
            <a:r>
              <a:rPr lang="en-US" altLang="ko-KR" sz="1200" dirty="0">
                <a:solidFill>
                  <a:srgbClr val="4E5D70"/>
                </a:solidFill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영화 별로 </a:t>
            </a:r>
            <a:r>
              <a:rPr lang="ko-KR" altLang="en-US" sz="1200" dirty="0" err="1">
                <a:solidFill>
                  <a:srgbClr val="4E5D70"/>
                </a:solidFill>
              </a:rPr>
              <a:t>포탈별</a:t>
            </a:r>
            <a:r>
              <a:rPr lang="ko-KR" altLang="en-US" sz="1200" dirty="0">
                <a:solidFill>
                  <a:srgbClr val="4E5D70"/>
                </a:solidFill>
              </a:rPr>
              <a:t> 리뷰 </a:t>
            </a:r>
            <a:r>
              <a:rPr lang="en-US" altLang="ko-KR" sz="1200" dirty="0">
                <a:solidFill>
                  <a:srgbClr val="4E5D70"/>
                </a:solidFill>
              </a:rPr>
              <a:t>500</a:t>
            </a:r>
            <a:r>
              <a:rPr lang="ko-KR" altLang="en-US" sz="1200" dirty="0">
                <a:solidFill>
                  <a:srgbClr val="4E5D70"/>
                </a:solidFill>
              </a:rPr>
              <a:t>개 수집</a:t>
            </a:r>
            <a:r>
              <a:rPr lang="en-US" altLang="ko-KR" sz="1200" dirty="0">
                <a:solidFill>
                  <a:srgbClr val="4E5D70"/>
                </a:solidFill>
              </a:rPr>
              <a:t>,</a:t>
            </a:r>
            <a:r>
              <a:rPr lang="ko-KR" altLang="en-US" sz="1200" dirty="0">
                <a:solidFill>
                  <a:srgbClr val="4E5D70"/>
                </a:solidFill>
              </a:rPr>
              <a:t>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예외적으로 네이버의 악마를 보았다 리뷰만 </a:t>
            </a:r>
            <a:r>
              <a:rPr lang="en-US" altLang="ko-KR" sz="1200" dirty="0">
                <a:solidFill>
                  <a:srgbClr val="4E5D70"/>
                </a:solidFill>
              </a:rPr>
              <a:t>200</a:t>
            </a:r>
            <a:r>
              <a:rPr lang="ko-KR" altLang="en-US" sz="1200" dirty="0">
                <a:solidFill>
                  <a:srgbClr val="4E5D70"/>
                </a:solidFill>
              </a:rPr>
              <a:t>개 추가 수집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4E5D70"/>
                </a:solidFill>
              </a:rPr>
              <a:t>(</a:t>
            </a:r>
            <a:r>
              <a:rPr lang="ko-KR" altLang="en-US" sz="1200" dirty="0">
                <a:solidFill>
                  <a:srgbClr val="4E5D70"/>
                </a:solidFill>
              </a:rPr>
              <a:t>데이터 부족</a:t>
            </a:r>
            <a:r>
              <a:rPr lang="en-US" altLang="ko-KR" sz="1200" dirty="0">
                <a:solidFill>
                  <a:srgbClr val="4E5D70"/>
                </a:solidFill>
              </a:rPr>
              <a:t>), </a:t>
            </a:r>
            <a:r>
              <a:rPr lang="ko-KR" altLang="en-US" sz="1200" dirty="0">
                <a:solidFill>
                  <a:srgbClr val="4E5D70"/>
                </a:solidFill>
              </a:rPr>
              <a:t>총 </a:t>
            </a:r>
            <a:r>
              <a:rPr lang="en-US" altLang="ko-KR" sz="1200" dirty="0">
                <a:solidFill>
                  <a:srgbClr val="4E5D70"/>
                </a:solidFill>
              </a:rPr>
              <a:t>10200 </a:t>
            </a:r>
            <a:r>
              <a:rPr lang="ko-KR" altLang="en-US" sz="1200" dirty="0">
                <a:solidFill>
                  <a:srgbClr val="4E5D70"/>
                </a:solidFill>
              </a:rPr>
              <a:t>수집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AD99A4-FFDF-4ABD-8F26-C640D0D95F06}"/>
              </a:ext>
            </a:extLst>
          </p:cNvPr>
          <p:cNvSpPr/>
          <p:nvPr/>
        </p:nvSpPr>
        <p:spPr>
          <a:xfrm>
            <a:off x="3625646" y="1670456"/>
            <a:ext cx="266876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데이터 수집 후</a:t>
            </a:r>
            <a:r>
              <a:rPr lang="en-US" altLang="ko-KR" sz="1200" dirty="0">
                <a:solidFill>
                  <a:srgbClr val="4E5D70"/>
                </a:solidFill>
              </a:rPr>
              <a:t>, </a:t>
            </a:r>
            <a:r>
              <a:rPr lang="ko-KR" altLang="en-US" sz="1200" dirty="0">
                <a:solidFill>
                  <a:srgbClr val="4E5D70"/>
                </a:solidFill>
              </a:rPr>
              <a:t>정제 과정을 거친 뒤에 엑셀 프로그램을 이용하여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형태소 분석을 진행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A70C3D-DCC4-460A-BA64-A6D949EC638E}"/>
              </a:ext>
            </a:extLst>
          </p:cNvPr>
          <p:cNvSpPr/>
          <p:nvPr/>
        </p:nvSpPr>
        <p:spPr>
          <a:xfrm>
            <a:off x="5612097" y="4809431"/>
            <a:ext cx="2668769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사이트 별 리뷰 분석 및 형태소 분석을 통하여 데이터 해석을 진행함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A0C6F39-5AAF-4FC1-914A-354CA1C85AED}"/>
              </a:ext>
            </a:extLst>
          </p:cNvPr>
          <p:cNvSpPr/>
          <p:nvPr/>
        </p:nvSpPr>
        <p:spPr>
          <a:xfrm>
            <a:off x="7550259" y="2175497"/>
            <a:ext cx="266876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해석을 바탕으로 결론을 </a:t>
            </a:r>
            <a:r>
              <a:rPr lang="ko-KR" altLang="en-US" sz="1200" dirty="0" err="1">
                <a:solidFill>
                  <a:srgbClr val="4E5D70"/>
                </a:solidFill>
              </a:rPr>
              <a:t>도출시킴</a:t>
            </a:r>
            <a:r>
              <a:rPr lang="en-US" altLang="ko-KR" sz="1200" dirty="0">
                <a:solidFill>
                  <a:srgbClr val="4E5D7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25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기생충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, 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완벽한 타인</a:t>
              </a:r>
              <a:endParaRPr lang="en-US" altLang="ko-KR" sz="2400" b="1" kern="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브랜드 </a:t>
            </a:r>
            <a:r>
              <a:rPr lang="ko-KR" altLang="en-US" sz="1200" dirty="0" err="1">
                <a:solidFill>
                  <a:schemeClr val="tx1"/>
                </a:solidFill>
              </a:rPr>
              <a:t>벨류에</a:t>
            </a:r>
            <a:r>
              <a:rPr lang="ko-KR" altLang="en-US" sz="1200" dirty="0">
                <a:solidFill>
                  <a:schemeClr val="tx1"/>
                </a:solidFill>
              </a:rPr>
              <a:t> 어느정도 휩쓸리는 경향이 있음</a:t>
            </a:r>
            <a:r>
              <a:rPr lang="en-US" altLang="ko-KR" sz="1200" dirty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칸과 같은 요소들의 언급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사회적 이슈에 대한 포탈 별 비판적 시각이 뚜렷하게 확립되어 있음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호불호가</a:t>
            </a:r>
            <a:r>
              <a:rPr lang="ko-KR" altLang="en-US" sz="1200" dirty="0">
                <a:solidFill>
                  <a:schemeClr val="tx1"/>
                </a:solidFill>
              </a:rPr>
              <a:t> 확실하게 나뉨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네이버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권선징악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악인징벌과</a:t>
            </a:r>
            <a:r>
              <a:rPr lang="ko-KR" altLang="en-US" sz="1200" dirty="0">
                <a:solidFill>
                  <a:schemeClr val="tx1"/>
                </a:solidFill>
              </a:rPr>
              <a:t> 같은 </a:t>
            </a:r>
            <a:r>
              <a:rPr lang="ko-KR" altLang="en-US" sz="1200" dirty="0" err="1">
                <a:solidFill>
                  <a:schemeClr val="tx1"/>
                </a:solidFill>
              </a:rPr>
              <a:t>클리셰적인</a:t>
            </a:r>
            <a:r>
              <a:rPr lang="ko-KR" altLang="en-US" sz="1200" dirty="0">
                <a:solidFill>
                  <a:schemeClr val="tx1"/>
                </a:solidFill>
              </a:rPr>
              <a:t> 내용 전개에 대한 수요가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다소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다음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사회적 이슈에 대해 보수적인 시각을 가지고 있음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완벽한 타인 게이 옹호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언급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기생충 빈부격차 빈도 높음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글러브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, </a:t>
              </a:r>
              <a:r>
                <a:rPr lang="ko-KR" altLang="en-US" sz="2400" b="1" kern="0" dirty="0" err="1">
                  <a:solidFill>
                    <a:prstClr val="white">
                      <a:lumMod val="95000"/>
                    </a:prstClr>
                  </a:solidFill>
                </a:rPr>
                <a:t>말아톤</a:t>
              </a:r>
              <a:endParaRPr lang="en-US" altLang="ko-KR" sz="2400" b="1" kern="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사이트 별 보편적 감수성이 비슷함</a:t>
            </a:r>
            <a:r>
              <a:rPr lang="en-US" altLang="ko-KR" sz="1200" dirty="0">
                <a:solidFill>
                  <a:schemeClr val="tx1"/>
                </a:solidFill>
              </a:rPr>
              <a:t>.   (</a:t>
            </a:r>
            <a:r>
              <a:rPr lang="ko-KR" altLang="en-US" sz="1200" dirty="0">
                <a:solidFill>
                  <a:schemeClr val="tx1"/>
                </a:solidFill>
              </a:rPr>
              <a:t>보편적인 감동요소에 대한 공감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개개인의 상황에 대입시켜 감정이입을 하는 경향이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뚜렷한 차이점을 발견하지 못함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포탈 별 보편적 감수성이 상당부분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유사하다는 것을 파악할 수 있었음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트랜스포머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1, 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아이언맨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1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해당 영화 시리즈와 어린시절과 같은 단어에 대한 언급이 많았음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브랜드   </a:t>
            </a:r>
            <a:r>
              <a:rPr lang="ko-KR" altLang="en-US" sz="1200" dirty="0" err="1">
                <a:solidFill>
                  <a:schemeClr val="tx1"/>
                </a:solidFill>
              </a:rPr>
              <a:t>벨류에</a:t>
            </a:r>
            <a:r>
              <a:rPr lang="ko-KR" altLang="en-US" sz="1200" dirty="0">
                <a:solidFill>
                  <a:schemeClr val="tx1"/>
                </a:solidFill>
              </a:rPr>
              <a:t> 휩쓸리는 경향을 보임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스토리보단 영화 장르 특성상</a:t>
            </a:r>
            <a:r>
              <a:rPr lang="en-US" altLang="ko-KR" sz="1200" dirty="0">
                <a:solidFill>
                  <a:schemeClr val="tx1"/>
                </a:solidFill>
              </a:rPr>
              <a:t>, CG </a:t>
            </a:r>
            <a:r>
              <a:rPr lang="ko-KR" altLang="en-US" sz="1200" dirty="0">
                <a:solidFill>
                  <a:schemeClr val="tx1"/>
                </a:solidFill>
              </a:rPr>
              <a:t>혹은 </a:t>
            </a:r>
            <a:r>
              <a:rPr lang="ko-KR" altLang="en-US" sz="1200" dirty="0" err="1">
                <a:solidFill>
                  <a:schemeClr val="tx1"/>
                </a:solidFill>
              </a:rPr>
              <a:t>액션적</a:t>
            </a:r>
            <a:r>
              <a:rPr lang="ko-KR" altLang="en-US" sz="1200" dirty="0">
                <a:solidFill>
                  <a:schemeClr val="tx1"/>
                </a:solidFill>
              </a:rPr>
              <a:t> 요소에 대한 평가로 치중되어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다음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권선징악과 같은 전통적인 </a:t>
            </a:r>
            <a:r>
              <a:rPr lang="ko-KR" altLang="en-US" sz="1200" dirty="0" err="1">
                <a:solidFill>
                  <a:schemeClr val="tx1"/>
                </a:solidFill>
              </a:rPr>
              <a:t>클리셰에</a:t>
            </a:r>
            <a:r>
              <a:rPr lang="ko-KR" altLang="en-US" sz="1200" dirty="0">
                <a:solidFill>
                  <a:schemeClr val="tx1"/>
                </a:solidFill>
              </a:rPr>
              <a:t> 대한 반감이 일정 부분 포착됨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1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친절한 금자씨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, 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악마를 보았다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.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영화의 색채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감도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음악과 같은 예술적인 요소에 대한 언급이 많았음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배우들에 대한 언급이 다른 영화에   비해 훨씬 많았음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역시 브랜드 </a:t>
            </a:r>
            <a:r>
              <a:rPr lang="ko-KR" altLang="en-US" sz="1200" dirty="0" err="1">
                <a:solidFill>
                  <a:schemeClr val="tx1"/>
                </a:solidFill>
              </a:rPr>
              <a:t>벨류에</a:t>
            </a:r>
            <a:r>
              <a:rPr lang="ko-KR" altLang="en-US" sz="1200" dirty="0">
                <a:solidFill>
                  <a:schemeClr val="tx1"/>
                </a:solidFill>
              </a:rPr>
              <a:t>  휩쓸리는 경향이 보임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하지만 역시 두 사이트 모두 지나치게 폭력적이라는 피드백이 존재했음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네이버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권선징악이라는 전통적 </a:t>
            </a:r>
            <a:r>
              <a:rPr lang="ko-KR" altLang="en-US" sz="1200" dirty="0" err="1">
                <a:solidFill>
                  <a:schemeClr val="tx1"/>
                </a:solidFill>
              </a:rPr>
              <a:t>클리셰에</a:t>
            </a:r>
            <a:r>
              <a:rPr lang="ko-KR" altLang="en-US" sz="1200" dirty="0">
                <a:solidFill>
                  <a:schemeClr val="tx1"/>
                </a:solidFill>
              </a:rPr>
              <a:t> 대한 수요가 많았음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다음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극 중 금자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이영애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의 복수에 대한 회의적인 반응이 일부 존재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7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 err="1">
                  <a:solidFill>
                    <a:prstClr val="white">
                      <a:lumMod val="95000"/>
                    </a:prstClr>
                  </a:solidFill>
                </a:rPr>
                <a:t>라라랜드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, 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조제 호랑이 그리고 물고기들</a:t>
              </a:r>
              <a:endParaRPr lang="en-US" altLang="ko-KR" sz="2400" b="1" kern="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두 영화의 주인공의 사랑에 대한 평가가 현실적이라는 평이 지배적이었음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비슷한 연애 감수성을 지녔다고 파악됨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두 영화 모두 독특한 전개방식으로   인한 </a:t>
            </a:r>
            <a:r>
              <a:rPr lang="ko-KR" altLang="en-US" sz="1200" dirty="0" err="1">
                <a:solidFill>
                  <a:schemeClr val="tx1"/>
                </a:solidFill>
              </a:rPr>
              <a:t>호불호가</a:t>
            </a:r>
            <a:r>
              <a:rPr lang="ko-KR" altLang="en-US" sz="1200" dirty="0">
                <a:solidFill>
                  <a:schemeClr val="tx1"/>
                </a:solidFill>
              </a:rPr>
              <a:t> 확실하게 갈렸음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네이버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조제에서 여성혐오에 대한 언급이 있음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다소 진보적인 비판적 시각을 가진 것으로 사료됨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다음에 대비하여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하지만 아이러니 하게도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일부 사용자들의 </a:t>
            </a:r>
            <a:r>
              <a:rPr lang="ko-KR" altLang="en-US" sz="1200" dirty="0" err="1">
                <a:solidFill>
                  <a:schemeClr val="tx1"/>
                </a:solidFill>
              </a:rPr>
              <a:t>라라랜드에서</a:t>
            </a:r>
            <a:r>
              <a:rPr lang="ko-KR" altLang="en-US" sz="1200" dirty="0">
                <a:solidFill>
                  <a:schemeClr val="tx1"/>
                </a:solidFill>
              </a:rPr>
              <a:t> 여성 주인공을 바람 피웠다며 비난하는 의견도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다음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조제의 무형적요소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음악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색채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등에 대한 평가가 존재했음</a:t>
            </a:r>
            <a:r>
              <a:rPr lang="en-US" altLang="ko-KR" sz="1200" dirty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네이버엔 없음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74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14837" y="40529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9477" y="864484"/>
            <a:ext cx="3273879" cy="2943858"/>
          </a:xfrm>
          <a:prstGeom prst="ellipse">
            <a:avLst/>
          </a:prstGeom>
          <a:solidFill>
            <a:srgbClr val="0A4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비판적 사고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256DD2-6C3A-414A-B4F8-C16504899909}"/>
              </a:ext>
            </a:extLst>
          </p:cNvPr>
          <p:cNvSpPr/>
          <p:nvPr/>
        </p:nvSpPr>
        <p:spPr>
          <a:xfrm>
            <a:off x="4459059" y="864484"/>
            <a:ext cx="3273879" cy="2943858"/>
          </a:xfrm>
          <a:prstGeom prst="ellipse">
            <a:avLst/>
          </a:prstGeom>
          <a:solidFill>
            <a:srgbClr val="1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보편적 감수성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FD9448-5865-4526-98CB-565698509EDB}"/>
              </a:ext>
            </a:extLst>
          </p:cNvPr>
          <p:cNvSpPr/>
          <p:nvPr/>
        </p:nvSpPr>
        <p:spPr>
          <a:xfrm>
            <a:off x="8558644" y="807577"/>
            <a:ext cx="3273879" cy="2943858"/>
          </a:xfrm>
          <a:prstGeom prst="ellipse">
            <a:avLst/>
          </a:prstGeom>
          <a:solidFill>
            <a:srgbClr val="C84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오락적 감수성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08A80BA-41C8-448D-AC9C-A7B03FEF9E81}"/>
              </a:ext>
            </a:extLst>
          </p:cNvPr>
          <p:cNvSpPr/>
          <p:nvPr/>
        </p:nvSpPr>
        <p:spPr>
          <a:xfrm>
            <a:off x="2477897" y="3627562"/>
            <a:ext cx="3273879" cy="294385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예술적 감수성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FEEC0B-B120-4BE6-BA13-0DFB2888093F}"/>
              </a:ext>
            </a:extLst>
          </p:cNvPr>
          <p:cNvSpPr/>
          <p:nvPr/>
        </p:nvSpPr>
        <p:spPr>
          <a:xfrm>
            <a:off x="6577482" y="3627562"/>
            <a:ext cx="3273879" cy="2943858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prstClr val="white"/>
                </a:solidFill>
              </a:rPr>
              <a:t>연애적</a:t>
            </a:r>
            <a:r>
              <a:rPr lang="ko-KR" altLang="en-US" sz="2400" b="1" dirty="0">
                <a:solidFill>
                  <a:prstClr val="white"/>
                </a:solidFill>
              </a:rPr>
              <a:t> 감수성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56360"/>
      </p:ext>
    </p:extLst>
  </p:cSld>
  <p:clrMapOvr>
    <a:masterClrMapping/>
  </p:clrMapOvr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423</Words>
  <Application>Microsoft Office PowerPoint</Application>
  <PresentationFormat>와이드스크린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남궁민재 남궁민재</cp:lastModifiedBy>
  <cp:revision>7</cp:revision>
  <dcterms:created xsi:type="dcterms:W3CDTF">2020-12-01T02:46:39Z</dcterms:created>
  <dcterms:modified xsi:type="dcterms:W3CDTF">2020-12-08T20:10:51Z</dcterms:modified>
</cp:coreProperties>
</file>