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62" r:id="rId4"/>
    <p:sldId id="264" r:id="rId5"/>
    <p:sldId id="265" r:id="rId6"/>
    <p:sldId id="266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FFFF"/>
    <a:srgbClr val="C84374"/>
    <a:srgbClr val="10B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>
        <p:scale>
          <a:sx n="50" d="100"/>
          <a:sy n="50" d="100"/>
        </p:scale>
        <p:origin x="12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0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7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40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11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1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0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4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C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30727" y="1397412"/>
            <a:ext cx="6730546" cy="4089844"/>
            <a:chOff x="308429" y="280388"/>
            <a:chExt cx="11575142" cy="637508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94895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2400" kern="0" dirty="0" err="1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포탈별</a:t>
              </a:r>
              <a:r>
                <a:rPr lang="ko-KR" altLang="en-US" sz="24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 영화 리뷰를 통한 사용자 성향 분석</a:t>
              </a:r>
              <a:endParaRPr lang="en-US" altLang="ko-KR" sz="2400" kern="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80388"/>
              <a:ext cx="11575142" cy="1018864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b="1" kern="0" dirty="0">
                  <a:solidFill>
                    <a:prstClr val="white"/>
                  </a:solidFill>
                </a:rPr>
                <a:t>201701199 </a:t>
              </a:r>
              <a:r>
                <a:rPr lang="ko-KR" altLang="en-US" sz="2400" b="1" kern="0" dirty="0">
                  <a:solidFill>
                    <a:prstClr val="white"/>
                  </a:solidFill>
                </a:rPr>
                <a:t>남궁민재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1289862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026688" y="5747117"/>
              <a:ext cx="856883" cy="856882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5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276754" y="184268"/>
            <a:ext cx="11575142" cy="6313714"/>
            <a:chOff x="308429" y="290286"/>
            <a:chExt cx="11575142" cy="631371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34279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프로젝트 개요</a:t>
              </a:r>
              <a:endParaRPr lang="en-US" altLang="ko-KR" sz="2400" b="1" kern="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BDE38A7-8972-49BF-A7E3-469382559F51}"/>
              </a:ext>
            </a:extLst>
          </p:cNvPr>
          <p:cNvGrpSpPr/>
          <p:nvPr/>
        </p:nvGrpSpPr>
        <p:grpSpPr>
          <a:xfrm>
            <a:off x="7842570" y="2632211"/>
            <a:ext cx="2009869" cy="2009869"/>
            <a:chOff x="3848989" y="2549153"/>
            <a:chExt cx="2009869" cy="2009869"/>
          </a:xfrm>
        </p:grpSpPr>
        <p:sp>
          <p:nvSpPr>
            <p:cNvPr id="20" name="눈물 방울 19">
              <a:extLst>
                <a:ext uri="{FF2B5EF4-FFF2-40B4-BE49-F238E27FC236}">
                  <a16:creationId xmlns:a16="http://schemas.microsoft.com/office/drawing/2014/main" id="{F1081DDD-371F-4421-993A-603DC2715DDD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0B8B7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BFF157-BFB9-4F23-B8B7-EFD55766984C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4E5D70"/>
                  </a:solidFill>
                </a:rPr>
                <a:t>4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결론도출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4F3418-AE78-4B63-8042-19F2F8122B64}"/>
              </a:ext>
            </a:extLst>
          </p:cNvPr>
          <p:cNvGrpSpPr/>
          <p:nvPr/>
        </p:nvGrpSpPr>
        <p:grpSpPr>
          <a:xfrm>
            <a:off x="5928177" y="2642434"/>
            <a:ext cx="2009869" cy="2009869"/>
            <a:chOff x="3848989" y="2549153"/>
            <a:chExt cx="2009869" cy="2009869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A2AE73CC-9DA6-42A7-8EC6-ABC9420E214D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0B8B7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847CB34-B733-4667-9E26-DA45C5C24CD3}"/>
                </a:ext>
              </a:extLst>
            </p:cNvPr>
            <p:cNvSpPr/>
            <p:nvPr/>
          </p:nvSpPr>
          <p:spPr>
            <a:xfrm>
              <a:off x="4072462" y="2773448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4E5D70"/>
                  </a:solidFill>
                </a:rPr>
                <a:t>3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자료 분석 및 해석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405911-4900-4306-A9ED-68D482F16293}"/>
              </a:ext>
            </a:extLst>
          </p:cNvPr>
          <p:cNvGrpSpPr/>
          <p:nvPr/>
        </p:nvGrpSpPr>
        <p:grpSpPr>
          <a:xfrm>
            <a:off x="3992235" y="2662049"/>
            <a:ext cx="2009869" cy="2009869"/>
            <a:chOff x="3848989" y="2549153"/>
            <a:chExt cx="2009869" cy="2009869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9681DE72-880D-422F-9FD8-393CD5E1E865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10B8B7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8572295-5CC8-456B-B7C3-3F168411F66B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4E5D70"/>
                  </a:solidFill>
                </a:rPr>
                <a:t>2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데이터 수집 및 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형태소 분석</a:t>
              </a: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60E7A4-6BB6-4520-A207-97E285B181C9}"/>
              </a:ext>
            </a:extLst>
          </p:cNvPr>
          <p:cNvGrpSpPr/>
          <p:nvPr/>
        </p:nvGrpSpPr>
        <p:grpSpPr>
          <a:xfrm>
            <a:off x="2054073" y="2662048"/>
            <a:ext cx="2009869" cy="2009869"/>
            <a:chOff x="1910827" y="2549152"/>
            <a:chExt cx="2009869" cy="2009869"/>
          </a:xfrm>
        </p:grpSpPr>
        <p:sp>
          <p:nvSpPr>
            <p:cNvPr id="31" name="눈물 방울 30">
              <a:extLst>
                <a:ext uri="{FF2B5EF4-FFF2-40B4-BE49-F238E27FC236}">
                  <a16:creationId xmlns:a16="http://schemas.microsoft.com/office/drawing/2014/main" id="{08159AA2-F56E-45B3-8073-B1775A684C4F}"/>
                </a:ext>
              </a:extLst>
            </p:cNvPr>
            <p:cNvSpPr/>
            <p:nvPr/>
          </p:nvSpPr>
          <p:spPr>
            <a:xfrm rot="2700000">
              <a:off x="1910827" y="2549152"/>
              <a:ext cx="2009869" cy="2009869"/>
            </a:xfrm>
            <a:prstGeom prst="teardrop">
              <a:avLst/>
            </a:prstGeom>
            <a:solidFill>
              <a:srgbClr val="10B8B7"/>
            </a:solidFill>
            <a:ln>
              <a:noFill/>
            </a:ln>
            <a:effectLst>
              <a:outerShdw blurRad="1397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ABE819D-B426-48DA-89E1-0C4A0B03E3D6}"/>
                </a:ext>
              </a:extLst>
            </p:cNvPr>
            <p:cNvSpPr/>
            <p:nvPr/>
          </p:nvSpPr>
          <p:spPr>
            <a:xfrm>
              <a:off x="2148461" y="2786786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4E5D70"/>
                  </a:solidFill>
                </a:rPr>
                <a:t>1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영화 선정 및 </a:t>
              </a:r>
              <a:endParaRPr lang="en-US" altLang="ko-KR" sz="1200" b="1" dirty="0">
                <a:solidFill>
                  <a:srgbClr val="4E5D70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b="1" dirty="0">
                  <a:solidFill>
                    <a:srgbClr val="4E5D70"/>
                  </a:solidFill>
                </a:rPr>
                <a:t>자료 수집</a:t>
              </a:r>
              <a:endParaRPr lang="en-US" altLang="ko-KR" sz="1200" b="1" dirty="0">
                <a:solidFill>
                  <a:srgbClr val="4E5D70"/>
                </a:solidFill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46ADBDE1-C423-4CE5-8E72-EE527EAC1AC5}"/>
              </a:ext>
            </a:extLst>
          </p:cNvPr>
          <p:cNvSpPr/>
          <p:nvPr/>
        </p:nvSpPr>
        <p:spPr>
          <a:xfrm>
            <a:off x="2230037" y="285329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5DF6582-CDAE-440F-B47F-95748FD3F1CF}"/>
              </a:ext>
            </a:extLst>
          </p:cNvPr>
          <p:cNvSpPr/>
          <p:nvPr/>
        </p:nvSpPr>
        <p:spPr>
          <a:xfrm>
            <a:off x="4169318" y="2850726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A3F6E4F-0473-412D-B30C-B8CD2F840643}"/>
              </a:ext>
            </a:extLst>
          </p:cNvPr>
          <p:cNvSpPr/>
          <p:nvPr/>
        </p:nvSpPr>
        <p:spPr>
          <a:xfrm>
            <a:off x="6105260" y="283111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0BE097D-C5B5-4ABA-BD9E-C422C00D3775}"/>
              </a:ext>
            </a:extLst>
          </p:cNvPr>
          <p:cNvSpPr/>
          <p:nvPr/>
        </p:nvSpPr>
        <p:spPr>
          <a:xfrm>
            <a:off x="8019653" y="2820888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066A82-46EA-46AD-8144-4D7141EAACD3}"/>
              </a:ext>
            </a:extLst>
          </p:cNvPr>
          <p:cNvSpPr/>
          <p:nvPr/>
        </p:nvSpPr>
        <p:spPr>
          <a:xfrm>
            <a:off x="1737618" y="4812634"/>
            <a:ext cx="2668769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총 </a:t>
            </a:r>
            <a:r>
              <a:rPr lang="en-US" altLang="ko-KR" sz="1200" dirty="0">
                <a:solidFill>
                  <a:srgbClr val="4E5D70"/>
                </a:solidFill>
              </a:rPr>
              <a:t>10</a:t>
            </a:r>
            <a:r>
              <a:rPr lang="ko-KR" altLang="en-US" sz="1200" dirty="0">
                <a:solidFill>
                  <a:srgbClr val="4E5D70"/>
                </a:solidFill>
              </a:rPr>
              <a:t>가지 영화를 선정</a:t>
            </a:r>
            <a:r>
              <a:rPr lang="en-US" altLang="ko-KR" sz="1200" dirty="0">
                <a:solidFill>
                  <a:srgbClr val="4E5D70"/>
                </a:solidFill>
              </a:rPr>
              <a:t>,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영화 별로 </a:t>
            </a:r>
            <a:r>
              <a:rPr lang="ko-KR" altLang="en-US" sz="1200" dirty="0" err="1">
                <a:solidFill>
                  <a:srgbClr val="4E5D70"/>
                </a:solidFill>
              </a:rPr>
              <a:t>포탈별</a:t>
            </a:r>
            <a:r>
              <a:rPr lang="ko-KR" altLang="en-US" sz="1200" dirty="0">
                <a:solidFill>
                  <a:srgbClr val="4E5D70"/>
                </a:solidFill>
              </a:rPr>
              <a:t> 리뷰 </a:t>
            </a:r>
            <a:r>
              <a:rPr lang="en-US" altLang="ko-KR" sz="1200" dirty="0">
                <a:solidFill>
                  <a:srgbClr val="4E5D70"/>
                </a:solidFill>
              </a:rPr>
              <a:t>500</a:t>
            </a:r>
            <a:r>
              <a:rPr lang="ko-KR" altLang="en-US" sz="1200" dirty="0">
                <a:solidFill>
                  <a:srgbClr val="4E5D70"/>
                </a:solidFill>
              </a:rPr>
              <a:t>개 수집</a:t>
            </a:r>
            <a:r>
              <a:rPr lang="en-US" altLang="ko-KR" sz="1200" dirty="0">
                <a:solidFill>
                  <a:srgbClr val="4E5D70"/>
                </a:solidFill>
              </a:rPr>
              <a:t>,</a:t>
            </a:r>
            <a:r>
              <a:rPr lang="ko-KR" altLang="en-US" sz="1200" dirty="0">
                <a:solidFill>
                  <a:srgbClr val="4E5D70"/>
                </a:solidFill>
              </a:rPr>
              <a:t>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예외적으로 네이버의 악마를 보았다 리뷰만 </a:t>
            </a:r>
            <a:r>
              <a:rPr lang="en-US" altLang="ko-KR" sz="1200" dirty="0">
                <a:solidFill>
                  <a:srgbClr val="4E5D70"/>
                </a:solidFill>
              </a:rPr>
              <a:t>200</a:t>
            </a:r>
            <a:r>
              <a:rPr lang="ko-KR" altLang="en-US" sz="1200" dirty="0">
                <a:solidFill>
                  <a:srgbClr val="4E5D70"/>
                </a:solidFill>
              </a:rPr>
              <a:t>개 추가 수집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rgbClr val="4E5D70"/>
                </a:solidFill>
              </a:rPr>
              <a:t>(</a:t>
            </a:r>
            <a:r>
              <a:rPr lang="ko-KR" altLang="en-US" sz="1200" dirty="0">
                <a:solidFill>
                  <a:srgbClr val="4E5D70"/>
                </a:solidFill>
              </a:rPr>
              <a:t>데이터 부족</a:t>
            </a:r>
            <a:r>
              <a:rPr lang="en-US" altLang="ko-KR" sz="1200" dirty="0">
                <a:solidFill>
                  <a:srgbClr val="4E5D70"/>
                </a:solidFill>
              </a:rPr>
              <a:t>), </a:t>
            </a:r>
            <a:r>
              <a:rPr lang="ko-KR" altLang="en-US" sz="1200" dirty="0">
                <a:solidFill>
                  <a:srgbClr val="4E5D70"/>
                </a:solidFill>
              </a:rPr>
              <a:t>총 </a:t>
            </a:r>
            <a:r>
              <a:rPr lang="en-US" altLang="ko-KR" sz="1200" dirty="0">
                <a:solidFill>
                  <a:srgbClr val="4E5D70"/>
                </a:solidFill>
              </a:rPr>
              <a:t>10200 </a:t>
            </a:r>
            <a:r>
              <a:rPr lang="ko-KR" altLang="en-US" sz="1200" dirty="0">
                <a:solidFill>
                  <a:srgbClr val="4E5D70"/>
                </a:solidFill>
              </a:rPr>
              <a:t>수집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AD99A4-FFDF-4ABD-8F26-C640D0D95F06}"/>
              </a:ext>
            </a:extLst>
          </p:cNvPr>
          <p:cNvSpPr/>
          <p:nvPr/>
        </p:nvSpPr>
        <p:spPr>
          <a:xfrm>
            <a:off x="3625646" y="1670456"/>
            <a:ext cx="266876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데이터 수집 후</a:t>
            </a:r>
            <a:r>
              <a:rPr lang="en-US" altLang="ko-KR" sz="1200" dirty="0">
                <a:solidFill>
                  <a:srgbClr val="4E5D70"/>
                </a:solidFill>
              </a:rPr>
              <a:t>, </a:t>
            </a:r>
            <a:r>
              <a:rPr lang="ko-KR" altLang="en-US" sz="1200" dirty="0">
                <a:solidFill>
                  <a:srgbClr val="4E5D70"/>
                </a:solidFill>
              </a:rPr>
              <a:t>정제 과정을 거친 뒤에 엑셀 프로그램을 이용하여 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형태소 분석을 진행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A70C3D-DCC4-460A-BA64-A6D949EC638E}"/>
              </a:ext>
            </a:extLst>
          </p:cNvPr>
          <p:cNvSpPr/>
          <p:nvPr/>
        </p:nvSpPr>
        <p:spPr>
          <a:xfrm>
            <a:off x="5612097" y="4809431"/>
            <a:ext cx="2668769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사이트 별 리뷰 분석 및 형태소 분석을 통하여 데이터 해석을 진행함</a:t>
            </a:r>
            <a:endParaRPr lang="en-US" altLang="ko-KR" sz="1200" dirty="0">
              <a:solidFill>
                <a:srgbClr val="4E5D7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A0C6F39-5AAF-4FC1-914A-354CA1C85AED}"/>
              </a:ext>
            </a:extLst>
          </p:cNvPr>
          <p:cNvSpPr/>
          <p:nvPr/>
        </p:nvSpPr>
        <p:spPr>
          <a:xfrm>
            <a:off x="7550259" y="2175497"/>
            <a:ext cx="266876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E5D70"/>
                </a:solidFill>
              </a:rPr>
              <a:t>해석을 바탕으로 결론을 </a:t>
            </a:r>
            <a:r>
              <a:rPr lang="ko-KR" altLang="en-US" sz="1200" dirty="0" err="1">
                <a:solidFill>
                  <a:srgbClr val="4E5D70"/>
                </a:solidFill>
              </a:rPr>
              <a:t>도출시킴</a:t>
            </a:r>
            <a:r>
              <a:rPr lang="en-US" altLang="ko-KR" sz="1200" dirty="0">
                <a:solidFill>
                  <a:srgbClr val="4E5D7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25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14837" y="40529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항목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59477" y="864484"/>
            <a:ext cx="3273879" cy="2943858"/>
          </a:xfrm>
          <a:prstGeom prst="ellipse">
            <a:avLst/>
          </a:prstGeom>
          <a:solidFill>
            <a:srgbClr val="0A4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비판적 사고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256DD2-6C3A-414A-B4F8-C16504899909}"/>
              </a:ext>
            </a:extLst>
          </p:cNvPr>
          <p:cNvSpPr/>
          <p:nvPr/>
        </p:nvSpPr>
        <p:spPr>
          <a:xfrm>
            <a:off x="4459059" y="864484"/>
            <a:ext cx="3273879" cy="2943858"/>
          </a:xfrm>
          <a:prstGeom prst="ellipse">
            <a:avLst/>
          </a:prstGeom>
          <a:solidFill>
            <a:srgbClr val="1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보편적 감수성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FD9448-5865-4526-98CB-565698509EDB}"/>
              </a:ext>
            </a:extLst>
          </p:cNvPr>
          <p:cNvSpPr/>
          <p:nvPr/>
        </p:nvSpPr>
        <p:spPr>
          <a:xfrm>
            <a:off x="8558644" y="807577"/>
            <a:ext cx="3273879" cy="2943858"/>
          </a:xfrm>
          <a:prstGeom prst="ellipse">
            <a:avLst/>
          </a:prstGeom>
          <a:solidFill>
            <a:srgbClr val="C843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오락적 감수성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08A80BA-41C8-448D-AC9C-A7B03FEF9E81}"/>
              </a:ext>
            </a:extLst>
          </p:cNvPr>
          <p:cNvSpPr/>
          <p:nvPr/>
        </p:nvSpPr>
        <p:spPr>
          <a:xfrm>
            <a:off x="2477897" y="3627562"/>
            <a:ext cx="3273879" cy="294385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예술적 감수성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FEEC0B-B120-4BE6-BA13-0DFB2888093F}"/>
              </a:ext>
            </a:extLst>
          </p:cNvPr>
          <p:cNvSpPr/>
          <p:nvPr/>
        </p:nvSpPr>
        <p:spPr>
          <a:xfrm>
            <a:off x="6577482" y="3627562"/>
            <a:ext cx="3273879" cy="2943858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>
                <a:solidFill>
                  <a:prstClr val="white"/>
                </a:solidFill>
              </a:rPr>
              <a:t>연애적</a:t>
            </a:r>
            <a:r>
              <a:rPr lang="ko-KR" altLang="en-US" sz="2400" b="1" dirty="0">
                <a:solidFill>
                  <a:prstClr val="white"/>
                </a:solidFill>
              </a:rPr>
              <a:t> 감수성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5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기생충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, 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완벽한 타인 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(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비판적 시각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)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브랜드 </a:t>
            </a:r>
            <a:r>
              <a:rPr lang="ko-KR" altLang="en-US" sz="1200" dirty="0" err="1">
                <a:solidFill>
                  <a:schemeClr val="tx1"/>
                </a:solidFill>
              </a:rPr>
              <a:t>벨류에</a:t>
            </a:r>
            <a:r>
              <a:rPr lang="ko-KR" altLang="en-US" sz="1200" dirty="0">
                <a:solidFill>
                  <a:schemeClr val="tx1"/>
                </a:solidFill>
              </a:rPr>
              <a:t> 어느정도 휩쓸리는 경향이 있음</a:t>
            </a:r>
            <a:r>
              <a:rPr lang="en-US" altLang="ko-KR" sz="1200" dirty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칸과 같은 요소들의 언급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사회적 이슈에 대한 포탈 별 비판적 시각이 뚜렷하게 확립되어 있음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호불호가</a:t>
            </a:r>
            <a:r>
              <a:rPr lang="ko-KR" altLang="en-US" sz="1200" dirty="0">
                <a:solidFill>
                  <a:schemeClr val="tx1"/>
                </a:solidFill>
              </a:rPr>
              <a:t> 확실하게 나뉨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권선징악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악인징벌과</a:t>
            </a:r>
            <a:r>
              <a:rPr lang="ko-KR" altLang="en-US" sz="1200" dirty="0">
                <a:solidFill>
                  <a:schemeClr val="tx1"/>
                </a:solidFill>
              </a:rPr>
              <a:t> 같은 </a:t>
            </a:r>
            <a:r>
              <a:rPr lang="ko-KR" altLang="en-US" sz="1200" dirty="0" err="1">
                <a:solidFill>
                  <a:schemeClr val="tx1"/>
                </a:solidFill>
              </a:rPr>
              <a:t>클리셰적인</a:t>
            </a:r>
            <a:r>
              <a:rPr lang="ko-KR" altLang="en-US" sz="1200" dirty="0">
                <a:solidFill>
                  <a:schemeClr val="tx1"/>
                </a:solidFill>
              </a:rPr>
              <a:t> 내용 전개에 대한 수요가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다소 많음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사회적 이슈에 대해 보수적인 시각을 가지고 있음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완벽한 타인 게이 옹호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언급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기생충 빈부격차 빈도 높음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6DE2F5E-446D-4627-B8E6-0F5418AA2D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61" y="4488933"/>
            <a:ext cx="1229673" cy="506095"/>
          </a:xfrm>
          <a:prstGeom prst="rect">
            <a:avLst/>
          </a:prstGeom>
        </p:spPr>
      </p:pic>
      <p:pic>
        <p:nvPicPr>
          <p:cNvPr id="9" name="그림 8" descr="텍스트, 어두운, 시계, 표지판이(가) 표시된 사진&#10;&#10;자동 생성된 설명">
            <a:extLst>
              <a:ext uri="{FF2B5EF4-FFF2-40B4-BE49-F238E27FC236}">
                <a16:creationId xmlns:a16="http://schemas.microsoft.com/office/drawing/2014/main" id="{048B0DAA-DFDF-401B-A128-85412F43A5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36" y="3208476"/>
            <a:ext cx="1607722" cy="8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글러브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, </a:t>
              </a:r>
              <a:r>
                <a:rPr lang="ko-KR" altLang="en-US" sz="2400" b="1" kern="0" dirty="0" err="1">
                  <a:solidFill>
                    <a:prstClr val="white">
                      <a:lumMod val="95000"/>
                    </a:prstClr>
                  </a:solidFill>
                </a:rPr>
                <a:t>말아톤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(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보편적 감수성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)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사이트 별 보편적 감수성이 비슷함</a:t>
            </a:r>
            <a:r>
              <a:rPr lang="en-US" altLang="ko-KR" sz="1200" dirty="0">
                <a:solidFill>
                  <a:schemeClr val="tx1"/>
                </a:solidFill>
              </a:rPr>
              <a:t>.   (</a:t>
            </a:r>
            <a:r>
              <a:rPr lang="ko-KR" altLang="en-US" sz="1200" dirty="0">
                <a:solidFill>
                  <a:schemeClr val="tx1"/>
                </a:solidFill>
              </a:rPr>
              <a:t>보편적인 감동요소에 대한 공감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개개인의 상황에 대입시켜 감정이입을 하는 경향이 있음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뚜렷한 차이점을 발견하지 못함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포탈 별 보편적 감수성이 상당부분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유사하다는 것을 파악할 수 있었음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55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트랜스포머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1, 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아이언맨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1(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오락적 감수성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)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해당 영화 시리즈와 어린시절과 같은 단어에 대한 언급이 많았음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브랜드   </a:t>
            </a:r>
            <a:r>
              <a:rPr lang="ko-KR" altLang="en-US" sz="1200" dirty="0" err="1">
                <a:solidFill>
                  <a:schemeClr val="tx1"/>
                </a:solidFill>
              </a:rPr>
              <a:t>벨류에</a:t>
            </a:r>
            <a:r>
              <a:rPr lang="ko-KR" altLang="en-US" sz="1200" dirty="0">
                <a:solidFill>
                  <a:schemeClr val="tx1"/>
                </a:solidFill>
              </a:rPr>
              <a:t> 휩쓸리는 경향을 보임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스토리보단 영화 장르 특성상</a:t>
            </a:r>
            <a:r>
              <a:rPr lang="en-US" altLang="ko-KR" sz="1200" dirty="0">
                <a:solidFill>
                  <a:schemeClr val="tx1"/>
                </a:solidFill>
              </a:rPr>
              <a:t>, CG </a:t>
            </a:r>
            <a:r>
              <a:rPr lang="ko-KR" altLang="en-US" sz="1200" dirty="0">
                <a:solidFill>
                  <a:schemeClr val="tx1"/>
                </a:solidFill>
              </a:rPr>
              <a:t>혹은 </a:t>
            </a:r>
            <a:r>
              <a:rPr lang="ko-KR" altLang="en-US" sz="1200" dirty="0" err="1">
                <a:solidFill>
                  <a:schemeClr val="tx1"/>
                </a:solidFill>
              </a:rPr>
              <a:t>액션적</a:t>
            </a:r>
            <a:r>
              <a:rPr lang="ko-KR" altLang="en-US" sz="1200" dirty="0">
                <a:solidFill>
                  <a:schemeClr val="tx1"/>
                </a:solidFill>
              </a:rPr>
              <a:t> 요소에 대한 평가로 치중되어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권선징악과 같은 전통적인 </a:t>
            </a:r>
            <a:r>
              <a:rPr lang="ko-KR" altLang="en-US" sz="1200" dirty="0" err="1">
                <a:solidFill>
                  <a:schemeClr val="tx1"/>
                </a:solidFill>
              </a:rPr>
              <a:t>클리셰에</a:t>
            </a:r>
            <a:r>
              <a:rPr lang="ko-KR" altLang="en-US" sz="1200" dirty="0">
                <a:solidFill>
                  <a:schemeClr val="tx1"/>
                </a:solidFill>
              </a:rPr>
              <a:t> 대한 반감이 일정 부분 포착됨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7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B42DCB1-07A2-49B4-9EA1-045FD4090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37" y="3893847"/>
            <a:ext cx="1229673" cy="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친절한 금자씨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, 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악마를 보았다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.(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예술적 감수성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)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영화의 색채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감도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음악과 같은 예술적인 요소에 대한 언급이 많았음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 두 사이트 모두 지나치게 폭력적이라는 피드백이 존재했음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네이버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권선징악이라는 전통적 </a:t>
            </a:r>
            <a:r>
              <a:rPr lang="ko-KR" altLang="en-US" sz="1200" dirty="0" err="1">
                <a:solidFill>
                  <a:schemeClr val="tx1"/>
                </a:solidFill>
              </a:rPr>
              <a:t>클리셰에</a:t>
            </a:r>
            <a:r>
              <a:rPr lang="ko-KR" altLang="en-US" sz="1200" dirty="0">
                <a:solidFill>
                  <a:schemeClr val="tx1"/>
                </a:solidFill>
              </a:rPr>
              <a:t> 대한 수요가 많았음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극 중 금자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이영애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의 복수에 대한 회의적인 반응이 일부 존재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7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3A0A6DB-EA0D-4E93-A38A-71707B3057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61" y="4488933"/>
            <a:ext cx="1229673" cy="506095"/>
          </a:xfrm>
          <a:prstGeom prst="rect">
            <a:avLst/>
          </a:prstGeom>
        </p:spPr>
      </p:pic>
      <p:pic>
        <p:nvPicPr>
          <p:cNvPr id="18" name="그림 17" descr="텍스트, 어두운, 시계, 표지판이(가) 표시된 사진&#10;&#10;자동 생성된 설명">
            <a:extLst>
              <a:ext uri="{FF2B5EF4-FFF2-40B4-BE49-F238E27FC236}">
                <a16:creationId xmlns:a16="http://schemas.microsoft.com/office/drawing/2014/main" id="{AAF1E290-D593-40DE-ACD1-D44146980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327" y="3208476"/>
            <a:ext cx="1607722" cy="8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7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EE096D0-FDF6-4C91-B248-3DBA0C1F4F80}"/>
              </a:ext>
            </a:extLst>
          </p:cNvPr>
          <p:cNvGrpSpPr/>
          <p:nvPr/>
        </p:nvGrpSpPr>
        <p:grpSpPr>
          <a:xfrm>
            <a:off x="308429" y="290286"/>
            <a:ext cx="11575142" cy="6313715"/>
            <a:chOff x="308429" y="290286"/>
            <a:chExt cx="11575142" cy="631371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1893DCC-A00C-42AE-B972-C4DD0700BED0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DEFB20C2-09CB-41C9-AC60-84FCA255E750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 err="1">
                  <a:solidFill>
                    <a:prstClr val="white">
                      <a:lumMod val="95000"/>
                    </a:prstClr>
                  </a:solidFill>
                </a:rPr>
                <a:t>라라랜드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, 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조제 호랑이 그리고 물고기들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(</a:t>
              </a:r>
              <a:r>
                <a:rPr lang="ko-KR" altLang="en-US" sz="2400" b="1" kern="0" dirty="0" err="1">
                  <a:solidFill>
                    <a:prstClr val="white">
                      <a:lumMod val="95000"/>
                    </a:prstClr>
                  </a:solidFill>
                </a:rPr>
                <a:t>연애적</a:t>
              </a: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 감수성</a:t>
              </a:r>
              <a:r>
                <a:rPr lang="en-US" altLang="ko-KR" sz="2400" b="1" kern="0" dirty="0">
                  <a:solidFill>
                    <a:prstClr val="white">
                      <a:lumMod val="95000"/>
                    </a:prstClr>
                  </a:solidFill>
                </a:rPr>
                <a:t>)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D2600D6-D903-4DB2-BA80-F54F9B657FF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2754F0C6-ECCD-436A-852C-814345060ADD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1057420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1057422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공통점</a:t>
            </a:r>
          </a:p>
        </p:txBody>
      </p:sp>
      <p:sp>
        <p:nvSpPr>
          <p:cNvPr id="62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1165333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2402880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Sameness</a:t>
            </a:r>
          </a:p>
        </p:txBody>
      </p:sp>
      <p:sp>
        <p:nvSpPr>
          <p:cNvPr id="64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1444531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두 영화의 주인공의 사랑에 대한 평가가 현실적이라는 평이 지배적이었음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비슷한 연애 감수성을 지녔다고 파악됨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28600" indent="-228600" algn="ctr">
              <a:lnSpc>
                <a:spcPct val="150000"/>
              </a:lnSpc>
              <a:buAutoNum type="arabicPeriod"/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두 영화 모두 독특한 전개방식으로   인한 </a:t>
            </a:r>
            <a:r>
              <a:rPr lang="ko-KR" altLang="en-US" sz="1200" dirty="0" err="1">
                <a:solidFill>
                  <a:schemeClr val="tx1"/>
                </a:solidFill>
              </a:rPr>
              <a:t>호불호가</a:t>
            </a:r>
            <a:r>
              <a:rPr lang="ko-KR" altLang="en-US" sz="1200" dirty="0">
                <a:solidFill>
                  <a:schemeClr val="tx1"/>
                </a:solidFill>
              </a:rPr>
              <a:t> 확실하게 갈렸음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자유형: 도형 29">
            <a:extLst>
              <a:ext uri="{FF2B5EF4-FFF2-40B4-BE49-F238E27FC236}">
                <a16:creationId xmlns:a16="http://schemas.microsoft.com/office/drawing/2014/main" id="{132105C2-9E2C-4156-9382-4DA571B1E9BB}"/>
              </a:ext>
            </a:extLst>
          </p:cNvPr>
          <p:cNvSpPr/>
          <p:nvPr/>
        </p:nvSpPr>
        <p:spPr>
          <a:xfrm flipV="1">
            <a:off x="6926677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자유형: 도형 27">
            <a:extLst>
              <a:ext uri="{FF2B5EF4-FFF2-40B4-BE49-F238E27FC236}">
                <a16:creationId xmlns:a16="http://schemas.microsoft.com/office/drawing/2014/main" id="{22D094A3-10BA-4CE5-B31B-D13E9B067D26}"/>
              </a:ext>
            </a:extLst>
          </p:cNvPr>
          <p:cNvSpPr/>
          <p:nvPr/>
        </p:nvSpPr>
        <p:spPr>
          <a:xfrm>
            <a:off x="6926679" y="1491909"/>
            <a:ext cx="3882719" cy="1570018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solidFill>
            <a:schemeClr val="bg1"/>
          </a:solidFill>
          <a:ln w="434975" cap="rnd">
            <a:noFill/>
            <a:round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rgbClr val="4E5D70"/>
                </a:solidFill>
              </a:rPr>
              <a:t>차이점</a:t>
            </a:r>
          </a:p>
        </p:txBody>
      </p:sp>
      <p:sp>
        <p:nvSpPr>
          <p:cNvPr id="67" name="자유형: 도형 28">
            <a:extLst>
              <a:ext uri="{FF2B5EF4-FFF2-40B4-BE49-F238E27FC236}">
                <a16:creationId xmlns:a16="http://schemas.microsoft.com/office/drawing/2014/main" id="{10787CB9-902D-41C5-823B-264B913DCD26}"/>
              </a:ext>
            </a:extLst>
          </p:cNvPr>
          <p:cNvSpPr/>
          <p:nvPr/>
        </p:nvSpPr>
        <p:spPr>
          <a:xfrm>
            <a:off x="7034590" y="1582704"/>
            <a:ext cx="3666895" cy="1404000"/>
          </a:xfrm>
          <a:custGeom>
            <a:avLst/>
            <a:gdLst>
              <a:gd name="connsiteX0" fmla="*/ 119208 w 3882719"/>
              <a:gd name="connsiteY0" fmla="*/ 0 h 1570018"/>
              <a:gd name="connsiteX1" fmla="*/ 119209 w 3882719"/>
              <a:gd name="connsiteY1" fmla="*/ 0 h 1570018"/>
              <a:gd name="connsiteX2" fmla="*/ 3762739 w 3882719"/>
              <a:gd name="connsiteY2" fmla="*/ 0 h 1570018"/>
              <a:gd name="connsiteX3" fmla="*/ 3762741 w 3882719"/>
              <a:gd name="connsiteY3" fmla="*/ 0 h 1570018"/>
              <a:gd name="connsiteX4" fmla="*/ 3881950 w 3882719"/>
              <a:gd name="connsiteY4" fmla="*/ 119209 h 1570018"/>
              <a:gd name="connsiteX5" fmla="*/ 3878943 w 3882719"/>
              <a:gd name="connsiteY5" fmla="*/ 134105 h 1570018"/>
              <a:gd name="connsiteX6" fmla="*/ 3882719 w 3882719"/>
              <a:gd name="connsiteY6" fmla="*/ 135117 h 1570018"/>
              <a:gd name="connsiteX7" fmla="*/ 3518071 w 3882719"/>
              <a:gd name="connsiteY7" fmla="*/ 1496002 h 1570018"/>
              <a:gd name="connsiteX8" fmla="*/ 3516777 w 3882719"/>
              <a:gd name="connsiteY8" fmla="*/ 1495655 h 1570018"/>
              <a:gd name="connsiteX9" fmla="*/ 3492220 w 3882719"/>
              <a:gd name="connsiteY9" fmla="*/ 1532079 h 1570018"/>
              <a:gd name="connsiteX10" fmla="*/ 3407926 w 3882719"/>
              <a:gd name="connsiteY10" fmla="*/ 1566994 h 1570018"/>
              <a:gd name="connsiteX11" fmla="*/ 3405627 w 3882719"/>
              <a:gd name="connsiteY11" fmla="*/ 1566530 h 1570018"/>
              <a:gd name="connsiteX12" fmla="*/ 3405627 w 3882719"/>
              <a:gd name="connsiteY12" fmla="*/ 1566994 h 1570018"/>
              <a:gd name="connsiteX13" fmla="*/ 492149 w 3882719"/>
              <a:gd name="connsiteY13" fmla="*/ 1566994 h 1570018"/>
              <a:gd name="connsiteX14" fmla="*/ 477170 w 3882719"/>
              <a:gd name="connsiteY14" fmla="*/ 1570018 h 1570018"/>
              <a:gd name="connsiteX15" fmla="*/ 392877 w 3882719"/>
              <a:gd name="connsiteY15" fmla="*/ 1535103 h 1570018"/>
              <a:gd name="connsiteX16" fmla="*/ 368319 w 3882719"/>
              <a:gd name="connsiteY16" fmla="*/ 1498679 h 1570018"/>
              <a:gd name="connsiteX17" fmla="*/ 367025 w 3882719"/>
              <a:gd name="connsiteY17" fmla="*/ 1499026 h 1570018"/>
              <a:gd name="connsiteX18" fmla="*/ 9981 w 3882719"/>
              <a:gd name="connsiteY18" fmla="*/ 166520 h 1570018"/>
              <a:gd name="connsiteX19" fmla="*/ 9368 w 3882719"/>
              <a:gd name="connsiteY19" fmla="*/ 165610 h 1570018"/>
              <a:gd name="connsiteX20" fmla="*/ 8239 w 3882719"/>
              <a:gd name="connsiteY20" fmla="*/ 160017 h 1570018"/>
              <a:gd name="connsiteX21" fmla="*/ 2377 w 3882719"/>
              <a:gd name="connsiteY21" fmla="*/ 138141 h 1570018"/>
              <a:gd name="connsiteX22" fmla="*/ 3748 w 3882719"/>
              <a:gd name="connsiteY22" fmla="*/ 137774 h 1570018"/>
              <a:gd name="connsiteX23" fmla="*/ 0 w 3882719"/>
              <a:gd name="connsiteY23" fmla="*/ 119209 h 1570018"/>
              <a:gd name="connsiteX24" fmla="*/ 72808 w 3882719"/>
              <a:gd name="connsiteY24" fmla="*/ 9368 h 157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82719" h="1570018">
                <a:moveTo>
                  <a:pt x="119208" y="0"/>
                </a:moveTo>
                <a:lnTo>
                  <a:pt x="119209" y="0"/>
                </a:lnTo>
                <a:lnTo>
                  <a:pt x="3762739" y="0"/>
                </a:lnTo>
                <a:lnTo>
                  <a:pt x="3762741" y="0"/>
                </a:lnTo>
                <a:cubicBezTo>
                  <a:pt x="3828578" y="0"/>
                  <a:pt x="3881950" y="53372"/>
                  <a:pt x="3881950" y="119209"/>
                </a:cubicBezTo>
                <a:lnTo>
                  <a:pt x="3878943" y="134105"/>
                </a:lnTo>
                <a:lnTo>
                  <a:pt x="3882719" y="135117"/>
                </a:lnTo>
                <a:lnTo>
                  <a:pt x="3518071" y="1496002"/>
                </a:lnTo>
                <a:lnTo>
                  <a:pt x="3516777" y="1495655"/>
                </a:lnTo>
                <a:lnTo>
                  <a:pt x="3492220" y="1532079"/>
                </a:lnTo>
                <a:cubicBezTo>
                  <a:pt x="3470647" y="1553651"/>
                  <a:pt x="3440845" y="1566994"/>
                  <a:pt x="3407926" y="1566994"/>
                </a:cubicBezTo>
                <a:lnTo>
                  <a:pt x="3405627" y="1566530"/>
                </a:lnTo>
                <a:lnTo>
                  <a:pt x="3405627" y="1566994"/>
                </a:lnTo>
                <a:lnTo>
                  <a:pt x="492149" y="1566994"/>
                </a:lnTo>
                <a:lnTo>
                  <a:pt x="477170" y="1570018"/>
                </a:lnTo>
                <a:cubicBezTo>
                  <a:pt x="444251" y="1570018"/>
                  <a:pt x="414449" y="1556675"/>
                  <a:pt x="392877" y="1535103"/>
                </a:cubicBezTo>
                <a:lnTo>
                  <a:pt x="368319" y="1498679"/>
                </a:lnTo>
                <a:lnTo>
                  <a:pt x="367025" y="1499026"/>
                </a:lnTo>
                <a:lnTo>
                  <a:pt x="9981" y="166520"/>
                </a:lnTo>
                <a:lnTo>
                  <a:pt x="9368" y="165610"/>
                </a:lnTo>
                <a:lnTo>
                  <a:pt x="8239" y="160017"/>
                </a:lnTo>
                <a:lnTo>
                  <a:pt x="2377" y="138141"/>
                </a:lnTo>
                <a:lnTo>
                  <a:pt x="3748" y="137774"/>
                </a:lnTo>
                <a:lnTo>
                  <a:pt x="0" y="119209"/>
                </a:lnTo>
                <a:cubicBezTo>
                  <a:pt x="0" y="69831"/>
                  <a:pt x="30022" y="27465"/>
                  <a:pt x="72808" y="9368"/>
                </a:cubicBezTo>
                <a:close/>
              </a:path>
            </a:pathLst>
          </a:custGeom>
          <a:noFill/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자유형: 도형 33">
            <a:extLst>
              <a:ext uri="{FF2B5EF4-FFF2-40B4-BE49-F238E27FC236}">
                <a16:creationId xmlns:a16="http://schemas.microsoft.com/office/drawing/2014/main" id="{295C463F-342A-407E-9CB9-74913718EAD0}"/>
              </a:ext>
            </a:extLst>
          </p:cNvPr>
          <p:cNvSpPr/>
          <p:nvPr/>
        </p:nvSpPr>
        <p:spPr>
          <a:xfrm>
            <a:off x="8272137" y="1413315"/>
            <a:ext cx="1191797" cy="299610"/>
          </a:xfrm>
          <a:custGeom>
            <a:avLst/>
            <a:gdLst>
              <a:gd name="connsiteX0" fmla="*/ 146467 w 1191797"/>
              <a:gd name="connsiteY0" fmla="*/ 0 h 299610"/>
              <a:gd name="connsiteX1" fmla="*/ 151064 w 1191797"/>
              <a:gd name="connsiteY1" fmla="*/ 577 h 299610"/>
              <a:gd name="connsiteX2" fmla="*/ 1045354 w 1191797"/>
              <a:gd name="connsiteY2" fmla="*/ 577 h 299610"/>
              <a:gd name="connsiteX3" fmla="*/ 1045354 w 1191797"/>
              <a:gd name="connsiteY3" fmla="*/ 665 h 299610"/>
              <a:gd name="connsiteX4" fmla="*/ 1046060 w 1191797"/>
              <a:gd name="connsiteY4" fmla="*/ 577 h 299610"/>
              <a:gd name="connsiteX5" fmla="*/ 1071934 w 1191797"/>
              <a:gd name="connsiteY5" fmla="*/ 7240 h 299610"/>
              <a:gd name="connsiteX6" fmla="*/ 1079472 w 1191797"/>
              <a:gd name="connsiteY6" fmla="*/ 14191 h 299610"/>
              <a:gd name="connsiteX7" fmla="*/ 1079869 w 1191797"/>
              <a:gd name="connsiteY7" fmla="*/ 14124 h 299610"/>
              <a:gd name="connsiteX8" fmla="*/ 1191797 w 1191797"/>
              <a:gd name="connsiteY8" fmla="*/ 273825 h 299610"/>
              <a:gd name="connsiteX9" fmla="*/ 1190638 w 1191797"/>
              <a:gd name="connsiteY9" fmla="*/ 274019 h 299610"/>
              <a:gd name="connsiteX10" fmla="*/ 1191561 w 1191797"/>
              <a:gd name="connsiteY10" fmla="*/ 276861 h 299610"/>
              <a:gd name="connsiteX11" fmla="*/ 1154970 w 1191797"/>
              <a:gd name="connsiteY11" fmla="*/ 299610 h 299610"/>
              <a:gd name="connsiteX12" fmla="*/ 1154969 w 1191797"/>
              <a:gd name="connsiteY12" fmla="*/ 299610 h 299610"/>
              <a:gd name="connsiteX13" fmla="*/ 36591 w 1191797"/>
              <a:gd name="connsiteY13" fmla="*/ 299610 h 299610"/>
              <a:gd name="connsiteX14" fmla="*/ 22348 w 1191797"/>
              <a:gd name="connsiteY14" fmla="*/ 297822 h 299610"/>
              <a:gd name="connsiteX15" fmla="*/ 0 w 1191797"/>
              <a:gd name="connsiteY15" fmla="*/ 276861 h 299610"/>
              <a:gd name="connsiteX16" fmla="*/ 1150 w 1191797"/>
              <a:gd name="connsiteY16" fmla="*/ 273318 h 299610"/>
              <a:gd name="connsiteX17" fmla="*/ 729 w 1191797"/>
              <a:gd name="connsiteY17" fmla="*/ 273248 h 299610"/>
              <a:gd name="connsiteX18" fmla="*/ 2529 w 1191797"/>
              <a:gd name="connsiteY18" fmla="*/ 269074 h 299610"/>
              <a:gd name="connsiteX19" fmla="*/ 2875 w 1191797"/>
              <a:gd name="connsiteY19" fmla="*/ 268006 h 299610"/>
              <a:gd name="connsiteX20" fmla="*/ 3063 w 1191797"/>
              <a:gd name="connsiteY20" fmla="*/ 267833 h 299610"/>
              <a:gd name="connsiteX21" fmla="*/ 112658 w 1191797"/>
              <a:gd name="connsiteY21" fmla="*/ 13547 h 299610"/>
              <a:gd name="connsiteX22" fmla="*/ 113055 w 1191797"/>
              <a:gd name="connsiteY22" fmla="*/ 13614 h 299610"/>
              <a:gd name="connsiteX23" fmla="*/ 120593 w 1191797"/>
              <a:gd name="connsiteY23" fmla="*/ 6663 h 299610"/>
              <a:gd name="connsiteX24" fmla="*/ 146467 w 1191797"/>
              <a:gd name="connsiteY24" fmla="*/ 0 h 2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91797" h="299610">
                <a:moveTo>
                  <a:pt x="146467" y="0"/>
                </a:moveTo>
                <a:lnTo>
                  <a:pt x="151064" y="577"/>
                </a:lnTo>
                <a:lnTo>
                  <a:pt x="1045354" y="577"/>
                </a:lnTo>
                <a:lnTo>
                  <a:pt x="1045354" y="665"/>
                </a:lnTo>
                <a:lnTo>
                  <a:pt x="1046060" y="577"/>
                </a:lnTo>
                <a:cubicBezTo>
                  <a:pt x="1056164" y="577"/>
                  <a:pt x="1065312" y="3123"/>
                  <a:pt x="1071934" y="7240"/>
                </a:cubicBezTo>
                <a:lnTo>
                  <a:pt x="1079472" y="14191"/>
                </a:lnTo>
                <a:lnTo>
                  <a:pt x="1079869" y="14124"/>
                </a:lnTo>
                <a:lnTo>
                  <a:pt x="1191797" y="273825"/>
                </a:lnTo>
                <a:lnTo>
                  <a:pt x="1190638" y="274019"/>
                </a:lnTo>
                <a:lnTo>
                  <a:pt x="1191561" y="276861"/>
                </a:lnTo>
                <a:cubicBezTo>
                  <a:pt x="1191561" y="289425"/>
                  <a:pt x="1175179" y="299610"/>
                  <a:pt x="1154970" y="299610"/>
                </a:cubicBezTo>
                <a:lnTo>
                  <a:pt x="1154969" y="299610"/>
                </a:lnTo>
                <a:lnTo>
                  <a:pt x="36591" y="299610"/>
                </a:lnTo>
                <a:lnTo>
                  <a:pt x="22348" y="297822"/>
                </a:lnTo>
                <a:cubicBezTo>
                  <a:pt x="9215" y="294369"/>
                  <a:pt x="0" y="286284"/>
                  <a:pt x="0" y="276861"/>
                </a:cubicBezTo>
                <a:lnTo>
                  <a:pt x="1150" y="273318"/>
                </a:lnTo>
                <a:lnTo>
                  <a:pt x="729" y="273248"/>
                </a:lnTo>
                <a:lnTo>
                  <a:pt x="2529" y="269074"/>
                </a:lnTo>
                <a:lnTo>
                  <a:pt x="2875" y="268006"/>
                </a:lnTo>
                <a:lnTo>
                  <a:pt x="3063" y="267833"/>
                </a:lnTo>
                <a:lnTo>
                  <a:pt x="112658" y="13547"/>
                </a:lnTo>
                <a:lnTo>
                  <a:pt x="113055" y="13614"/>
                </a:lnTo>
                <a:lnTo>
                  <a:pt x="120593" y="6663"/>
                </a:lnTo>
                <a:cubicBezTo>
                  <a:pt x="127214" y="2546"/>
                  <a:pt x="136362" y="0"/>
                  <a:pt x="146467" y="0"/>
                </a:cubicBezTo>
                <a:close/>
              </a:path>
            </a:pathLst>
          </a:custGeom>
          <a:solidFill>
            <a:srgbClr val="10B8B7"/>
          </a:solidFill>
          <a:ln w="4349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Differences</a:t>
            </a:r>
          </a:p>
        </p:txBody>
      </p:sp>
      <p:sp>
        <p:nvSpPr>
          <p:cNvPr id="69" name="사각형: 둥근 모서리 35">
            <a:extLst>
              <a:ext uri="{FF2B5EF4-FFF2-40B4-BE49-F238E27FC236}">
                <a16:creationId xmlns:a16="http://schemas.microsoft.com/office/drawing/2014/main" id="{EA0D7619-7A68-4955-879A-AD30FA485353}"/>
              </a:ext>
            </a:extLst>
          </p:cNvPr>
          <p:cNvSpPr/>
          <p:nvPr/>
        </p:nvSpPr>
        <p:spPr>
          <a:xfrm>
            <a:off x="7313788" y="327180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조제에서 여성혐오에 대한 언급이 있음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다소 진보적인 비판적 시각을 가진 것으로 사료됨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조제의 무형적요소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음악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색채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등에 대한 평가가 존재했음</a:t>
            </a:r>
            <a:r>
              <a:rPr lang="en-US" altLang="ko-KR" sz="1200" dirty="0">
                <a:solidFill>
                  <a:schemeClr val="tx1"/>
                </a:solidFill>
              </a:rPr>
              <a:t>. (</a:t>
            </a:r>
            <a:r>
              <a:rPr lang="ko-KR" altLang="en-US" sz="1200" dirty="0">
                <a:solidFill>
                  <a:schemeClr val="tx1"/>
                </a:solidFill>
              </a:rPr>
              <a:t>네이버엔 없음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7" name="그림 16" descr="텍스트, 어두운, 시계, 표지판이(가) 표시된 사진&#10;&#10;자동 생성된 설명">
            <a:extLst>
              <a:ext uri="{FF2B5EF4-FFF2-40B4-BE49-F238E27FC236}">
                <a16:creationId xmlns:a16="http://schemas.microsoft.com/office/drawing/2014/main" id="{6568E34A-700E-4C78-8675-577914336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327" y="3164498"/>
            <a:ext cx="1607722" cy="803861"/>
          </a:xfrm>
          <a:prstGeom prst="rect">
            <a:avLst/>
          </a:prstGeom>
        </p:spPr>
      </p:pic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61B7F0FC-B080-44CD-8D49-B992A8010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51" y="4579916"/>
            <a:ext cx="1229673" cy="5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7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FEEA8-6F3C-45F5-A68C-7B32906F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8395B4DB-251E-4E68-9D5A-0CCE0E54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77269"/>
            <a:ext cx="4876800" cy="3448050"/>
          </a:xfr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12B0299-6A80-4193-9438-11F40C91C50C}"/>
              </a:ext>
            </a:extLst>
          </p:cNvPr>
          <p:cNvGrpSpPr/>
          <p:nvPr/>
        </p:nvGrpSpPr>
        <p:grpSpPr>
          <a:xfrm>
            <a:off x="308429" y="179160"/>
            <a:ext cx="11575142" cy="6313715"/>
            <a:chOff x="308429" y="290286"/>
            <a:chExt cx="11575142" cy="6313715"/>
          </a:xfrm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6B407FEB-1338-4DE1-8792-D512D89D004C}"/>
                </a:ext>
              </a:extLst>
            </p:cNvPr>
            <p:cNvSpPr/>
            <p:nvPr/>
          </p:nvSpPr>
          <p:spPr>
            <a:xfrm>
              <a:off x="308429" y="943428"/>
              <a:ext cx="11575142" cy="5660573"/>
            </a:xfrm>
            <a:prstGeom prst="round2SameRect">
              <a:avLst>
                <a:gd name="adj1" fmla="val 0"/>
                <a:gd name="adj2" fmla="val 2241"/>
              </a:avLst>
            </a:prstGeom>
            <a:solidFill>
              <a:srgbClr val="F0F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5B43941B-6C5D-491D-BCBE-7141FC8586B2}"/>
                </a:ext>
              </a:extLst>
            </p:cNvPr>
            <p:cNvSpPr/>
            <p:nvPr/>
          </p:nvSpPr>
          <p:spPr>
            <a:xfrm>
              <a:off x="308429" y="290286"/>
              <a:ext cx="11575142" cy="653143"/>
            </a:xfrm>
            <a:prstGeom prst="round2SameRect">
              <a:avLst/>
            </a:prstGeom>
            <a:solidFill>
              <a:srgbClr val="10B8B7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2400" b="1" kern="0" dirty="0">
                  <a:solidFill>
                    <a:prstClr val="white">
                      <a:lumMod val="95000"/>
                    </a:prstClr>
                  </a:solidFill>
                </a:rPr>
                <a:t>결론 </a:t>
              </a:r>
              <a:endParaRPr lang="en-US" altLang="ko-KR" sz="2400" b="1" kern="0" dirty="0">
                <a:solidFill>
                  <a:prstClr val="white">
                    <a:lumMod val="95000"/>
                  </a:prstClr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769D80-F7B1-435E-8B97-8E56B65EF111}"/>
                </a:ext>
              </a:extLst>
            </p:cNvPr>
            <p:cNvCxnSpPr>
              <a:cxnSpLocks/>
            </p:cNvCxnSpPr>
            <p:nvPr/>
          </p:nvCxnSpPr>
          <p:spPr>
            <a:xfrm>
              <a:off x="308429" y="943428"/>
              <a:ext cx="11575142" cy="0"/>
            </a:xfrm>
            <a:prstGeom prst="line">
              <a:avLst/>
            </a:prstGeom>
            <a:ln w="31750">
              <a:solidFill>
                <a:srgbClr val="0D9A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393C040F-ABD7-49E9-87A9-61FE6C2473DA}"/>
                </a:ext>
              </a:extLst>
            </p:cNvPr>
            <p:cNvSpPr/>
            <p:nvPr/>
          </p:nvSpPr>
          <p:spPr>
            <a:xfrm rot="10800000">
              <a:off x="11188699" y="5909129"/>
              <a:ext cx="694871" cy="694871"/>
            </a:xfrm>
            <a:custGeom>
              <a:avLst/>
              <a:gdLst>
                <a:gd name="connsiteX0" fmla="*/ 1021897 w 1021897"/>
                <a:gd name="connsiteY0" fmla="*/ 0 h 1021897"/>
                <a:gd name="connsiteX1" fmla="*/ 1021897 w 1021897"/>
                <a:gd name="connsiteY1" fmla="*/ 895044 h 1021897"/>
                <a:gd name="connsiteX2" fmla="*/ 895044 w 1021897"/>
                <a:gd name="connsiteY2" fmla="*/ 1021897 h 1021897"/>
                <a:gd name="connsiteX3" fmla="*/ 0 w 1021897"/>
                <a:gd name="connsiteY3" fmla="*/ 1021897 h 1021897"/>
                <a:gd name="connsiteX4" fmla="*/ 1021897 w 1021897"/>
                <a:gd name="connsiteY4" fmla="*/ 0 h 102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897" h="1021897">
                  <a:moveTo>
                    <a:pt x="1021897" y="0"/>
                  </a:moveTo>
                  <a:lnTo>
                    <a:pt x="1021897" y="895044"/>
                  </a:lnTo>
                  <a:cubicBezTo>
                    <a:pt x="1021897" y="965103"/>
                    <a:pt x="965103" y="1021897"/>
                    <a:pt x="895044" y="1021897"/>
                  </a:cubicBezTo>
                  <a:lnTo>
                    <a:pt x="0" y="1021897"/>
                  </a:lnTo>
                  <a:lnTo>
                    <a:pt x="10218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사각형: 둥근 모서리 35">
            <a:extLst>
              <a:ext uri="{FF2B5EF4-FFF2-40B4-BE49-F238E27FC236}">
                <a16:creationId xmlns:a16="http://schemas.microsoft.com/office/drawing/2014/main" id="{756C98CB-83C2-4370-B258-2871A64C5B06}"/>
              </a:ext>
            </a:extLst>
          </p:cNvPr>
          <p:cNvSpPr/>
          <p:nvPr/>
        </p:nvSpPr>
        <p:spPr>
          <a:xfrm>
            <a:off x="7313790" y="2594953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브랜드 </a:t>
            </a:r>
            <a:r>
              <a:rPr lang="ko-KR" altLang="en-US" sz="1200" dirty="0" err="1">
                <a:solidFill>
                  <a:schemeClr val="tx1"/>
                </a:solidFill>
              </a:rPr>
              <a:t>벨류에</a:t>
            </a:r>
            <a:r>
              <a:rPr lang="ko-KR" altLang="en-US" sz="1200" dirty="0">
                <a:solidFill>
                  <a:schemeClr val="tx1"/>
                </a:solidFill>
              </a:rPr>
              <a:t> 휩쓸리는 경향이 존재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특정 이슈에 대해 보수적인 시각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정형화된 내용전개에 다소 반감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예술적 요소에 대해 민감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35">
            <a:extLst>
              <a:ext uri="{FF2B5EF4-FFF2-40B4-BE49-F238E27FC236}">
                <a16:creationId xmlns:a16="http://schemas.microsoft.com/office/drawing/2014/main" id="{1F17484A-573A-4D30-B5A6-07AF03F46E7D}"/>
              </a:ext>
            </a:extLst>
          </p:cNvPr>
          <p:cNvSpPr/>
          <p:nvPr/>
        </p:nvSpPr>
        <p:spPr>
          <a:xfrm>
            <a:off x="1779412" y="2594954"/>
            <a:ext cx="3098800" cy="2812679"/>
          </a:xfrm>
          <a:prstGeom prst="roundRect">
            <a:avLst>
              <a:gd name="adj" fmla="val 1767"/>
            </a:avLst>
          </a:prstGeom>
          <a:solidFill>
            <a:schemeClr val="bg1"/>
          </a:solidFill>
          <a:ln w="19050" cap="rnd">
            <a:solidFill>
              <a:srgbClr val="10B8B7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브랜드 </a:t>
            </a:r>
            <a:r>
              <a:rPr lang="ko-KR" altLang="en-US" sz="1200" dirty="0" err="1">
                <a:solidFill>
                  <a:schemeClr val="tx1"/>
                </a:solidFill>
              </a:rPr>
              <a:t>벨류에</a:t>
            </a:r>
            <a:r>
              <a:rPr lang="ko-KR" altLang="en-US" sz="1200" dirty="0">
                <a:solidFill>
                  <a:schemeClr val="tx1"/>
                </a:solidFill>
              </a:rPr>
              <a:t> 휩쓸리는 경향이 존재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특정 이슈에 대해서 진취적인 시각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 반대적으로 정형화된 권선징악과 같은 내용전개에 대한 수요 존재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보편적인 감동요소에 공감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감정이입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7" name="그림 1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183978B-20EA-4F77-9426-BD782E6EB1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877" y="1698020"/>
            <a:ext cx="1832625" cy="754251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2C45AE6B-EB98-4047-8000-F813098DA0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10" y="1684731"/>
            <a:ext cx="1995603" cy="7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89788"/>
      </p:ext>
    </p:extLst>
  </p:cSld>
  <p:clrMapOvr>
    <a:masterClrMapping/>
  </p:clrMapOvr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440</Words>
  <Application>Microsoft Office PowerPoint</Application>
  <PresentationFormat>와이드스크린</PresentationFormat>
  <Paragraphs>99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남궁민재 남궁민재</cp:lastModifiedBy>
  <cp:revision>12</cp:revision>
  <dcterms:created xsi:type="dcterms:W3CDTF">2020-12-01T02:46:39Z</dcterms:created>
  <dcterms:modified xsi:type="dcterms:W3CDTF">2020-12-21T18:21:50Z</dcterms:modified>
</cp:coreProperties>
</file>