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7" r:id="rId3"/>
    <p:sldId id="307" r:id="rId4"/>
    <p:sldId id="311" r:id="rId5"/>
    <p:sldId id="321" r:id="rId6"/>
    <p:sldId id="324" r:id="rId7"/>
    <p:sldId id="333" r:id="rId8"/>
    <p:sldId id="334" r:id="rId9"/>
    <p:sldId id="304" r:id="rId10"/>
    <p:sldId id="320" r:id="rId11"/>
    <p:sldId id="328" r:id="rId12"/>
    <p:sldId id="315" r:id="rId13"/>
    <p:sldId id="332" r:id="rId14"/>
    <p:sldId id="289" r:id="rId15"/>
    <p:sldId id="291" r:id="rId16"/>
    <p:sldId id="292" r:id="rId17"/>
    <p:sldId id="32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28" autoAdjust="0"/>
  </p:normalViewPr>
  <p:slideViewPr>
    <p:cSldViewPr snapToGrid="0">
      <p:cViewPr varScale="1">
        <p:scale>
          <a:sx n="69" d="100"/>
          <a:sy n="69" d="100"/>
        </p:scale>
        <p:origin x="12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19EA4-97BB-40D3-8783-E89377D6B3E4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EFCE4-6BC2-4E54-B73F-8EE02A2D9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0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EFCE4-6BC2-4E54-B73F-8EE02A2D9E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93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final page shows the Over / Under / Correct ratio versus the total number of q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uizzes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user has two options.</a:t>
            </a:r>
          </a:p>
          <a:p>
            <a:r>
              <a:rPr lang="en-US" altLang="ko-KR" dirty="0"/>
              <a:t>PLAY AGAIN – (*** I do not know what is different than going back to MAIN page)</a:t>
            </a:r>
          </a:p>
          <a:p>
            <a:r>
              <a:rPr lang="en-US" altLang="ko-KR" dirty="0"/>
              <a:t>SEE MORE RESULTS</a:t>
            </a:r>
          </a:p>
          <a:p>
            <a:r>
              <a:rPr lang="en-US" altLang="ko-KR" dirty="0"/>
              <a:t>If USER does not enter a demographic, move to the demographic page. </a:t>
            </a:r>
          </a:p>
          <a:p>
            <a:r>
              <a:rPr lang="en-US" altLang="ko-KR" dirty="0"/>
              <a:t>If done, do not ask for it anymore.</a:t>
            </a:r>
          </a:p>
          <a:p>
            <a:endParaRPr lang="en-US" altLang="ko-KR" dirty="0"/>
          </a:p>
          <a:p>
            <a:r>
              <a:rPr lang="en-US" altLang="ko-KR" dirty="0"/>
              <a:t>Final </a:t>
            </a:r>
            <a:r>
              <a:rPr lang="ko-KR" altLang="en-US" dirty="0"/>
              <a:t>페이지에는 총 문제 수 대비 </a:t>
            </a:r>
            <a:r>
              <a:rPr lang="en-US" altLang="ko-KR" dirty="0"/>
              <a:t>Over/Under/Correct </a:t>
            </a:r>
            <a:r>
              <a:rPr lang="ko-KR" altLang="en-US" dirty="0"/>
              <a:t>비율을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유저에게 두가지 옵션이 주어진다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PLAY AGAIN - </a:t>
            </a:r>
            <a:r>
              <a:rPr lang="ko-KR" altLang="en-US" dirty="0"/>
              <a:t>그런데 </a:t>
            </a:r>
            <a:r>
              <a:rPr lang="en-US" altLang="ko-KR" dirty="0"/>
              <a:t>HOME</a:t>
            </a:r>
            <a:r>
              <a:rPr lang="ko-KR" altLang="en-US" dirty="0"/>
              <a:t>으로 돌아가는 것과 다른 것이 무엇인지 잘 모르겠다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SEE MORE RESULTS</a:t>
            </a:r>
          </a:p>
          <a:p>
            <a:pPr marL="0" indent="0">
              <a:buNone/>
            </a:pPr>
            <a:r>
              <a:rPr lang="en-US" altLang="ko-KR" dirty="0"/>
              <a:t>USER</a:t>
            </a:r>
            <a:r>
              <a:rPr lang="ko-KR" altLang="en-US" dirty="0"/>
              <a:t>가 </a:t>
            </a:r>
            <a:r>
              <a:rPr lang="en-US" altLang="ko-KR" dirty="0"/>
              <a:t>demographic</a:t>
            </a:r>
            <a:r>
              <a:rPr lang="ko-KR" altLang="en-US" dirty="0"/>
              <a:t>을 입력하지 않았다면 이를 입력 해야만</a:t>
            </a:r>
            <a:r>
              <a:rPr lang="en-US" altLang="ko-KR" dirty="0"/>
              <a:t>, </a:t>
            </a:r>
            <a:r>
              <a:rPr lang="ko-KR" altLang="en-US" dirty="0"/>
              <a:t>두가지를 실행할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만약 입력을 한번이라도 했다면</a:t>
            </a:r>
            <a:r>
              <a:rPr lang="en-US" altLang="ko-KR" dirty="0"/>
              <a:t>, </a:t>
            </a:r>
            <a:r>
              <a:rPr lang="ko-KR" altLang="en-US" dirty="0"/>
              <a:t>더 이상 요구하지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EFCE4-6BC2-4E54-B73F-8EE02A2D9E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1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EFCE4-6BC2-4E54-B73F-8EE02A2D9E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Accessing MySQL directly from Android is not possible (for security reasons).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Android</a:t>
            </a:r>
            <a:r>
              <a:rPr lang="ko-KR" altLang="en-US" dirty="0"/>
              <a:t>에서 직접적으로</a:t>
            </a:r>
            <a:r>
              <a:rPr lang="en-US" altLang="ko-KR" dirty="0"/>
              <a:t> MySQL</a:t>
            </a:r>
            <a:r>
              <a:rPr lang="ko-KR" altLang="en-US" dirty="0"/>
              <a:t>을 접근하는 것이 </a:t>
            </a:r>
            <a:r>
              <a:rPr lang="en-US" altLang="ko-KR" dirty="0"/>
              <a:t>(</a:t>
            </a:r>
            <a:r>
              <a:rPr lang="ko-KR" altLang="en-US" dirty="0"/>
              <a:t>보안상의 이유로</a:t>
            </a:r>
            <a:r>
              <a:rPr lang="en-US" altLang="ko-KR" dirty="0"/>
              <a:t>)</a:t>
            </a:r>
            <a:r>
              <a:rPr lang="ko-KR" altLang="en-US" dirty="0"/>
              <a:t> 불가능하다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EFCE4-6BC2-4E54-B73F-8EE02A2D9E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1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 I used a way to bypass PHP and access MySQL.</a:t>
            </a:r>
          </a:p>
          <a:p>
            <a:r>
              <a:rPr lang="en-US" altLang="ko-KR" dirty="0"/>
              <a:t>So far, there are three </a:t>
            </a:r>
            <a:r>
              <a:rPr lang="en-US" altLang="ko-KR" dirty="0" err="1"/>
              <a:t>fuctions</a:t>
            </a:r>
            <a:r>
              <a:rPr lang="en-US" altLang="ko-KR" dirty="0"/>
              <a:t> to accessing MySQL.</a:t>
            </a:r>
          </a:p>
          <a:p>
            <a:r>
              <a:rPr lang="en-US" altLang="ko-KR" dirty="0"/>
              <a:t>The first is to add a user</a:t>
            </a:r>
          </a:p>
          <a:p>
            <a:r>
              <a:rPr lang="en-US" altLang="ko-KR" dirty="0"/>
              <a:t>The second is to add an estimate result</a:t>
            </a:r>
          </a:p>
          <a:p>
            <a:r>
              <a:rPr lang="en-US" altLang="ko-KR" dirty="0"/>
              <a:t>The third is to add demographic information.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PHP</a:t>
            </a:r>
            <a:r>
              <a:rPr lang="ko-KR" altLang="en-US" dirty="0"/>
              <a:t>를 우회하여 </a:t>
            </a:r>
            <a:r>
              <a:rPr lang="en-US" altLang="ko-KR" dirty="0"/>
              <a:t>MySQL</a:t>
            </a:r>
            <a:r>
              <a:rPr lang="ko-KR" altLang="en-US" dirty="0"/>
              <a:t>에 접근하는 방법을 이용하였다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현재까지 </a:t>
            </a:r>
            <a:r>
              <a:rPr lang="en-US" altLang="ko-KR" dirty="0"/>
              <a:t>MySQL</a:t>
            </a:r>
            <a:r>
              <a:rPr lang="ko-KR" altLang="en-US" dirty="0"/>
              <a:t>에 접근하는 경우는 세가지가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</a:t>
            </a:r>
            <a:r>
              <a:rPr lang="en-US" altLang="ko-KR" dirty="0"/>
              <a:t>user</a:t>
            </a:r>
            <a:r>
              <a:rPr lang="ko-KR" altLang="en-US" dirty="0"/>
              <a:t>를 추가하는 것</a:t>
            </a:r>
            <a:endParaRPr lang="en-US" altLang="ko-KR" dirty="0"/>
          </a:p>
          <a:p>
            <a:r>
              <a:rPr lang="ko-KR" altLang="en-US" dirty="0"/>
              <a:t>두번째는 </a:t>
            </a:r>
            <a:r>
              <a:rPr lang="en-US" altLang="ko-KR" dirty="0"/>
              <a:t>estimate</a:t>
            </a:r>
            <a:r>
              <a:rPr lang="ko-KR" altLang="en-US" dirty="0"/>
              <a:t> 결과를 추가하는 것</a:t>
            </a:r>
            <a:endParaRPr lang="en-US" altLang="ko-KR" dirty="0"/>
          </a:p>
          <a:p>
            <a:r>
              <a:rPr lang="ko-KR" altLang="en-US" dirty="0"/>
              <a:t>세번째는 </a:t>
            </a:r>
            <a:r>
              <a:rPr lang="en-US" altLang="ko-KR" dirty="0"/>
              <a:t>demographic </a:t>
            </a:r>
            <a:r>
              <a:rPr lang="ko-KR" altLang="en-US" dirty="0"/>
              <a:t>정보를 추가하는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EFCE4-6BC2-4E54-B73F-8EE02A2D9E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three tables in the current DB.</a:t>
            </a:r>
          </a:p>
          <a:p>
            <a:r>
              <a:rPr lang="en-US" altLang="ko-KR" dirty="0"/>
              <a:t>I used an existing table made by Jewell and modified it. </a:t>
            </a:r>
          </a:p>
          <a:p>
            <a:r>
              <a:rPr lang="en-US" altLang="ko-KR" dirty="0"/>
              <a:t>Modified tables are two, users and estimates. </a:t>
            </a:r>
          </a:p>
          <a:p>
            <a:r>
              <a:rPr lang="en-US" altLang="ko-KR" dirty="0"/>
              <a:t>All fields except </a:t>
            </a:r>
            <a:r>
              <a:rPr lang="en-US" altLang="ko-KR" dirty="0" err="1"/>
              <a:t>user_id</a:t>
            </a:r>
            <a:r>
              <a:rPr lang="en-US" altLang="ko-KR" dirty="0"/>
              <a:t> are the same as existing ones, and </a:t>
            </a:r>
            <a:r>
              <a:rPr lang="en-US" altLang="ko-KR" dirty="0" err="1"/>
              <a:t>user_id</a:t>
            </a:r>
            <a:r>
              <a:rPr lang="en-US" altLang="ko-KR" dirty="0"/>
              <a:t> is changed to varchar type.</a:t>
            </a:r>
          </a:p>
          <a:p>
            <a:r>
              <a:rPr lang="en-US" altLang="ko-KR" dirty="0"/>
              <a:t>Estimates are added to location, screen size, device, and time start / end.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DB</a:t>
            </a:r>
            <a:r>
              <a:rPr lang="ko-KR" altLang="en-US" dirty="0"/>
              <a:t>에는 총 </a:t>
            </a:r>
            <a:r>
              <a:rPr lang="en-US" altLang="ko-KR" dirty="0"/>
              <a:t>3</a:t>
            </a:r>
            <a:r>
              <a:rPr lang="ko-KR" altLang="en-US" dirty="0"/>
              <a:t>개의 테이블이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테이블 가져와서 수정하여 사용했다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수정한 테이블은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users</a:t>
            </a:r>
            <a:r>
              <a:rPr lang="ko-KR" altLang="en-US" dirty="0"/>
              <a:t>와 </a:t>
            </a:r>
            <a:r>
              <a:rPr lang="en-US" altLang="ko-KR" dirty="0"/>
              <a:t>estimates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Users</a:t>
            </a:r>
            <a:r>
              <a:rPr lang="ko-KR" altLang="en-US" dirty="0"/>
              <a:t>는 </a:t>
            </a:r>
            <a:r>
              <a:rPr lang="en-US" altLang="ko-KR" dirty="0" err="1"/>
              <a:t>user_id</a:t>
            </a:r>
            <a:r>
              <a:rPr lang="ko-KR" altLang="en-US" dirty="0"/>
              <a:t>를 제외한 다른 </a:t>
            </a:r>
            <a:r>
              <a:rPr lang="en-US" altLang="ko-KR" dirty="0"/>
              <a:t>field</a:t>
            </a:r>
            <a:r>
              <a:rPr lang="ko-KR" altLang="en-US" dirty="0"/>
              <a:t>는 모두 기존과 동일하며</a:t>
            </a:r>
            <a:r>
              <a:rPr lang="en-US" altLang="ko-KR" dirty="0"/>
              <a:t>, </a:t>
            </a:r>
            <a:r>
              <a:rPr lang="en-US" altLang="ko-KR" dirty="0" err="1"/>
              <a:t>user_id</a:t>
            </a:r>
            <a:r>
              <a:rPr lang="ko-KR" altLang="en-US" dirty="0"/>
              <a:t>는 </a:t>
            </a:r>
            <a:r>
              <a:rPr lang="en-US" altLang="ko-KR" dirty="0" err="1"/>
              <a:t>uuid</a:t>
            </a:r>
            <a:r>
              <a:rPr lang="ko-KR" altLang="en-US" dirty="0"/>
              <a:t>라는 것을 사용하기로 결정해서 </a:t>
            </a:r>
            <a:r>
              <a:rPr lang="en-US" altLang="ko-KR" dirty="0"/>
              <a:t>varchar type</a:t>
            </a:r>
            <a:r>
              <a:rPr lang="ko-KR" altLang="en-US" dirty="0"/>
              <a:t>으로 </a:t>
            </a:r>
            <a:r>
              <a:rPr lang="en-US" altLang="ko-KR" dirty="0"/>
              <a:t>data type</a:t>
            </a:r>
            <a:r>
              <a:rPr lang="ko-KR" altLang="en-US" dirty="0"/>
              <a:t>만 변경하였다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Estimates</a:t>
            </a:r>
            <a:r>
              <a:rPr lang="ko-KR" altLang="en-US" dirty="0"/>
              <a:t>는 </a:t>
            </a:r>
            <a:r>
              <a:rPr lang="en-US" altLang="ko-KR" dirty="0"/>
              <a:t>location, screen size, device, time start/end</a:t>
            </a:r>
            <a:r>
              <a:rPr lang="ko-KR" altLang="en-US" dirty="0"/>
              <a:t>가 추가되었다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EFCE4-6BC2-4E54-B73F-8EE02A2D9E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1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PHP has 4 source codes. The code that Jewell made was modified and reused.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mDatabaseAdaptor.php</a:t>
            </a:r>
            <a:r>
              <a:rPr lang="en-US" altLang="ko-KR" dirty="0"/>
              <a:t>: defined MySQL connection, INSERT and UPDATE function.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mInitUser.php</a:t>
            </a:r>
            <a:r>
              <a:rPr lang="en-US" altLang="ko-KR" dirty="0"/>
              <a:t>: Add a user to MySQL using the </a:t>
            </a:r>
            <a:r>
              <a:rPr lang="en-US" altLang="ko-KR" dirty="0" err="1"/>
              <a:t>uuid</a:t>
            </a:r>
            <a:r>
              <a:rPr lang="en-US" altLang="ko-KR" dirty="0"/>
              <a:t> received from Android.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mInsertEstimate.php</a:t>
            </a:r>
            <a:r>
              <a:rPr lang="en-US" altLang="ko-KR" dirty="0"/>
              <a:t>: Add [] values received from Android to MySQL.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mUpdateDemographic.php</a:t>
            </a:r>
            <a:r>
              <a:rPr lang="en-US" altLang="ko-KR" dirty="0"/>
              <a:t>: Updates the demographic information of the user.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PHP</a:t>
            </a:r>
            <a:r>
              <a:rPr lang="ko-KR" altLang="en-US" dirty="0"/>
              <a:t>는 현재 </a:t>
            </a:r>
            <a:r>
              <a:rPr lang="en-US" altLang="ko-KR" dirty="0"/>
              <a:t>4</a:t>
            </a:r>
            <a:r>
              <a:rPr lang="ko-KR" altLang="en-US" dirty="0"/>
              <a:t>개의 코드가 있다</a:t>
            </a:r>
            <a:r>
              <a:rPr lang="en-US" altLang="ko-KR" dirty="0"/>
              <a:t>. Jewell</a:t>
            </a:r>
            <a:r>
              <a:rPr lang="ko-KR" altLang="en-US" dirty="0"/>
              <a:t>이 사용했던 코드를 수정해서 재사용하였다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mDatabaseAdaptor.php</a:t>
            </a:r>
            <a:r>
              <a:rPr lang="en-US" altLang="ko-KR" dirty="0"/>
              <a:t>: MySQL </a:t>
            </a:r>
            <a:r>
              <a:rPr lang="en-US" altLang="ko-KR" dirty="0" err="1"/>
              <a:t>connectio</a:t>
            </a:r>
            <a:r>
              <a:rPr lang="ko-KR" altLang="en-US" dirty="0"/>
              <a:t>과 </a:t>
            </a:r>
            <a:r>
              <a:rPr lang="en-US" altLang="ko-KR" dirty="0"/>
              <a:t>INSERT, UPDATE </a:t>
            </a:r>
            <a:r>
              <a:rPr lang="en-US" altLang="ko-KR" dirty="0" err="1"/>
              <a:t>functio</a:t>
            </a:r>
            <a:r>
              <a:rPr lang="ko-KR" altLang="en-US" dirty="0"/>
              <a:t>을 </a:t>
            </a:r>
            <a:r>
              <a:rPr lang="ko-KR" altLang="en-US" dirty="0" err="1"/>
              <a:t>정의해놓았다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mInitUser.php</a:t>
            </a:r>
            <a:r>
              <a:rPr lang="en-US" altLang="ko-KR" dirty="0"/>
              <a:t>: </a:t>
            </a:r>
            <a:r>
              <a:rPr lang="ko-KR" altLang="en-US" dirty="0"/>
              <a:t>안드로이드에서 전달받은 </a:t>
            </a:r>
            <a:r>
              <a:rPr lang="en-US" altLang="ko-KR" dirty="0" err="1"/>
              <a:t>uuid</a:t>
            </a:r>
            <a:r>
              <a:rPr lang="ko-KR" altLang="en-US" dirty="0"/>
              <a:t>를 이용하여 </a:t>
            </a:r>
            <a:r>
              <a:rPr lang="en-US" altLang="ko-KR" dirty="0"/>
              <a:t>MySQL</a:t>
            </a:r>
            <a:r>
              <a:rPr lang="ko-KR" altLang="en-US" dirty="0"/>
              <a:t>에 </a:t>
            </a:r>
            <a:r>
              <a:rPr lang="en-US" altLang="ko-KR" dirty="0"/>
              <a:t>user</a:t>
            </a:r>
            <a:r>
              <a:rPr lang="ko-KR" altLang="en-US" dirty="0"/>
              <a:t>를 추가한다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mInsertEstimate.php</a:t>
            </a:r>
            <a:r>
              <a:rPr lang="en-US" altLang="ko-KR" dirty="0"/>
              <a:t>: </a:t>
            </a:r>
            <a:r>
              <a:rPr lang="ko-KR" altLang="en-US" dirty="0"/>
              <a:t>안드로이드에서 전달받은 </a:t>
            </a:r>
            <a:r>
              <a:rPr lang="en-US" altLang="ko-KR" dirty="0"/>
              <a:t>[ ]</a:t>
            </a:r>
            <a:r>
              <a:rPr lang="ko-KR" altLang="en-US" dirty="0"/>
              <a:t>값들을 </a:t>
            </a:r>
            <a:r>
              <a:rPr lang="en-US" altLang="ko-KR" dirty="0"/>
              <a:t>MySQL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mUpdateDemographic.php</a:t>
            </a:r>
            <a:r>
              <a:rPr lang="en-US" altLang="ko-KR" dirty="0"/>
              <a:t>: User</a:t>
            </a:r>
            <a:r>
              <a:rPr lang="ko-KR" altLang="en-US" dirty="0"/>
              <a:t>의 </a:t>
            </a:r>
            <a:r>
              <a:rPr lang="en-US" altLang="ko-KR" dirty="0"/>
              <a:t>demographic </a:t>
            </a:r>
            <a:r>
              <a:rPr lang="ko-KR" altLang="en-US" dirty="0"/>
              <a:t>정보를 업데이트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EFCE4-6BC2-4E54-B73F-8EE02A2D9E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70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is an overview of the entire Android app, which runs from left to right.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이것이 전체 </a:t>
            </a:r>
            <a:r>
              <a:rPr lang="en-US" altLang="ko-KR" dirty="0"/>
              <a:t>Android app</a:t>
            </a:r>
            <a:r>
              <a:rPr lang="ko-KR" altLang="en-US" dirty="0"/>
              <a:t>의 </a:t>
            </a:r>
            <a:r>
              <a:rPr lang="en-US" altLang="ko-KR" dirty="0"/>
              <a:t>overview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좌측에서부터 순서대로 실행된다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EFCE4-6BC2-4E54-B73F-8EE02A2D9E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2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first time the app is run, it checks to see if the user has been issued an id.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If it has never been issued, it will issue a new UUID and store it in the app's local storage.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If there is an issued id, the existing id is loaded. Then, activate the connection to MySQL.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If the user's id exists in the DB, do nothing. If it does not exist, register it in the DB.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result is shown in the following figure. Also, when </a:t>
            </a:r>
            <a:r>
              <a:rPr lang="en-US" altLang="ko-KR" dirty="0" err="1"/>
              <a:t>uuid</a:t>
            </a:r>
            <a:r>
              <a:rPr lang="en-US" altLang="ko-KR" dirty="0"/>
              <a:t> is first issued, it reads device, location and screen size information and stores it in local storage.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처음 </a:t>
            </a:r>
            <a:r>
              <a:rPr lang="en-US" altLang="ko-KR" dirty="0"/>
              <a:t>app</a:t>
            </a:r>
            <a:r>
              <a:rPr lang="ko-KR" altLang="en-US" dirty="0"/>
              <a:t>이 실행되면 </a:t>
            </a:r>
            <a:r>
              <a:rPr lang="en-US" altLang="ko-KR" dirty="0"/>
              <a:t>user</a:t>
            </a:r>
            <a:r>
              <a:rPr lang="ko-KR" altLang="en-US" dirty="0"/>
              <a:t>에게 </a:t>
            </a:r>
            <a:r>
              <a:rPr lang="en-US" altLang="ko-KR" dirty="0"/>
              <a:t>id</a:t>
            </a:r>
            <a:r>
              <a:rPr lang="ko-KR" altLang="en-US" dirty="0"/>
              <a:t>가 발급된 적이 있는 지 없는 지 확인한다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발급된 적이 없으면</a:t>
            </a:r>
            <a:r>
              <a:rPr lang="en-US" altLang="ko-KR" dirty="0"/>
              <a:t>, UUID</a:t>
            </a:r>
            <a:r>
              <a:rPr lang="ko-KR" altLang="en-US" dirty="0"/>
              <a:t>를 새로 발급받고</a:t>
            </a:r>
            <a:r>
              <a:rPr lang="en-US" altLang="ko-KR" dirty="0"/>
              <a:t> app</a:t>
            </a:r>
            <a:r>
              <a:rPr lang="ko-KR" altLang="en-US" dirty="0"/>
              <a:t>의 </a:t>
            </a:r>
            <a:r>
              <a:rPr lang="en-US" altLang="ko-KR" dirty="0"/>
              <a:t>local storage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발급된 </a:t>
            </a:r>
            <a:r>
              <a:rPr lang="en-US" altLang="ko-KR" dirty="0"/>
              <a:t>id</a:t>
            </a:r>
            <a:r>
              <a:rPr lang="ko-KR" altLang="en-US" dirty="0"/>
              <a:t>가 있으면 기존 </a:t>
            </a:r>
            <a:r>
              <a:rPr lang="en-US" altLang="ko-KR" dirty="0"/>
              <a:t>id</a:t>
            </a:r>
            <a:r>
              <a:rPr lang="ko-KR" altLang="en-US" dirty="0"/>
              <a:t>를 불러온다</a:t>
            </a:r>
            <a:r>
              <a:rPr lang="en-US" altLang="ko-KR" dirty="0"/>
              <a:t>. </a:t>
            </a:r>
            <a:r>
              <a:rPr lang="ko-KR" altLang="en-US" dirty="0"/>
              <a:t>그런 다음</a:t>
            </a:r>
            <a:r>
              <a:rPr lang="en-US" altLang="ko-KR" dirty="0"/>
              <a:t>, MySQL</a:t>
            </a:r>
            <a:r>
              <a:rPr lang="ko-KR" altLang="en-US" dirty="0"/>
              <a:t>과의 연결을 활성화한다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user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DB</a:t>
            </a:r>
            <a:r>
              <a:rPr lang="ko-KR" altLang="en-US" dirty="0"/>
              <a:t>에 존재하면 아무것도 하지 않고</a:t>
            </a:r>
            <a:r>
              <a:rPr lang="en-US" altLang="ko-KR" dirty="0"/>
              <a:t>, </a:t>
            </a:r>
            <a:r>
              <a:rPr lang="ko-KR" altLang="en-US" dirty="0"/>
              <a:t>존재하지 않으면 </a:t>
            </a:r>
            <a:r>
              <a:rPr lang="en-US" altLang="ko-KR" dirty="0"/>
              <a:t>DB</a:t>
            </a:r>
            <a:r>
              <a:rPr lang="ko-KR" altLang="en-US" dirty="0"/>
              <a:t>에 등록한다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결과는 다음 그림과 같다</a:t>
            </a:r>
            <a:r>
              <a:rPr lang="en-US" altLang="ko-KR" dirty="0"/>
              <a:t>. </a:t>
            </a:r>
            <a:r>
              <a:rPr lang="ko-KR" altLang="en-US" dirty="0"/>
              <a:t>또한 처음에 </a:t>
            </a:r>
            <a:r>
              <a:rPr lang="en-US" altLang="ko-KR" dirty="0" err="1"/>
              <a:t>uuid</a:t>
            </a:r>
            <a:r>
              <a:rPr lang="ko-KR" altLang="en-US" dirty="0"/>
              <a:t>를 발급 받을 때</a:t>
            </a:r>
            <a:r>
              <a:rPr lang="en-US" altLang="ko-KR" dirty="0"/>
              <a:t> device, location </a:t>
            </a:r>
            <a:r>
              <a:rPr lang="ko-KR" altLang="en-US" dirty="0"/>
              <a:t>그리고 </a:t>
            </a:r>
            <a:r>
              <a:rPr lang="en-US" altLang="ko-KR" dirty="0"/>
              <a:t>screen size</a:t>
            </a:r>
            <a:r>
              <a:rPr lang="ko-KR" altLang="en-US" dirty="0"/>
              <a:t> 정보를 읽어와서 </a:t>
            </a:r>
            <a:r>
              <a:rPr lang="en-US" altLang="ko-KR" dirty="0"/>
              <a:t>local storage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EFCE4-6BC2-4E54-B73F-8EE02A2D9E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4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When you start the quiz, it randomly reads the picture file and launches the quiz.</a:t>
            </a:r>
          </a:p>
          <a:p>
            <a:r>
              <a:rPr lang="en-US" altLang="ko-KR" dirty="0"/>
              <a:t>Each time a quiz is solved, it sends information to PHP, including the value and time the user has estimated, and the user id that was initially saved.</a:t>
            </a:r>
          </a:p>
          <a:p>
            <a:r>
              <a:rPr lang="en-US" altLang="ko-KR" dirty="0"/>
              <a:t>PHP executes the MySQL INSERT statement using the passed parameter values.</a:t>
            </a:r>
          </a:p>
          <a:p>
            <a:r>
              <a:rPr lang="en-US" altLang="ko-KR" dirty="0"/>
              <a:t>The Score page displays the results with the graph.</a:t>
            </a:r>
          </a:p>
          <a:p>
            <a:r>
              <a:rPr lang="en-US" altLang="ko-KR" dirty="0"/>
              <a:t>Previously incorrectly set color values have been corrected. I have not changed the graph yet.</a:t>
            </a:r>
          </a:p>
          <a:p>
            <a:r>
              <a:rPr lang="en-US" altLang="ko-KR" dirty="0"/>
              <a:t>Once you have solved all q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uizzes</a:t>
            </a:r>
            <a:r>
              <a:rPr lang="en-US" altLang="ko-KR" dirty="0"/>
              <a:t>, you will be taken to the final page.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Quiz</a:t>
            </a:r>
            <a:r>
              <a:rPr lang="ko-KR" altLang="en-US" dirty="0"/>
              <a:t>를 시작하면 랜덤하게 그림파일을 읽어와서 문제를 띄워준다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문제 풀 때마다 </a:t>
            </a:r>
            <a:r>
              <a:rPr lang="en-US" altLang="ko-KR" dirty="0"/>
              <a:t>user</a:t>
            </a:r>
            <a:r>
              <a:rPr lang="ko-KR" altLang="en-US" dirty="0"/>
              <a:t>가 </a:t>
            </a:r>
            <a:r>
              <a:rPr lang="en-US" altLang="ko-KR" dirty="0"/>
              <a:t>estimate</a:t>
            </a:r>
            <a:r>
              <a:rPr lang="ko-KR" altLang="en-US" dirty="0"/>
              <a:t>한 값과 시간</a:t>
            </a:r>
            <a:r>
              <a:rPr lang="en-US" altLang="ko-KR" dirty="0"/>
              <a:t> </a:t>
            </a:r>
            <a:r>
              <a:rPr lang="ko-KR" altLang="en-US" dirty="0"/>
              <a:t>그리고 처음에 </a:t>
            </a:r>
            <a:r>
              <a:rPr lang="ko-KR" altLang="en-US" dirty="0" err="1"/>
              <a:t>저장해두었던</a:t>
            </a:r>
            <a:r>
              <a:rPr lang="ko-KR" altLang="en-US" dirty="0"/>
              <a:t> </a:t>
            </a:r>
            <a:r>
              <a:rPr lang="en-US" altLang="ko-KR" dirty="0"/>
              <a:t>user id</a:t>
            </a:r>
            <a:r>
              <a:rPr lang="ko-KR" altLang="en-US" dirty="0"/>
              <a:t>를 비롯한 정보들을 </a:t>
            </a:r>
            <a:r>
              <a:rPr lang="en-US" altLang="ko-KR" dirty="0"/>
              <a:t>PHP</a:t>
            </a:r>
            <a:r>
              <a:rPr lang="ko-KR" altLang="en-US" dirty="0"/>
              <a:t>에 전송한다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PHP</a:t>
            </a:r>
            <a:r>
              <a:rPr lang="ko-KR" altLang="en-US" dirty="0"/>
              <a:t>는 전달받은 파라미터 값들을 이용하여 </a:t>
            </a:r>
            <a:r>
              <a:rPr lang="en-US" altLang="ko-KR" dirty="0"/>
              <a:t>MySQL INSERT</a:t>
            </a:r>
            <a:r>
              <a:rPr lang="ko-KR" altLang="en-US" dirty="0"/>
              <a:t>문을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곧바로 </a:t>
            </a:r>
            <a:r>
              <a:rPr lang="en-US" altLang="ko-KR" dirty="0"/>
              <a:t>Score </a:t>
            </a:r>
            <a:r>
              <a:rPr lang="ko-KR" altLang="en-US" dirty="0"/>
              <a:t>페이지가 열리고 정답을 보여주면서 결과를 그래프와 함께 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이전에 잘못 설정했던 색상 값은 수정되었다</a:t>
            </a:r>
            <a:r>
              <a:rPr lang="en-US" altLang="ko-KR" dirty="0"/>
              <a:t>. </a:t>
            </a:r>
            <a:r>
              <a:rPr lang="ko-KR" altLang="en-US" dirty="0"/>
              <a:t>아직 그래프는 바꾸지 못했다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설정한 퀴즈 </a:t>
            </a:r>
            <a:r>
              <a:rPr lang="ko-KR" altLang="en-US" dirty="0" err="1"/>
              <a:t>문제수</a:t>
            </a:r>
            <a:r>
              <a:rPr lang="ko-KR" altLang="en-US" dirty="0"/>
              <a:t> 만큼 </a:t>
            </a:r>
            <a:r>
              <a:rPr lang="ko-KR" altLang="en-US" dirty="0" err="1"/>
              <a:t>풀고나면</a:t>
            </a:r>
            <a:r>
              <a:rPr lang="ko-KR" altLang="en-US" dirty="0"/>
              <a:t> </a:t>
            </a:r>
            <a:r>
              <a:rPr lang="en-US" altLang="ko-KR" dirty="0"/>
              <a:t>Final </a:t>
            </a:r>
            <a:r>
              <a:rPr lang="ko-KR" altLang="en-US" dirty="0"/>
              <a:t>페이지로 넘어간다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EFCE4-6BC2-4E54-B73F-8EE02A2D9E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4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EFCE4-6BC2-4E54-B73F-8EE02A2D9E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7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953AF-98DC-468F-8C17-18B11C419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21125-FD79-4620-80D5-775930B53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153CA-4C8F-4DA0-857D-D4F6318A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BD04-70AA-43C6-A3FB-F59DAD7B466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C30D6-EF8B-4BF0-A711-4B2D95FD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2EBC-2B08-4436-92D2-B4400A51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E14B-ACBB-4A2B-89A3-6F724B95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CA0FC-1DF7-43F1-8C02-BF0B5836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CEAD8-871A-4CF9-B047-D33D6ED83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C9DD2-67B5-46C1-B5B5-9BBD4E88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BD04-70AA-43C6-A3FB-F59DAD7B466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05A58-0B59-4785-97E6-E4A1FC9D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92F9C-77A1-4553-AFD8-93074EED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E14B-ACBB-4A2B-89A3-6F724B95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AA46E5-818A-47C6-B260-FAF4EC6FE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B0F2D8-4AA3-43D5-8C2B-632462D6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ECDDB-554C-48DF-A87E-8966FE48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BD04-70AA-43C6-A3FB-F59DAD7B466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735A8-170C-4EDA-A565-EF4BDC1B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1A656-67B4-42BB-8CAE-BF2EADA2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E14B-ACBB-4A2B-89A3-6F724B95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2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44F69-6F45-4E79-9959-2C30955F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C65EB-3F3A-42F0-98B1-553E32D5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F21E3-DB46-49FA-B8B2-E1D5C8A9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BD04-70AA-43C6-A3FB-F59DAD7B466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85AC1-66AA-4884-9570-5AAFCA5E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7A389-38FB-4F7A-902F-164DE1EA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E14B-ACBB-4A2B-89A3-6F724B95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7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682C7-3D0C-433D-ACA3-BA6F0559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74D52-0D74-4651-8762-B425AF691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D0159-7C0C-4F95-B26D-B7FC68DA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BD04-70AA-43C6-A3FB-F59DAD7B466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CD9C9-4508-4403-8870-C9FC92E6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A49A4-75B1-47F7-8EDF-298B03BC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E14B-ACBB-4A2B-89A3-6F724B95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4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0FC3A-81BE-4B5A-AF52-10C7282B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EF330-568A-4B14-B697-3BF573944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837BB-4398-4970-B37E-4B100D43A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BAF56-A493-4144-9039-BE4D2A48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BD04-70AA-43C6-A3FB-F59DAD7B466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5DA05-80A4-4DBF-A1B3-91A706FF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31586-4025-4853-8FFD-3C28E6F7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E14B-ACBB-4A2B-89A3-6F724B95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9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381A-7593-4B79-82E0-FD30703A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E6630D-EC91-40A1-91F7-A49FCD6E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37C6B8-AB86-48EC-AB33-E4D302D4C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05F43-69AA-4DF9-A457-123566152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6D0E98-B102-4277-B5C1-55D185BA0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5F210F-95B0-4757-88E1-8DE6BDEE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BD04-70AA-43C6-A3FB-F59DAD7B466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1D00BD-F25D-41F8-A7A8-38EA8C37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D995A0-5D3A-4085-A530-C4C9C589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E14B-ACBB-4A2B-89A3-6F724B95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3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39F47-4B14-4119-A029-D290645C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A611B5-2A61-4DE7-8628-69A89E1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BD04-70AA-43C6-A3FB-F59DAD7B466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1A6AA9-C775-419D-84DC-D9E1A29F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CE27BF-442F-4231-9BB9-7BBC6810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E14B-ACBB-4A2B-89A3-6F724B95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0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30B364-4124-48E1-8B6E-23FFB2FF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BD04-70AA-43C6-A3FB-F59DAD7B466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9A01F9-E63D-44DF-83CB-CFA2BC8F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D6272D-751A-4569-8216-D4A10DA2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E14B-ACBB-4A2B-89A3-6F724B95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3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7E96A-CB12-4306-80D2-A0FAF7B7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D9789-9527-42D9-96BA-9206AE1E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B303B-98CD-4188-B576-56FB6199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3F761-DE01-4E72-A92B-D639691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BD04-70AA-43C6-A3FB-F59DAD7B466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BCDB2-2C4B-4EB9-ACD5-620E0964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17461B-F597-4078-A35C-C9AEDFC0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E14B-ACBB-4A2B-89A3-6F724B95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3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F329-FD9E-45CF-B6E2-74D45A8C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D8B90C-F56B-483E-A53E-5307513B2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AEF9A-7C97-4D39-A2FA-EEF3664EE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4C5B4-1F2B-484B-BD32-E7D8EF13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BD04-70AA-43C6-A3FB-F59DAD7B466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C63411-EF3C-4A13-AE1C-3AF1A63F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B327C7-BA78-42C1-8E0E-5616E225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E14B-ACBB-4A2B-89A3-6F724B95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0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D0846E-4F88-4FE3-A0E9-074D5385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8E739-E263-4F8B-A908-BFF6FDB2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407DB-5558-4743-9DA3-0314F430B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BD04-70AA-43C6-A3FB-F59DAD7B4665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84EE9-325F-4831-8436-D7085C57C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E5FFE-0F14-4005-88C9-1A2B0E226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E14B-ACBB-4A2B-89A3-6F724B95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0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microservices.techtarget.com/definition/UUID-Universal-Unique-Identifi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chopedia.com/definition/1316/universally-unique-identifier-uuid" TargetMode="External"/><Relationship Id="rId4" Type="http://schemas.openxmlformats.org/officeDocument/2006/relationships/hyperlink" Target="https://www.computerhope.com/jargon/u/uuid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EC0CF-FB5C-41D3-87B9-B54CADE5A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Progress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239556-09FC-4447-B854-4293F4C54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b="1" dirty="0" err="1"/>
              <a:t>Jinwoo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603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310AAB-112C-4D4E-9483-D7F4E5B173C6}"/>
              </a:ext>
            </a:extLst>
          </p:cNvPr>
          <p:cNvSpPr txBox="1">
            <a:spLocks/>
          </p:cNvSpPr>
          <p:nvPr/>
        </p:nvSpPr>
        <p:spPr>
          <a:xfrm>
            <a:off x="93764" y="0"/>
            <a:ext cx="6002236" cy="107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Android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786D51-D362-4579-B0A0-E8C9502E6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45469"/>
              </p:ext>
            </p:extLst>
          </p:nvPr>
        </p:nvGraphicFramePr>
        <p:xfrm>
          <a:off x="2890555" y="1612064"/>
          <a:ext cx="1896596" cy="200514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96596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265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Quiz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16393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err="1"/>
                        <a:t>AddEstimate</a:t>
                      </a:r>
                      <a:r>
                        <a:rPr lang="en-US" altLang="ko-KR" b="1" dirty="0"/>
                        <a:t>()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----------------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estimate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image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time(start/end)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pic>
        <p:nvPicPr>
          <p:cNvPr id="12" name="Picture 6" descr="MySQL에 대한 이미지 검색결과">
            <a:extLst>
              <a:ext uri="{FF2B5EF4-FFF2-40B4-BE49-F238E27FC236}">
                <a16:creationId xmlns:a16="http://schemas.microsoft.com/office/drawing/2014/main" id="{C8A821CB-A8F1-4C13-95F5-1C1D63CAC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92" y="5138466"/>
            <a:ext cx="1346154" cy="69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hp에 대한 이미지 검색결과">
            <a:extLst>
              <a:ext uri="{FF2B5EF4-FFF2-40B4-BE49-F238E27FC236}">
                <a16:creationId xmlns:a16="http://schemas.microsoft.com/office/drawing/2014/main" id="{34158EBD-6DE5-430C-AB2F-AF16F6AE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137" y="2250881"/>
            <a:ext cx="1290064" cy="69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02ECD5-BFAC-4208-825B-7DE863355FB8}"/>
              </a:ext>
            </a:extLst>
          </p:cNvPr>
          <p:cNvSpPr/>
          <p:nvPr/>
        </p:nvSpPr>
        <p:spPr>
          <a:xfrm>
            <a:off x="7316898" y="2933856"/>
            <a:ext cx="24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mInsertEstimate.php</a:t>
            </a:r>
            <a:endParaRPr lang="en-US" altLang="ko-KR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E7F760-40C5-4649-85C7-8BEDD1931E2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4787151" y="2599199"/>
            <a:ext cx="4420986" cy="154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8CB24C0-2F86-41FE-A19E-E8C99A08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18419"/>
              </p:ext>
            </p:extLst>
          </p:nvPr>
        </p:nvGraphicFramePr>
        <p:xfrm>
          <a:off x="2979593" y="4432683"/>
          <a:ext cx="1715271" cy="2108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15271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Score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UUID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----------------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result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Over-B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Under-R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Correct-G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CACC08F-C77C-4046-88E1-2496B8FE77BF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9853169" y="2947516"/>
            <a:ext cx="0" cy="2190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B82173-937F-410D-A47B-C31C5F7E21DC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4694864" y="5486783"/>
            <a:ext cx="448522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DB41CB-FF52-4495-9337-1D463BC30D42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3837228" y="3617213"/>
            <a:ext cx="1625" cy="8154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08F6D7-5FD3-4F23-9AF5-D37E148EC387}"/>
              </a:ext>
            </a:extLst>
          </p:cNvPr>
          <p:cNvSpPr/>
          <p:nvPr/>
        </p:nvSpPr>
        <p:spPr>
          <a:xfrm>
            <a:off x="2556809" y="1595301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63A874-9156-40FA-BBE8-7C33EDF68A4E}"/>
              </a:ext>
            </a:extLst>
          </p:cNvPr>
          <p:cNvSpPr/>
          <p:nvPr/>
        </p:nvSpPr>
        <p:spPr>
          <a:xfrm>
            <a:off x="9208137" y="167661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FCC88B-8293-4638-9015-FED8AF720F7F}"/>
              </a:ext>
            </a:extLst>
          </p:cNvPr>
          <p:cNvSpPr/>
          <p:nvPr/>
        </p:nvSpPr>
        <p:spPr>
          <a:xfrm>
            <a:off x="9208137" y="457239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3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191DFA-602E-46E5-9852-4BEEC0E5B2F7}"/>
              </a:ext>
            </a:extLst>
          </p:cNvPr>
          <p:cNvSpPr/>
          <p:nvPr/>
        </p:nvSpPr>
        <p:spPr>
          <a:xfrm>
            <a:off x="2630267" y="4432683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4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1850DD5-571F-4A66-A6B4-23ABA58A5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60733"/>
              </p:ext>
            </p:extLst>
          </p:nvPr>
        </p:nvGraphicFramePr>
        <p:xfrm>
          <a:off x="535609" y="1844393"/>
          <a:ext cx="1715271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15271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33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Local storage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950572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UUID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Location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Screen size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E39C7A0-D7C7-44AB-87E8-A5C319086818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V="1">
            <a:off x="2250880" y="2614638"/>
            <a:ext cx="639675" cy="69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0F58D55-A764-42F8-8CF4-91FE86BA560B}"/>
              </a:ext>
            </a:extLst>
          </p:cNvPr>
          <p:cNvSpPr/>
          <p:nvPr/>
        </p:nvSpPr>
        <p:spPr>
          <a:xfrm>
            <a:off x="9868750" y="3858325"/>
            <a:ext cx="97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INSERT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3864B022-EAB1-4CDC-8B16-54C276076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77279"/>
              </p:ext>
            </p:extLst>
          </p:nvPr>
        </p:nvGraphicFramePr>
        <p:xfrm>
          <a:off x="6819595" y="174615"/>
          <a:ext cx="172600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6005">
                  <a:extLst>
                    <a:ext uri="{9D8B030D-6E8A-4147-A177-3AD203B41FA5}">
                      <a16:colId xmlns:a16="http://schemas.microsoft.com/office/drawing/2014/main" val="3894154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Final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08065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96D28EA2-A2A5-4A4C-A213-5215F1E90732}"/>
              </a:ext>
            </a:extLst>
          </p:cNvPr>
          <p:cNvSpPr/>
          <p:nvPr/>
        </p:nvSpPr>
        <p:spPr>
          <a:xfrm>
            <a:off x="6428917" y="145345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5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03A728B4-355E-4175-A59C-7522A72473D2}"/>
              </a:ext>
            </a:extLst>
          </p:cNvPr>
          <p:cNvCxnSpPr>
            <a:cxnSpLocks/>
            <a:stCxn id="3" idx="0"/>
            <a:endCxn id="59" idx="2"/>
          </p:cNvCxnSpPr>
          <p:nvPr/>
        </p:nvCxnSpPr>
        <p:spPr>
          <a:xfrm rot="5400000" flipH="1" flipV="1">
            <a:off x="5227421" y="-843112"/>
            <a:ext cx="1066609" cy="3843744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87222C79-F447-4B93-B492-C3A4BABA2E7A}"/>
              </a:ext>
            </a:extLst>
          </p:cNvPr>
          <p:cNvSpPr/>
          <p:nvPr/>
        </p:nvSpPr>
        <p:spPr>
          <a:xfrm>
            <a:off x="4803677" y="489614"/>
            <a:ext cx="1914095" cy="1186998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&gt;</a:t>
            </a:r>
          </a:p>
          <a:p>
            <a:pPr algn="ctr"/>
            <a:r>
              <a:rPr lang="en-US" altLang="ko-KR" sz="1400" dirty="0" err="1"/>
              <a:t>MaxNum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OfQuiz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715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310AAB-112C-4D4E-9483-D7F4E5B173C6}"/>
              </a:ext>
            </a:extLst>
          </p:cNvPr>
          <p:cNvSpPr txBox="1">
            <a:spLocks/>
          </p:cNvSpPr>
          <p:nvPr/>
        </p:nvSpPr>
        <p:spPr>
          <a:xfrm>
            <a:off x="93764" y="0"/>
            <a:ext cx="6002236" cy="107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Android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786D51-D362-4579-B0A0-E8C9502E6F97}"/>
              </a:ext>
            </a:extLst>
          </p:cNvPr>
          <p:cNvGraphicFramePr>
            <a:graphicFrameLocks noGrp="1"/>
          </p:cNvGraphicFramePr>
          <p:nvPr/>
        </p:nvGraphicFramePr>
        <p:xfrm>
          <a:off x="2890555" y="1612064"/>
          <a:ext cx="1896596" cy="200514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96596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265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Quiz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16393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err="1"/>
                        <a:t>AddEstimate</a:t>
                      </a:r>
                      <a:r>
                        <a:rPr lang="en-US" altLang="ko-KR" b="1" dirty="0"/>
                        <a:t>()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----------------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estimate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image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time(start/end)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pic>
        <p:nvPicPr>
          <p:cNvPr id="12" name="Picture 6" descr="MySQL에 대한 이미지 검색결과">
            <a:extLst>
              <a:ext uri="{FF2B5EF4-FFF2-40B4-BE49-F238E27FC236}">
                <a16:creationId xmlns:a16="http://schemas.microsoft.com/office/drawing/2014/main" id="{C8A821CB-A8F1-4C13-95F5-1C1D63CAC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92" y="5138466"/>
            <a:ext cx="1346154" cy="69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hp에 대한 이미지 검색결과">
            <a:extLst>
              <a:ext uri="{FF2B5EF4-FFF2-40B4-BE49-F238E27FC236}">
                <a16:creationId xmlns:a16="http://schemas.microsoft.com/office/drawing/2014/main" id="{34158EBD-6DE5-430C-AB2F-AF16F6AE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137" y="2250881"/>
            <a:ext cx="1290064" cy="69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02ECD5-BFAC-4208-825B-7DE863355FB8}"/>
              </a:ext>
            </a:extLst>
          </p:cNvPr>
          <p:cNvSpPr/>
          <p:nvPr/>
        </p:nvSpPr>
        <p:spPr>
          <a:xfrm>
            <a:off x="7316898" y="2933856"/>
            <a:ext cx="24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mInsertEstimate.php</a:t>
            </a:r>
            <a:endParaRPr lang="en-US" altLang="ko-KR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E7F760-40C5-4649-85C7-8BEDD1931E2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4787151" y="2599199"/>
            <a:ext cx="4420986" cy="154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8CB24C0-2F86-41FE-A19E-E8C99A08B647}"/>
              </a:ext>
            </a:extLst>
          </p:cNvPr>
          <p:cNvGraphicFramePr>
            <a:graphicFrameLocks noGrp="1"/>
          </p:cNvGraphicFramePr>
          <p:nvPr/>
        </p:nvGraphicFramePr>
        <p:xfrm>
          <a:off x="2979593" y="4432683"/>
          <a:ext cx="1715271" cy="2108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15271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Score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UUID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----------------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result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Over-B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Under-R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Correct-G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CACC08F-C77C-4046-88E1-2496B8FE77BF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9853169" y="2947516"/>
            <a:ext cx="0" cy="2190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B82173-937F-410D-A47B-C31C5F7E21DC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4694864" y="5486783"/>
            <a:ext cx="448522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DB41CB-FF52-4495-9337-1D463BC30D42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3837228" y="3617213"/>
            <a:ext cx="1625" cy="8154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08F6D7-5FD3-4F23-9AF5-D37E148EC387}"/>
              </a:ext>
            </a:extLst>
          </p:cNvPr>
          <p:cNvSpPr/>
          <p:nvPr/>
        </p:nvSpPr>
        <p:spPr>
          <a:xfrm>
            <a:off x="2556809" y="1595301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63A874-9156-40FA-BBE8-7C33EDF68A4E}"/>
              </a:ext>
            </a:extLst>
          </p:cNvPr>
          <p:cNvSpPr/>
          <p:nvPr/>
        </p:nvSpPr>
        <p:spPr>
          <a:xfrm>
            <a:off x="9208137" y="167661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FCC88B-8293-4638-9015-FED8AF720F7F}"/>
              </a:ext>
            </a:extLst>
          </p:cNvPr>
          <p:cNvSpPr/>
          <p:nvPr/>
        </p:nvSpPr>
        <p:spPr>
          <a:xfrm>
            <a:off x="9208137" y="457239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3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191DFA-602E-46E5-9852-4BEEC0E5B2F7}"/>
              </a:ext>
            </a:extLst>
          </p:cNvPr>
          <p:cNvSpPr/>
          <p:nvPr/>
        </p:nvSpPr>
        <p:spPr>
          <a:xfrm>
            <a:off x="2630267" y="4432683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4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1850DD5-571F-4A66-A6B4-23ABA58A5B26}"/>
              </a:ext>
            </a:extLst>
          </p:cNvPr>
          <p:cNvGraphicFramePr>
            <a:graphicFrameLocks noGrp="1"/>
          </p:cNvGraphicFramePr>
          <p:nvPr/>
        </p:nvGraphicFramePr>
        <p:xfrm>
          <a:off x="535609" y="1844393"/>
          <a:ext cx="1715271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15271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333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Local storage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950572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UUID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Location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Screen size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="1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E39C7A0-D7C7-44AB-87E8-A5C319086818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V="1">
            <a:off x="2250880" y="2614638"/>
            <a:ext cx="639675" cy="69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0F58D55-A764-42F8-8CF4-91FE86BA560B}"/>
              </a:ext>
            </a:extLst>
          </p:cNvPr>
          <p:cNvSpPr/>
          <p:nvPr/>
        </p:nvSpPr>
        <p:spPr>
          <a:xfrm>
            <a:off x="9868750" y="3858325"/>
            <a:ext cx="97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INSERT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3864B022-EAB1-4CDC-8B16-54C27607688A}"/>
              </a:ext>
            </a:extLst>
          </p:cNvPr>
          <p:cNvGraphicFramePr>
            <a:graphicFrameLocks noGrp="1"/>
          </p:cNvGraphicFramePr>
          <p:nvPr/>
        </p:nvGraphicFramePr>
        <p:xfrm>
          <a:off x="6819595" y="174615"/>
          <a:ext cx="172600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6005">
                  <a:extLst>
                    <a:ext uri="{9D8B030D-6E8A-4147-A177-3AD203B41FA5}">
                      <a16:colId xmlns:a16="http://schemas.microsoft.com/office/drawing/2014/main" val="3894154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Final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08065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96D28EA2-A2A5-4A4C-A213-5215F1E90732}"/>
              </a:ext>
            </a:extLst>
          </p:cNvPr>
          <p:cNvSpPr/>
          <p:nvPr/>
        </p:nvSpPr>
        <p:spPr>
          <a:xfrm>
            <a:off x="6428917" y="145345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5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03A728B4-355E-4175-A59C-7522A72473D2}"/>
              </a:ext>
            </a:extLst>
          </p:cNvPr>
          <p:cNvCxnSpPr>
            <a:cxnSpLocks/>
            <a:stCxn id="3" idx="0"/>
            <a:endCxn id="59" idx="2"/>
          </p:cNvCxnSpPr>
          <p:nvPr/>
        </p:nvCxnSpPr>
        <p:spPr>
          <a:xfrm rot="5400000" flipH="1" flipV="1">
            <a:off x="5227421" y="-843112"/>
            <a:ext cx="1066609" cy="3843744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87222C79-F447-4B93-B492-C3A4BABA2E7A}"/>
              </a:ext>
            </a:extLst>
          </p:cNvPr>
          <p:cNvSpPr/>
          <p:nvPr/>
        </p:nvSpPr>
        <p:spPr>
          <a:xfrm>
            <a:off x="4803677" y="489614"/>
            <a:ext cx="1914095" cy="1186998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&gt;</a:t>
            </a:r>
          </a:p>
          <a:p>
            <a:pPr algn="ctr"/>
            <a:r>
              <a:rPr lang="en-US" altLang="ko-KR" sz="1400" dirty="0" err="1"/>
              <a:t>MaxNum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OfQuiz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057C6-9FE2-44F1-BF7A-10BF9F49B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9" y="731286"/>
            <a:ext cx="12010161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310AAB-112C-4D4E-9483-D7F4E5B173C6}"/>
              </a:ext>
            </a:extLst>
          </p:cNvPr>
          <p:cNvSpPr txBox="1">
            <a:spLocks/>
          </p:cNvSpPr>
          <p:nvPr/>
        </p:nvSpPr>
        <p:spPr>
          <a:xfrm>
            <a:off x="93764" y="0"/>
            <a:ext cx="6002236" cy="107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Android</a:t>
            </a:r>
            <a:endParaRPr lang="ko-KR" altLang="en-US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9B73451-9BAD-4D74-BE6B-BAB08788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17535"/>
              </p:ext>
            </p:extLst>
          </p:nvPr>
        </p:nvGraphicFramePr>
        <p:xfrm>
          <a:off x="9317569" y="429339"/>
          <a:ext cx="171527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15271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Quiz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Add estimate()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B187A33-5F29-4285-ADC8-7C2BB4A7B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94061"/>
              </p:ext>
            </p:extLst>
          </p:nvPr>
        </p:nvGraphicFramePr>
        <p:xfrm>
          <a:off x="560294" y="2005679"/>
          <a:ext cx="171527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15271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Final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Show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5C54F88-9A65-4998-BC7A-6186B610A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44509"/>
              </p:ext>
            </p:extLst>
          </p:nvPr>
        </p:nvGraphicFramePr>
        <p:xfrm>
          <a:off x="6106207" y="672592"/>
          <a:ext cx="1715271" cy="2108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15271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Demographic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UpdateUser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algn="l" latinLnBrk="1"/>
                      <a:r>
                        <a:rPr lang="en-US" altLang="ko-KR" dirty="0"/>
                        <a:t>----------------</a:t>
                      </a:r>
                    </a:p>
                    <a:p>
                      <a:pPr algn="l" latinLnBrk="1"/>
                      <a:r>
                        <a:rPr lang="en-US" altLang="ko-KR" dirty="0"/>
                        <a:t>Age</a:t>
                      </a:r>
                    </a:p>
                    <a:p>
                      <a:pPr algn="l" latinLnBrk="1"/>
                      <a:r>
                        <a:rPr lang="en-US" altLang="ko-KR" dirty="0"/>
                        <a:t>Gender</a:t>
                      </a:r>
                    </a:p>
                    <a:p>
                      <a:pPr algn="l" latinLnBrk="1"/>
                      <a:r>
                        <a:rPr lang="en-US" altLang="ko-KR" dirty="0"/>
                        <a:t>Height</a:t>
                      </a:r>
                    </a:p>
                    <a:p>
                      <a:pPr algn="l" latinLnBrk="1"/>
                      <a:r>
                        <a:rPr lang="en-US" altLang="ko-KR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4551EC3-6733-4F6A-BFBE-1508BEA55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28511"/>
              </p:ext>
            </p:extLst>
          </p:nvPr>
        </p:nvGraphicFramePr>
        <p:xfrm>
          <a:off x="9317568" y="2648131"/>
          <a:ext cx="171527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15271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More Results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yet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ABE46E9B-5475-4191-92EA-3C2F80AE8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4" y="5357707"/>
            <a:ext cx="10730261" cy="11461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6125D5-1329-49C7-9FB1-4F5509568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6" y="3793589"/>
            <a:ext cx="10730259" cy="1151420"/>
          </a:xfrm>
          <a:prstGeom prst="rect">
            <a:avLst/>
          </a:prstGeom>
        </p:spPr>
      </p:pic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9611A84C-58A2-4E9C-89FD-597D9C468EE9}"/>
              </a:ext>
            </a:extLst>
          </p:cNvPr>
          <p:cNvSpPr/>
          <p:nvPr/>
        </p:nvSpPr>
        <p:spPr>
          <a:xfrm>
            <a:off x="3094882" y="1781401"/>
            <a:ext cx="1914095" cy="1186998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 not exists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FD8AB53-E08A-44F2-89D1-89DBC742DFE8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2275565" y="2374900"/>
            <a:ext cx="819317" cy="161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2419A3D-693E-4824-8415-D7AC876D4E3F}"/>
              </a:ext>
            </a:extLst>
          </p:cNvPr>
          <p:cNvCxnSpPr>
            <a:cxnSpLocks/>
            <a:stCxn id="12" idx="0"/>
            <a:endCxn id="6" idx="0"/>
          </p:cNvCxnSpPr>
          <p:nvPr/>
        </p:nvCxnSpPr>
        <p:spPr>
          <a:xfrm rot="5400000" flipH="1" flipV="1">
            <a:off x="6437536" y="-1956267"/>
            <a:ext cx="1352062" cy="6123274"/>
          </a:xfrm>
          <a:prstGeom prst="bentConnector3">
            <a:avLst>
              <a:gd name="adj1" fmla="val 11690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0BE622C-39C1-4ABA-A743-09A0274A7670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6200000" flipH="1">
            <a:off x="6902860" y="117468"/>
            <a:ext cx="421412" cy="6123273"/>
          </a:xfrm>
          <a:prstGeom prst="bentConnector3">
            <a:avLst>
              <a:gd name="adj1" fmla="val 1542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32F5290-C908-40F6-A0AC-4C2D2D69C29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5008977" y="1726692"/>
            <a:ext cx="1097230" cy="648208"/>
          </a:xfrm>
          <a:prstGeom prst="bentConnector3">
            <a:avLst>
              <a:gd name="adj1" fmla="val 50000"/>
            </a:avLst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7C23DDA-8449-47A2-ADC7-B56A4982F8F4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 flipV="1">
            <a:off x="7821478" y="1171019"/>
            <a:ext cx="2353726" cy="555673"/>
          </a:xfrm>
          <a:prstGeom prst="bentConnector2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9351500-11F2-46BF-8655-F9AAEB2C5E8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7821478" y="1726692"/>
            <a:ext cx="2353725" cy="921439"/>
          </a:xfrm>
          <a:prstGeom prst="bentConnector2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18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310AAB-112C-4D4E-9483-D7F4E5B173C6}"/>
              </a:ext>
            </a:extLst>
          </p:cNvPr>
          <p:cNvSpPr txBox="1">
            <a:spLocks/>
          </p:cNvSpPr>
          <p:nvPr/>
        </p:nvSpPr>
        <p:spPr>
          <a:xfrm>
            <a:off x="93764" y="0"/>
            <a:ext cx="6251511" cy="107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APPENDIX</a:t>
            </a:r>
            <a:endParaRPr lang="ko-KR" altLang="en-US" b="1" dirty="0"/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151CBAB6-38EB-444E-B9B8-C7A61342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What is UUID</a:t>
            </a:r>
          </a:p>
          <a:p>
            <a:pPr lvl="1"/>
            <a:r>
              <a:rPr lang="en-US" altLang="ko-KR" sz="2000" dirty="0"/>
              <a:t>1., </a:t>
            </a:r>
            <a:r>
              <a:rPr lang="en-US" altLang="ko-KR" sz="2000" dirty="0">
                <a:hlinkClick r:id="rId3"/>
              </a:rPr>
              <a:t>http://searchmicroservices.techtarget.com/definition/UUID-Universal-Unique-Identifier</a:t>
            </a:r>
            <a:r>
              <a:rPr lang="en-US" altLang="ko-KR" sz="2000" dirty="0"/>
              <a:t>, techtarget.com, 2005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2. </a:t>
            </a:r>
            <a:r>
              <a:rPr lang="en-US" altLang="ko-KR" sz="2000" dirty="0">
                <a:hlinkClick r:id="rId4"/>
              </a:rPr>
              <a:t>https://www.computerhope.com/jargon/u/uuid.htm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computerhope.com, 06/16/2017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3. </a:t>
            </a:r>
            <a:r>
              <a:rPr lang="en-US" altLang="ko-KR" sz="2000" dirty="0">
                <a:hlinkClick r:id="rId5"/>
              </a:rPr>
              <a:t>https://www.techopedia.com/definition/1316/universally-unique-identifier-uuid</a:t>
            </a:r>
            <a:r>
              <a:rPr lang="en-US" altLang="ko-KR" sz="2000" dirty="0"/>
              <a:t>,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75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26E49F-EAFC-4969-83DD-529F93F51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3" y="0"/>
            <a:ext cx="3857624" cy="68580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A2BBC9-F167-4169-92FB-58A82FAFD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668966-B945-4966-9F68-3FCEEB1F0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4" y="0"/>
            <a:ext cx="3857625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14C9BF-EB47-453F-9F80-DED49692A7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3E4D00-33D7-4107-9FC3-DDECFBC84B4C}"/>
              </a:ext>
            </a:extLst>
          </p:cNvPr>
          <p:cNvSpPr/>
          <p:nvPr/>
        </p:nvSpPr>
        <p:spPr>
          <a:xfrm>
            <a:off x="0" y="0"/>
            <a:ext cx="7809722" cy="33239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Calories In Food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음식에 대한 설명이 그림 없이 글만 주어지며</a:t>
            </a:r>
            <a:r>
              <a:rPr lang="en-US" altLang="ko-KR" sz="2000" dirty="0"/>
              <a:t>, </a:t>
            </a:r>
            <a:r>
              <a:rPr lang="ko-KR" altLang="en-US" sz="2000" dirty="0"/>
              <a:t>그것을 보고 칼로리를 예측하는 퀴즈이다</a:t>
            </a:r>
            <a:r>
              <a:rPr lang="en-US" altLang="ko-KR" sz="2000" dirty="0"/>
              <a:t>. </a:t>
            </a:r>
            <a:r>
              <a:rPr lang="ko-KR" altLang="en-US" sz="2000" dirty="0"/>
              <a:t>정답은 보기 </a:t>
            </a:r>
            <a:r>
              <a:rPr lang="en-US" altLang="ko-KR" sz="2000" dirty="0"/>
              <a:t>4</a:t>
            </a:r>
            <a:r>
              <a:rPr lang="ko-KR" altLang="en-US" sz="2000" dirty="0"/>
              <a:t>개 중 </a:t>
            </a:r>
            <a:r>
              <a:rPr lang="en-US" altLang="ko-KR" sz="2000" dirty="0"/>
              <a:t>1</a:t>
            </a:r>
            <a:r>
              <a:rPr lang="ko-KR" altLang="en-US" sz="2000" dirty="0"/>
              <a:t>개를 선택하는 방식이다</a:t>
            </a:r>
            <a:r>
              <a:rPr lang="en-US" altLang="ko-KR" sz="2000" dirty="0"/>
              <a:t>. </a:t>
            </a:r>
            <a:r>
              <a:rPr lang="ko-KR" altLang="en-US" sz="2000" dirty="0"/>
              <a:t>한 문제당</a:t>
            </a:r>
            <a:r>
              <a:rPr lang="en-US" altLang="ko-KR" sz="2000" dirty="0"/>
              <a:t> 30</a:t>
            </a:r>
            <a:r>
              <a:rPr lang="ko-KR" altLang="en-US" sz="2000" dirty="0"/>
              <a:t>초 제한시간이 주어지며</a:t>
            </a:r>
            <a:r>
              <a:rPr lang="en-US" altLang="ko-KR" sz="2000" dirty="0"/>
              <a:t>, </a:t>
            </a:r>
            <a:r>
              <a:rPr lang="ko-KR" altLang="en-US" sz="2000" dirty="0"/>
              <a:t>정답을 맞춘 경우 사용한 시간에 비례하여 스코어를 획득하는 것으로 추정된다</a:t>
            </a:r>
            <a:r>
              <a:rPr lang="en-US" altLang="ko-KR" sz="2000" dirty="0"/>
              <a:t>. </a:t>
            </a:r>
            <a:r>
              <a:rPr lang="ko-KR" altLang="en-US" sz="2000" dirty="0"/>
              <a:t>총 </a:t>
            </a:r>
            <a:r>
              <a:rPr lang="en-US" altLang="ko-KR" sz="2000" dirty="0"/>
              <a:t>50</a:t>
            </a:r>
            <a:r>
              <a:rPr lang="ko-KR" altLang="en-US" sz="2000" dirty="0"/>
              <a:t>문제를 풀 수 있도록 되어 있고</a:t>
            </a:r>
            <a:r>
              <a:rPr lang="en-US" altLang="ko-KR" sz="2000" dirty="0"/>
              <a:t>, 3</a:t>
            </a:r>
            <a:r>
              <a:rPr lang="ko-KR" altLang="en-US" sz="2000" dirty="0"/>
              <a:t>번 오답을 제출한 경우 게임 오버가 되어 재시도 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82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3E4D00-33D7-4107-9FC3-DDECFBC84B4C}"/>
              </a:ext>
            </a:extLst>
          </p:cNvPr>
          <p:cNvSpPr/>
          <p:nvPr/>
        </p:nvSpPr>
        <p:spPr>
          <a:xfrm>
            <a:off x="0" y="0"/>
            <a:ext cx="7809722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Food Calorie Quiz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주어진 음식과 동일한 칼로리를 갖는 음식을 맞추는 퀴즈이다</a:t>
            </a:r>
            <a:r>
              <a:rPr lang="en-US" altLang="ko-KR" sz="2000" dirty="0"/>
              <a:t>. </a:t>
            </a:r>
            <a:r>
              <a:rPr lang="ko-KR" altLang="en-US" sz="2000" dirty="0"/>
              <a:t>가상의 음식 이미지와 중량</a:t>
            </a:r>
            <a:r>
              <a:rPr lang="en-US" altLang="ko-KR" sz="2000" dirty="0"/>
              <a:t> </a:t>
            </a:r>
            <a:r>
              <a:rPr lang="ko-KR" altLang="en-US" sz="2000" dirty="0"/>
              <a:t>그리고 음식명이 주어지고 </a:t>
            </a:r>
            <a:r>
              <a:rPr lang="en-US" altLang="ko-KR" sz="2000" dirty="0"/>
              <a:t>3</a:t>
            </a:r>
            <a:r>
              <a:rPr lang="ko-KR" altLang="en-US" sz="2000" dirty="0"/>
              <a:t>가지 음식과 중량이 보기로 주어지며 동일한 칼로리를 갖는 음식을 택하는 방식이다</a:t>
            </a:r>
            <a:r>
              <a:rPr lang="en-US" altLang="ko-KR" sz="2000" dirty="0"/>
              <a:t>. </a:t>
            </a:r>
            <a:r>
              <a:rPr lang="ko-KR" altLang="en-US" sz="2000" dirty="0"/>
              <a:t>정답을 맞출수록 기회가 늘어나고 일정 횟수 이상 오답을 내면 퀴즈가 끝나도록 게임화 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중량이 모두 고정적인 것이 아니기 때문에 음식의 실제 칼로리를 어느정도 알아야만 정확한 추측을 할 수 있다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6770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642B520-EBA9-43A3-B602-8828DF0F46E0}"/>
              </a:ext>
            </a:extLst>
          </p:cNvPr>
          <p:cNvSpPr/>
          <p:nvPr/>
        </p:nvSpPr>
        <p:spPr>
          <a:xfrm>
            <a:off x="0" y="0"/>
            <a:ext cx="7809722" cy="286232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3.WHICH HAS MORE CALORIES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주어진 두 음식과 사진을 보고 어떤 음식이 더 많은 칼로리를 갖는 음식인지 선택하는 퀴즈이다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음식의 중량은 </a:t>
            </a:r>
            <a:r>
              <a:rPr lang="en-US" altLang="ko-KR" sz="2000" dirty="0"/>
              <a:t>100g</a:t>
            </a:r>
            <a:r>
              <a:rPr lang="ko-KR" altLang="en-US" sz="2000" dirty="0"/>
              <a:t>으로 고정적이다</a:t>
            </a:r>
            <a:r>
              <a:rPr lang="en-US" altLang="ko-KR" sz="2000" dirty="0"/>
              <a:t>. </a:t>
            </a:r>
            <a:r>
              <a:rPr lang="ko-KR" altLang="en-US" sz="2000" dirty="0"/>
              <a:t>정답을 선택하면 각 음식의 실제 칼로리를 보여주고 정답 여부를 알려주는 방식으로 구성되어 있다</a:t>
            </a:r>
            <a:r>
              <a:rPr lang="en-US" altLang="ko-KR" sz="20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680100-BD85-4636-8AF3-01155AF8EEE0}"/>
              </a:ext>
            </a:extLst>
          </p:cNvPr>
          <p:cNvSpPr/>
          <p:nvPr/>
        </p:nvSpPr>
        <p:spPr>
          <a:xfrm>
            <a:off x="0" y="3016197"/>
            <a:ext cx="7809722" cy="33239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4. Calorie Quiz – Food and beverage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두 음식이 그림과 함께 주어지며</a:t>
            </a:r>
            <a:r>
              <a:rPr lang="en-US" altLang="ko-KR" sz="2000" dirty="0"/>
              <a:t>, </a:t>
            </a:r>
            <a:r>
              <a:rPr lang="ko-KR" altLang="en-US" sz="2000" dirty="0"/>
              <a:t>둘 중 칼로리가 더 높은 음식을 고르는 퀴즈이다</a:t>
            </a:r>
            <a:r>
              <a:rPr lang="en-US" altLang="ko-KR" sz="2000" dirty="0"/>
              <a:t>. </a:t>
            </a:r>
            <a:r>
              <a:rPr lang="ko-KR" altLang="en-US" sz="2000" dirty="0"/>
              <a:t>한국어로 제작된 앱이다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음식의 중량은 </a:t>
            </a:r>
            <a:r>
              <a:rPr lang="en-US" altLang="ko-KR" sz="2000" dirty="0"/>
              <a:t>100g</a:t>
            </a:r>
            <a:r>
              <a:rPr lang="ko-KR" altLang="en-US" sz="2000" dirty="0"/>
              <a:t>으로 고정되어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총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</a:t>
            </a:r>
            <a:r>
              <a:rPr lang="en-US" altLang="ko-KR" sz="2000" dirty="0"/>
              <a:t>stage</a:t>
            </a:r>
            <a:r>
              <a:rPr lang="ko-KR" altLang="en-US" sz="2000" dirty="0"/>
              <a:t>로 구성되어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점수와 시도횟수 등의 요소를 추가하여 게임화 하였다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2616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23DE4-7A07-4F59-B6F8-89DD7AE3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TODO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E6B3D-E47F-4256-BDA6-52420CA9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Exception handling</a:t>
            </a:r>
          </a:p>
          <a:p>
            <a:pPr lvl="1"/>
            <a:r>
              <a:rPr lang="en-US" altLang="ko-KR" sz="2000" dirty="0"/>
              <a:t>Demographic – Submitted without selection.</a:t>
            </a:r>
          </a:p>
          <a:p>
            <a:pPr lvl="1"/>
            <a:r>
              <a:rPr lang="en-US" altLang="ko-KR" sz="2000" dirty="0"/>
              <a:t>Demographic – Convert (ft/in, </a:t>
            </a:r>
            <a:r>
              <a:rPr lang="en-US" altLang="ko-KR" sz="2000" dirty="0" err="1"/>
              <a:t>lbs</a:t>
            </a:r>
            <a:r>
              <a:rPr lang="en-US" altLang="ko-KR" sz="2000" dirty="0"/>
              <a:t>) to (cm,</a:t>
            </a:r>
            <a:r>
              <a:rPr lang="ko-KR" altLang="en-US" sz="2000" dirty="0"/>
              <a:t> </a:t>
            </a:r>
            <a:r>
              <a:rPr lang="en-US" altLang="ko-KR" sz="2000" dirty="0"/>
              <a:t>kg)</a:t>
            </a:r>
          </a:p>
          <a:p>
            <a:pPr lvl="1"/>
            <a:r>
              <a:rPr lang="en-US" altLang="ko-KR" sz="2000" dirty="0"/>
              <a:t>Block: back button</a:t>
            </a:r>
            <a:endParaRPr lang="en-US" altLang="ko-KR" sz="2400" dirty="0"/>
          </a:p>
          <a:p>
            <a:r>
              <a:rPr lang="en-US" altLang="ko-KR" sz="2400" dirty="0"/>
              <a:t>Offline – save results in local?</a:t>
            </a:r>
          </a:p>
          <a:p>
            <a:r>
              <a:rPr lang="en-US" altLang="ko-KR" sz="2400" dirty="0"/>
              <a:t>[SEE MORE RESULTS] page</a:t>
            </a:r>
          </a:p>
          <a:p>
            <a:r>
              <a:rPr lang="en-US" altLang="ko-KR" sz="2400" dirty="0"/>
              <a:t>App icon</a:t>
            </a:r>
          </a:p>
          <a:p>
            <a:r>
              <a:rPr lang="en-US" altLang="ko-KR" sz="2400" dirty="0"/>
              <a:t>Graph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326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B43A3-DC1E-49D2-A18F-8112D6C4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fontScale="85000" lnSpcReduction="10000"/>
          </a:bodyPr>
          <a:lstStyle/>
          <a:p>
            <a:pPr marL="0" indent="0" latinLnBrk="0">
              <a:buNone/>
            </a:pPr>
            <a:r>
              <a:rPr lang="en-US" altLang="ko-KR" dirty="0"/>
              <a:t>2) you can break the text on the first page into two parts: 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-- what it is </a:t>
            </a:r>
          </a:p>
          <a:p>
            <a:pPr marL="0" indent="0">
              <a:buNone/>
            </a:pPr>
            <a:r>
              <a:rPr lang="en-US" altLang="ko-KR" dirty="0"/>
              <a:t>-- rules of the game (optional)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strike="sngStrike" dirty="0"/>
              <a:t>3) summarize the two apps that you found (what they do, how they do it, etc.) with 5-6 sentences each</a:t>
            </a:r>
            <a:endParaRPr lang="ko-KR" altLang="ko-KR" strike="sngStrike" dirty="0"/>
          </a:p>
          <a:p>
            <a:pPr marL="0" indent="0">
              <a:buNone/>
            </a:pPr>
            <a:r>
              <a:rPr lang="en-US" altLang="ko-KR" strike="sngStrike" dirty="0"/>
              <a:t>4) color code (red/green/blue) </a:t>
            </a:r>
            <a:endParaRPr lang="ko-KR" altLang="ko-KR" strike="sngStrike" dirty="0"/>
          </a:p>
          <a:p>
            <a:pPr marL="0" indent="0">
              <a:buNone/>
            </a:pPr>
            <a:r>
              <a:rPr lang="en-US" altLang="ko-KR" strike="sngStrike" dirty="0"/>
              <a:t>5) after one game give the option to go play again or see more results</a:t>
            </a:r>
            <a:endParaRPr lang="ko-KR" altLang="ko-KR" strike="sngStrike" dirty="0"/>
          </a:p>
          <a:p>
            <a:pPr marL="0" indent="0">
              <a:buNone/>
            </a:pPr>
            <a:r>
              <a:rPr lang="en-US" altLang="ko-KR" strike="sngStrike" dirty="0"/>
              <a:t>-- in both cases take the user to demographics page where they can give info and register</a:t>
            </a:r>
            <a:endParaRPr lang="ko-KR" altLang="ko-KR" strike="sngStrike" dirty="0"/>
          </a:p>
          <a:p>
            <a:pPr marL="0" indent="0">
              <a:buNone/>
            </a:pPr>
            <a:r>
              <a:rPr lang="en-US" altLang="ko-KR" strike="sngStrike" dirty="0"/>
              <a:t>-- explain this is optional and data is used anonymously</a:t>
            </a:r>
            <a:endParaRPr lang="ko-KR" altLang="ko-KR" strike="sngStrike" dirty="0"/>
          </a:p>
          <a:p>
            <a:pPr marL="0" indent="0">
              <a:buNone/>
            </a:pPr>
            <a:r>
              <a:rPr lang="en-US" altLang="ko-KR" strike="sngStrike" dirty="0"/>
              <a:t>-- if a user is already registered they don't see that page</a:t>
            </a:r>
            <a:endParaRPr lang="ko-KR" altLang="ko-KR" strike="sngStrike" dirty="0"/>
          </a:p>
          <a:p>
            <a:pPr marL="0" indent="0">
              <a:buNone/>
            </a:pPr>
            <a:r>
              <a:rPr lang="en-US" altLang="ko-KR" strike="sngStrike" dirty="0">
                <a:solidFill>
                  <a:srgbClr val="FF0000"/>
                </a:solidFill>
              </a:rPr>
              <a:t>-- after more results are shown, the user can have the option to play again </a:t>
            </a:r>
            <a:endParaRPr lang="ko-KR" altLang="ko-KR" strike="sngStrik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trike="sngStrike" dirty="0"/>
              <a:t>6) we need to keep track of registered users 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strike="sngStrike" dirty="0"/>
              <a:t>7) perhaps you should copy the database and modify it so it does what you need:</a:t>
            </a:r>
            <a:endParaRPr lang="ko-KR" altLang="ko-KR" strike="sngStrike" dirty="0"/>
          </a:p>
          <a:p>
            <a:pPr marL="0" indent="0">
              <a:buNone/>
            </a:pPr>
            <a:r>
              <a:rPr lang="en-US" altLang="ko-KR" strike="sngStrike" dirty="0"/>
              <a:t>-- keep track of the changes you make</a:t>
            </a:r>
            <a:endParaRPr lang="ko-KR" altLang="ko-KR" strike="sngStrike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-- there were other entries that we also need in the schema (e.g., window size)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strike="sngStrike" dirty="0"/>
              <a:t>8) help Jewell if you can</a:t>
            </a:r>
            <a:endParaRPr lang="ko-KR" altLang="ko-KR" strike="sngStrike" dirty="0"/>
          </a:p>
        </p:txBody>
      </p:sp>
    </p:spTree>
    <p:extLst>
      <p:ext uri="{BB962C8B-B14F-4D97-AF65-F5344CB8AC3E}">
        <p14:creationId xmlns:p14="http://schemas.microsoft.com/office/powerpoint/2010/main" val="113840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에 대한 이미지 검색결과">
            <a:extLst>
              <a:ext uri="{FF2B5EF4-FFF2-40B4-BE49-F238E27FC236}">
                <a16:creationId xmlns:a16="http://schemas.microsoft.com/office/drawing/2014/main" id="{89D5F6C4-61EC-489C-9231-7D82D2B5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193130"/>
            <a:ext cx="2471739" cy="247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에 대한 이미지 검색결과">
            <a:extLst>
              <a:ext uri="{FF2B5EF4-FFF2-40B4-BE49-F238E27FC236}">
                <a16:creationId xmlns:a16="http://schemas.microsoft.com/office/drawing/2014/main" id="{A14AF45E-8C43-48FD-B7F7-3D51F13F1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1" y="2652652"/>
            <a:ext cx="3000374" cy="155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AA0345-D6EE-4AEC-A7F3-20D8DAFA7D37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2862264" y="3428999"/>
            <a:ext cx="580548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870CD7C3-9FFC-4216-96FE-148FE76FF77D}"/>
              </a:ext>
            </a:extLst>
          </p:cNvPr>
          <p:cNvSpPr/>
          <p:nvPr/>
        </p:nvSpPr>
        <p:spPr>
          <a:xfrm>
            <a:off x="4857751" y="2733554"/>
            <a:ext cx="1343023" cy="1343023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8335F-2018-4EFA-8915-0680F6FA6605}"/>
              </a:ext>
            </a:extLst>
          </p:cNvPr>
          <p:cNvSpPr txBox="1"/>
          <p:nvPr/>
        </p:nvSpPr>
        <p:spPr>
          <a:xfrm>
            <a:off x="5155409" y="4247966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Why?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35829-7D9C-4D32-973D-9851F080CEF5}"/>
              </a:ext>
            </a:extLst>
          </p:cNvPr>
          <p:cNvSpPr txBox="1"/>
          <p:nvPr/>
        </p:nvSpPr>
        <p:spPr>
          <a:xfrm>
            <a:off x="5155409" y="466825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………</a:t>
            </a:r>
            <a:endParaRPr lang="ko-KR" altLang="en-US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A2E9075-DDE5-446A-9FB5-67D4549A1FD2}"/>
              </a:ext>
            </a:extLst>
          </p:cNvPr>
          <p:cNvSpPr txBox="1">
            <a:spLocks/>
          </p:cNvSpPr>
          <p:nvPr/>
        </p:nvSpPr>
        <p:spPr>
          <a:xfrm>
            <a:off x="93764" y="0"/>
            <a:ext cx="6002236" cy="107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Android to MySQL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192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에 대한 이미지 검색결과">
            <a:extLst>
              <a:ext uri="{FF2B5EF4-FFF2-40B4-BE49-F238E27FC236}">
                <a16:creationId xmlns:a16="http://schemas.microsoft.com/office/drawing/2014/main" id="{89D5F6C4-61EC-489C-9231-7D82D2B5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193130"/>
            <a:ext cx="2471739" cy="247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에 대한 이미지 검색결과">
            <a:extLst>
              <a:ext uri="{FF2B5EF4-FFF2-40B4-BE49-F238E27FC236}">
                <a16:creationId xmlns:a16="http://schemas.microsoft.com/office/drawing/2014/main" id="{A14AF45E-8C43-48FD-B7F7-3D51F13F1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1" y="2652652"/>
            <a:ext cx="3000374" cy="155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hp에 대한 이미지 검색결과">
            <a:extLst>
              <a:ext uri="{FF2B5EF4-FFF2-40B4-BE49-F238E27FC236}">
                <a16:creationId xmlns:a16="http://schemas.microsoft.com/office/drawing/2014/main" id="{A819AC9E-536D-4470-8ECC-50A804A9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747" y="2567558"/>
            <a:ext cx="3190521" cy="172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DD6C7E4-9D19-4665-91F0-EDA599396D8F}"/>
              </a:ext>
            </a:extLst>
          </p:cNvPr>
          <p:cNvSpPr txBox="1">
            <a:spLocks/>
          </p:cNvSpPr>
          <p:nvPr/>
        </p:nvSpPr>
        <p:spPr>
          <a:xfrm>
            <a:off x="93764" y="0"/>
            <a:ext cx="6002236" cy="107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Android to MySQL</a:t>
            </a:r>
            <a:endParaRPr lang="ko-KR" altLang="en-US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D5E78E5-7F46-4EB5-9B4D-CB6CFC4E7B95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2862264" y="3428999"/>
            <a:ext cx="130748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7CDD63-749B-4BB3-B2EB-8F1C837D38DF}"/>
              </a:ext>
            </a:extLst>
          </p:cNvPr>
          <p:cNvCxnSpPr>
            <a:cxnSpLocks/>
            <a:stCxn id="4" idx="3"/>
            <a:endCxn id="1030" idx="1"/>
          </p:cNvCxnSpPr>
          <p:nvPr/>
        </p:nvCxnSpPr>
        <p:spPr>
          <a:xfrm>
            <a:off x="7360268" y="3428999"/>
            <a:ext cx="13074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EAB05F-DA27-47BA-8005-C4DBA6A39E3E}"/>
              </a:ext>
            </a:extLst>
          </p:cNvPr>
          <p:cNvSpPr txBox="1"/>
          <p:nvPr/>
        </p:nvSpPr>
        <p:spPr>
          <a:xfrm>
            <a:off x="2644354" y="4143457"/>
            <a:ext cx="2385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Add a user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Add estimates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Add demographic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44310-C649-429A-AA37-220016E3518D}"/>
              </a:ext>
            </a:extLst>
          </p:cNvPr>
          <p:cNvSpPr txBox="1"/>
          <p:nvPr/>
        </p:nvSpPr>
        <p:spPr>
          <a:xfrm>
            <a:off x="7528324" y="4307774"/>
            <a:ext cx="1526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69700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310AAB-112C-4D4E-9483-D7F4E5B173C6}"/>
              </a:ext>
            </a:extLst>
          </p:cNvPr>
          <p:cNvSpPr txBox="1">
            <a:spLocks/>
          </p:cNvSpPr>
          <p:nvPr/>
        </p:nvSpPr>
        <p:spPr>
          <a:xfrm>
            <a:off x="93764" y="0"/>
            <a:ext cx="6002236" cy="107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DB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4D9AAD-BD30-4968-B1DD-8C3DCBA2D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67" b="11121"/>
          <a:stretch/>
        </p:blipFill>
        <p:spPr>
          <a:xfrm>
            <a:off x="4182959" y="239232"/>
            <a:ext cx="7915275" cy="17543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D9B0DD-5224-4981-8241-323BDE076E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78" b="7758"/>
          <a:stretch/>
        </p:blipFill>
        <p:spPr>
          <a:xfrm>
            <a:off x="5887934" y="2275368"/>
            <a:ext cx="6210300" cy="26687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1CB40E-618E-4B23-B57D-863C6BCDF0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86" b="12145"/>
          <a:stretch/>
        </p:blipFill>
        <p:spPr>
          <a:xfrm>
            <a:off x="7059509" y="5225903"/>
            <a:ext cx="5038725" cy="1392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6C1C4D-1E91-42D3-BC1A-594AE1837980}"/>
              </a:ext>
            </a:extLst>
          </p:cNvPr>
          <p:cNvSpPr txBox="1"/>
          <p:nvPr/>
        </p:nvSpPr>
        <p:spPr>
          <a:xfrm>
            <a:off x="3211033" y="239232"/>
            <a:ext cx="82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users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2C769-B817-4E4E-A099-03CA7BAD6FC2}"/>
              </a:ext>
            </a:extLst>
          </p:cNvPr>
          <p:cNvSpPr txBox="1"/>
          <p:nvPr/>
        </p:nvSpPr>
        <p:spPr>
          <a:xfrm>
            <a:off x="4426689" y="2275368"/>
            <a:ext cx="1345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estimates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6EE7F-C8A4-4CDF-8FFA-0644B5769FD2}"/>
              </a:ext>
            </a:extLst>
          </p:cNvPr>
          <p:cNvSpPr txBox="1"/>
          <p:nvPr/>
        </p:nvSpPr>
        <p:spPr>
          <a:xfrm>
            <a:off x="5887934" y="5225903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images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0062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310AAB-112C-4D4E-9483-D7F4E5B173C6}"/>
              </a:ext>
            </a:extLst>
          </p:cNvPr>
          <p:cNvSpPr txBox="1">
            <a:spLocks/>
          </p:cNvSpPr>
          <p:nvPr/>
        </p:nvSpPr>
        <p:spPr>
          <a:xfrm>
            <a:off x="93764" y="0"/>
            <a:ext cx="6002236" cy="107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PHP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19BAFC-B6AB-43D0-8C09-7DE4D6C72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5177"/>
              </p:ext>
            </p:extLst>
          </p:nvPr>
        </p:nvGraphicFramePr>
        <p:xfrm>
          <a:off x="320213" y="1618367"/>
          <a:ext cx="2993143" cy="1285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93143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mDatabaseAdaptor.php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initUser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 err="1"/>
                        <a:t>updateUser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 err="1"/>
                        <a:t>insertEstimate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2636CE0-0358-4E25-913C-222A1C6FD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35474"/>
              </p:ext>
            </p:extLst>
          </p:nvPr>
        </p:nvGraphicFramePr>
        <p:xfrm>
          <a:off x="5462775" y="1618367"/>
          <a:ext cx="2600653" cy="275715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00653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471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mInsertEstimate.php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81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Image_id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en-US" altLang="ko-KR" dirty="0"/>
                        <a:t>Estimate, </a:t>
                      </a:r>
                    </a:p>
                    <a:p>
                      <a:pPr algn="ctr" latinLnBrk="1"/>
                      <a:r>
                        <a:rPr lang="en-US" altLang="ko-KR" dirty="0"/>
                        <a:t>Location, </a:t>
                      </a:r>
                    </a:p>
                    <a:p>
                      <a:pPr algn="ctr" latinLnBrk="1"/>
                      <a:r>
                        <a:rPr lang="en-US" altLang="ko-KR" dirty="0"/>
                        <a:t>Inch, </a:t>
                      </a:r>
                    </a:p>
                    <a:p>
                      <a:pPr algn="ctr" latinLnBrk="1"/>
                      <a:r>
                        <a:rPr lang="en-US" altLang="ko-KR" dirty="0"/>
                        <a:t>Width, Height, </a:t>
                      </a:r>
                    </a:p>
                    <a:p>
                      <a:pPr algn="ctr" latinLnBrk="1"/>
                      <a:r>
                        <a:rPr lang="en-US" altLang="ko-KR" dirty="0"/>
                        <a:t>Device, 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Time_start</a:t>
                      </a:r>
                      <a:r>
                        <a:rPr lang="en-US" altLang="ko-KR" dirty="0"/>
                        <a:t>/end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06D7F39-8AF3-4541-B400-9B1A3CF43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76943"/>
              </p:ext>
            </p:extLst>
          </p:nvPr>
        </p:nvGraphicFramePr>
        <p:xfrm>
          <a:off x="3530430" y="1618367"/>
          <a:ext cx="1715271" cy="1285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15271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mInitUser.php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User_id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CA47CC-4D36-4AAC-A468-B72E346FC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05283"/>
              </p:ext>
            </p:extLst>
          </p:nvPr>
        </p:nvGraphicFramePr>
        <p:xfrm>
          <a:off x="8280502" y="1618367"/>
          <a:ext cx="3554701" cy="19806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54701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517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mUpdateDemographic.php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767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User_id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Age</a:t>
                      </a:r>
                    </a:p>
                    <a:p>
                      <a:pPr algn="ctr" latinLnBrk="1"/>
                      <a:r>
                        <a:rPr lang="en-US" altLang="ko-KR" dirty="0"/>
                        <a:t>Gender</a:t>
                      </a:r>
                    </a:p>
                    <a:p>
                      <a:pPr algn="ctr" latinLnBrk="1"/>
                      <a:r>
                        <a:rPr lang="en-US" altLang="ko-KR" dirty="0"/>
                        <a:t>Height</a:t>
                      </a:r>
                    </a:p>
                    <a:p>
                      <a:pPr algn="ctr" latinLnBrk="1"/>
                      <a:r>
                        <a:rPr lang="en-US" altLang="ko-KR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64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310AAB-112C-4D4E-9483-D7F4E5B173C6}"/>
              </a:ext>
            </a:extLst>
          </p:cNvPr>
          <p:cNvSpPr txBox="1">
            <a:spLocks/>
          </p:cNvSpPr>
          <p:nvPr/>
        </p:nvSpPr>
        <p:spPr>
          <a:xfrm>
            <a:off x="93764" y="0"/>
            <a:ext cx="6251511" cy="107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Android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7898AA-61B2-480B-B4BE-545A100FA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1"/>
          <a:stretch/>
        </p:blipFill>
        <p:spPr>
          <a:xfrm>
            <a:off x="0" y="785309"/>
            <a:ext cx="3857625" cy="60726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CB81A0-2FC9-4CBC-B1D0-AEA5EEB7F1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/>
          <a:stretch/>
        </p:blipFill>
        <p:spPr>
          <a:xfrm>
            <a:off x="8325379" y="0"/>
            <a:ext cx="3546046" cy="6086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F65676-A3DF-464A-AC25-1496610423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"/>
          <a:stretch/>
        </p:blipFill>
        <p:spPr>
          <a:xfrm>
            <a:off x="8509160" y="1612497"/>
            <a:ext cx="3546046" cy="60766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28505E-3CD2-4AD4-9051-3388C32D42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3"/>
          <a:stretch/>
        </p:blipFill>
        <p:spPr>
          <a:xfrm>
            <a:off x="4162689" y="781360"/>
            <a:ext cx="3857625" cy="607664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1F14EA4-A40E-40D7-B546-A3F4A0AF8EC1}"/>
              </a:ext>
            </a:extLst>
          </p:cNvPr>
          <p:cNvSpPr/>
          <p:nvPr/>
        </p:nvSpPr>
        <p:spPr>
          <a:xfrm>
            <a:off x="3673843" y="3429000"/>
            <a:ext cx="722133" cy="3576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26A2D0E-9725-49BF-B75A-7D2F907454DB}"/>
              </a:ext>
            </a:extLst>
          </p:cNvPr>
          <p:cNvSpPr/>
          <p:nvPr/>
        </p:nvSpPr>
        <p:spPr>
          <a:xfrm>
            <a:off x="7964311" y="3429000"/>
            <a:ext cx="722133" cy="3576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4FFDBC-2EF9-4B80-AFEB-02BDDFF88B28}"/>
              </a:ext>
            </a:extLst>
          </p:cNvPr>
          <p:cNvSpPr/>
          <p:nvPr/>
        </p:nvSpPr>
        <p:spPr>
          <a:xfrm>
            <a:off x="8347651" y="1612497"/>
            <a:ext cx="3809419" cy="6072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684B1C-773B-4EAD-8EA6-DFA5D16ABECE}"/>
              </a:ext>
            </a:extLst>
          </p:cNvPr>
          <p:cNvSpPr/>
          <p:nvPr/>
        </p:nvSpPr>
        <p:spPr>
          <a:xfrm>
            <a:off x="4197549" y="781360"/>
            <a:ext cx="3809419" cy="6072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A2C24C-AF16-4C7A-9360-59743C93E413}"/>
              </a:ext>
            </a:extLst>
          </p:cNvPr>
          <p:cNvSpPr/>
          <p:nvPr/>
        </p:nvSpPr>
        <p:spPr>
          <a:xfrm>
            <a:off x="8347652" y="0"/>
            <a:ext cx="3809419" cy="6072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ABA04F-299E-4564-BB00-628804541643}"/>
              </a:ext>
            </a:extLst>
          </p:cNvPr>
          <p:cNvSpPr/>
          <p:nvPr/>
        </p:nvSpPr>
        <p:spPr>
          <a:xfrm>
            <a:off x="34929" y="933760"/>
            <a:ext cx="3975095" cy="5920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F9C32A-9AB7-47F9-8762-E72B04446C3D}"/>
              </a:ext>
            </a:extLst>
          </p:cNvPr>
          <p:cNvSpPr/>
          <p:nvPr/>
        </p:nvSpPr>
        <p:spPr>
          <a:xfrm>
            <a:off x="93764" y="2549562"/>
            <a:ext cx="3741588" cy="14415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7216CA-7006-4D2E-9F6B-EDB7C0B020F8}"/>
              </a:ext>
            </a:extLst>
          </p:cNvPr>
          <p:cNvSpPr/>
          <p:nvPr/>
        </p:nvSpPr>
        <p:spPr>
          <a:xfrm>
            <a:off x="9196526" y="1070040"/>
            <a:ext cx="1873093" cy="42527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14AB0B-B88E-4C9C-A970-E95808E32411}"/>
              </a:ext>
            </a:extLst>
          </p:cNvPr>
          <p:cNvSpPr/>
          <p:nvPr/>
        </p:nvSpPr>
        <p:spPr>
          <a:xfrm>
            <a:off x="9345636" y="2611072"/>
            <a:ext cx="1873093" cy="42527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91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310AAB-112C-4D4E-9483-D7F4E5B173C6}"/>
              </a:ext>
            </a:extLst>
          </p:cNvPr>
          <p:cNvSpPr txBox="1">
            <a:spLocks/>
          </p:cNvSpPr>
          <p:nvPr/>
        </p:nvSpPr>
        <p:spPr>
          <a:xfrm>
            <a:off x="93764" y="0"/>
            <a:ext cx="6251511" cy="107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Android</a:t>
            </a:r>
            <a:endParaRPr lang="ko-KR" altLang="en-US" b="1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653B5F6D-A36C-440F-86E9-E2B4AE66B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6"/>
          <a:stretch/>
        </p:blipFill>
        <p:spPr>
          <a:xfrm>
            <a:off x="1876794" y="968188"/>
            <a:ext cx="3761213" cy="588981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2EC8CE-15CF-4E72-BC56-EA8268FAD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8"/>
          <a:stretch/>
        </p:blipFill>
        <p:spPr>
          <a:xfrm>
            <a:off x="6633883" y="968188"/>
            <a:ext cx="3748092" cy="588981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8D9588-8F5A-4DC1-B82C-3168EBC31B01}"/>
              </a:ext>
            </a:extLst>
          </p:cNvPr>
          <p:cNvSpPr/>
          <p:nvPr/>
        </p:nvSpPr>
        <p:spPr>
          <a:xfrm>
            <a:off x="5774878" y="3250154"/>
            <a:ext cx="722133" cy="3576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21D8A2-AEA1-4420-8D50-64227E5D5D1C}"/>
              </a:ext>
            </a:extLst>
          </p:cNvPr>
          <p:cNvSpPr/>
          <p:nvPr/>
        </p:nvSpPr>
        <p:spPr>
          <a:xfrm>
            <a:off x="1876793" y="968188"/>
            <a:ext cx="3761213" cy="5889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8DEAFC-8AB9-4E9B-9901-8A92DABB6011}"/>
              </a:ext>
            </a:extLst>
          </p:cNvPr>
          <p:cNvSpPr/>
          <p:nvPr/>
        </p:nvSpPr>
        <p:spPr>
          <a:xfrm>
            <a:off x="6535270" y="968188"/>
            <a:ext cx="3761213" cy="5889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2A3974-1039-4520-8BED-5B6D5954AB8E}"/>
              </a:ext>
            </a:extLst>
          </p:cNvPr>
          <p:cNvSpPr/>
          <p:nvPr/>
        </p:nvSpPr>
        <p:spPr>
          <a:xfrm>
            <a:off x="2828367" y="5378824"/>
            <a:ext cx="1873093" cy="135546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762A37-AEDC-471D-AD62-8AAC4E35CBC0}"/>
              </a:ext>
            </a:extLst>
          </p:cNvPr>
          <p:cNvSpPr/>
          <p:nvPr/>
        </p:nvSpPr>
        <p:spPr>
          <a:xfrm>
            <a:off x="6829844" y="1468073"/>
            <a:ext cx="3217798" cy="42527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8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310AAB-112C-4D4E-9483-D7F4E5B173C6}"/>
              </a:ext>
            </a:extLst>
          </p:cNvPr>
          <p:cNvSpPr txBox="1">
            <a:spLocks/>
          </p:cNvSpPr>
          <p:nvPr/>
        </p:nvSpPr>
        <p:spPr>
          <a:xfrm>
            <a:off x="93764" y="0"/>
            <a:ext cx="6002236" cy="107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Android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786D51-D362-4579-B0A0-E8C9502E6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13484"/>
              </p:ext>
            </p:extLst>
          </p:nvPr>
        </p:nvGraphicFramePr>
        <p:xfrm>
          <a:off x="511811" y="2641845"/>
          <a:ext cx="1715271" cy="1559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15271">
                  <a:extLst>
                    <a:ext uri="{9D8B030D-6E8A-4147-A177-3AD203B41FA5}">
                      <a16:colId xmlns:a16="http://schemas.microsoft.com/office/drawing/2014/main" val="156725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Main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UUID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b="1" dirty="0"/>
                        <a:t>Device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b="1" dirty="0"/>
                        <a:t>Location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b="1" dirty="0"/>
                        <a:t>Screen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96"/>
                  </a:ext>
                </a:extLst>
              </a:tr>
            </a:tbl>
          </a:graphicData>
        </a:graphic>
      </p:graphicFrame>
      <p:pic>
        <p:nvPicPr>
          <p:cNvPr id="12" name="Picture 6" descr="MySQL에 대한 이미지 검색결과">
            <a:extLst>
              <a:ext uri="{FF2B5EF4-FFF2-40B4-BE49-F238E27FC236}">
                <a16:creationId xmlns:a16="http://schemas.microsoft.com/office/drawing/2014/main" id="{C8A821CB-A8F1-4C13-95F5-1C1D63CAC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70" y="3080681"/>
            <a:ext cx="1346154" cy="69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hp에 대한 이미지 검색결과">
            <a:extLst>
              <a:ext uri="{FF2B5EF4-FFF2-40B4-BE49-F238E27FC236}">
                <a16:creationId xmlns:a16="http://schemas.microsoft.com/office/drawing/2014/main" id="{34158EBD-6DE5-430C-AB2F-AF16F6AE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56" y="3080681"/>
            <a:ext cx="1290064" cy="69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02ECD5-BFAC-4208-825B-7DE863355FB8}"/>
              </a:ext>
            </a:extLst>
          </p:cNvPr>
          <p:cNvSpPr/>
          <p:nvPr/>
        </p:nvSpPr>
        <p:spPr>
          <a:xfrm>
            <a:off x="2825434" y="2930917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Add a user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336132-17A3-4409-9672-180C3EC0D0CC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6235420" y="3428999"/>
            <a:ext cx="38868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E7F760-40C5-4649-85C7-8BEDD1931E2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7082" y="3421625"/>
            <a:ext cx="2718274" cy="7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01F333-A74E-4E71-A35F-6485098F50A1}"/>
              </a:ext>
            </a:extLst>
          </p:cNvPr>
          <p:cNvSpPr/>
          <p:nvPr/>
        </p:nvSpPr>
        <p:spPr>
          <a:xfrm>
            <a:off x="8910662" y="3049160"/>
            <a:ext cx="97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INSERT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E487221-47D4-4589-9B96-0FD243515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977" y="5472233"/>
            <a:ext cx="10316885" cy="11070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E1FA26-6B87-438B-B365-AEC17EE47B88}"/>
              </a:ext>
            </a:extLst>
          </p:cNvPr>
          <p:cNvSpPr txBox="1"/>
          <p:nvPr/>
        </p:nvSpPr>
        <p:spPr>
          <a:xfrm>
            <a:off x="1076977" y="4950307"/>
            <a:ext cx="951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users</a:t>
            </a:r>
            <a:endParaRPr lang="ko-KR" altLang="en-US" sz="2400" b="1" dirty="0"/>
          </a:p>
        </p:txBody>
      </p:sp>
      <p:sp>
        <p:nvSpPr>
          <p:cNvPr id="25" name="화살표: 줄무늬가 있는 오른쪽 24">
            <a:extLst>
              <a:ext uri="{FF2B5EF4-FFF2-40B4-BE49-F238E27FC236}">
                <a16:creationId xmlns:a16="http://schemas.microsoft.com/office/drawing/2014/main" id="{F70FB190-6421-42D3-BB4D-00F0C68F8005}"/>
              </a:ext>
            </a:extLst>
          </p:cNvPr>
          <p:cNvSpPr/>
          <p:nvPr/>
        </p:nvSpPr>
        <p:spPr>
          <a:xfrm rot="7466254">
            <a:off x="10089280" y="4249876"/>
            <a:ext cx="753597" cy="858557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F6FBA22-E668-4606-8754-2849F3043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57854"/>
              </p:ext>
            </p:extLst>
          </p:nvPr>
        </p:nvGraphicFramePr>
        <p:xfrm>
          <a:off x="511810" y="1446028"/>
          <a:ext cx="171527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5271">
                  <a:extLst>
                    <a:ext uri="{9D8B030D-6E8A-4147-A177-3AD203B41FA5}">
                      <a16:colId xmlns:a16="http://schemas.microsoft.com/office/drawing/2014/main" val="1554581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Local storage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09634"/>
                  </a:ext>
                </a:extLst>
              </a:tr>
            </a:tbl>
          </a:graphicData>
        </a:graphic>
      </p:graphicFrame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2D8903E-E9C3-482F-8F33-C5B044CE2809}"/>
              </a:ext>
            </a:extLst>
          </p:cNvPr>
          <p:cNvCxnSpPr>
            <a:cxnSpLocks/>
            <a:stCxn id="3" idx="1"/>
            <a:endCxn id="29" idx="1"/>
          </p:cNvCxnSpPr>
          <p:nvPr/>
        </p:nvCxnSpPr>
        <p:spPr>
          <a:xfrm rot="10800000">
            <a:off x="511811" y="1631449"/>
            <a:ext cx="1" cy="1790177"/>
          </a:xfrm>
          <a:prstGeom prst="bentConnector3">
            <a:avLst>
              <a:gd name="adj1" fmla="val 22860100000"/>
            </a:avLst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7C3FD8BC-D27D-4E16-8DA8-2B1714D14795}"/>
              </a:ext>
            </a:extLst>
          </p:cNvPr>
          <p:cNvSpPr/>
          <p:nvPr/>
        </p:nvSpPr>
        <p:spPr>
          <a:xfrm>
            <a:off x="6952854" y="2828126"/>
            <a:ext cx="1914095" cy="1186998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 not exists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7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1494</Words>
  <Application>Microsoft Office PowerPoint</Application>
  <PresentationFormat>와이드스크린</PresentationFormat>
  <Paragraphs>267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Progress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조진우</dc:creator>
  <cp:lastModifiedBy>조진우</cp:lastModifiedBy>
  <cp:revision>554</cp:revision>
  <dcterms:created xsi:type="dcterms:W3CDTF">2018-01-08T21:19:50Z</dcterms:created>
  <dcterms:modified xsi:type="dcterms:W3CDTF">2018-02-01T20:52:39Z</dcterms:modified>
</cp:coreProperties>
</file>