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22477413" cy="30481588"/>
  <p:notesSz cx="6858000" cy="100139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41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1">
          <p15:clr>
            <a:srgbClr val="A4A3A4"/>
          </p15:clr>
        </p15:guide>
        <p15:guide id="2" pos="7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79F68-A297-40CE-90E9-6CA309FCE206}" v="811" dt="2020-08-04T11:11:59.428"/>
    <p1510:client id="{8C6D05FC-103E-44F1-B02B-8266C9D399CE}" v="30" dt="2020-08-03T12:09:28.213"/>
    <p1510:client id="{9D271469-D205-41C3-88A0-1E6E39E4B19D}" v="49" dt="2020-08-05T10:38:09.383"/>
    <p1510:client id="{FE72B99C-6761-4D5C-9D61-189F027C62FC}" v="36" dt="2020-08-05T08:59:33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8" autoAdjust="0"/>
    <p:restoredTop sz="94610" autoAdjust="0"/>
  </p:normalViewPr>
  <p:slideViewPr>
    <p:cSldViewPr>
      <p:cViewPr>
        <p:scale>
          <a:sx n="50" d="100"/>
          <a:sy n="50" d="100"/>
        </p:scale>
        <p:origin x="1272" y="-4092"/>
      </p:cViewPr>
      <p:guideLst>
        <p:guide orient="horz" pos="9601"/>
        <p:guide pos="70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32401B7-493D-4961-B748-17592FA64E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57239A0-B0BA-461C-87CD-AB884F73F9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2DEC2DD-0D27-44DE-8CB9-CF244FCB0CD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3888"/>
            <a:ext cx="2973388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5513" eaLnBrk="1" latinLnBrk="1" hangingPunct="1">
              <a:spcBef>
                <a:spcPct val="2000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E29C122-0A15-4E3D-AD1B-DFD5A18E00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513888"/>
            <a:ext cx="2973387" cy="5000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5513" eaLnBrk="1" latinLnBrk="1" hangingPunct="1">
              <a:spcBef>
                <a:spcPct val="20000"/>
              </a:spcBef>
              <a:defRPr sz="1200"/>
            </a:lvl1pPr>
          </a:lstStyle>
          <a:p>
            <a:fld id="{492D6989-C21B-40E8-B169-47D0A7E052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A0151ED-DEC6-4A06-8C4A-2B1A0C8707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1DFA111-6377-4545-B381-67EA929E02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D00587B-FA55-428B-89EC-62B1751D35F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4700" y="750888"/>
            <a:ext cx="2768600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5298DF4-E099-4E71-ADAC-0BB1659A01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56150"/>
            <a:ext cx="5486400" cy="45069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6C1BC932-2154-42AC-AB84-B1EFAB6B07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230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CA4C5ED8-1D29-4EC2-8F0E-8D292B035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512300"/>
            <a:ext cx="297180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BBEEAACD-44E6-4DAF-9EF9-3AB99668B38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841743C-761B-451F-A52F-88A9FBD4C7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F27617D-4D67-4ED5-9097-72B6B6D56FDA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5123" name="슬라이드 이미지 개체 틀 1">
            <a:extLst>
              <a:ext uri="{FF2B5EF4-FFF2-40B4-BE49-F238E27FC236}">
                <a16:creationId xmlns:a16="http://schemas.microsoft.com/office/drawing/2014/main" id="{47D20BFB-017E-478F-84E5-9A1084A141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046288" y="750888"/>
            <a:ext cx="2768600" cy="3756025"/>
          </a:xfrm>
          <a:ln/>
        </p:spPr>
      </p:sp>
      <p:sp>
        <p:nvSpPr>
          <p:cNvPr id="5124" name="슬라이드 노트 개체 틀 2">
            <a:extLst>
              <a:ext uri="{FF2B5EF4-FFF2-40B4-BE49-F238E27FC236}">
                <a16:creationId xmlns:a16="http://schemas.microsoft.com/office/drawing/2014/main" id="{97455BAF-4B6D-451F-BC18-6A87F499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83" tIns="48191" rIns="96383" bIns="48191"/>
          <a:lstStyle/>
          <a:p>
            <a:pPr defTabSz="912813" eaLnBrk="1" hangingPunct="1">
              <a:spcBef>
                <a:spcPct val="0"/>
              </a:spcBef>
            </a:pPr>
            <a:endParaRPr lang="ko-KR" altLang="ko-KR"/>
          </a:p>
        </p:txBody>
      </p:sp>
      <p:sp>
        <p:nvSpPr>
          <p:cNvPr id="5125" name="슬라이드 번호 개체 틀 3">
            <a:extLst>
              <a:ext uri="{FF2B5EF4-FFF2-40B4-BE49-F238E27FC236}">
                <a16:creationId xmlns:a16="http://schemas.microsoft.com/office/drawing/2014/main" id="{E1D51ABD-8FAD-4DB7-9730-29E41A16A5A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510713"/>
            <a:ext cx="29718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83" tIns="48191" rIns="96383" bIns="48191" anchor="b"/>
          <a:lstStyle>
            <a:lvl1pPr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202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20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C33B101-EDE5-4589-BA52-776D612DA095}" type="slidenum"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5925" y="9469438"/>
            <a:ext cx="19105563" cy="65341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71850" y="17273588"/>
            <a:ext cx="15733713" cy="7788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015C66-B400-44CD-9231-52F2990994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4E2A6A-1F94-420E-ADE6-47A7FE2FD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5E66C3-9728-4CE0-8D4D-31B28B7A73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9FA77-6773-4E42-92E4-B977F9BBD28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924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EC6CDC-21F7-4729-83EF-1861AE5F53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513DA5-2270-4556-AFC0-71F4213A32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E85894-C576-4F82-8DA1-F1868219C3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B71758-50AD-41B6-ACA4-1DA52938E2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72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016288" y="2711450"/>
            <a:ext cx="4775200" cy="243855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685925" y="2711450"/>
            <a:ext cx="14177963" cy="243855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3EC32C-1FCF-466B-AAD0-18471018C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44280C-138A-490D-B70A-77B4F87BC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845508-E39F-44E6-936B-A3B55EF4C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1E389A-68A9-4B57-81CC-D01D134A87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201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CE7120-F932-4643-B7EA-9803CE5AC8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E9CC94-D6E9-47A4-9557-9BB5C15A17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61796A-5FF3-4D74-8089-9289A654D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95E13-8D7F-4E7A-8824-A11C124B5B0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406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4825" y="19586575"/>
            <a:ext cx="19107150" cy="6054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74825" y="12919075"/>
            <a:ext cx="19107150" cy="6667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662CA5-DE15-4627-98FC-3D472C3B3B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08AD19-AB2A-4DDC-B86E-0CE394C0A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20326E-AE45-49A3-890C-2921F2D487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85FC4-DE38-44E8-A066-FFC4BC1A84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29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685925" y="8807450"/>
            <a:ext cx="9475788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314113" y="8807450"/>
            <a:ext cx="9477375" cy="182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4DB26-1816-46CF-8CFD-FCDF59A53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663DF-44BC-4114-BDFE-CC419BDA6C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94009A-878F-47A0-B58E-27F8F1D7D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81339-E605-408B-9413-842CF849D6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702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20788"/>
            <a:ext cx="20229513" cy="5080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23950" y="6823075"/>
            <a:ext cx="9931400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23950" y="9666288"/>
            <a:ext cx="9931400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418888" y="6823075"/>
            <a:ext cx="9934575" cy="28432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418888" y="9666288"/>
            <a:ext cx="9934575" cy="175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513DA0A-9809-4B1F-B9FA-62EA8CF8E4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5468DF-5C71-415B-AE3A-6C50D4DC1B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5E4CEE-1752-4DC6-B4FF-C82A00D53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427FC1-191A-4442-A86A-648B2B6C70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40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699C44-46BA-4EF0-BB07-2C357DF789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57E7E3-E81C-4046-9A53-1FE719563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83CA5B-79DD-474B-A8BB-80EF805BB5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2D222-C8F3-400B-93E4-A8F70C354D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01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6CCC0B8-46DE-42C3-B1CE-7EA56F8D34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C950657-E741-4733-8951-657DAC1FB6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016799-6D15-4059-99B3-ED30211B4F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92D24-F4CC-4294-86C4-E2068A95371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61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3950" y="1212850"/>
            <a:ext cx="7394575" cy="5165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8400" y="1212850"/>
            <a:ext cx="12565063" cy="260159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3950" y="6378575"/>
            <a:ext cx="7394575" cy="20850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D6BB6-70B8-4BC7-9663-498F8F2CEF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EA6CC-3CCD-435B-B90D-303B01A3C8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46FF01-27F2-4008-922B-D0BC7061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AF3B5-61D0-497A-A042-848750433F9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804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5313" y="21337588"/>
            <a:ext cx="13487400" cy="25177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05313" y="2724150"/>
            <a:ext cx="13487400" cy="1828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405313" y="23855363"/>
            <a:ext cx="13487400" cy="3578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A2972-B08B-4CA6-9693-6C74B21E0C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F46D3-1C0E-4E27-81C9-7EBE48CE56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14E09-462B-449D-84E1-29C2169578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8DAE2-9080-4F90-8A96-DBD4D8EEC5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233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82BCF24-BD1C-4E1F-9B76-655A5CAA4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85925" y="2711450"/>
            <a:ext cx="19105563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2588" tIns="151294" rIns="302588" bIns="1512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81BB6D7-1634-4BD1-B08F-1B6D2BA05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85925" y="8807450"/>
            <a:ext cx="19105563" cy="182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FD78D1A-3619-4209-BE5F-7424699BF6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5925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4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B652D20-2622-497A-B31E-E93737DF54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80325" y="27770138"/>
            <a:ext cx="7116763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defRPr sz="47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A68E90B-19B2-427F-80A2-F82BE93DDD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108363" y="27770138"/>
            <a:ext cx="468312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02588" tIns="151294" rIns="302588" bIns="15129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4700"/>
            </a:lvl1pPr>
          </a:lstStyle>
          <a:p>
            <a:fld id="{80A9566E-44DC-4A97-928D-13D97BA059D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3024188" rtl="0" eaLnBrk="0" fontAlgn="base" latinLnBrk="1" hangingPunct="0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3024188" rtl="0" fontAlgn="base" latinLnBrk="1">
        <a:spcBef>
          <a:spcPct val="0"/>
        </a:spcBef>
        <a:spcAft>
          <a:spcPct val="0"/>
        </a:spcAft>
        <a:defRPr kumimoji="1" sz="145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133475" indent="-1133475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400">
          <a:solidFill>
            <a:schemeClr val="tx1"/>
          </a:solidFill>
          <a:latin typeface="+mn-lt"/>
          <a:ea typeface="+mn-ea"/>
          <a:cs typeface="+mn-cs"/>
        </a:defRPr>
      </a:lvl1pPr>
      <a:lvl2pPr marL="2457450" indent="-942975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200">
          <a:solidFill>
            <a:schemeClr val="tx1"/>
          </a:solidFill>
          <a:latin typeface="+mn-lt"/>
          <a:ea typeface="+mn-ea"/>
        </a:defRPr>
      </a:lvl2pPr>
      <a:lvl3pPr marL="378142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7900">
          <a:solidFill>
            <a:schemeClr val="tx1"/>
          </a:solidFill>
          <a:latin typeface="+mn-lt"/>
          <a:ea typeface="+mn-ea"/>
        </a:defRPr>
      </a:lvl3pPr>
      <a:lvl4pPr marL="5295900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600">
          <a:solidFill>
            <a:schemeClr val="tx1"/>
          </a:solidFill>
          <a:latin typeface="+mn-lt"/>
          <a:ea typeface="+mn-ea"/>
        </a:defRPr>
      </a:lvl4pPr>
      <a:lvl5pPr marL="6810375" indent="-757238" algn="l" defTabSz="3024188" rtl="0" eaLnBrk="0" fontAlgn="base" latinLnBrk="1" hangingPunct="0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5pPr>
      <a:lvl6pPr marL="72675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6pPr>
      <a:lvl7pPr marL="77247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7pPr>
      <a:lvl8pPr marL="81819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8pPr>
      <a:lvl9pPr marL="8639175" indent="-757238" algn="l" defTabSz="3024188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4">
            <a:extLst>
              <a:ext uri="{FF2B5EF4-FFF2-40B4-BE49-F238E27FC236}">
                <a16:creationId xmlns:a16="http://schemas.microsoft.com/office/drawing/2014/main" id="{9C2D2D95-543F-4122-B149-4161CB5B0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0713"/>
            <a:ext cx="22488525" cy="10255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185">
            <a:extLst>
              <a:ext uri="{FF2B5EF4-FFF2-40B4-BE49-F238E27FC236}">
                <a16:creationId xmlns:a16="http://schemas.microsoft.com/office/drawing/2014/main" id="{A8F05761-A2FC-4846-829B-A5666920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3648075"/>
            <a:ext cx="10945812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VELES</a:t>
            </a:r>
            <a:endParaRPr lang="ko-KR" altLang="en-US" sz="1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0" name="Rectangle 208">
            <a:extLst>
              <a:ext uri="{FF2B5EF4-FFF2-40B4-BE49-F238E27FC236}">
                <a16:creationId xmlns:a16="http://schemas.microsoft.com/office/drawing/2014/main" id="{9BA29FCE-5257-4753-B0E3-0A8BACF25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8904288"/>
            <a:ext cx="2165350" cy="5715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" name="Rectangle 209">
            <a:extLst>
              <a:ext uri="{FF2B5EF4-FFF2-40B4-BE49-F238E27FC236}">
                <a16:creationId xmlns:a16="http://schemas.microsoft.com/office/drawing/2014/main" id="{B085EC4C-8CDB-4B64-AA33-7D6BB03E8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8904288"/>
            <a:ext cx="17954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개발배경</a:t>
            </a:r>
            <a:endParaRPr lang="ko-KR" altLang="en-US" sz="5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2" name="Freeform 216">
            <a:extLst>
              <a:ext uri="{FF2B5EF4-FFF2-40B4-BE49-F238E27FC236}">
                <a16:creationId xmlns:a16="http://schemas.microsoft.com/office/drawing/2014/main" id="{AEF5BA47-F83E-4D91-939E-CBEB372DE975}"/>
              </a:ext>
            </a:extLst>
          </p:cNvPr>
          <p:cNvSpPr>
            <a:spLocks/>
          </p:cNvSpPr>
          <p:nvPr/>
        </p:nvSpPr>
        <p:spPr bwMode="auto">
          <a:xfrm>
            <a:off x="1654175" y="10390188"/>
            <a:ext cx="6350" cy="3556000"/>
          </a:xfrm>
          <a:custGeom>
            <a:avLst/>
            <a:gdLst>
              <a:gd name="T0" fmla="*/ 0 w 1588"/>
              <a:gd name="T1" fmla="*/ 0 h 728"/>
              <a:gd name="T2" fmla="*/ 0 w 1588"/>
              <a:gd name="T3" fmla="*/ 2147483646 h 728"/>
              <a:gd name="T4" fmla="*/ 0 w 1588"/>
              <a:gd name="T5" fmla="*/ 0 h 728"/>
              <a:gd name="T6" fmla="*/ 0 60000 65536"/>
              <a:gd name="T7" fmla="*/ 0 60000 65536"/>
              <a:gd name="T8" fmla="*/ 0 60000 65536"/>
              <a:gd name="T9" fmla="*/ 0 w 1588"/>
              <a:gd name="T10" fmla="*/ 0 h 728"/>
              <a:gd name="T11" fmla="*/ 1588 w 1588"/>
              <a:gd name="T12" fmla="*/ 728 h 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728">
                <a:moveTo>
                  <a:pt x="0" y="0"/>
                </a:moveTo>
                <a:lnTo>
                  <a:pt x="0" y="728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03" name="Line 217">
            <a:extLst>
              <a:ext uri="{FF2B5EF4-FFF2-40B4-BE49-F238E27FC236}">
                <a16:creationId xmlns:a16="http://schemas.microsoft.com/office/drawing/2014/main" id="{425C0267-AE1C-4082-B72A-C3826D23D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175" y="10390188"/>
            <a:ext cx="6350" cy="3556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4" name="Rectangle 222">
            <a:extLst>
              <a:ext uri="{FF2B5EF4-FFF2-40B4-BE49-F238E27FC236}">
                <a16:creationId xmlns:a16="http://schemas.microsoft.com/office/drawing/2014/main" id="{880F221C-AFB1-46D6-AD6E-5D22EDAAE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538" y="17184688"/>
            <a:ext cx="4994275" cy="5715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5" name="Rectangle 228">
            <a:extLst>
              <a:ext uri="{FF2B5EF4-FFF2-40B4-BE49-F238E27FC236}">
                <a16:creationId xmlns:a16="http://schemas.microsoft.com/office/drawing/2014/main" id="{E165684F-2495-489C-A8D2-0886A15C0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463" y="17184688"/>
            <a:ext cx="3887787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기대효과</a:t>
            </a:r>
            <a:r>
              <a:rPr lang="ko-KR" altLang="en-US" sz="3500">
                <a:solidFill>
                  <a:srgbClr val="FFFFFF"/>
                </a:solidFill>
                <a:latin typeface="산돌명조 M" pitchFamily="18" charset="-127"/>
                <a:ea typeface="산돌명조 M" pitchFamily="18" charset="-127"/>
              </a:rPr>
              <a:t> </a:t>
            </a: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시장성</a:t>
            </a:r>
            <a:endParaRPr lang="ko-KR" altLang="en-US" sz="5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6" name="Freeform 232">
            <a:extLst>
              <a:ext uri="{FF2B5EF4-FFF2-40B4-BE49-F238E27FC236}">
                <a16:creationId xmlns:a16="http://schemas.microsoft.com/office/drawing/2014/main" id="{B3A98177-A008-4D49-83AF-CD007E832461}"/>
              </a:ext>
            </a:extLst>
          </p:cNvPr>
          <p:cNvSpPr>
            <a:spLocks/>
          </p:cNvSpPr>
          <p:nvPr/>
        </p:nvSpPr>
        <p:spPr bwMode="auto">
          <a:xfrm>
            <a:off x="11925300" y="16516350"/>
            <a:ext cx="4763" cy="2867025"/>
          </a:xfrm>
          <a:custGeom>
            <a:avLst/>
            <a:gdLst>
              <a:gd name="T0" fmla="*/ 0 w 1588"/>
              <a:gd name="T1" fmla="*/ 0 h 587"/>
              <a:gd name="T2" fmla="*/ 0 w 1588"/>
              <a:gd name="T3" fmla="*/ 2147483646 h 587"/>
              <a:gd name="T4" fmla="*/ 0 w 1588"/>
              <a:gd name="T5" fmla="*/ 0 h 587"/>
              <a:gd name="T6" fmla="*/ 0 60000 65536"/>
              <a:gd name="T7" fmla="*/ 0 60000 65536"/>
              <a:gd name="T8" fmla="*/ 0 60000 65536"/>
              <a:gd name="T9" fmla="*/ 0 w 1588"/>
              <a:gd name="T10" fmla="*/ 0 h 587"/>
              <a:gd name="T11" fmla="*/ 1588 w 1588"/>
              <a:gd name="T12" fmla="*/ 587 h 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87">
                <a:moveTo>
                  <a:pt x="0" y="0"/>
                </a:moveTo>
                <a:lnTo>
                  <a:pt x="0" y="587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07" name="Line 233">
            <a:extLst>
              <a:ext uri="{FF2B5EF4-FFF2-40B4-BE49-F238E27FC236}">
                <a16:creationId xmlns:a16="http://schemas.microsoft.com/office/drawing/2014/main" id="{E003587D-681D-4E1A-923B-69AAD6B71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088" y="16392525"/>
            <a:ext cx="4762" cy="28670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08" name="Freeform 236">
            <a:extLst>
              <a:ext uri="{FF2B5EF4-FFF2-40B4-BE49-F238E27FC236}">
                <a16:creationId xmlns:a16="http://schemas.microsoft.com/office/drawing/2014/main" id="{483518F4-E4D8-43BE-B33E-F524A4FA4277}"/>
              </a:ext>
            </a:extLst>
          </p:cNvPr>
          <p:cNvSpPr>
            <a:spLocks/>
          </p:cNvSpPr>
          <p:nvPr/>
        </p:nvSpPr>
        <p:spPr bwMode="auto">
          <a:xfrm>
            <a:off x="11925300" y="21137563"/>
            <a:ext cx="4763" cy="2700337"/>
          </a:xfrm>
          <a:custGeom>
            <a:avLst/>
            <a:gdLst>
              <a:gd name="T0" fmla="*/ 0 w 1588"/>
              <a:gd name="T1" fmla="*/ 0 h 553"/>
              <a:gd name="T2" fmla="*/ 0 w 1588"/>
              <a:gd name="T3" fmla="*/ 2147483646 h 553"/>
              <a:gd name="T4" fmla="*/ 0 w 1588"/>
              <a:gd name="T5" fmla="*/ 0 h 553"/>
              <a:gd name="T6" fmla="*/ 0 60000 65536"/>
              <a:gd name="T7" fmla="*/ 0 60000 65536"/>
              <a:gd name="T8" fmla="*/ 0 60000 65536"/>
              <a:gd name="T9" fmla="*/ 0 w 1588"/>
              <a:gd name="T10" fmla="*/ 0 h 553"/>
              <a:gd name="T11" fmla="*/ 1588 w 1588"/>
              <a:gd name="T12" fmla="*/ 553 h 5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553">
                <a:moveTo>
                  <a:pt x="0" y="0"/>
                </a:moveTo>
                <a:lnTo>
                  <a:pt x="0" y="553"/>
                </a:ln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09" name="Line 237">
            <a:extLst>
              <a:ext uri="{FF2B5EF4-FFF2-40B4-BE49-F238E27FC236}">
                <a16:creationId xmlns:a16="http://schemas.microsoft.com/office/drawing/2014/main" id="{6CB56030-D852-4503-A1D0-E4611BA41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5300" y="21137563"/>
            <a:ext cx="4763" cy="27003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0" name="Rectangle 243">
            <a:extLst>
              <a:ext uri="{FF2B5EF4-FFF2-40B4-BE49-F238E27FC236}">
                <a16:creationId xmlns:a16="http://schemas.microsoft.com/office/drawing/2014/main" id="{E2F94ECF-C438-4342-A92D-3ABE0A550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18337213"/>
            <a:ext cx="2089150" cy="57626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1" name="Rectangle 246">
            <a:extLst>
              <a:ext uri="{FF2B5EF4-FFF2-40B4-BE49-F238E27FC236}">
                <a16:creationId xmlns:a16="http://schemas.microsoft.com/office/drawing/2014/main" id="{40942FEA-7A0F-4074-B63C-F768140E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18337213"/>
            <a:ext cx="1793875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개발결과</a:t>
            </a:r>
            <a:endParaRPr lang="ko-KR" altLang="en-US" sz="5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2" name="Freeform 288">
            <a:extLst>
              <a:ext uri="{FF2B5EF4-FFF2-40B4-BE49-F238E27FC236}">
                <a16:creationId xmlns:a16="http://schemas.microsoft.com/office/drawing/2014/main" id="{EF949750-1C38-47BC-93D4-52D98DE87F44}"/>
              </a:ext>
            </a:extLst>
          </p:cNvPr>
          <p:cNvSpPr>
            <a:spLocks noEditPoints="1"/>
          </p:cNvSpPr>
          <p:nvPr/>
        </p:nvSpPr>
        <p:spPr bwMode="auto">
          <a:xfrm>
            <a:off x="12030075" y="22585363"/>
            <a:ext cx="769938" cy="552450"/>
          </a:xfrm>
          <a:custGeom>
            <a:avLst/>
            <a:gdLst>
              <a:gd name="T0" fmla="*/ 2147483646 w 83"/>
              <a:gd name="T1" fmla="*/ 0 h 64"/>
              <a:gd name="T2" fmla="*/ 2147483646 w 83"/>
              <a:gd name="T3" fmla="*/ 2147483646 h 64"/>
              <a:gd name="T4" fmla="*/ 0 w 83"/>
              <a:gd name="T5" fmla="*/ 2147483646 h 64"/>
              <a:gd name="T6" fmla="*/ 0 w 83"/>
              <a:gd name="T7" fmla="*/ 2147483646 h 64"/>
              <a:gd name="T8" fmla="*/ 2147483646 w 83"/>
              <a:gd name="T9" fmla="*/ 2147483646 h 64"/>
              <a:gd name="T10" fmla="*/ 2147483646 w 83"/>
              <a:gd name="T11" fmla="*/ 2147483646 h 64"/>
              <a:gd name="T12" fmla="*/ 2147483646 w 83"/>
              <a:gd name="T13" fmla="*/ 2147483646 h 64"/>
              <a:gd name="T14" fmla="*/ 2147483646 w 83"/>
              <a:gd name="T15" fmla="*/ 2147483646 h 64"/>
              <a:gd name="T16" fmla="*/ 2147483646 w 83"/>
              <a:gd name="T17" fmla="*/ 2147483646 h 64"/>
              <a:gd name="T18" fmla="*/ 2147483646 w 83"/>
              <a:gd name="T19" fmla="*/ 0 h 64"/>
              <a:gd name="T20" fmla="*/ 2147483646 w 83"/>
              <a:gd name="T21" fmla="*/ 0 h 64"/>
              <a:gd name="T22" fmla="*/ 2147483646 w 83"/>
              <a:gd name="T23" fmla="*/ 2147483646 h 64"/>
              <a:gd name="T24" fmla="*/ 2147483646 w 83"/>
              <a:gd name="T25" fmla="*/ 2147483646 h 64"/>
              <a:gd name="T26" fmla="*/ 2147483646 w 83"/>
              <a:gd name="T27" fmla="*/ 2147483646 h 64"/>
              <a:gd name="T28" fmla="*/ 2147483646 w 83"/>
              <a:gd name="T29" fmla="*/ 2147483646 h 64"/>
              <a:gd name="T30" fmla="*/ 2147483646 w 83"/>
              <a:gd name="T31" fmla="*/ 2147483646 h 64"/>
              <a:gd name="T32" fmla="*/ 2147483646 w 83"/>
              <a:gd name="T33" fmla="*/ 2147483646 h 64"/>
              <a:gd name="T34" fmla="*/ 2147483646 w 83"/>
              <a:gd name="T35" fmla="*/ 2147483646 h 64"/>
              <a:gd name="T36" fmla="*/ 2147483646 w 83"/>
              <a:gd name="T37" fmla="*/ 2147483646 h 64"/>
              <a:gd name="T38" fmla="*/ 2147483646 w 83"/>
              <a:gd name="T39" fmla="*/ 0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3"/>
              <a:gd name="T61" fmla="*/ 0 h 64"/>
              <a:gd name="T62" fmla="*/ 83 w 83"/>
              <a:gd name="T63" fmla="*/ 64 h 6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3" h="64">
                <a:moveTo>
                  <a:pt x="27" y="0"/>
                </a:moveTo>
                <a:cubicBezTo>
                  <a:pt x="20" y="1"/>
                  <a:pt x="14" y="5"/>
                  <a:pt x="9" y="11"/>
                </a:cubicBezTo>
                <a:cubicBezTo>
                  <a:pt x="3" y="17"/>
                  <a:pt x="1" y="24"/>
                  <a:pt x="0" y="32"/>
                </a:cubicBezTo>
                <a:cubicBezTo>
                  <a:pt x="0" y="64"/>
                  <a:pt x="0" y="64"/>
                  <a:pt x="0" y="64"/>
                </a:cubicBezTo>
                <a:cubicBezTo>
                  <a:pt x="35" y="64"/>
                  <a:pt x="35" y="64"/>
                  <a:pt x="35" y="64"/>
                </a:cubicBezTo>
                <a:cubicBezTo>
                  <a:pt x="35" y="32"/>
                  <a:pt x="35" y="32"/>
                  <a:pt x="3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27"/>
                  <a:pt x="16" y="23"/>
                  <a:pt x="18" y="19"/>
                </a:cubicBezTo>
                <a:cubicBezTo>
                  <a:pt x="20" y="16"/>
                  <a:pt x="23" y="14"/>
                  <a:pt x="27" y="12"/>
                </a:cubicBezTo>
                <a:cubicBezTo>
                  <a:pt x="27" y="0"/>
                  <a:pt x="27" y="0"/>
                  <a:pt x="27" y="0"/>
                </a:cubicBezTo>
                <a:moveTo>
                  <a:pt x="76" y="0"/>
                </a:moveTo>
                <a:cubicBezTo>
                  <a:pt x="68" y="1"/>
                  <a:pt x="62" y="5"/>
                  <a:pt x="57" y="11"/>
                </a:cubicBezTo>
                <a:cubicBezTo>
                  <a:pt x="52" y="17"/>
                  <a:pt x="49" y="24"/>
                  <a:pt x="48" y="32"/>
                </a:cubicBezTo>
                <a:cubicBezTo>
                  <a:pt x="48" y="64"/>
                  <a:pt x="48" y="64"/>
                  <a:pt x="48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83" y="32"/>
                  <a:pt x="83" y="32"/>
                  <a:pt x="83" y="32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27"/>
                  <a:pt x="64" y="23"/>
                  <a:pt x="66" y="19"/>
                </a:cubicBezTo>
                <a:cubicBezTo>
                  <a:pt x="68" y="16"/>
                  <a:pt x="71" y="14"/>
                  <a:pt x="76" y="12"/>
                </a:cubicBezTo>
                <a:cubicBezTo>
                  <a:pt x="76" y="0"/>
                  <a:pt x="76" y="0"/>
                  <a:pt x="76" y="0"/>
                </a:cubicBezTo>
              </a:path>
            </a:pathLst>
          </a:custGeom>
          <a:solidFill>
            <a:srgbClr val="FCD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13" name="Freeform 289">
            <a:extLst>
              <a:ext uri="{FF2B5EF4-FFF2-40B4-BE49-F238E27FC236}">
                <a16:creationId xmlns:a16="http://schemas.microsoft.com/office/drawing/2014/main" id="{C3379CE9-F2EF-4296-B22E-9812321EA2EB}"/>
              </a:ext>
            </a:extLst>
          </p:cNvPr>
          <p:cNvSpPr>
            <a:spLocks noEditPoints="1"/>
          </p:cNvSpPr>
          <p:nvPr/>
        </p:nvSpPr>
        <p:spPr bwMode="auto">
          <a:xfrm>
            <a:off x="20167600" y="22729825"/>
            <a:ext cx="720725" cy="576263"/>
          </a:xfrm>
          <a:custGeom>
            <a:avLst/>
            <a:gdLst>
              <a:gd name="T0" fmla="*/ 2147483646 w 114"/>
              <a:gd name="T1" fmla="*/ 0 h 89"/>
              <a:gd name="T2" fmla="*/ 0 w 114"/>
              <a:gd name="T3" fmla="*/ 0 h 89"/>
              <a:gd name="T4" fmla="*/ 0 w 114"/>
              <a:gd name="T5" fmla="*/ 2147483646 h 89"/>
              <a:gd name="T6" fmla="*/ 2147483646 w 114"/>
              <a:gd name="T7" fmla="*/ 2147483646 h 89"/>
              <a:gd name="T8" fmla="*/ 2147483646 w 114"/>
              <a:gd name="T9" fmla="*/ 2147483646 h 89"/>
              <a:gd name="T10" fmla="*/ 2147483646 w 114"/>
              <a:gd name="T11" fmla="*/ 2147483646 h 89"/>
              <a:gd name="T12" fmla="*/ 2147483646 w 114"/>
              <a:gd name="T13" fmla="*/ 2147483646 h 89"/>
              <a:gd name="T14" fmla="*/ 2147483646 w 114"/>
              <a:gd name="T15" fmla="*/ 2147483646 h 89"/>
              <a:gd name="T16" fmla="*/ 2147483646 w 114"/>
              <a:gd name="T17" fmla="*/ 2147483646 h 89"/>
              <a:gd name="T18" fmla="*/ 2147483646 w 114"/>
              <a:gd name="T19" fmla="*/ 0 h 89"/>
              <a:gd name="T20" fmla="*/ 2147483646 w 114"/>
              <a:gd name="T21" fmla="*/ 0 h 89"/>
              <a:gd name="T22" fmla="*/ 2147483646 w 114"/>
              <a:gd name="T23" fmla="*/ 0 h 89"/>
              <a:gd name="T24" fmla="*/ 2147483646 w 114"/>
              <a:gd name="T25" fmla="*/ 2147483646 h 89"/>
              <a:gd name="T26" fmla="*/ 2147483646 w 114"/>
              <a:gd name="T27" fmla="*/ 2147483646 h 89"/>
              <a:gd name="T28" fmla="*/ 2147483646 w 114"/>
              <a:gd name="T29" fmla="*/ 2147483646 h 89"/>
              <a:gd name="T30" fmla="*/ 2147483646 w 114"/>
              <a:gd name="T31" fmla="*/ 2147483646 h 89"/>
              <a:gd name="T32" fmla="*/ 2147483646 w 114"/>
              <a:gd name="T33" fmla="*/ 2147483646 h 89"/>
              <a:gd name="T34" fmla="*/ 2147483646 w 114"/>
              <a:gd name="T35" fmla="*/ 2147483646 h 89"/>
              <a:gd name="T36" fmla="*/ 2147483646 w 114"/>
              <a:gd name="T37" fmla="*/ 2147483646 h 89"/>
              <a:gd name="T38" fmla="*/ 2147483646 w 114"/>
              <a:gd name="T39" fmla="*/ 0 h 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14"/>
              <a:gd name="T61" fmla="*/ 0 h 89"/>
              <a:gd name="T62" fmla="*/ 114 w 114"/>
              <a:gd name="T63" fmla="*/ 89 h 8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14" h="89">
                <a:moveTo>
                  <a:pt x="4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51"/>
                  <a:pt x="25" y="57"/>
                  <a:pt x="22" y="62"/>
                </a:cubicBezTo>
                <a:cubicBezTo>
                  <a:pt x="20" y="66"/>
                  <a:pt x="15" y="69"/>
                  <a:pt x="10" y="71"/>
                </a:cubicBezTo>
                <a:cubicBezTo>
                  <a:pt x="10" y="89"/>
                  <a:pt x="10" y="89"/>
                  <a:pt x="10" y="89"/>
                </a:cubicBezTo>
                <a:cubicBezTo>
                  <a:pt x="20" y="86"/>
                  <a:pt x="29" y="81"/>
                  <a:pt x="36" y="73"/>
                </a:cubicBezTo>
                <a:cubicBezTo>
                  <a:pt x="43" y="65"/>
                  <a:pt x="47" y="56"/>
                  <a:pt x="47" y="44"/>
                </a:cubicBezTo>
                <a:cubicBezTo>
                  <a:pt x="47" y="0"/>
                  <a:pt x="47" y="0"/>
                  <a:pt x="47" y="0"/>
                </a:cubicBezTo>
                <a:moveTo>
                  <a:pt x="114" y="0"/>
                </a:moveTo>
                <a:cubicBezTo>
                  <a:pt x="66" y="0"/>
                  <a:pt x="66" y="0"/>
                  <a:pt x="66" y="0"/>
                </a:cubicBezTo>
                <a:cubicBezTo>
                  <a:pt x="66" y="44"/>
                  <a:pt x="66" y="44"/>
                  <a:pt x="66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51"/>
                  <a:pt x="92" y="57"/>
                  <a:pt x="89" y="62"/>
                </a:cubicBezTo>
                <a:cubicBezTo>
                  <a:pt x="86" y="66"/>
                  <a:pt x="82" y="69"/>
                  <a:pt x="76" y="71"/>
                </a:cubicBezTo>
                <a:cubicBezTo>
                  <a:pt x="76" y="89"/>
                  <a:pt x="76" y="89"/>
                  <a:pt x="76" y="89"/>
                </a:cubicBezTo>
                <a:cubicBezTo>
                  <a:pt x="87" y="86"/>
                  <a:pt x="96" y="81"/>
                  <a:pt x="103" y="73"/>
                </a:cubicBezTo>
                <a:cubicBezTo>
                  <a:pt x="110" y="65"/>
                  <a:pt x="113" y="56"/>
                  <a:pt x="114" y="44"/>
                </a:cubicBezTo>
                <a:cubicBezTo>
                  <a:pt x="114" y="0"/>
                  <a:pt x="114" y="0"/>
                  <a:pt x="114" y="0"/>
                </a:cubicBezTo>
              </a:path>
            </a:pathLst>
          </a:custGeom>
          <a:solidFill>
            <a:srgbClr val="FCDA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14" name="Rectangle 291">
            <a:extLst>
              <a:ext uri="{FF2B5EF4-FFF2-40B4-BE49-F238E27FC236}">
                <a16:creationId xmlns:a16="http://schemas.microsoft.com/office/drawing/2014/main" id="{40111DC4-CBA5-44D7-87E2-80AAC7D59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6311900"/>
            <a:ext cx="2820987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4400" b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게임공학부</a:t>
            </a:r>
            <a:endParaRPr lang="en-US" altLang="ko-KR" sz="4400" b="1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4400" b="1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15" name="Rectangle 293">
            <a:extLst>
              <a:ext uri="{FF2B5EF4-FFF2-40B4-BE49-F238E27FC236}">
                <a16:creationId xmlns:a16="http://schemas.microsoft.com/office/drawing/2014/main" id="{BD5893FE-CE9A-448F-80F2-07AB3633B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7319963"/>
            <a:ext cx="661258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 </a:t>
            </a:r>
            <a:r>
              <a:rPr lang="ko-KR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400" b="1" dirty="0" err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정내훈</a:t>
            </a:r>
            <a:r>
              <a:rPr lang="en-US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교수님</a:t>
            </a:r>
            <a:r>
              <a:rPr lang="en-US" altLang="ko-KR" sz="44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116" name="TextBox 298">
            <a:extLst>
              <a:ext uri="{FF2B5EF4-FFF2-40B4-BE49-F238E27FC236}">
                <a16:creationId xmlns:a16="http://schemas.microsoft.com/office/drawing/2014/main" id="{406F85D6-1EF9-47F4-9828-4F5E31ACF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9840913"/>
            <a:ext cx="9832975" cy="373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Rogue-like </a:t>
            </a: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장르와 </a:t>
            </a: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FPS</a:t>
            </a: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를 결합한</a:t>
            </a: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게임을 만든다</a:t>
            </a:r>
            <a:r>
              <a:rPr kumimoji="0" lang="en-US" altLang="ko-KR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endParaRPr kumimoji="0"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kumimoji="0" lang="ko-KR" altLang="en-US" sz="3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kumimoji="0" lang="en-US" altLang="ko-KR" sz="3200" dirty="0">
              <a:latin typeface="굴림체"/>
              <a:ea typeface="굴림체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ko-KR" sz="3200" dirty="0">
                <a:latin typeface="굴림체"/>
                <a:ea typeface="굴림체"/>
              </a:rPr>
              <a:t> </a:t>
            </a:r>
            <a:r>
              <a:rPr kumimoji="0" lang="ko-KR" altLang="en-US" sz="3200" dirty="0">
                <a:latin typeface="굴림체"/>
                <a:ea typeface="굴림체"/>
              </a:rPr>
              <a:t>플레이어들의 협동을 통한 시너지를 유도한다</a:t>
            </a:r>
            <a:r>
              <a:rPr kumimoji="0" lang="en-US" altLang="ko-KR" sz="3200" dirty="0">
                <a:latin typeface="굴림체"/>
                <a:ea typeface="굴림체"/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kumimoji="0" lang="en-US" altLang="ko-KR" sz="3200" dirty="0">
              <a:latin typeface="굴림체"/>
              <a:ea typeface="굴림체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ko-KR" altLang="en-US" sz="3200" dirty="0">
                <a:latin typeface="굴림체"/>
                <a:ea typeface="굴림체"/>
              </a:rPr>
              <a:t> 플레이어들은 다양한 아이템 선택을 통해 </a:t>
            </a:r>
            <a:r>
              <a:rPr kumimoji="0" lang="ko-KR" altLang="en-US" sz="3200" dirty="0" err="1">
                <a:latin typeface="굴림체"/>
                <a:ea typeface="굴림체"/>
              </a:rPr>
              <a:t>특색있는</a:t>
            </a:r>
            <a:r>
              <a:rPr kumimoji="0" lang="ko-KR" altLang="en-US" sz="3200" dirty="0">
                <a:latin typeface="굴림체"/>
                <a:ea typeface="굴림체"/>
              </a:rPr>
              <a:t> 캐릭터를 만들 수 있다</a:t>
            </a:r>
            <a:r>
              <a:rPr kumimoji="0" lang="en-US" altLang="ko-KR" sz="3200" dirty="0">
                <a:latin typeface="굴림체"/>
                <a:ea typeface="굴림체"/>
              </a:rPr>
              <a:t>.</a:t>
            </a:r>
          </a:p>
        </p:txBody>
      </p:sp>
      <p:sp>
        <p:nvSpPr>
          <p:cNvPr id="4117" name="TextBox 299">
            <a:extLst>
              <a:ext uri="{FF2B5EF4-FFF2-40B4-BE49-F238E27FC236}">
                <a16:creationId xmlns:a16="http://schemas.microsoft.com/office/drawing/2014/main" id="{2C02FD2F-6E8E-4DD3-903C-9B3E7ED41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674" y="15024770"/>
            <a:ext cx="8856984" cy="275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en-US" altLang="ko-KR" sz="3200" dirty="0">
                <a:latin typeface="굴림체"/>
                <a:ea typeface="굴림체"/>
              </a:rPr>
              <a:t> DirectX 12 </a:t>
            </a:r>
            <a:r>
              <a:rPr kumimoji="0" lang="ko-KR" altLang="en-US" sz="3200" dirty="0">
                <a:latin typeface="굴림체"/>
                <a:ea typeface="굴림체"/>
              </a:rPr>
              <a:t>기반의 </a:t>
            </a:r>
            <a:r>
              <a:rPr kumimoji="0" lang="en-US" altLang="ko-KR" sz="3200" dirty="0">
                <a:latin typeface="굴림체"/>
                <a:ea typeface="굴림체"/>
              </a:rPr>
              <a:t>3D FPS </a:t>
            </a:r>
            <a:r>
              <a:rPr kumimoji="0" lang="ko-KR" altLang="en-US" sz="3200" dirty="0">
                <a:latin typeface="굴림체"/>
                <a:ea typeface="굴림체"/>
              </a:rPr>
              <a:t>게임</a:t>
            </a:r>
            <a:endParaRPr kumimoji="0" lang="en-US" altLang="ko-KR" sz="3200" dirty="0">
              <a:latin typeface="굴림체"/>
              <a:ea typeface="굴림체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ko-KR" sz="3200" dirty="0">
              <a:latin typeface="굴림체"/>
              <a:ea typeface="굴림체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ko-KR" sz="3200" dirty="0">
                <a:latin typeface="굴림체"/>
                <a:ea typeface="굴림체"/>
              </a:rPr>
              <a:t> </a:t>
            </a:r>
            <a:r>
              <a:rPr kumimoji="0" lang="ko-KR" altLang="en-US" sz="3200" dirty="0">
                <a:latin typeface="굴림체"/>
                <a:ea typeface="굴림체"/>
              </a:rPr>
              <a:t>게임에 어울리는 그래픽요소와 후처리</a:t>
            </a:r>
            <a:endParaRPr kumimoji="0" lang="en-US" altLang="ko-KR" sz="3200" dirty="0">
              <a:latin typeface="굴림체"/>
              <a:ea typeface="굴림체"/>
            </a:endParaRPr>
          </a:p>
          <a:p>
            <a:pPr eaLnBrk="1" hangingPunct="1">
              <a:spcBef>
                <a:spcPct val="0"/>
              </a:spcBef>
            </a:pPr>
            <a:endParaRPr kumimoji="0" lang="en-US" altLang="ko-KR" sz="3200" dirty="0">
              <a:latin typeface="굴림체"/>
              <a:ea typeface="굴림체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ko-KR" sz="3200" dirty="0">
                <a:latin typeface="굴림체"/>
                <a:ea typeface="굴림체"/>
              </a:rPr>
              <a:t> IOCP </a:t>
            </a:r>
            <a:r>
              <a:rPr kumimoji="0" lang="ko-KR" altLang="en-US" sz="3200" dirty="0">
                <a:latin typeface="굴림체"/>
                <a:ea typeface="굴림체"/>
              </a:rPr>
              <a:t>기반의 멀티플레이 서버</a:t>
            </a:r>
            <a:endParaRPr lang="en-US" altLang="ko-KR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118" name="TextBox 300">
            <a:extLst>
              <a:ext uri="{FF2B5EF4-FFF2-40B4-BE49-F238E27FC236}">
                <a16:creationId xmlns:a16="http://schemas.microsoft.com/office/drawing/2014/main" id="{F6F01F06-7D6C-4E24-9AFF-92787C4CA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2842" y="18265130"/>
            <a:ext cx="9382125" cy="373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3200" dirty="0">
                <a:latin typeface="굴림체"/>
                <a:ea typeface="굴림체"/>
              </a:rPr>
              <a:t>• </a:t>
            </a:r>
            <a:r>
              <a:rPr lang="ko-KR" altLang="en-US" sz="3200" dirty="0">
                <a:latin typeface="굴림체"/>
                <a:ea typeface="굴림체"/>
              </a:rPr>
              <a:t>마니아층이 두터운 </a:t>
            </a:r>
            <a:r>
              <a:rPr lang="en-US" altLang="ko-KR" sz="3200" dirty="0">
                <a:latin typeface="굴림체"/>
                <a:ea typeface="굴림체"/>
              </a:rPr>
              <a:t>Rogue-like</a:t>
            </a:r>
            <a:r>
              <a:rPr lang="ko-KR" altLang="en-US" sz="3200" dirty="0">
                <a:latin typeface="굴림체"/>
                <a:ea typeface="굴림체"/>
              </a:rPr>
              <a:t>와 대중적인 </a:t>
            </a:r>
            <a:r>
              <a:rPr lang="en-US" altLang="ko-KR" sz="3200" dirty="0">
                <a:latin typeface="굴림체"/>
                <a:ea typeface="굴림체"/>
              </a:rPr>
              <a:t>FPS</a:t>
            </a:r>
            <a:r>
              <a:rPr lang="ko-KR" altLang="en-US" sz="3200" dirty="0">
                <a:latin typeface="굴림체"/>
                <a:ea typeface="굴림체"/>
              </a:rPr>
              <a:t>를 결합하여 접근성을 높였다</a:t>
            </a:r>
            <a:r>
              <a:rPr lang="en-US" altLang="ko-KR" sz="3200" dirty="0">
                <a:latin typeface="굴림체"/>
                <a:ea typeface="굴림체"/>
              </a:rPr>
              <a:t>.</a:t>
            </a:r>
            <a:r>
              <a:rPr lang="ko-KR" altLang="en-US" sz="3200" dirty="0">
                <a:latin typeface="굴림체"/>
                <a:ea typeface="굴림체"/>
              </a:rPr>
              <a:t> </a:t>
            </a:r>
            <a:endParaRPr lang="en-US" altLang="ko-KR" sz="3200" dirty="0">
              <a:latin typeface="굴림체"/>
              <a:ea typeface="굴림체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3200" dirty="0">
              <a:latin typeface="굴림체"/>
              <a:ea typeface="굴림체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3200" dirty="0">
                <a:latin typeface="굴림체"/>
                <a:ea typeface="굴림체"/>
              </a:rPr>
              <a:t>• </a:t>
            </a:r>
            <a:r>
              <a:rPr lang="ko-KR" altLang="en-US" sz="3200" dirty="0">
                <a:latin typeface="굴림체"/>
                <a:ea typeface="굴림체"/>
              </a:rPr>
              <a:t>혼자 하는 </a:t>
            </a:r>
            <a:r>
              <a:rPr lang="en-US" altLang="ko-KR" sz="3200" dirty="0">
                <a:latin typeface="굴림체"/>
                <a:ea typeface="굴림체"/>
              </a:rPr>
              <a:t>Rogue-like</a:t>
            </a:r>
            <a:r>
              <a:rPr lang="ko-KR" altLang="en-US" sz="3200" dirty="0">
                <a:latin typeface="굴림체"/>
                <a:ea typeface="굴림체"/>
              </a:rPr>
              <a:t>가 아닌 멀티플레이를 지원함으로 신선함을 제공한다</a:t>
            </a:r>
            <a:r>
              <a:rPr lang="en-US" altLang="ko-KR" sz="3200" dirty="0">
                <a:latin typeface="굴림체"/>
                <a:ea typeface="굴림체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3200" dirty="0">
              <a:latin typeface="굴림체"/>
              <a:ea typeface="굴림체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3200" dirty="0">
                <a:latin typeface="굴림체"/>
                <a:ea typeface="굴림체"/>
              </a:rPr>
              <a:t>• </a:t>
            </a:r>
            <a:r>
              <a:rPr lang="ko-KR" altLang="en-US" sz="3200" dirty="0">
                <a:latin typeface="굴림체"/>
                <a:ea typeface="굴림체"/>
              </a:rPr>
              <a:t>간단한 조작을 통한 낮은 진입장벽</a:t>
            </a:r>
            <a:r>
              <a:rPr lang="en-US" altLang="ko-KR" sz="3200" dirty="0">
                <a:latin typeface="굴림체"/>
                <a:ea typeface="굴림체"/>
              </a:rPr>
              <a:t> </a:t>
            </a:r>
          </a:p>
        </p:txBody>
      </p:sp>
      <p:sp>
        <p:nvSpPr>
          <p:cNvPr id="4119" name="TextBox 304">
            <a:extLst>
              <a:ext uri="{FF2B5EF4-FFF2-40B4-BE49-F238E27FC236}">
                <a16:creationId xmlns:a16="http://schemas.microsoft.com/office/drawing/2014/main" id="{135ED22D-7305-47A4-B161-D2683FCCA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6338" y="22729825"/>
            <a:ext cx="9072562" cy="173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4700" dirty="0">
                <a:solidFill>
                  <a:srgbClr val="376092"/>
                </a:solidFill>
                <a:latin typeface="맑은 고딕"/>
                <a:ea typeface="맑은 고딕"/>
              </a:rPr>
              <a:t>던전의 위험을 돌파하라</a:t>
            </a:r>
            <a:endParaRPr lang="en-US" altLang="ko-KR" sz="4700" dirty="0">
              <a:solidFill>
                <a:srgbClr val="376092"/>
              </a:solidFill>
              <a:latin typeface="맑은 고딕"/>
              <a:ea typeface="맑은 고딕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4700" dirty="0">
                <a:solidFill>
                  <a:srgbClr val="376092"/>
                </a:solidFill>
                <a:latin typeface="맑은 고딕"/>
                <a:ea typeface="맑은 고딕"/>
              </a:rPr>
              <a:t>VELES</a:t>
            </a:r>
          </a:p>
        </p:txBody>
      </p: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8B9963D0-B8D7-46FB-A5D8-89315033A737}"/>
              </a:ext>
            </a:extLst>
          </p:cNvPr>
          <p:cNvCxnSpPr/>
          <p:nvPr/>
        </p:nvCxnSpPr>
        <p:spPr>
          <a:xfrm>
            <a:off x="0" y="29641800"/>
            <a:ext cx="22477413" cy="0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E065E959-172F-4692-B194-2C537BA3EF28}"/>
              </a:ext>
            </a:extLst>
          </p:cNvPr>
          <p:cNvCxnSpPr/>
          <p:nvPr/>
        </p:nvCxnSpPr>
        <p:spPr>
          <a:xfrm>
            <a:off x="0" y="8472488"/>
            <a:ext cx="22477413" cy="0"/>
          </a:xfrm>
          <a:prstGeom prst="line">
            <a:avLst/>
          </a:prstGeom>
          <a:ln w="12700" cap="sq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D31F1FBE-2A69-409C-B21B-D571A400DECD}"/>
              </a:ext>
            </a:extLst>
          </p:cNvPr>
          <p:cNvCxnSpPr/>
          <p:nvPr/>
        </p:nvCxnSpPr>
        <p:spPr>
          <a:xfrm flipH="1">
            <a:off x="1878013" y="9983788"/>
            <a:ext cx="1587" cy="374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25EFC160-FC90-497E-95E5-A6B1B95006ED}"/>
              </a:ext>
            </a:extLst>
          </p:cNvPr>
          <p:cNvCxnSpPr/>
          <p:nvPr/>
        </p:nvCxnSpPr>
        <p:spPr>
          <a:xfrm rot="10800000" flipV="1">
            <a:off x="1878013" y="15097125"/>
            <a:ext cx="1587" cy="2881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 319">
            <a:extLst>
              <a:ext uri="{FF2B5EF4-FFF2-40B4-BE49-F238E27FC236}">
                <a16:creationId xmlns:a16="http://schemas.microsoft.com/office/drawing/2014/main" id="{8D612F10-C9FA-482C-984C-098B7AE82123}"/>
              </a:ext>
            </a:extLst>
          </p:cNvPr>
          <p:cNvCxnSpPr/>
          <p:nvPr/>
        </p:nvCxnSpPr>
        <p:spPr>
          <a:xfrm flipH="1">
            <a:off x="12390438" y="18265775"/>
            <a:ext cx="1587" cy="302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5" name="Rectangle 243">
            <a:extLst>
              <a:ext uri="{FF2B5EF4-FFF2-40B4-BE49-F238E27FC236}">
                <a16:creationId xmlns:a16="http://schemas.microsoft.com/office/drawing/2014/main" id="{68664C90-FC26-466D-8538-02301CA7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14016038"/>
            <a:ext cx="3744912" cy="57626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/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ko-KR" sz="5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26" name="Rectangle 246">
            <a:extLst>
              <a:ext uri="{FF2B5EF4-FFF2-40B4-BE49-F238E27FC236}">
                <a16:creationId xmlns:a16="http://schemas.microsoft.com/office/drawing/2014/main" id="{1B631071-04B5-4CE3-8835-D12B05B6E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14016038"/>
            <a:ext cx="3816350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5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개발목표 및 내용</a:t>
            </a:r>
          </a:p>
        </p:txBody>
      </p:sp>
      <p:pic>
        <p:nvPicPr>
          <p:cNvPr id="4127" name="Picture 112">
            <a:extLst>
              <a:ext uri="{FF2B5EF4-FFF2-40B4-BE49-F238E27FC236}">
                <a16:creationId xmlns:a16="http://schemas.microsoft.com/office/drawing/2014/main" id="{6697B986-7886-4BD5-A34A-A0B0F863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695325"/>
            <a:ext cx="39608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0" name="Rectangle 258">
            <a:extLst>
              <a:ext uri="{FF2B5EF4-FFF2-40B4-BE49-F238E27FC236}">
                <a16:creationId xmlns:a16="http://schemas.microsoft.com/office/drawing/2014/main" id="{2DBC01A1-AD9E-4E3A-8C41-6A565CF92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23882350"/>
            <a:ext cx="14684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/>
          </a:p>
        </p:txBody>
      </p:sp>
      <p:sp>
        <p:nvSpPr>
          <p:cNvPr id="4131" name="Rectangle 258">
            <a:extLst>
              <a:ext uri="{FF2B5EF4-FFF2-40B4-BE49-F238E27FC236}">
                <a16:creationId xmlns:a16="http://schemas.microsoft.com/office/drawing/2014/main" id="{85B24F09-1DC8-428C-8C5F-7610C0416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5" y="20066000"/>
            <a:ext cx="146843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/>
          </a:p>
        </p:txBody>
      </p:sp>
      <p:sp>
        <p:nvSpPr>
          <p:cNvPr id="4132" name="Rectangle 258">
            <a:extLst>
              <a:ext uri="{FF2B5EF4-FFF2-40B4-BE49-F238E27FC236}">
                <a16:creationId xmlns:a16="http://schemas.microsoft.com/office/drawing/2014/main" id="{5C41C597-2581-4435-8630-9096061CB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1866225"/>
            <a:ext cx="14684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 dirty="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 dirty="0"/>
          </a:p>
        </p:txBody>
      </p:sp>
      <p:sp>
        <p:nvSpPr>
          <p:cNvPr id="4133" name="TextBox 303">
            <a:extLst>
              <a:ext uri="{FF2B5EF4-FFF2-40B4-BE49-F238E27FC236}">
                <a16:creationId xmlns:a16="http://schemas.microsoft.com/office/drawing/2014/main" id="{9401EBF9-A369-470D-AF36-7ED256B1E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25609550"/>
            <a:ext cx="4338638" cy="6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2500">
                <a:latin typeface="맑은 고딕"/>
                <a:ea typeface="맑은 고딕"/>
              </a:rPr>
              <a:t>게임 화면</a:t>
            </a:r>
            <a:endParaRPr lang="en-US" altLang="ko-KR" sz="2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5" name="Freeform 295">
            <a:extLst>
              <a:ext uri="{FF2B5EF4-FFF2-40B4-BE49-F238E27FC236}">
                <a16:creationId xmlns:a16="http://schemas.microsoft.com/office/drawing/2014/main" id="{5F3D123C-4E96-4A6C-B083-FB4EEA82621F}"/>
              </a:ext>
            </a:extLst>
          </p:cNvPr>
          <p:cNvSpPr>
            <a:spLocks/>
          </p:cNvSpPr>
          <p:nvPr/>
        </p:nvSpPr>
        <p:spPr bwMode="auto">
          <a:xfrm>
            <a:off x="1301750" y="25825450"/>
            <a:ext cx="215900" cy="288925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38" name="TextBox 301">
            <a:extLst>
              <a:ext uri="{FF2B5EF4-FFF2-40B4-BE49-F238E27FC236}">
                <a16:creationId xmlns:a16="http://schemas.microsoft.com/office/drawing/2014/main" id="{A97667B7-775A-40CA-9961-2230B9EA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900" y="15889288"/>
            <a:ext cx="763428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808" tIns="144404" rIns="288808" bIns="144404" anchor="t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ko-KR" sz="2500">
                <a:latin typeface="맑은 고딕"/>
                <a:ea typeface="맑은 고딕"/>
              </a:rPr>
              <a:t>게임 화면</a:t>
            </a:r>
            <a:endParaRPr lang="en-US" altLang="ko-KR" sz="2500" dirty="0">
              <a:latin typeface="맑은 고딕"/>
              <a:ea typeface="맑은 고딕"/>
            </a:endParaRPr>
          </a:p>
        </p:txBody>
      </p:sp>
      <p:sp>
        <p:nvSpPr>
          <p:cNvPr id="4139" name="Freeform 295">
            <a:extLst>
              <a:ext uri="{FF2B5EF4-FFF2-40B4-BE49-F238E27FC236}">
                <a16:creationId xmlns:a16="http://schemas.microsoft.com/office/drawing/2014/main" id="{1C9D0CE7-A4ED-4572-8FAD-6CB09F028884}"/>
              </a:ext>
            </a:extLst>
          </p:cNvPr>
          <p:cNvSpPr>
            <a:spLocks/>
          </p:cNvSpPr>
          <p:nvPr/>
        </p:nvSpPr>
        <p:spPr bwMode="auto">
          <a:xfrm>
            <a:off x="12390438" y="16032163"/>
            <a:ext cx="215900" cy="360362"/>
          </a:xfrm>
          <a:custGeom>
            <a:avLst/>
            <a:gdLst>
              <a:gd name="T0" fmla="*/ 2147483646 w 30"/>
              <a:gd name="T1" fmla="*/ 2147483646 h 62"/>
              <a:gd name="T2" fmla="*/ 0 w 30"/>
              <a:gd name="T3" fmla="*/ 0 h 62"/>
              <a:gd name="T4" fmla="*/ 0 w 30"/>
              <a:gd name="T5" fmla="*/ 2147483646 h 62"/>
              <a:gd name="T6" fmla="*/ 2147483646 w 30"/>
              <a:gd name="T7" fmla="*/ 2147483646 h 62"/>
              <a:gd name="T8" fmla="*/ 0 60000 65536"/>
              <a:gd name="T9" fmla="*/ 0 60000 65536"/>
              <a:gd name="T10" fmla="*/ 0 60000 65536"/>
              <a:gd name="T11" fmla="*/ 0 60000 65536"/>
              <a:gd name="T12" fmla="*/ 0 w 30"/>
              <a:gd name="T13" fmla="*/ 0 h 62"/>
              <a:gd name="T14" fmla="*/ 30 w 30"/>
              <a:gd name="T15" fmla="*/ 62 h 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" h="62">
                <a:moveTo>
                  <a:pt x="30" y="30"/>
                </a:moveTo>
                <a:lnTo>
                  <a:pt x="0" y="0"/>
                </a:lnTo>
                <a:lnTo>
                  <a:pt x="0" y="62"/>
                </a:lnTo>
                <a:lnTo>
                  <a:pt x="30" y="30"/>
                </a:lnTo>
                <a:close/>
              </a:path>
            </a:pathLst>
          </a:custGeom>
          <a:solidFill>
            <a:srgbClr val="BBBD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808" tIns="144404" rIns="288808" bIns="144404"/>
          <a:lstStyle/>
          <a:p>
            <a:endParaRPr lang="ko-KR" altLang="en-US"/>
          </a:p>
        </p:txBody>
      </p:sp>
      <p:sp>
        <p:nvSpPr>
          <p:cNvPr id="4140" name="Rectangle 258">
            <a:extLst>
              <a:ext uri="{FF2B5EF4-FFF2-40B4-BE49-F238E27FC236}">
                <a16:creationId xmlns:a16="http://schemas.microsoft.com/office/drawing/2014/main" id="{56AF1574-C49A-49BF-80CB-2DC240F5A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4988" y="11641138"/>
            <a:ext cx="14684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 dirty="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 dirty="0"/>
          </a:p>
        </p:txBody>
      </p:sp>
      <p:sp>
        <p:nvSpPr>
          <p:cNvPr id="4142" name="Rectangle 258">
            <a:extLst>
              <a:ext uri="{FF2B5EF4-FFF2-40B4-BE49-F238E27FC236}">
                <a16:creationId xmlns:a16="http://schemas.microsoft.com/office/drawing/2014/main" id="{14344F2F-56F7-479B-93D0-4169E9A08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20353338"/>
            <a:ext cx="14684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ko-KR" sz="3800">
                <a:solidFill>
                  <a:srgbClr val="808183"/>
                </a:solidFill>
                <a:latin typeface="산돌고딕 L" pitchFamily="18" charset="-127"/>
                <a:ea typeface="산돌고딕 L" pitchFamily="18" charset="-127"/>
              </a:rPr>
              <a:t>IMAGE</a:t>
            </a:r>
            <a:endParaRPr lang="ko-KR" altLang="ko-KR" sz="5700"/>
          </a:p>
        </p:txBody>
      </p:sp>
      <p:sp>
        <p:nvSpPr>
          <p:cNvPr id="4143" name="Rectangle 261">
            <a:extLst>
              <a:ext uri="{FF2B5EF4-FFF2-40B4-BE49-F238E27FC236}">
                <a16:creationId xmlns:a16="http://schemas.microsoft.com/office/drawing/2014/main" id="{F065CC79-4862-4CFE-AA68-58952AC06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6440" y="7831138"/>
            <a:ext cx="36420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2882900" latinLnBrk="1">
              <a:spcBef>
                <a:spcPct val="20000"/>
              </a:spcBef>
              <a:buChar char="•"/>
              <a:defRPr kumimoji="1" sz="10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2882900" latinLnBrk="1">
              <a:spcBef>
                <a:spcPct val="20000"/>
              </a:spcBef>
              <a:buChar char="–"/>
              <a:defRPr kumimoji="1" sz="9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2882900" latinLnBrk="1">
              <a:spcBef>
                <a:spcPct val="20000"/>
              </a:spcBef>
              <a:buChar char="•"/>
              <a:defRPr kumimoji="1" sz="79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28829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28829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288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원휘재</a:t>
            </a:r>
            <a:r>
              <a:rPr lang="en-US" altLang="ko-KR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주형탁</a:t>
            </a:r>
            <a:r>
              <a:rPr lang="en-US" altLang="ko-KR" sz="2800" dirty="0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err="1">
                <a:solidFill>
                  <a:srgbClr val="231F2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진재혁</a:t>
            </a:r>
            <a:endParaRPr lang="ko-KR" altLang="en-US" sz="5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575" y="10636925"/>
            <a:ext cx="8206387" cy="48137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380" y="22973410"/>
            <a:ext cx="4772025" cy="2800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088" y="22425852"/>
            <a:ext cx="4968006" cy="29141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926" y="19591183"/>
            <a:ext cx="5171013" cy="30332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788" y="19023335"/>
            <a:ext cx="5195093" cy="3047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887413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109</Words>
  <Application>Microsoft Office PowerPoint</Application>
  <PresentationFormat>사용자 지정</PresentationFormat>
  <Paragraphs>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굴림체</vt:lpstr>
      <vt:lpstr>맑은 고딕</vt:lpstr>
      <vt:lpstr>산돌고딕 L</vt:lpstr>
      <vt:lpstr>산돌명조 M</vt:lpstr>
      <vt:lpstr>기본 디자인</vt:lpstr>
      <vt:lpstr>PowerPoint 프레젠테이션</vt:lpstr>
    </vt:vector>
  </TitlesOfParts>
  <Company>제어계측 공학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모닥불</dc:title>
  <dc:creator>Winxp</dc:creator>
  <cp:lastModifiedBy>Jung Nai Hoon</cp:lastModifiedBy>
  <cp:revision>237</cp:revision>
  <dcterms:created xsi:type="dcterms:W3CDTF">2005-08-11T07:20:44Z</dcterms:created>
  <dcterms:modified xsi:type="dcterms:W3CDTF">2021-08-09T05:44:23Z</dcterms:modified>
</cp:coreProperties>
</file>