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14" r:id="rId3"/>
    <p:sldId id="320" r:id="rId4"/>
    <p:sldId id="324" r:id="rId5"/>
    <p:sldId id="322" r:id="rId6"/>
    <p:sldId id="325" r:id="rId7"/>
    <p:sldId id="323" r:id="rId8"/>
    <p:sldId id="328" r:id="rId9"/>
    <p:sldId id="319" r:id="rId10"/>
    <p:sldId id="317" r:id="rId11"/>
    <p:sldId id="318" r:id="rId12"/>
    <p:sldId id="326" r:id="rId13"/>
    <p:sldId id="321" r:id="rId14"/>
    <p:sldId id="316" r:id="rId15"/>
    <p:sldId id="32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FEFFFF"/>
    <a:srgbClr val="2F75B5"/>
    <a:srgbClr val="FFD966"/>
    <a:srgbClr val="A9D08E"/>
    <a:srgbClr val="F4B084"/>
    <a:srgbClr val="EBEBEB"/>
    <a:srgbClr val="EAEAEA"/>
    <a:srgbClr val="ED1C24"/>
    <a:srgbClr val="54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2" autoAdjust="0"/>
    <p:restoredTop sz="45176" autoAdjust="0"/>
  </p:normalViewPr>
  <p:slideViewPr>
    <p:cSldViewPr snapToGrid="0">
      <p:cViewPr varScale="1">
        <p:scale>
          <a:sx n="87" d="100"/>
          <a:sy n="87" d="100"/>
        </p:scale>
        <p:origin x="-763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24B6B-4FBB-480A-89BE-C7CE7972F61E}" type="datetimeFigureOut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E0A6A-BE53-42A0-96B6-0225A93AD8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75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9201FD-7A17-4533-A44B-AEAE2E1BD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0DB22BD-51A5-45F1-A4BB-C7DEB8049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3C87141-E704-47F8-8102-296B9012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BF8C-94D5-48E4-8A1B-C6276DDD3102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FBA804-D716-4591-81EE-085C18E6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81203F2-A962-4C2D-91C7-77801E26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16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EA12EA-BBA3-451E-B526-0F6EA907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A74DA31F-F795-4A17-805A-3FDA3AAE1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6A95736-DC88-4F56-9DB7-0207623C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75C73-EF77-4BEA-899E-DB086299817C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93B302A-85BF-43C4-9EE9-48CB8697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27F5B6A-00CC-4F87-8D0E-5F90787C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73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03449E0B-7FF6-4FEE-B30E-9D07F604C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0494419-9434-4AA0-98C5-FC025CBF2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F75D9B1-762D-4C35-A4A6-FFB60253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A2D4-ACD3-4663-8F94-D57ADDEF7D06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61EF9A3-39EF-4FE7-B38D-91A32845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DE3ABF6-7CC8-4E81-9B5C-B1F0A6E0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9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63D268DC-E0CE-4DAB-8A0B-D709BED3D8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rgbClr val="65DAFF"/>
              </a:gs>
              <a:gs pos="0">
                <a:srgbClr val="3FAD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화살이(가) 표시된 사진&#10;&#10;자동 생성된 설명">
            <a:extLst>
              <a:ext uri="{FF2B5EF4-FFF2-40B4-BE49-F238E27FC236}">
                <a16:creationId xmlns:a16="http://schemas.microsoft.com/office/drawing/2014/main" xmlns="" id="{91B2D00C-66A8-46DB-8F26-86EE324F7C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75" r="34676" b="52737"/>
          <a:stretch/>
        </p:blipFill>
        <p:spPr>
          <a:xfrm>
            <a:off x="0" y="147484"/>
            <a:ext cx="12192000" cy="671051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C4F764-E8CC-43FE-950A-7C3CE822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8CBB0E9-8276-48B7-83A8-3AC74488C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7EA9D9F-E2B4-464D-97AE-F6E75A34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79AB4-C730-4BF8-B0D4-0E47395455CA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90F4B57-F684-48C7-900C-F9873293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1C80D22-03A4-4748-9505-0E3293D1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3175"/>
            <a:ext cx="2743200" cy="365125"/>
          </a:xfrm>
        </p:spPr>
        <p:txBody>
          <a:bodyPr/>
          <a:lstStyle/>
          <a:p>
            <a:fld id="{365736B7-47A7-487E-A68C-29233A9F7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0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353D7B0-DDCB-45F7-8768-C5FAA018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2E40BF2-D1B2-44D4-8DE6-2C6DDBEE6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71B10E2-A98E-4BDC-A8B5-EF2FC0A5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2CC8-EFF9-4027-B75C-EA47DEC0EDE5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746EF89-2B1C-432F-B8C8-2BBACD93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08E565A-74B1-4BB8-9A18-399E8CE8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5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629E9B3-846A-425A-B398-8F4D71DC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AFBA10C-C26D-4081-8E93-90F777667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42C32E-22A1-4DE5-8D51-1D6B5CADD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AEA369A-A366-4F25-938B-29EFB2F5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0457-37B9-4820-8799-EC4F1CCB076A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C6FCA5E-8E42-44CD-82CF-831E1B45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6743CB1-0802-464A-B20C-F548138C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54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7B0868-1929-4E44-A584-90D085C65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C664003-56BC-4A59-A961-701391083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2813A1AD-D2B9-41CC-A81D-6E8E08412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50172DD-4AE6-4532-9BFA-A0C0A469C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F091D95-0620-40AC-A996-982E49E75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62172BF-8759-4B92-8105-BE114230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D769C-D72C-4A8B-94A6-6A5CDB484807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03B0A59-310B-46DC-9B53-65C0CA28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FCEFC319-FB35-473C-BE6E-18D9F45A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6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D92474-18B9-48D1-A380-0F43E425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F615F76E-62E8-4727-B5D1-FA586FA2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6140B-2E51-442E-B740-0DBC6F11D293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3A1E1B1-263A-4C12-B456-B4A583AD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D558480-97A2-43D6-8F51-D0E082CF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84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0B0E73A-FDC5-471F-BF3A-B045C595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610BB-FAB5-4603-BF02-4F9E85CD7C15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49E430C2-EDED-46EA-9C70-08CD5D0E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AD2D083-6889-43D7-A9FA-6D68C4D8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91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FAEBE4D-E2BB-4122-8606-F6C26EFDE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A98AE48-6215-4216-B2D2-857B1DF40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DAE9A33-C60C-4B6D-86F0-4343B297B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F54069A-26D4-4739-BF4A-22ADEA40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D017F-B741-4FF2-9F7B-1855B0F9D571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85A055C-A5FF-4BE9-B3E9-C212D83C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D5FF9C4-A9CC-47CF-A652-AFC2DF4F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87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D76581C-20AA-4FD0-881D-56025867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E1C2CA69-0832-4A57-A21D-7F349AACA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EB03222-DF7B-4ADB-8C88-D2F50C300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FDB53CF-B7A3-4C51-A10C-901A2626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93B84-C9A6-479B-A1CA-5700F128156B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E38C90D-A508-4E0C-8ACD-153AA665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44EFC8BB-56C7-4F0C-BB20-47CF940E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9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5247FB64-97A7-4BE1-BE88-0C2E0154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253B8FD-813D-49B2-8D13-BD1A44DF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3C1A33D-BF9A-4663-944A-65882ABF1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EAC52-0306-4637-8FFA-85ED625F39B4}" type="datetime1">
              <a:rPr lang="ko-KR" altLang="en-US" smtClean="0"/>
              <a:t>2020-12-28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143CECB-ABD6-4892-AA74-8DD855917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A5CF7EC-F6B3-4812-802C-1A6E2619F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7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</a:defRPr>
            </a:lvl1pPr>
          </a:lstStyle>
          <a:p>
            <a:fld id="{365736B7-47A7-487E-A68C-29233A9F785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1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unmania.tokyo/products/tokyo-marui-m4a1-carbine-gas-blow-back-machine-gun-assault-rifle-free-shipping" TargetMode="External"/><Relationship Id="rId3" Type="http://schemas.openxmlformats.org/officeDocument/2006/relationships/hyperlink" Target="https://store.steampowered.com/app/409710/_/" TargetMode="External"/><Relationship Id="rId7" Type="http://schemas.openxmlformats.org/officeDocument/2006/relationships/hyperlink" Target="https://weaponsystems.net/system/705-FABARM+SAT-8" TargetMode="External"/><Relationship Id="rId2" Type="http://schemas.openxmlformats.org/officeDocument/2006/relationships/hyperlink" Target="https://store.steampowered.com/app/632360/Risk_of_Rain_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zang1847.tistory.com/89" TargetMode="External"/><Relationship Id="rId5" Type="http://schemas.openxmlformats.org/officeDocument/2006/relationships/hyperlink" Target="https://ime.junglesystem.com:8443/user/imepcqerty.sjf" TargetMode="External"/><Relationship Id="rId4" Type="http://schemas.openxmlformats.org/officeDocument/2006/relationships/hyperlink" Target="https://publicdomainvectors.org/ko/%EB%AC%B4%EB%A3%8C%20%ED%81%B4%EB%A6%BD%EC%95%84%ED%8A%B8/%EB%A7%88%EC%9A%B0%EC%8A%A4-%EC%95%84%EC%9D%B4%EC%BD%98/49964.html" TargetMode="External"/><Relationship Id="rId9" Type="http://schemas.openxmlformats.org/officeDocument/2006/relationships/hyperlink" Target="https://ko.wikipedia.org/wiki/%EB%A6%AC%EB%B3%BC%EB%B2%8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87ABDC5-9E5D-4023-8197-627ADBF0226B}"/>
              </a:ext>
            </a:extLst>
          </p:cNvPr>
          <p:cNvSpPr/>
          <p:nvPr/>
        </p:nvSpPr>
        <p:spPr>
          <a:xfrm>
            <a:off x="-6" y="3734699"/>
            <a:ext cx="12192006" cy="3156857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18039FC4-63EC-4D73-BA0E-9B213EAB5A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2" t="40385" r="19372"/>
          <a:stretch/>
        </p:blipFill>
        <p:spPr>
          <a:xfrm>
            <a:off x="-6" y="0"/>
            <a:ext cx="12192005" cy="4610833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139CB21D-43FF-46C3-92BC-4EC5B8650754}"/>
              </a:ext>
            </a:extLst>
          </p:cNvPr>
          <p:cNvSpPr/>
          <p:nvPr/>
        </p:nvSpPr>
        <p:spPr>
          <a:xfrm>
            <a:off x="3395995" y="1196270"/>
            <a:ext cx="5400000" cy="54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6" name="그래픽 665" descr="사용자">
            <a:extLst>
              <a:ext uri="{FF2B5EF4-FFF2-40B4-BE49-F238E27FC236}">
                <a16:creationId xmlns:a16="http://schemas.microsoft.com/office/drawing/2014/main" xmlns="" id="{6AAA6E35-593C-4072-8B05-FA42386B9F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5779606"/>
            <a:ext cx="360000" cy="360000"/>
          </a:xfrm>
          <a:prstGeom prst="rect">
            <a:avLst/>
          </a:prstGeom>
        </p:spPr>
      </p:pic>
      <p:sp>
        <p:nvSpPr>
          <p:cNvPr id="668" name="TextBox 667">
            <a:extLst>
              <a:ext uri="{FF2B5EF4-FFF2-40B4-BE49-F238E27FC236}">
                <a16:creationId xmlns:a16="http://schemas.microsoft.com/office/drawing/2014/main" xmlns="" id="{004F16FC-3874-48E0-B05C-AB166CF63B22}"/>
              </a:ext>
            </a:extLst>
          </p:cNvPr>
          <p:cNvSpPr txBox="1"/>
          <p:nvPr/>
        </p:nvSpPr>
        <p:spPr>
          <a:xfrm>
            <a:off x="356577" y="5837317"/>
            <a:ext cx="180571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2016184027 </a:t>
            </a:r>
            <a:r>
              <a:rPr lang="ko-KR" altLang="en-US" sz="12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원휘재</a:t>
            </a:r>
            <a:endParaRPr lang="ko-KR" altLang="en-US" sz="12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4" name="TextBox 673">
            <a:extLst>
              <a:ext uri="{FF2B5EF4-FFF2-40B4-BE49-F238E27FC236}">
                <a16:creationId xmlns:a16="http://schemas.microsoft.com/office/drawing/2014/main" xmlns="" id="{BA757BFF-4446-4B8A-B6A5-074C056C9B43}"/>
              </a:ext>
            </a:extLst>
          </p:cNvPr>
          <p:cNvSpPr txBox="1"/>
          <p:nvPr/>
        </p:nvSpPr>
        <p:spPr>
          <a:xfrm>
            <a:off x="10340398" y="6116827"/>
            <a:ext cx="185160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지도교수</a:t>
            </a:r>
            <a:r>
              <a:rPr lang="en-US" altLang="ko-KR" sz="1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:</a:t>
            </a:r>
            <a:r>
              <a:rPr lang="ko-KR" altLang="en-US" sz="1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12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정내훈</a:t>
            </a:r>
            <a:endParaRPr lang="ko-KR" altLang="en-US" sz="12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75" name="TextBox 674">
            <a:extLst>
              <a:ext uri="{FF2B5EF4-FFF2-40B4-BE49-F238E27FC236}">
                <a16:creationId xmlns:a16="http://schemas.microsoft.com/office/drawing/2014/main" xmlns="" id="{D0230834-D76B-4E6D-BBD7-FFD22EB7E4FF}"/>
              </a:ext>
            </a:extLst>
          </p:cNvPr>
          <p:cNvSpPr txBox="1"/>
          <p:nvPr/>
        </p:nvSpPr>
        <p:spPr>
          <a:xfrm>
            <a:off x="3047990" y="4485567"/>
            <a:ext cx="6096010" cy="369332"/>
          </a:xfrm>
          <a:prstGeom prst="rect">
            <a:avLst/>
          </a:prstGeom>
          <a:solidFill>
            <a:srgbClr val="65DA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벨레스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5096C1B9-89B9-4AF4-96AB-59A8EA0A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4C4F902E-CB83-41F8-9091-D8FB54759F17}"/>
              </a:ext>
            </a:extLst>
          </p:cNvPr>
          <p:cNvSpPr/>
          <p:nvPr/>
        </p:nvSpPr>
        <p:spPr>
          <a:xfrm>
            <a:off x="1863749" y="2519852"/>
            <a:ext cx="8464492" cy="24296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0" b="1" dirty="0">
                <a:solidFill>
                  <a:sysClr val="windowText" lastClr="000000"/>
                </a:solidFill>
              </a:rPr>
              <a:t>Veles</a:t>
            </a:r>
            <a:endParaRPr lang="ko-KR" altLang="en-US" sz="8000" b="1" dirty="0">
              <a:solidFill>
                <a:sysClr val="windowText" lastClr="000000"/>
              </a:solidFill>
            </a:endParaRPr>
          </a:p>
        </p:txBody>
      </p:sp>
      <p:pic>
        <p:nvPicPr>
          <p:cNvPr id="15" name="그래픽 14" descr="사용자">
            <a:extLst>
              <a:ext uri="{FF2B5EF4-FFF2-40B4-BE49-F238E27FC236}">
                <a16:creationId xmlns:a16="http://schemas.microsoft.com/office/drawing/2014/main" xmlns="" id="{6892B21A-CD54-4F92-965D-A43CC9B38D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6172027"/>
            <a:ext cx="360000" cy="3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783689E5-996D-4889-B500-98082E0BB6DB}"/>
              </a:ext>
            </a:extLst>
          </p:cNvPr>
          <p:cNvSpPr txBox="1"/>
          <p:nvPr/>
        </p:nvSpPr>
        <p:spPr>
          <a:xfrm>
            <a:off x="356577" y="6229738"/>
            <a:ext cx="169813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2016184036 </a:t>
            </a:r>
            <a:r>
              <a:rPr lang="ko-KR" altLang="en-US" sz="1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진재혁</a:t>
            </a:r>
          </a:p>
        </p:txBody>
      </p:sp>
      <p:pic>
        <p:nvPicPr>
          <p:cNvPr id="17" name="그래픽 16" descr="사용자">
            <a:extLst>
              <a:ext uri="{FF2B5EF4-FFF2-40B4-BE49-F238E27FC236}">
                <a16:creationId xmlns:a16="http://schemas.microsoft.com/office/drawing/2014/main" xmlns="" id="{89B5B7D7-5D49-4A9D-9930-3D5FE99CC7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0" y="6589738"/>
            <a:ext cx="360000" cy="36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6C8DBD1-F9A0-4E21-AD4E-56D8A6F1DB76}"/>
              </a:ext>
            </a:extLst>
          </p:cNvPr>
          <p:cNvSpPr txBox="1"/>
          <p:nvPr/>
        </p:nvSpPr>
        <p:spPr>
          <a:xfrm>
            <a:off x="356577" y="6647449"/>
            <a:ext cx="180571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2016180040 </a:t>
            </a:r>
            <a:r>
              <a:rPr lang="ko-KR" altLang="en-US" sz="1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주형탁</a:t>
            </a:r>
          </a:p>
        </p:txBody>
      </p:sp>
    </p:spTree>
    <p:extLst>
      <p:ext uri="{BB962C8B-B14F-4D97-AF65-F5344CB8AC3E}">
        <p14:creationId xmlns:p14="http://schemas.microsoft.com/office/powerpoint/2010/main" val="215833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3C7C02D-4584-4AE0-B190-F07B650B75E8}"/>
              </a:ext>
            </a:extLst>
          </p:cNvPr>
          <p:cNvSpPr txBox="1"/>
          <p:nvPr/>
        </p:nvSpPr>
        <p:spPr>
          <a:xfrm>
            <a:off x="188969" y="66463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j-lt"/>
                <a:ea typeface="넥슨Lv2고딕 Bold" panose="00000800000000000000" pitchFamily="2" charset="-127"/>
              </a:rPr>
              <a:t>4. </a:t>
            </a:r>
            <a:r>
              <a:rPr lang="ko-KR" altLang="en-US" sz="2800" b="1" dirty="0">
                <a:latin typeface="+mj-lt"/>
                <a:ea typeface="넥슨Lv2고딕 Bold" panose="00000800000000000000" pitchFamily="2" charset="-127"/>
              </a:rPr>
              <a:t>개발 환경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DF5AC48-76EF-4989-9EC5-448684FF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628AC8D-59BD-4697-A3A5-BD0D0AA2F5EE}"/>
              </a:ext>
            </a:extLst>
          </p:cNvPr>
          <p:cNvSpPr/>
          <p:nvPr/>
        </p:nvSpPr>
        <p:spPr>
          <a:xfrm>
            <a:off x="6312610" y="4229862"/>
            <a:ext cx="4550517" cy="766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IOCP </a:t>
            </a:r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소켓 모델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0353244-4ADC-4304-8A40-0A53FCE0488B}"/>
              </a:ext>
            </a:extLst>
          </p:cNvPr>
          <p:cNvSpPr/>
          <p:nvPr/>
        </p:nvSpPr>
        <p:spPr>
          <a:xfrm>
            <a:off x="1328875" y="4229862"/>
            <a:ext cx="4550517" cy="766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GitHub</a:t>
            </a:r>
            <a:endParaRPr lang="ko-KR" altLang="en-US" sz="2400" b="1" dirty="0">
              <a:solidFill>
                <a:schemeClr val="tx1"/>
              </a:solidFill>
              <a:ea typeface="메이플스토리" panose="020003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358C3C2-67E9-4203-A14F-C6ED8C0B506B}"/>
              </a:ext>
            </a:extLst>
          </p:cNvPr>
          <p:cNvSpPr/>
          <p:nvPr/>
        </p:nvSpPr>
        <p:spPr>
          <a:xfrm>
            <a:off x="6312610" y="2373151"/>
            <a:ext cx="4550517" cy="766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DirectX 12</a:t>
            </a:r>
            <a:endParaRPr lang="ko-KR" altLang="en-US" sz="2400" b="1" dirty="0">
              <a:solidFill>
                <a:schemeClr val="tx1"/>
              </a:solidFill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08649B2-E052-4876-B9C2-52413A6F2A86}"/>
              </a:ext>
            </a:extLst>
          </p:cNvPr>
          <p:cNvSpPr/>
          <p:nvPr/>
        </p:nvSpPr>
        <p:spPr>
          <a:xfrm>
            <a:off x="1328875" y="2373151"/>
            <a:ext cx="4550517" cy="766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Visual Studio 2019</a:t>
            </a:r>
            <a:endParaRPr lang="ko-KR" altLang="en-US" sz="2400" b="1" dirty="0">
              <a:solidFill>
                <a:schemeClr val="tx1"/>
              </a:solidFill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26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3C7C02D-4584-4AE0-B190-F07B650B75E8}"/>
              </a:ext>
            </a:extLst>
          </p:cNvPr>
          <p:cNvSpPr txBox="1"/>
          <p:nvPr/>
        </p:nvSpPr>
        <p:spPr>
          <a:xfrm>
            <a:off x="188969" y="66463"/>
            <a:ext cx="5556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j-lt"/>
                <a:ea typeface="넥슨Lv2고딕 Bold" panose="00000800000000000000" pitchFamily="2" charset="-127"/>
              </a:rPr>
              <a:t>5.</a:t>
            </a:r>
            <a:r>
              <a:rPr lang="ko-KR" altLang="en-US" sz="2800" b="1" dirty="0">
                <a:latin typeface="+mj-lt"/>
                <a:ea typeface="넥슨Lv2고딕 Bold" panose="00000800000000000000" pitchFamily="2" charset="-127"/>
              </a:rPr>
              <a:t> 기술적 요소 및 중점 연구 분야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DF5AC48-76EF-4989-9EC5-448684FF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4087A84-B5FB-41D1-BF9F-6F0544477AE4}"/>
              </a:ext>
            </a:extLst>
          </p:cNvPr>
          <p:cNvSpPr/>
          <p:nvPr/>
        </p:nvSpPr>
        <p:spPr>
          <a:xfrm>
            <a:off x="6312610" y="1513018"/>
            <a:ext cx="4550517" cy="1653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2. </a:t>
            </a:r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다양한 그래픽 기법</a:t>
            </a:r>
            <a:endParaRPr lang="en-US" altLang="ko-KR" sz="2400" b="1" dirty="0">
              <a:solidFill>
                <a:schemeClr val="tx1"/>
              </a:solidFill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ea typeface="메이플스토리" panose="02000300000000000000" pitchFamily="2" charset="-127"/>
              </a:rPr>
              <a:t>후처리</a:t>
            </a:r>
            <a:endParaRPr lang="en-US" altLang="ko-KR" sz="1600" dirty="0">
              <a:solidFill>
                <a:schemeClr val="tx1"/>
              </a:solidFill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ea typeface="메이플스토리" panose="02000300000000000000" pitchFamily="2" charset="-127"/>
              </a:rPr>
              <a:t>그림자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D1E6E1F-B260-4F8F-BE9A-17117A0C136C}"/>
              </a:ext>
            </a:extLst>
          </p:cNvPr>
          <p:cNvSpPr/>
          <p:nvPr/>
        </p:nvSpPr>
        <p:spPr>
          <a:xfrm>
            <a:off x="6312610" y="4089728"/>
            <a:ext cx="4550517" cy="1653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4. </a:t>
            </a:r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최적화</a:t>
            </a:r>
            <a:endParaRPr lang="en-US" altLang="ko-KR" sz="2400" b="1" dirty="0">
              <a:solidFill>
                <a:schemeClr val="tx1"/>
              </a:solidFill>
              <a:ea typeface="메이플스토리" panose="02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D8D3A0A-EE2E-4619-93BE-0B3595893E42}"/>
              </a:ext>
            </a:extLst>
          </p:cNvPr>
          <p:cNvSpPr/>
          <p:nvPr/>
        </p:nvSpPr>
        <p:spPr>
          <a:xfrm>
            <a:off x="1328872" y="4089729"/>
            <a:ext cx="4550517" cy="1653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3. </a:t>
            </a:r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애니메이션 </a:t>
            </a:r>
            <a:r>
              <a:rPr lang="ko-KR" altLang="en-US" sz="2400" b="1" dirty="0" err="1">
                <a:solidFill>
                  <a:schemeClr val="tx1"/>
                </a:solidFill>
                <a:ea typeface="메이플스토리" panose="02000300000000000000" pitchFamily="2" charset="-127"/>
              </a:rPr>
              <a:t>블렌딩</a:t>
            </a:r>
            <a:endParaRPr lang="en-US" altLang="ko-KR" sz="2400" b="1" dirty="0">
              <a:solidFill>
                <a:schemeClr val="tx1"/>
              </a:solidFill>
              <a:ea typeface="메이플스토리" panose="020003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EBF33AD-1774-45C5-B853-03DA991FA3C3}"/>
              </a:ext>
            </a:extLst>
          </p:cNvPr>
          <p:cNvSpPr/>
          <p:nvPr/>
        </p:nvSpPr>
        <p:spPr>
          <a:xfrm>
            <a:off x="1328872" y="1513019"/>
            <a:ext cx="4550517" cy="16533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1. </a:t>
            </a:r>
            <a:r>
              <a:rPr lang="ko-KR" altLang="en-US" sz="2400" b="1" dirty="0" err="1">
                <a:solidFill>
                  <a:schemeClr val="tx1"/>
                </a:solidFill>
                <a:ea typeface="메이플스토리" panose="02000300000000000000" pitchFamily="2" charset="-127"/>
              </a:rPr>
              <a:t>데드</a:t>
            </a:r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 </a:t>
            </a:r>
            <a:r>
              <a:rPr lang="ko-KR" altLang="en-US" sz="2400" b="1" dirty="0" err="1">
                <a:solidFill>
                  <a:schemeClr val="tx1"/>
                </a:solidFill>
                <a:ea typeface="메이플스토리" panose="02000300000000000000" pitchFamily="2" charset="-127"/>
              </a:rPr>
              <a:t>레커닝</a:t>
            </a:r>
            <a:endParaRPr lang="en-US" altLang="ko-KR" sz="2400" b="1" dirty="0">
              <a:solidFill>
                <a:schemeClr val="tx1"/>
              </a:solidFill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9992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3C7C02D-4584-4AE0-B190-F07B650B75E8}"/>
              </a:ext>
            </a:extLst>
          </p:cNvPr>
          <p:cNvSpPr txBox="1"/>
          <p:nvPr/>
        </p:nvSpPr>
        <p:spPr>
          <a:xfrm>
            <a:off x="188969" y="66463"/>
            <a:ext cx="483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  <a:ea typeface="넥슨Lv2고딕 Bold" panose="00000800000000000000" pitchFamily="2" charset="-127"/>
              </a:rPr>
              <a:t>6. </a:t>
            </a:r>
            <a:r>
              <a:rPr lang="ko-KR" altLang="en-US" sz="2800" b="1" dirty="0">
                <a:latin typeface="+mj-lt"/>
                <a:ea typeface="넥슨Lv2고딕 Bold" panose="00000800000000000000" pitchFamily="2" charset="-127"/>
              </a:rPr>
              <a:t>역할 분담 및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DF5AC48-76EF-4989-9EC5-448684FF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xmlns="" id="{A980C1FB-C26B-4AFE-A921-E7DD5EE62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965744"/>
              </p:ext>
            </p:extLst>
          </p:nvPr>
        </p:nvGraphicFramePr>
        <p:xfrm>
          <a:off x="838200" y="1825623"/>
          <a:ext cx="10515597" cy="449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xmlns="" val="10378129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xmlns="" val="285255858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xmlns="" val="3539421259"/>
                    </a:ext>
                  </a:extLst>
                </a:gridCol>
              </a:tblGrid>
              <a:tr h="1233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err="1"/>
                        <a:t>원휘재</a:t>
                      </a:r>
                      <a:endParaRPr lang="ko-KR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/>
                        <a:t>주형탁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/>
                        <a:t>진재혁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9749541"/>
                  </a:ext>
                </a:extLst>
              </a:tr>
              <a:tr h="3261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1" dirty="0" err="1">
                          <a:solidFill>
                            <a:srgbClr val="0070C0"/>
                          </a:solidFill>
                        </a:rPr>
                        <a:t>메인클라이언트</a:t>
                      </a:r>
                      <a:endParaRPr lang="en-US" altLang="ko-KR" b="1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클라이언트 프레임워크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쉐이더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후처리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최적화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rgbClr val="0070C0"/>
                          </a:solidFill>
                        </a:rPr>
                        <a:t>SUB </a:t>
                      </a:r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클라이언트 프로그래밍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게임 로직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UI</a:t>
                      </a:r>
                    </a:p>
                    <a:p>
                      <a:pPr latinLnBrk="1"/>
                      <a:r>
                        <a:rPr lang="ko-KR" altLang="en-US" dirty="0"/>
                        <a:t>사운드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애니메이션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0070C0"/>
                          </a:solidFill>
                        </a:rPr>
                        <a:t>서버 프로그래밍</a:t>
                      </a:r>
                      <a:endParaRPr lang="en-US" altLang="ko-KR" b="1" dirty="0">
                        <a:solidFill>
                          <a:srgbClr val="0070C0"/>
                        </a:solidFill>
                      </a:endParaRP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충돌체크 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몬스터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</a:p>
                    <a:p>
                      <a:pPr latinLnBrk="1"/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데드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레커닝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프레임 워크 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IOCP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0923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76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3C7C02D-4584-4AE0-B190-F07B650B75E8}"/>
              </a:ext>
            </a:extLst>
          </p:cNvPr>
          <p:cNvSpPr txBox="1"/>
          <p:nvPr/>
        </p:nvSpPr>
        <p:spPr>
          <a:xfrm>
            <a:off x="188969" y="66463"/>
            <a:ext cx="483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  <a:ea typeface="넥슨Lv2고딕 Bold" panose="00000800000000000000" pitchFamily="2" charset="-127"/>
              </a:rPr>
              <a:t>6. </a:t>
            </a:r>
            <a:r>
              <a:rPr lang="ko-KR" altLang="en-US" sz="2800" b="1" dirty="0">
                <a:latin typeface="+mj-lt"/>
                <a:ea typeface="넥슨Lv2고딕 Bold" panose="00000800000000000000" pitchFamily="2" charset="-127"/>
              </a:rPr>
              <a:t>역할 분담 및 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DF5AC48-76EF-4989-9EC5-448684FF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xmlns="" id="{8868BFE0-D1A4-40BC-869A-D1C8F625C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160422"/>
              </p:ext>
            </p:extLst>
          </p:nvPr>
        </p:nvGraphicFramePr>
        <p:xfrm>
          <a:off x="530527" y="1798509"/>
          <a:ext cx="8996580" cy="4342228"/>
        </p:xfrm>
        <a:graphic>
          <a:graphicData uri="http://schemas.openxmlformats.org/drawingml/2006/table">
            <a:tbl>
              <a:tblPr/>
              <a:tblGrid>
                <a:gridCol w="2445340">
                  <a:extLst>
                    <a:ext uri="{9D8B030D-6E8A-4147-A177-3AD203B41FA5}">
                      <a16:colId xmlns:a16="http://schemas.microsoft.com/office/drawing/2014/main" xmlns="" val="348191854"/>
                    </a:ext>
                  </a:extLst>
                </a:gridCol>
                <a:gridCol w="818905">
                  <a:extLst>
                    <a:ext uri="{9D8B030D-6E8A-4147-A177-3AD203B41FA5}">
                      <a16:colId xmlns:a16="http://schemas.microsoft.com/office/drawing/2014/main" xmlns="" val="3684227025"/>
                    </a:ext>
                  </a:extLst>
                </a:gridCol>
                <a:gridCol w="818905">
                  <a:extLst>
                    <a:ext uri="{9D8B030D-6E8A-4147-A177-3AD203B41FA5}">
                      <a16:colId xmlns:a16="http://schemas.microsoft.com/office/drawing/2014/main" xmlns="" val="62106833"/>
                    </a:ext>
                  </a:extLst>
                </a:gridCol>
                <a:gridCol w="818905">
                  <a:extLst>
                    <a:ext uri="{9D8B030D-6E8A-4147-A177-3AD203B41FA5}">
                      <a16:colId xmlns:a16="http://schemas.microsoft.com/office/drawing/2014/main" xmlns="" val="2017513603"/>
                    </a:ext>
                  </a:extLst>
                </a:gridCol>
                <a:gridCol w="818905">
                  <a:extLst>
                    <a:ext uri="{9D8B030D-6E8A-4147-A177-3AD203B41FA5}">
                      <a16:colId xmlns:a16="http://schemas.microsoft.com/office/drawing/2014/main" xmlns="" val="1335496361"/>
                    </a:ext>
                  </a:extLst>
                </a:gridCol>
                <a:gridCol w="818905">
                  <a:extLst>
                    <a:ext uri="{9D8B030D-6E8A-4147-A177-3AD203B41FA5}">
                      <a16:colId xmlns:a16="http://schemas.microsoft.com/office/drawing/2014/main" xmlns="" val="1375789053"/>
                    </a:ext>
                  </a:extLst>
                </a:gridCol>
                <a:gridCol w="818905">
                  <a:extLst>
                    <a:ext uri="{9D8B030D-6E8A-4147-A177-3AD203B41FA5}">
                      <a16:colId xmlns:a16="http://schemas.microsoft.com/office/drawing/2014/main" xmlns="" val="3090528128"/>
                    </a:ext>
                  </a:extLst>
                </a:gridCol>
                <a:gridCol w="818905">
                  <a:extLst>
                    <a:ext uri="{9D8B030D-6E8A-4147-A177-3AD203B41FA5}">
                      <a16:colId xmlns:a16="http://schemas.microsoft.com/office/drawing/2014/main" xmlns="" val="2856165164"/>
                    </a:ext>
                  </a:extLst>
                </a:gridCol>
                <a:gridCol w="818905">
                  <a:extLst>
                    <a:ext uri="{9D8B030D-6E8A-4147-A177-3AD203B41FA5}">
                      <a16:colId xmlns:a16="http://schemas.microsoft.com/office/drawing/2014/main" xmlns="" val="1670508742"/>
                    </a:ext>
                  </a:extLst>
                </a:gridCol>
              </a:tblGrid>
              <a:tr h="394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5155085"/>
                  </a:ext>
                </a:extLst>
              </a:tr>
              <a:tr h="394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리소스 수집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91773546"/>
                  </a:ext>
                </a:extLst>
              </a:tr>
              <a:tr h="394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클라이언트 프레임워크 구현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87073905"/>
                  </a:ext>
                </a:extLst>
              </a:tr>
              <a:tr h="394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프레임워크 구현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51274025"/>
                  </a:ext>
                </a:extLst>
              </a:tr>
              <a:tr h="394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로직 구현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4893496"/>
                  </a:ext>
                </a:extLst>
              </a:tr>
              <a:tr h="394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쉐이더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&amp;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후처리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5445473"/>
                  </a:ext>
                </a:extLst>
              </a:tr>
              <a:tr h="394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43686568"/>
                  </a:ext>
                </a:extLst>
              </a:tr>
              <a:tr h="394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충돌처리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31444199"/>
                  </a:ext>
                </a:extLst>
              </a:tr>
              <a:tr h="394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&amp;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8430645"/>
                  </a:ext>
                </a:extLst>
              </a:tr>
              <a:tr h="394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서버 구현 및 동기화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1497255"/>
                  </a:ext>
                </a:extLst>
              </a:tr>
              <a:tr h="39474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760389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D00DA964-964D-47FC-BDE5-27E4F032D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355205"/>
              </p:ext>
            </p:extLst>
          </p:nvPr>
        </p:nvGraphicFramePr>
        <p:xfrm>
          <a:off x="9945131" y="2808374"/>
          <a:ext cx="1929714" cy="1241252"/>
        </p:xfrm>
        <a:graphic>
          <a:graphicData uri="http://schemas.openxmlformats.org/drawingml/2006/table">
            <a:tbl>
              <a:tblPr/>
              <a:tblGrid>
                <a:gridCol w="964857">
                  <a:extLst>
                    <a:ext uri="{9D8B030D-6E8A-4147-A177-3AD203B41FA5}">
                      <a16:colId xmlns:a16="http://schemas.microsoft.com/office/drawing/2014/main" xmlns="" val="3841870185"/>
                    </a:ext>
                  </a:extLst>
                </a:gridCol>
                <a:gridCol w="964857">
                  <a:extLst>
                    <a:ext uri="{9D8B030D-6E8A-4147-A177-3AD203B41FA5}">
                      <a16:colId xmlns:a16="http://schemas.microsoft.com/office/drawing/2014/main" xmlns="" val="951252701"/>
                    </a:ext>
                  </a:extLst>
                </a:gridCol>
              </a:tblGrid>
              <a:tr h="3103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3155300"/>
                  </a:ext>
                </a:extLst>
              </a:tr>
              <a:tr h="3103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원휘재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56202571"/>
                  </a:ext>
                </a:extLst>
              </a:tr>
              <a:tr h="3103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진재혁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16666102"/>
                  </a:ext>
                </a:extLst>
              </a:tr>
              <a:tr h="3103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주형탁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44504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51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3C7C02D-4584-4AE0-B190-F07B650B75E8}"/>
              </a:ext>
            </a:extLst>
          </p:cNvPr>
          <p:cNvSpPr txBox="1"/>
          <p:nvPr/>
        </p:nvSpPr>
        <p:spPr>
          <a:xfrm>
            <a:off x="188969" y="66463"/>
            <a:ext cx="483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  <a:ea typeface="넥슨Lv2고딕 Bold" panose="00000800000000000000" pitchFamily="2" charset="-127"/>
              </a:rPr>
              <a:t>7. </a:t>
            </a:r>
            <a:r>
              <a:rPr lang="ko-KR" altLang="en-US" sz="2800" b="1" dirty="0">
                <a:latin typeface="+mj-lt"/>
                <a:ea typeface="넥슨Lv2고딕 Bold" panose="00000800000000000000" pitchFamily="2" charset="-127"/>
              </a:rPr>
              <a:t>개인별 준비 현황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DF5AC48-76EF-4989-9EC5-448684FF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14</a:t>
            </a:fld>
            <a:endParaRPr lang="ko-KR" altLang="en-US"/>
          </a:p>
        </p:txBody>
      </p:sp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xmlns="" id="{A980C1FB-C26B-4AFE-A921-E7DD5EE62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55653"/>
              </p:ext>
            </p:extLst>
          </p:nvPr>
        </p:nvGraphicFramePr>
        <p:xfrm>
          <a:off x="838200" y="1825623"/>
          <a:ext cx="10515597" cy="449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xmlns="" val="103781291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xmlns="" val="285255858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xmlns="" val="3539421259"/>
                    </a:ext>
                  </a:extLst>
                </a:gridCol>
              </a:tblGrid>
              <a:tr h="12338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 err="1"/>
                        <a:t>원휘재</a:t>
                      </a:r>
                      <a:endParaRPr lang="ko-KR" altLang="en-US" sz="4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/>
                        <a:t>주형탁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dirty="0"/>
                        <a:t>진재혁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59749541"/>
                  </a:ext>
                </a:extLst>
              </a:tr>
              <a:tr h="32610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 수강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STL </a:t>
                      </a:r>
                      <a:r>
                        <a:rPr lang="ko-KR" altLang="en-US" dirty="0"/>
                        <a:t>수강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3D</a:t>
                      </a:r>
                      <a:r>
                        <a:rPr lang="ko-KR" altLang="en-US" dirty="0"/>
                        <a:t> 게임 프로그래밍</a:t>
                      </a:r>
                      <a:r>
                        <a:rPr lang="en-US" altLang="ko-KR" dirty="0"/>
                        <a:t>1, 2 </a:t>
                      </a:r>
                      <a:r>
                        <a:rPr lang="ko-KR" altLang="en-US" dirty="0"/>
                        <a:t>수강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게임소프트웨어 공학 수강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데이터 베이스 수강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네트워크 게임 프로그래밍 수강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 수강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STL </a:t>
                      </a:r>
                      <a:r>
                        <a:rPr lang="ko-KR" altLang="en-US" dirty="0"/>
                        <a:t>수강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3D</a:t>
                      </a:r>
                      <a:r>
                        <a:rPr lang="ko-KR" altLang="en-US" dirty="0"/>
                        <a:t> 게임 프로그래밍</a:t>
                      </a:r>
                      <a:r>
                        <a:rPr lang="en-US" altLang="ko-KR" dirty="0"/>
                        <a:t>1, 2 </a:t>
                      </a:r>
                      <a:r>
                        <a:rPr lang="ko-KR" altLang="en-US" dirty="0"/>
                        <a:t>수강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게임소프트웨어 공학 수강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데이터 베이스 수강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네트워크 게임 프로그래밍 수강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C, C++</a:t>
                      </a:r>
                      <a:r>
                        <a:rPr lang="ko-KR" altLang="en-US" dirty="0"/>
                        <a:t>프로그래밍 수강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STL </a:t>
                      </a:r>
                      <a:r>
                        <a:rPr lang="ko-KR" altLang="en-US" dirty="0"/>
                        <a:t>수강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게임소프트웨어 공학 수강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데이터 베이스 수강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네트워크 게임 프로그래밍 수강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알고리즘 수강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0923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81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3C7C02D-4584-4AE0-B190-F07B650B75E8}"/>
              </a:ext>
            </a:extLst>
          </p:cNvPr>
          <p:cNvSpPr txBox="1"/>
          <p:nvPr/>
        </p:nvSpPr>
        <p:spPr>
          <a:xfrm>
            <a:off x="188969" y="66463"/>
            <a:ext cx="483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j-lt"/>
                <a:ea typeface="넥슨Lv2고딕 Bold" panose="00000800000000000000" pitchFamily="2" charset="-127"/>
              </a:rPr>
              <a:t>8. </a:t>
            </a:r>
            <a:r>
              <a:rPr lang="ko-KR" altLang="en-US" sz="2800" b="1" dirty="0">
                <a:latin typeface="+mj-lt"/>
                <a:ea typeface="넥슨Lv2고딕 Bold" panose="00000800000000000000" pitchFamily="2" charset="-127"/>
              </a:rPr>
              <a:t>참고문헌 및 출처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DF5AC48-76EF-4989-9EC5-448684FF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C14E8C2-F1FF-49ED-94F9-5EF2F18E3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147"/>
            <a:ext cx="10515600" cy="5139470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b="1" dirty="0"/>
              <a:t>Risk of </a:t>
            </a:r>
            <a:r>
              <a:rPr lang="en-US" altLang="ko-KR" b="1" dirty="0" smtClean="0"/>
              <a:t>Rain2</a:t>
            </a:r>
          </a:p>
          <a:p>
            <a:pPr marL="0" indent="0">
              <a:buNone/>
            </a:pPr>
            <a:r>
              <a:rPr lang="en-US" altLang="ko-KR" dirty="0" smtClean="0"/>
              <a:t>   </a:t>
            </a:r>
            <a:r>
              <a:rPr lang="en-US" altLang="ko-KR" dirty="0" smtClean="0">
                <a:hlinkClick r:id="rId2"/>
              </a:rPr>
              <a:t>https</a:t>
            </a:r>
            <a:r>
              <a:rPr lang="en-US" altLang="ko-KR" dirty="0">
                <a:hlinkClick r:id="rId2"/>
              </a:rPr>
              <a:t>://store.steampowered.com/app/632360/Risk_of_Rain_2/</a:t>
            </a:r>
            <a:endParaRPr lang="en-US" altLang="ko-KR" dirty="0"/>
          </a:p>
          <a:p>
            <a:r>
              <a:rPr lang="ko-KR" altLang="en-US" b="1" dirty="0" err="1"/>
              <a:t>바이오쇼크</a:t>
            </a:r>
            <a:r>
              <a:rPr lang="en-US" altLang="ko-KR" b="1" dirty="0" smtClean="0"/>
              <a:t>1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r>
              <a:rPr lang="en-US" altLang="ko-KR" dirty="0">
                <a:hlinkClick r:id="rId3"/>
              </a:rPr>
              <a:t>https://store.steampowered.com/app/409710/_/</a:t>
            </a:r>
            <a:endParaRPr lang="en-US" altLang="ko-KR" dirty="0"/>
          </a:p>
          <a:p>
            <a:r>
              <a:rPr lang="ko-KR" altLang="en-US" b="1" dirty="0"/>
              <a:t>마우스 아이콘 출처</a:t>
            </a:r>
            <a:r>
              <a:rPr lang="en-US" altLang="ko-KR" dirty="0">
                <a:hlinkClick r:id="rId4"/>
              </a:rPr>
              <a:t>https://publicdomainvectors.org/ko/%EB%AC%B4%EB%A3%8C%20%ED%81%B4%EB%A6%BD%EC%95%84%ED%8A%B8/%EB%A7%88%EC%9A%B0%EC%8A%A4-%EC%95%84%EC%9D%B4%EC%BD%98/49964.html</a:t>
            </a:r>
            <a:endParaRPr lang="en-US" altLang="ko-KR" dirty="0"/>
          </a:p>
          <a:p>
            <a:r>
              <a:rPr lang="en-US" altLang="ko-KR" b="1" dirty="0"/>
              <a:t>PPT </a:t>
            </a:r>
            <a:r>
              <a:rPr lang="ko-KR" altLang="en-US" b="1" dirty="0"/>
              <a:t>템플릿 제공</a:t>
            </a:r>
            <a:r>
              <a:rPr lang="en-US" altLang="ko-KR" dirty="0"/>
              <a:t>: </a:t>
            </a:r>
            <a:r>
              <a:rPr lang="ko-KR" altLang="en-US" dirty="0" err="1"/>
              <a:t>백찬솔</a:t>
            </a:r>
            <a:endParaRPr lang="en-US" altLang="ko-KR" dirty="0"/>
          </a:p>
          <a:p>
            <a:r>
              <a:rPr lang="ko-KR" altLang="en-US" b="1" dirty="0"/>
              <a:t>키보드 아이콘 </a:t>
            </a:r>
            <a:r>
              <a:rPr lang="ko-KR" altLang="en-US" b="1" dirty="0" smtClean="0"/>
              <a:t>출처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://ime.junglesystem.com:8443/user/imepcqerty.sjf</a:t>
            </a:r>
            <a:endParaRPr lang="en-US" altLang="ko-KR" dirty="0"/>
          </a:p>
          <a:p>
            <a:r>
              <a:rPr lang="ko-KR" altLang="en-US" b="1" dirty="0" err="1"/>
              <a:t>스팅어</a:t>
            </a:r>
            <a:r>
              <a:rPr lang="ko-KR" altLang="en-US" b="1" dirty="0"/>
              <a:t> 미사일 이미지 </a:t>
            </a:r>
            <a:r>
              <a:rPr lang="ko-KR" altLang="en-US" b="1" dirty="0" smtClean="0"/>
              <a:t>출처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>
                <a:hlinkClick r:id="rId6"/>
              </a:rPr>
              <a:t>https://zzang1847.tistory.com/89</a:t>
            </a:r>
            <a:endParaRPr lang="en-US" altLang="ko-KR" dirty="0"/>
          </a:p>
          <a:p>
            <a:r>
              <a:rPr lang="ko-KR" altLang="en-US" b="1" dirty="0" err="1"/>
              <a:t>샷건</a:t>
            </a:r>
            <a:r>
              <a:rPr lang="ko-KR" altLang="en-US" b="1" dirty="0"/>
              <a:t> 이미지 </a:t>
            </a:r>
            <a:r>
              <a:rPr lang="ko-KR" altLang="en-US" b="1" dirty="0" smtClean="0"/>
              <a:t>출처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>
                <a:hlinkClick r:id="rId7"/>
              </a:rPr>
              <a:t>https://weaponsystems.net/system/705-FABARM+SAT-8</a:t>
            </a:r>
            <a:endParaRPr lang="en-US" altLang="ko-KR" dirty="0"/>
          </a:p>
          <a:p>
            <a:r>
              <a:rPr lang="ko-KR" altLang="en-US" b="1" dirty="0"/>
              <a:t>자동소총 이미지 </a:t>
            </a:r>
            <a:r>
              <a:rPr lang="ko-KR" altLang="en-US" b="1" dirty="0" smtClean="0"/>
              <a:t>출처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 </a:t>
            </a:r>
            <a:r>
              <a:rPr lang="en-US" altLang="ko-KR" dirty="0">
                <a:hlinkClick r:id="rId8"/>
              </a:rPr>
              <a:t>https://gunmania.tokyo/products/tokyo-marui-m4a1-carbine-gas-blow-back-machine-gun-assault-rifle-free-shipping</a:t>
            </a:r>
            <a:endParaRPr lang="en-US" altLang="ko-KR" dirty="0"/>
          </a:p>
          <a:p>
            <a:r>
              <a:rPr lang="ko-KR" altLang="en-US" b="1" dirty="0"/>
              <a:t>리볼버 이미지 </a:t>
            </a:r>
            <a:r>
              <a:rPr lang="ko-KR" altLang="en-US" b="1" dirty="0" smtClean="0"/>
              <a:t>출처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 </a:t>
            </a:r>
            <a:r>
              <a:rPr lang="en-US" altLang="ko-KR" dirty="0">
                <a:hlinkClick r:id="rId9"/>
              </a:rPr>
              <a:t>https://ko.wikipedia.org/wiki/%EB%A6%AC%EB%B3%BC%EB%B2%84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33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3C7C02D-4584-4AE0-B190-F07B650B75E8}"/>
              </a:ext>
            </a:extLst>
          </p:cNvPr>
          <p:cNvSpPr txBox="1"/>
          <p:nvPr/>
        </p:nvSpPr>
        <p:spPr>
          <a:xfrm>
            <a:off x="188969" y="6646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+mj-lt"/>
                <a:ea typeface="넥슨Lv2고딕 Bold" panose="00000800000000000000" pitchFamily="2" charset="-127"/>
              </a:rPr>
              <a:t>목차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92A5B28-55F0-4B52-B673-E95C7D5DE6A4}"/>
              </a:ext>
            </a:extLst>
          </p:cNvPr>
          <p:cNvSpPr/>
          <p:nvPr/>
        </p:nvSpPr>
        <p:spPr>
          <a:xfrm>
            <a:off x="6269883" y="3675230"/>
            <a:ext cx="4550517" cy="766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7. </a:t>
            </a:r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개인별 준비 현황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DF5AC48-76EF-4989-9EC5-448684FF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F628AC8D-59BD-4697-A3A5-BD0D0AA2F5EE}"/>
              </a:ext>
            </a:extLst>
          </p:cNvPr>
          <p:cNvSpPr/>
          <p:nvPr/>
        </p:nvSpPr>
        <p:spPr>
          <a:xfrm>
            <a:off x="6312610" y="1818519"/>
            <a:ext cx="4550517" cy="766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ea typeface="메이플스토리" panose="02000300000000000000" pitchFamily="2" charset="-127"/>
              </a:rPr>
              <a:t>5. </a:t>
            </a:r>
            <a:r>
              <a:rPr lang="ko-KR" altLang="en-US" sz="20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기술적 요소 및 중점 연구 분야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512CDA8-D16B-42E3-94F0-026B7FC5C620}"/>
              </a:ext>
            </a:extLst>
          </p:cNvPr>
          <p:cNvSpPr/>
          <p:nvPr/>
        </p:nvSpPr>
        <p:spPr>
          <a:xfrm>
            <a:off x="1328875" y="4605830"/>
            <a:ext cx="4550517" cy="766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4. </a:t>
            </a:r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개발환경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0353244-4ADC-4304-8A40-0A53FCE0488B}"/>
              </a:ext>
            </a:extLst>
          </p:cNvPr>
          <p:cNvSpPr/>
          <p:nvPr/>
        </p:nvSpPr>
        <p:spPr>
          <a:xfrm>
            <a:off x="1328875" y="3675230"/>
            <a:ext cx="4550517" cy="766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3. </a:t>
            </a:r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조작법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358C3C2-67E9-4203-A14F-C6ED8C0B506B}"/>
              </a:ext>
            </a:extLst>
          </p:cNvPr>
          <p:cNvSpPr/>
          <p:nvPr/>
        </p:nvSpPr>
        <p:spPr>
          <a:xfrm>
            <a:off x="1328875" y="2749119"/>
            <a:ext cx="4550517" cy="766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2. </a:t>
            </a:r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게임소개 및 특징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08649B2-E052-4876-B9C2-52413A6F2A86}"/>
              </a:ext>
            </a:extLst>
          </p:cNvPr>
          <p:cNvSpPr/>
          <p:nvPr/>
        </p:nvSpPr>
        <p:spPr>
          <a:xfrm>
            <a:off x="1328875" y="1818519"/>
            <a:ext cx="4550517" cy="766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1. </a:t>
            </a:r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연구목적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252ED4E0-F09F-49C2-A2A4-8CF40142A16A}"/>
              </a:ext>
            </a:extLst>
          </p:cNvPr>
          <p:cNvSpPr/>
          <p:nvPr/>
        </p:nvSpPr>
        <p:spPr>
          <a:xfrm>
            <a:off x="6312610" y="4605830"/>
            <a:ext cx="4550517" cy="766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8. </a:t>
            </a:r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참고문헌 및 출처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DF7C1AA0-67F2-407E-8BE9-86ED031F77C6}"/>
              </a:ext>
            </a:extLst>
          </p:cNvPr>
          <p:cNvSpPr/>
          <p:nvPr/>
        </p:nvSpPr>
        <p:spPr>
          <a:xfrm>
            <a:off x="6312608" y="2749119"/>
            <a:ext cx="4550517" cy="766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6. </a:t>
            </a:r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역할분담 및 일정</a:t>
            </a:r>
          </a:p>
        </p:txBody>
      </p:sp>
    </p:spTree>
    <p:extLst>
      <p:ext uri="{BB962C8B-B14F-4D97-AF65-F5344CB8AC3E}">
        <p14:creationId xmlns:p14="http://schemas.microsoft.com/office/powerpoint/2010/main" val="301653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3C7C02D-4584-4AE0-B190-F07B650B75E8}"/>
              </a:ext>
            </a:extLst>
          </p:cNvPr>
          <p:cNvSpPr txBox="1"/>
          <p:nvPr/>
        </p:nvSpPr>
        <p:spPr>
          <a:xfrm>
            <a:off x="188969" y="66463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j-lt"/>
                <a:ea typeface="넥슨Lv2고딕 Bold" panose="00000800000000000000" pitchFamily="2" charset="-127"/>
              </a:rPr>
              <a:t>1. </a:t>
            </a:r>
            <a:r>
              <a:rPr lang="ko-KR" altLang="en-US" sz="2800" b="1" dirty="0">
                <a:latin typeface="+mj-lt"/>
                <a:ea typeface="넥슨Lv2고딕 Bold" panose="00000800000000000000" pitchFamily="2" charset="-127"/>
              </a:rPr>
              <a:t>연구 목적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DF5AC48-76EF-4989-9EC5-448684FF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358C3C2-67E9-4203-A14F-C6ED8C0B506B}"/>
              </a:ext>
            </a:extLst>
          </p:cNvPr>
          <p:cNvSpPr/>
          <p:nvPr/>
        </p:nvSpPr>
        <p:spPr>
          <a:xfrm>
            <a:off x="1326376" y="3528670"/>
            <a:ext cx="9494023" cy="766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그래픽 기술 구현 능력 활용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08649B2-E052-4876-B9C2-52413A6F2A86}"/>
              </a:ext>
            </a:extLst>
          </p:cNvPr>
          <p:cNvSpPr/>
          <p:nvPr/>
        </p:nvSpPr>
        <p:spPr>
          <a:xfrm>
            <a:off x="1326376" y="1876432"/>
            <a:ext cx="9494023" cy="766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DirectX 12</a:t>
            </a:r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를 이용한 </a:t>
            </a:r>
            <a:r>
              <a:rPr lang="en-US" altLang="ko-KR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3D FPS </a:t>
            </a:r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게임 제작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6DF862F-8BBC-4384-A06A-A8F5F1826270}"/>
              </a:ext>
            </a:extLst>
          </p:cNvPr>
          <p:cNvSpPr/>
          <p:nvPr/>
        </p:nvSpPr>
        <p:spPr>
          <a:xfrm>
            <a:off x="1326377" y="5180909"/>
            <a:ext cx="9494023" cy="766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IOCP Socket</a:t>
            </a:r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Model</a:t>
            </a:r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을 이용한 서버 구현</a:t>
            </a:r>
          </a:p>
        </p:txBody>
      </p:sp>
    </p:spTree>
    <p:extLst>
      <p:ext uri="{BB962C8B-B14F-4D97-AF65-F5344CB8AC3E}">
        <p14:creationId xmlns:p14="http://schemas.microsoft.com/office/powerpoint/2010/main" val="108816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3C7C02D-4584-4AE0-B190-F07B650B75E8}"/>
              </a:ext>
            </a:extLst>
          </p:cNvPr>
          <p:cNvSpPr txBox="1"/>
          <p:nvPr/>
        </p:nvSpPr>
        <p:spPr>
          <a:xfrm>
            <a:off x="188969" y="66463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j-lt"/>
                <a:ea typeface="넥슨Lv2고딕 Bold" panose="00000800000000000000" pitchFamily="2" charset="-127"/>
              </a:rPr>
              <a:t>2.</a:t>
            </a:r>
            <a:r>
              <a:rPr lang="ko-KR" altLang="en-US" sz="2800" b="1" dirty="0">
                <a:latin typeface="+mj-lt"/>
                <a:ea typeface="넥슨Lv2고딕 Bold" panose="00000800000000000000" pitchFamily="2" charset="-127"/>
              </a:rPr>
              <a:t> 게임 소개 및 특징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DF5AC48-76EF-4989-9EC5-448684FF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08649B2-E052-4876-B9C2-52413A6F2A86}"/>
              </a:ext>
            </a:extLst>
          </p:cNvPr>
          <p:cNvSpPr/>
          <p:nvPr/>
        </p:nvSpPr>
        <p:spPr>
          <a:xfrm>
            <a:off x="1328875" y="2028382"/>
            <a:ext cx="4767127" cy="91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이름</a:t>
            </a:r>
            <a:r>
              <a:rPr lang="en-US" altLang="ko-KR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: </a:t>
            </a:r>
            <a:r>
              <a:rPr lang="ko-KR" altLang="en-US" sz="2400" b="1" dirty="0" err="1">
                <a:solidFill>
                  <a:schemeClr val="tx1"/>
                </a:solidFill>
                <a:ea typeface="메이플스토리" panose="02000300000000000000" pitchFamily="2" charset="-127"/>
              </a:rPr>
              <a:t>벨레스</a:t>
            </a:r>
            <a:endParaRPr lang="ko-KR" altLang="en-US" sz="2400" b="1" dirty="0">
              <a:solidFill>
                <a:schemeClr val="tx1"/>
              </a:solidFill>
              <a:ea typeface="메이플스토리" panose="02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53599E9C-9A47-433D-B424-08363FC3B8EB}"/>
              </a:ext>
            </a:extLst>
          </p:cNvPr>
          <p:cNvSpPr/>
          <p:nvPr/>
        </p:nvSpPr>
        <p:spPr>
          <a:xfrm>
            <a:off x="1328874" y="4419980"/>
            <a:ext cx="4767127" cy="91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장르</a:t>
            </a:r>
            <a:r>
              <a:rPr lang="en-US" altLang="ko-KR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: </a:t>
            </a:r>
            <a:r>
              <a:rPr lang="ko-KR" altLang="en-US" sz="2400" b="1" dirty="0" err="1">
                <a:solidFill>
                  <a:schemeClr val="tx1"/>
                </a:solidFill>
                <a:ea typeface="메이플스토리" panose="02000300000000000000" pitchFamily="2" charset="-127"/>
              </a:rPr>
              <a:t>로그라이트</a:t>
            </a:r>
            <a:endParaRPr lang="ko-KR" altLang="en-US" sz="2400" b="1" dirty="0">
              <a:solidFill>
                <a:schemeClr val="tx1"/>
              </a:solidFill>
              <a:ea typeface="메이플스토리" panose="02000300000000000000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34087A84-B5FB-41D1-BF9F-6F0544477AE4}"/>
              </a:ext>
            </a:extLst>
          </p:cNvPr>
          <p:cNvSpPr/>
          <p:nvPr/>
        </p:nvSpPr>
        <p:spPr>
          <a:xfrm>
            <a:off x="1328874" y="2818086"/>
            <a:ext cx="4767127" cy="91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플랫폼</a:t>
            </a:r>
            <a:r>
              <a:rPr lang="en-US" altLang="ko-KR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: </a:t>
            </a:r>
            <a:r>
              <a:rPr lang="en-US" altLang="ko-KR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PC</a:t>
            </a:r>
            <a:endParaRPr lang="ko-KR" altLang="en-US" sz="2400" b="1" dirty="0">
              <a:solidFill>
                <a:schemeClr val="tx1"/>
              </a:solidFill>
              <a:ea typeface="메이플스토리" panose="020003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D1E6E1F-B260-4F8F-BE9A-17117A0C136C}"/>
              </a:ext>
            </a:extLst>
          </p:cNvPr>
          <p:cNvSpPr/>
          <p:nvPr/>
        </p:nvSpPr>
        <p:spPr>
          <a:xfrm>
            <a:off x="1328873" y="5230089"/>
            <a:ext cx="4767127" cy="91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최대 플레이 가능 인원</a:t>
            </a:r>
            <a:r>
              <a:rPr lang="en-US" altLang="ko-KR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: </a:t>
            </a:r>
            <a:r>
              <a:rPr lang="en-US" altLang="ko-KR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4</a:t>
            </a:r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34D8AC3-8B6B-4D50-8B14-5D15E77AE270}"/>
              </a:ext>
            </a:extLst>
          </p:cNvPr>
          <p:cNvSpPr/>
          <p:nvPr/>
        </p:nvSpPr>
        <p:spPr>
          <a:xfrm>
            <a:off x="1328874" y="3619033"/>
            <a:ext cx="4767127" cy="91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시점</a:t>
            </a:r>
            <a:r>
              <a:rPr lang="en-US" altLang="ko-KR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: </a:t>
            </a:r>
            <a:r>
              <a:rPr lang="en-US" altLang="ko-KR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1</a:t>
            </a:r>
            <a:r>
              <a:rPr lang="ko-KR" altLang="en-US" sz="2400" b="1" dirty="0">
                <a:solidFill>
                  <a:schemeClr val="tx1"/>
                </a:solidFill>
                <a:ea typeface="메이플스토리" panose="02000300000000000000" pitchFamily="2" charset="-127"/>
              </a:rPr>
              <a:t>인칭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0EDFFC-4CB6-455A-A1A0-0B4BBDBE5D5F}"/>
              </a:ext>
            </a:extLst>
          </p:cNvPr>
          <p:cNvSpPr txBox="1"/>
          <p:nvPr/>
        </p:nvSpPr>
        <p:spPr>
          <a:xfrm>
            <a:off x="7654190" y="5481615"/>
            <a:ext cx="245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그림</a:t>
            </a:r>
            <a:r>
              <a:rPr lang="en-US" altLang="ko-KR" dirty="0"/>
              <a:t>1&gt; </a:t>
            </a:r>
            <a:r>
              <a:rPr lang="ko-KR" altLang="en-US" dirty="0" err="1"/>
              <a:t>바이오쇼크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1" name="그림 10" descr="캔 레빈의 걸작 '바이오쇼크'의 감동을 모바일에서 다시 한 번! | 인벤">
            <a:extLst>
              <a:ext uri="{FF2B5EF4-FFF2-40B4-BE49-F238E27FC236}">
                <a16:creationId xmlns:a16="http://schemas.microsoft.com/office/drawing/2014/main" xmlns="" id="{F612946A-D460-4EF6-AB47-67734D976E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578" y="1833095"/>
            <a:ext cx="4762500" cy="3571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47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3C7C02D-4584-4AE0-B190-F07B650B75E8}"/>
              </a:ext>
            </a:extLst>
          </p:cNvPr>
          <p:cNvSpPr txBox="1"/>
          <p:nvPr/>
        </p:nvSpPr>
        <p:spPr>
          <a:xfrm>
            <a:off x="188969" y="66463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j-lt"/>
                <a:ea typeface="넥슨Lv2고딕 Bold" panose="00000800000000000000" pitchFamily="2" charset="-127"/>
              </a:rPr>
              <a:t>2.</a:t>
            </a:r>
            <a:r>
              <a:rPr lang="ko-KR" altLang="en-US" sz="2800" b="1" dirty="0">
                <a:latin typeface="+mj-lt"/>
                <a:ea typeface="넥슨Lv2고딕 Bold" panose="00000800000000000000" pitchFamily="2" charset="-127"/>
              </a:rPr>
              <a:t> 게임 소개 및 특징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DF5AC48-76EF-4989-9EC5-448684FF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45CCB5-43BA-43C5-A837-F5D4F14045CC}"/>
              </a:ext>
            </a:extLst>
          </p:cNvPr>
          <p:cNvSpPr txBox="1"/>
          <p:nvPr/>
        </p:nvSpPr>
        <p:spPr>
          <a:xfrm>
            <a:off x="1070434" y="594307"/>
            <a:ext cx="2287908" cy="369332"/>
          </a:xfrm>
          <a:prstGeom prst="rect">
            <a:avLst/>
          </a:prstGeom>
          <a:solidFill>
            <a:srgbClr val="65DA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플레이어 클래스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D49A0F6-2A6A-429D-B59C-0649C5D6A27B}"/>
              </a:ext>
            </a:extLst>
          </p:cNvPr>
          <p:cNvSpPr txBox="1"/>
          <p:nvPr/>
        </p:nvSpPr>
        <p:spPr>
          <a:xfrm>
            <a:off x="1163770" y="5520400"/>
            <a:ext cx="13035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&lt;</a:t>
            </a:r>
            <a:r>
              <a:rPr lang="ko-KR" altLang="en-US" sz="1050" dirty="0"/>
              <a:t>그림</a:t>
            </a:r>
            <a:r>
              <a:rPr lang="en-US" altLang="ko-KR" sz="1050" dirty="0"/>
              <a:t>2&gt; </a:t>
            </a:r>
            <a:r>
              <a:rPr lang="ko-KR" altLang="en-US" sz="1050" dirty="0"/>
              <a:t>플레이어</a:t>
            </a:r>
          </a:p>
        </p:txBody>
      </p:sp>
      <p:pic>
        <p:nvPicPr>
          <p:cNvPr id="8" name="Picture 6" descr="26년 경력' 경찰관이 권총 작동 방식 몰랐다니… : 사회일반 : 사회 : 뉴스 : 한겨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258" y="4286617"/>
            <a:ext cx="2335916" cy="125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Tokyo Marui M4A1 carbine Gas blow back machine gun Assault rifle Free –  GunMan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571" y="4286617"/>
            <a:ext cx="2948858" cy="125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359425" y="34385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로켓발사기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9511051" y="3366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샷건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560146" y="56471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리볼버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C5CA680-FA32-4DAE-A433-993260E86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2832" y="1807799"/>
            <a:ext cx="3682771" cy="111761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452ED27B-AC24-49FF-91A5-1C46AD792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8399" y="1401945"/>
            <a:ext cx="3300881" cy="19293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AA178945-AF56-4A16-903F-0B20FFEE8FA7}"/>
              </a:ext>
            </a:extLst>
          </p:cNvPr>
          <p:cNvSpPr txBox="1"/>
          <p:nvPr/>
        </p:nvSpPr>
        <p:spPr>
          <a:xfrm>
            <a:off x="5474841" y="56471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자동소총</a:t>
            </a:r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xmlns="" id="{DAFD5EB8-B0E9-40D8-B55B-AE390B544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941952"/>
              </p:ext>
            </p:extLst>
          </p:nvPr>
        </p:nvGraphicFramePr>
        <p:xfrm>
          <a:off x="6698253" y="2731712"/>
          <a:ext cx="1865718" cy="9155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2859">
                  <a:extLst>
                    <a:ext uri="{9D8B030D-6E8A-4147-A177-3AD203B41FA5}">
                      <a16:colId xmlns:a16="http://schemas.microsoft.com/office/drawing/2014/main" xmlns="" val="1860171138"/>
                    </a:ext>
                  </a:extLst>
                </a:gridCol>
                <a:gridCol w="932859">
                  <a:extLst>
                    <a:ext uri="{9D8B030D-6E8A-4147-A177-3AD203B41FA5}">
                      <a16:colId xmlns:a16="http://schemas.microsoft.com/office/drawing/2014/main" xmlns="" val="2093314817"/>
                    </a:ext>
                  </a:extLst>
                </a:gridCol>
              </a:tblGrid>
              <a:tr h="305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발사 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초당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발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1896921"/>
                  </a:ext>
                </a:extLst>
              </a:tr>
              <a:tr h="305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공격력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8781322"/>
                  </a:ext>
                </a:extLst>
              </a:tr>
              <a:tr h="305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탄창 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발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0909802"/>
                  </a:ext>
                </a:extLst>
              </a:tr>
            </a:tbl>
          </a:graphicData>
        </a:graphic>
      </p:graphicFrame>
      <p:graphicFrame>
        <p:nvGraphicFramePr>
          <p:cNvPr id="26" name="표 4">
            <a:extLst>
              <a:ext uri="{FF2B5EF4-FFF2-40B4-BE49-F238E27FC236}">
                <a16:creationId xmlns:a16="http://schemas.microsoft.com/office/drawing/2014/main" xmlns="" id="{BBC6F586-A140-4A3E-AFDA-737CF5B4C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479055"/>
              </p:ext>
            </p:extLst>
          </p:nvPr>
        </p:nvGraphicFramePr>
        <p:xfrm>
          <a:off x="10171603" y="2690422"/>
          <a:ext cx="1865718" cy="9155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2859">
                  <a:extLst>
                    <a:ext uri="{9D8B030D-6E8A-4147-A177-3AD203B41FA5}">
                      <a16:colId xmlns:a16="http://schemas.microsoft.com/office/drawing/2014/main" xmlns="" val="1860171138"/>
                    </a:ext>
                  </a:extLst>
                </a:gridCol>
                <a:gridCol w="932859">
                  <a:extLst>
                    <a:ext uri="{9D8B030D-6E8A-4147-A177-3AD203B41FA5}">
                      <a16:colId xmlns:a16="http://schemas.microsoft.com/office/drawing/2014/main" xmlns="" val="2093314817"/>
                    </a:ext>
                  </a:extLst>
                </a:gridCol>
              </a:tblGrid>
              <a:tr h="305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발사 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초당 </a:t>
                      </a:r>
                      <a:r>
                        <a:rPr lang="en-US" altLang="ko-KR" sz="1100" dirty="0"/>
                        <a:t>2.5</a:t>
                      </a:r>
                      <a:r>
                        <a:rPr lang="ko-KR" altLang="en-US" sz="1100" dirty="0"/>
                        <a:t>발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1896921"/>
                  </a:ext>
                </a:extLst>
              </a:tr>
              <a:tr h="305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공격력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8781322"/>
                  </a:ext>
                </a:extLst>
              </a:tr>
              <a:tr h="305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탄창 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발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0909802"/>
                  </a:ext>
                </a:extLst>
              </a:tr>
            </a:tbl>
          </a:graphicData>
        </a:graphic>
      </p:graphicFrame>
      <p:graphicFrame>
        <p:nvGraphicFramePr>
          <p:cNvPr id="27" name="표 4">
            <a:extLst>
              <a:ext uri="{FF2B5EF4-FFF2-40B4-BE49-F238E27FC236}">
                <a16:creationId xmlns:a16="http://schemas.microsoft.com/office/drawing/2014/main" xmlns="" id="{CC0F4D66-ACD4-4593-A934-7F791E331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925972"/>
              </p:ext>
            </p:extLst>
          </p:nvPr>
        </p:nvGraphicFramePr>
        <p:xfrm>
          <a:off x="6637570" y="4930563"/>
          <a:ext cx="1865718" cy="9155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2859">
                  <a:extLst>
                    <a:ext uri="{9D8B030D-6E8A-4147-A177-3AD203B41FA5}">
                      <a16:colId xmlns:a16="http://schemas.microsoft.com/office/drawing/2014/main" xmlns="" val="1860171138"/>
                    </a:ext>
                  </a:extLst>
                </a:gridCol>
                <a:gridCol w="932859">
                  <a:extLst>
                    <a:ext uri="{9D8B030D-6E8A-4147-A177-3AD203B41FA5}">
                      <a16:colId xmlns:a16="http://schemas.microsoft.com/office/drawing/2014/main" xmlns="" val="2093314817"/>
                    </a:ext>
                  </a:extLst>
                </a:gridCol>
              </a:tblGrid>
              <a:tr h="305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발사 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초당 </a:t>
                      </a:r>
                      <a:r>
                        <a:rPr lang="en-US" altLang="ko-KR" sz="1100" dirty="0"/>
                        <a:t>5</a:t>
                      </a:r>
                      <a:r>
                        <a:rPr lang="ko-KR" altLang="en-US" sz="1100" dirty="0"/>
                        <a:t>발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1896921"/>
                  </a:ext>
                </a:extLst>
              </a:tr>
              <a:tr h="305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공격력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8781322"/>
                  </a:ext>
                </a:extLst>
              </a:tr>
              <a:tr h="305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탄창 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30</a:t>
                      </a:r>
                      <a:r>
                        <a:rPr lang="ko-KR" altLang="en-US" sz="1100" dirty="0"/>
                        <a:t>발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0909802"/>
                  </a:ext>
                </a:extLst>
              </a:tr>
            </a:tbl>
          </a:graphicData>
        </a:graphic>
      </p:graphicFrame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xmlns="" id="{67788EF7-66C3-4D75-BAB1-DB1ED7887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16784"/>
              </p:ext>
            </p:extLst>
          </p:nvPr>
        </p:nvGraphicFramePr>
        <p:xfrm>
          <a:off x="10437309" y="4913067"/>
          <a:ext cx="1865718" cy="9155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2859">
                  <a:extLst>
                    <a:ext uri="{9D8B030D-6E8A-4147-A177-3AD203B41FA5}">
                      <a16:colId xmlns:a16="http://schemas.microsoft.com/office/drawing/2014/main" xmlns="" val="1860171138"/>
                    </a:ext>
                  </a:extLst>
                </a:gridCol>
                <a:gridCol w="932859">
                  <a:extLst>
                    <a:ext uri="{9D8B030D-6E8A-4147-A177-3AD203B41FA5}">
                      <a16:colId xmlns:a16="http://schemas.microsoft.com/office/drawing/2014/main" xmlns="" val="2093314817"/>
                    </a:ext>
                  </a:extLst>
                </a:gridCol>
              </a:tblGrid>
              <a:tr h="305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발사 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초당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발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1896921"/>
                  </a:ext>
                </a:extLst>
              </a:tr>
              <a:tr h="305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공격력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28781322"/>
                  </a:ext>
                </a:extLst>
              </a:tr>
              <a:tr h="305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탄창 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7</a:t>
                      </a:r>
                      <a:r>
                        <a:rPr lang="ko-KR" altLang="en-US" sz="1100" dirty="0"/>
                        <a:t>발</a:t>
                      </a:r>
                      <a:endParaRPr lang="en-US" altLang="ko-K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50909802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9CAA3EAE-E026-4BAC-82E2-ACDCCAE78A58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19163" y="2214385"/>
            <a:ext cx="1800225" cy="3187065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xmlns="" id="{3C8E3027-ED3D-4735-90F7-789821436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98591"/>
              </p:ext>
            </p:extLst>
          </p:nvPr>
        </p:nvGraphicFramePr>
        <p:xfrm>
          <a:off x="2400641" y="4642954"/>
          <a:ext cx="1865718" cy="5181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32859">
                  <a:extLst>
                    <a:ext uri="{9D8B030D-6E8A-4147-A177-3AD203B41FA5}">
                      <a16:colId xmlns:a16="http://schemas.microsoft.com/office/drawing/2014/main" xmlns="" val="1860171138"/>
                    </a:ext>
                  </a:extLst>
                </a:gridCol>
                <a:gridCol w="932859">
                  <a:extLst>
                    <a:ext uri="{9D8B030D-6E8A-4147-A177-3AD203B41FA5}">
                      <a16:colId xmlns:a16="http://schemas.microsoft.com/office/drawing/2014/main" xmlns="" val="2093314817"/>
                    </a:ext>
                  </a:extLst>
                </a:gridCol>
              </a:tblGrid>
              <a:tr h="244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체력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/>
                        <a:t>100</a:t>
                      </a:r>
                      <a:endParaRPr lang="ko-KR" altLang="en-US" sz="11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38203362"/>
                  </a:ext>
                </a:extLst>
              </a:tr>
              <a:tr h="244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이동속도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2m/s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03527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34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3C7C02D-4584-4AE0-B190-F07B650B75E8}"/>
              </a:ext>
            </a:extLst>
          </p:cNvPr>
          <p:cNvSpPr txBox="1"/>
          <p:nvPr/>
        </p:nvSpPr>
        <p:spPr>
          <a:xfrm>
            <a:off x="188969" y="66463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j-lt"/>
                <a:ea typeface="넥슨Lv2고딕 Bold" panose="00000800000000000000" pitchFamily="2" charset="-127"/>
              </a:rPr>
              <a:t>2.</a:t>
            </a:r>
            <a:r>
              <a:rPr lang="ko-KR" altLang="en-US" sz="2800" b="1" dirty="0">
                <a:latin typeface="+mj-lt"/>
                <a:ea typeface="넥슨Lv2고딕 Bold" panose="00000800000000000000" pitchFamily="2" charset="-127"/>
              </a:rPr>
              <a:t> 게임 소개 및 특징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DF5AC48-76EF-4989-9EC5-448684FF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B45CCB5-43BA-43C5-A837-F5D4F14045CC}"/>
              </a:ext>
            </a:extLst>
          </p:cNvPr>
          <p:cNvSpPr txBox="1"/>
          <p:nvPr/>
        </p:nvSpPr>
        <p:spPr>
          <a:xfrm>
            <a:off x="1070434" y="594307"/>
            <a:ext cx="1744762" cy="369332"/>
          </a:xfrm>
          <a:prstGeom prst="rect">
            <a:avLst/>
          </a:prstGeom>
          <a:solidFill>
            <a:srgbClr val="65DA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몬스터</a:t>
            </a: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xmlns="" id="{F172137E-6F10-434E-A483-A6DF6081E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73274"/>
              </p:ext>
            </p:extLst>
          </p:nvPr>
        </p:nvGraphicFramePr>
        <p:xfrm>
          <a:off x="2815195" y="1578606"/>
          <a:ext cx="2956018" cy="185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009">
                  <a:extLst>
                    <a:ext uri="{9D8B030D-6E8A-4147-A177-3AD203B41FA5}">
                      <a16:colId xmlns:a16="http://schemas.microsoft.com/office/drawing/2014/main" xmlns="" val="927270581"/>
                    </a:ext>
                  </a:extLst>
                </a:gridCol>
                <a:gridCol w="1478009">
                  <a:extLst>
                    <a:ext uri="{9D8B030D-6E8A-4147-A177-3AD203B41FA5}">
                      <a16:colId xmlns:a16="http://schemas.microsoft.com/office/drawing/2014/main" xmlns="" val="1624313903"/>
                    </a:ext>
                  </a:extLst>
                </a:gridCol>
              </a:tblGrid>
              <a:tr h="462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용암 정령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3953949"/>
                  </a:ext>
                </a:extLst>
              </a:tr>
              <a:tr h="462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5587733"/>
                  </a:ext>
                </a:extLst>
              </a:tr>
              <a:tr h="462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이동속도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4284962"/>
                  </a:ext>
                </a:extLst>
              </a:tr>
              <a:tr h="462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공격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원거리 공격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3780494"/>
                  </a:ext>
                </a:extLst>
              </a:tr>
            </a:tbl>
          </a:graphicData>
        </a:graphic>
      </p:graphicFrame>
      <p:graphicFrame>
        <p:nvGraphicFramePr>
          <p:cNvPr id="14" name="표 4">
            <a:extLst>
              <a:ext uri="{FF2B5EF4-FFF2-40B4-BE49-F238E27FC236}">
                <a16:creationId xmlns:a16="http://schemas.microsoft.com/office/drawing/2014/main" xmlns="" id="{A808A341-1FE7-4DFD-8E45-B1DE2BCDB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99487"/>
              </p:ext>
            </p:extLst>
          </p:nvPr>
        </p:nvGraphicFramePr>
        <p:xfrm>
          <a:off x="2855373" y="4242663"/>
          <a:ext cx="2956018" cy="2027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009">
                  <a:extLst>
                    <a:ext uri="{9D8B030D-6E8A-4147-A177-3AD203B41FA5}">
                      <a16:colId xmlns:a16="http://schemas.microsoft.com/office/drawing/2014/main" xmlns="" val="927270581"/>
                    </a:ext>
                  </a:extLst>
                </a:gridCol>
                <a:gridCol w="1478009">
                  <a:extLst>
                    <a:ext uri="{9D8B030D-6E8A-4147-A177-3AD203B41FA5}">
                      <a16:colId xmlns:a16="http://schemas.microsoft.com/office/drawing/2014/main" xmlns="" val="1624313903"/>
                    </a:ext>
                  </a:extLst>
                </a:gridCol>
              </a:tblGrid>
              <a:tr h="462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/>
                        <a:t>박쥐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3953949"/>
                  </a:ext>
                </a:extLst>
              </a:tr>
              <a:tr h="462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5587733"/>
                  </a:ext>
                </a:extLst>
              </a:tr>
              <a:tr h="462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이동속도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4284962"/>
                  </a:ext>
                </a:extLst>
              </a:tr>
              <a:tr h="462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공격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날아다니며 충돌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3780494"/>
                  </a:ext>
                </a:extLst>
              </a:tr>
            </a:tbl>
          </a:graphicData>
        </a:graphic>
      </p:graphicFrame>
      <p:graphicFrame>
        <p:nvGraphicFramePr>
          <p:cNvPr id="15" name="표 4">
            <a:extLst>
              <a:ext uri="{FF2B5EF4-FFF2-40B4-BE49-F238E27FC236}">
                <a16:creationId xmlns:a16="http://schemas.microsoft.com/office/drawing/2014/main" xmlns="" id="{E10F5B96-3011-4E63-B4A8-9135B3189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40094"/>
              </p:ext>
            </p:extLst>
          </p:nvPr>
        </p:nvGraphicFramePr>
        <p:xfrm>
          <a:off x="8019738" y="1294680"/>
          <a:ext cx="3912432" cy="219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216">
                  <a:extLst>
                    <a:ext uri="{9D8B030D-6E8A-4147-A177-3AD203B41FA5}">
                      <a16:colId xmlns:a16="http://schemas.microsoft.com/office/drawing/2014/main" xmlns="" val="927270581"/>
                    </a:ext>
                  </a:extLst>
                </a:gridCol>
                <a:gridCol w="1956216">
                  <a:extLst>
                    <a:ext uri="{9D8B030D-6E8A-4147-A177-3AD203B41FA5}">
                      <a16:colId xmlns:a16="http://schemas.microsoft.com/office/drawing/2014/main" xmlns="" val="1624313903"/>
                    </a:ext>
                  </a:extLst>
                </a:gridCol>
              </a:tblGrid>
              <a:tr h="48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골렘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3953949"/>
                  </a:ext>
                </a:extLst>
              </a:tr>
              <a:tr h="48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5587733"/>
                  </a:ext>
                </a:extLst>
              </a:tr>
              <a:tr h="486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이동속도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4284962"/>
                  </a:ext>
                </a:extLst>
              </a:tr>
              <a:tr h="33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근접 공격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땅찍기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충격파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3780494"/>
                  </a:ext>
                </a:extLst>
              </a:tr>
              <a:tr h="336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원거리 공격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돌덩이 투척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256328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xmlns="" id="{B0F12234-3DE2-4CEE-9854-3FAA84B2A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49017"/>
              </p:ext>
            </p:extLst>
          </p:nvPr>
        </p:nvGraphicFramePr>
        <p:xfrm>
          <a:off x="8019737" y="4413220"/>
          <a:ext cx="3912432" cy="1850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216">
                  <a:extLst>
                    <a:ext uri="{9D8B030D-6E8A-4147-A177-3AD203B41FA5}">
                      <a16:colId xmlns:a16="http://schemas.microsoft.com/office/drawing/2014/main" xmlns="" val="927270581"/>
                    </a:ext>
                  </a:extLst>
                </a:gridCol>
                <a:gridCol w="1956216">
                  <a:extLst>
                    <a:ext uri="{9D8B030D-6E8A-4147-A177-3AD203B41FA5}">
                      <a16:colId xmlns:a16="http://schemas.microsoft.com/office/drawing/2014/main" xmlns="" val="1624313903"/>
                    </a:ext>
                  </a:extLst>
                </a:gridCol>
              </a:tblGrid>
              <a:tr h="462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/>
                        <a:t>오우거</a:t>
                      </a:r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3953949"/>
                  </a:ext>
                </a:extLst>
              </a:tr>
              <a:tr h="462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체력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45587733"/>
                  </a:ext>
                </a:extLst>
              </a:tr>
              <a:tr h="462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이동속도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4284962"/>
                  </a:ext>
                </a:extLst>
              </a:tr>
              <a:tr h="4625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공격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근접하여 때리기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63780494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3707C70-B7A2-4E18-844C-181B5362C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27" t="8752" r="6911" b="3376"/>
          <a:stretch/>
        </p:blipFill>
        <p:spPr>
          <a:xfrm>
            <a:off x="5811391" y="1546173"/>
            <a:ext cx="2251993" cy="17819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1351AF2-5D02-4A75-846A-D7F580DFC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71" y="1404811"/>
            <a:ext cx="1486989" cy="21921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57B2DBC4-13E0-4C19-AE73-714475E81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62" y="4585894"/>
            <a:ext cx="2735511" cy="134050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02DC8B04-6A3F-401B-88E1-6C05966B5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887" y="4126125"/>
            <a:ext cx="1490859" cy="248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0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3C7C02D-4584-4AE0-B190-F07B650B75E8}"/>
              </a:ext>
            </a:extLst>
          </p:cNvPr>
          <p:cNvSpPr txBox="1"/>
          <p:nvPr/>
        </p:nvSpPr>
        <p:spPr>
          <a:xfrm>
            <a:off x="188969" y="66463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j-lt"/>
                <a:ea typeface="넥슨Lv2고딕 Bold" panose="00000800000000000000" pitchFamily="2" charset="-127"/>
              </a:rPr>
              <a:t>2.</a:t>
            </a:r>
            <a:r>
              <a:rPr lang="ko-KR" altLang="en-US" sz="2800" b="1" dirty="0">
                <a:latin typeface="+mj-lt"/>
                <a:ea typeface="넥슨Lv2고딕 Bold" panose="00000800000000000000" pitchFamily="2" charset="-127"/>
              </a:rPr>
              <a:t> 게임 소개 및 특징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DF5AC48-76EF-4989-9EC5-448684FF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D086ED7F-4BA7-474E-91D3-47B5E7A47A40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67"/>
          <a:stretch/>
        </p:blipFill>
        <p:spPr bwMode="auto">
          <a:xfrm>
            <a:off x="1089284" y="1558977"/>
            <a:ext cx="10013431" cy="48568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CEBDA77-60BF-4A6E-9DD7-2AFB20488DE4}"/>
              </a:ext>
            </a:extLst>
          </p:cNvPr>
          <p:cNvSpPr txBox="1"/>
          <p:nvPr/>
        </p:nvSpPr>
        <p:spPr>
          <a:xfrm>
            <a:off x="1070434" y="643961"/>
            <a:ext cx="1744762" cy="646331"/>
          </a:xfrm>
          <a:prstGeom prst="rect">
            <a:avLst/>
          </a:prstGeom>
          <a:solidFill>
            <a:srgbClr val="65DA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스테이지 구성 예시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0C2F7808-BAF1-41DF-B4CC-898C276ABC33}"/>
              </a:ext>
            </a:extLst>
          </p:cNvPr>
          <p:cNvSpPr/>
          <p:nvPr/>
        </p:nvSpPr>
        <p:spPr>
          <a:xfrm>
            <a:off x="8317918" y="1181533"/>
            <a:ext cx="2261764" cy="5542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시작지점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E3EB9F5-66A7-4533-A2F3-06553B48AD35}"/>
              </a:ext>
            </a:extLst>
          </p:cNvPr>
          <p:cNvSpPr/>
          <p:nvPr/>
        </p:nvSpPr>
        <p:spPr>
          <a:xfrm>
            <a:off x="1260049" y="5471219"/>
            <a:ext cx="2261764" cy="55425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ea typeface="메이플스토리" panose="02000300000000000000" pitchFamily="2" charset="-127"/>
              </a:rPr>
              <a:t>보스방</a:t>
            </a:r>
            <a:endParaRPr lang="ko-KR" altLang="en-US" sz="2400" dirty="0">
              <a:solidFill>
                <a:schemeClr val="tx1"/>
              </a:solidFill>
              <a:ea typeface="메이플스토리" panose="020003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6E95E36F-6A82-437F-98F0-122F4BAE2434}"/>
              </a:ext>
            </a:extLst>
          </p:cNvPr>
          <p:cNvSpPr/>
          <p:nvPr/>
        </p:nvSpPr>
        <p:spPr>
          <a:xfrm>
            <a:off x="10513539" y="4376936"/>
            <a:ext cx="613721" cy="2250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ea typeface="메이플스토리" panose="02000300000000000000" pitchFamily="2" charset="-127"/>
              </a:rPr>
              <a:t>30M</a:t>
            </a:r>
            <a:endParaRPr lang="ko-KR" altLang="en-US" sz="1100" dirty="0">
              <a:solidFill>
                <a:schemeClr val="tx1"/>
              </a:solidFill>
              <a:ea typeface="메이플스토리" panose="020003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4E9DEFF9-8F23-4D54-8143-47DEDF83B2EF}"/>
              </a:ext>
            </a:extLst>
          </p:cNvPr>
          <p:cNvSpPr/>
          <p:nvPr/>
        </p:nvSpPr>
        <p:spPr>
          <a:xfrm>
            <a:off x="9141939" y="5748348"/>
            <a:ext cx="613721" cy="2250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ea typeface="메이플스토리" panose="02000300000000000000" pitchFamily="2" charset="-127"/>
              </a:rPr>
              <a:t>30M</a:t>
            </a:r>
            <a:endParaRPr lang="ko-KR" altLang="en-US" sz="1100" dirty="0">
              <a:solidFill>
                <a:schemeClr val="tx1"/>
              </a:solidFill>
              <a:ea typeface="메이플스토리" panose="020003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CF29D3E2-5676-4CED-B651-61561FF9FAB5}"/>
              </a:ext>
            </a:extLst>
          </p:cNvPr>
          <p:cNvSpPr/>
          <p:nvPr/>
        </p:nvSpPr>
        <p:spPr>
          <a:xfrm>
            <a:off x="1260049" y="6091548"/>
            <a:ext cx="9502889" cy="5542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몬스터를 잡고 방을 클리어하며 아이템을 모아 보스를 격파</a:t>
            </a:r>
            <a:r>
              <a:rPr lang="en-US" altLang="ko-KR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!</a:t>
            </a:r>
            <a:endParaRPr lang="ko-KR" altLang="en-US" sz="2400" dirty="0">
              <a:solidFill>
                <a:schemeClr val="tx1"/>
              </a:solidFill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216E526-4D30-4280-B95E-D690682D6AFE}"/>
              </a:ext>
            </a:extLst>
          </p:cNvPr>
          <p:cNvSpPr/>
          <p:nvPr/>
        </p:nvSpPr>
        <p:spPr>
          <a:xfrm>
            <a:off x="8849276" y="4136777"/>
            <a:ext cx="1065540" cy="22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BE84526B-3220-4C0B-9D70-80D3CA8C2487}"/>
              </a:ext>
            </a:extLst>
          </p:cNvPr>
          <p:cNvSpPr/>
          <p:nvPr/>
        </p:nvSpPr>
        <p:spPr>
          <a:xfrm>
            <a:off x="1743036" y="3402576"/>
            <a:ext cx="1446028" cy="225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FCF37D10-09CE-414E-A6C8-A30D9D2EBA8F}"/>
              </a:ext>
            </a:extLst>
          </p:cNvPr>
          <p:cNvSpPr/>
          <p:nvPr/>
        </p:nvSpPr>
        <p:spPr>
          <a:xfrm>
            <a:off x="5078320" y="5067840"/>
            <a:ext cx="1065540" cy="225045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6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3C7C02D-4584-4AE0-B190-F07B650B75E8}"/>
              </a:ext>
            </a:extLst>
          </p:cNvPr>
          <p:cNvSpPr txBox="1"/>
          <p:nvPr/>
        </p:nvSpPr>
        <p:spPr>
          <a:xfrm>
            <a:off x="188969" y="66463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j-lt"/>
                <a:ea typeface="넥슨Lv2고딕 Bold" panose="00000800000000000000" pitchFamily="2" charset="-127"/>
              </a:rPr>
              <a:t>2.</a:t>
            </a:r>
            <a:r>
              <a:rPr lang="ko-KR" altLang="en-US" sz="2800" b="1" dirty="0">
                <a:latin typeface="+mj-lt"/>
                <a:ea typeface="넥슨Lv2고딕 Bold" panose="00000800000000000000" pitchFamily="2" charset="-127"/>
              </a:rPr>
              <a:t> 게임 소개 및 특징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DF5AC48-76EF-4989-9EC5-448684FF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CEBDA77-60BF-4A6E-9DD7-2AFB20488DE4}"/>
              </a:ext>
            </a:extLst>
          </p:cNvPr>
          <p:cNvSpPr txBox="1"/>
          <p:nvPr/>
        </p:nvSpPr>
        <p:spPr>
          <a:xfrm>
            <a:off x="3183272" y="2262922"/>
            <a:ext cx="1744762" cy="369332"/>
          </a:xfrm>
          <a:prstGeom prst="rect">
            <a:avLst/>
          </a:prstGeom>
          <a:solidFill>
            <a:srgbClr val="65DA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패시브 아이템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CEBDA77-60BF-4A6E-9DD7-2AFB20488DE4}"/>
              </a:ext>
            </a:extLst>
          </p:cNvPr>
          <p:cNvSpPr txBox="1"/>
          <p:nvPr/>
        </p:nvSpPr>
        <p:spPr>
          <a:xfrm>
            <a:off x="9266741" y="2261729"/>
            <a:ext cx="1744762" cy="369332"/>
          </a:xfrm>
          <a:prstGeom prst="rect">
            <a:avLst/>
          </a:prstGeom>
          <a:solidFill>
            <a:srgbClr val="65DA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액티브 아이템</a:t>
            </a:r>
          </a:p>
        </p:txBody>
      </p:sp>
      <p:sp>
        <p:nvSpPr>
          <p:cNvPr id="2" name="AutoShape 2" descr="26년 경력' 경찰관이 권총 작동 방식 몰랐다니… : 사회일반 : 사회 : 뉴스 : 한겨레"/>
          <p:cNvSpPr>
            <a:spLocks noChangeAspect="1" noChangeArrowheads="1"/>
          </p:cNvSpPr>
          <p:nvPr/>
        </p:nvSpPr>
        <p:spPr bwMode="auto">
          <a:xfrm>
            <a:off x="157971" y="-144463"/>
            <a:ext cx="302404" cy="30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CEBDA77-60BF-4A6E-9DD7-2AFB20488DE4}"/>
              </a:ext>
            </a:extLst>
          </p:cNvPr>
          <p:cNvSpPr txBox="1"/>
          <p:nvPr/>
        </p:nvSpPr>
        <p:spPr>
          <a:xfrm>
            <a:off x="796114" y="1071168"/>
            <a:ext cx="1744762" cy="369332"/>
          </a:xfrm>
          <a:prstGeom prst="rect">
            <a:avLst/>
          </a:prstGeom>
          <a:solidFill>
            <a:srgbClr val="65DA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xmlns="" id="{FF76A764-FB54-4A67-8CF8-3E5628B5D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505455"/>
              </p:ext>
            </p:extLst>
          </p:nvPr>
        </p:nvGraphicFramePr>
        <p:xfrm>
          <a:off x="2430038" y="2958669"/>
          <a:ext cx="3251230" cy="2931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25615">
                  <a:extLst>
                    <a:ext uri="{9D8B030D-6E8A-4147-A177-3AD203B41FA5}">
                      <a16:colId xmlns:a16="http://schemas.microsoft.com/office/drawing/2014/main" xmlns="" val="1479136810"/>
                    </a:ext>
                  </a:extLst>
                </a:gridCol>
                <a:gridCol w="1625615">
                  <a:extLst>
                    <a:ext uri="{9D8B030D-6E8A-4147-A177-3AD203B41FA5}">
                      <a16:colId xmlns:a16="http://schemas.microsoft.com/office/drawing/2014/main" xmlns="" val="2589002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아드레날린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공격 속도 </a:t>
                      </a:r>
                      <a:r>
                        <a:rPr lang="en-US" altLang="ko-KR" b="0" dirty="0"/>
                        <a:t>20% </a:t>
                      </a:r>
                      <a:r>
                        <a:rPr lang="ko-KR" altLang="en-US" b="0" dirty="0"/>
                        <a:t>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162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염소 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이동속도 </a:t>
                      </a:r>
                      <a:r>
                        <a:rPr lang="en-US" altLang="ko-KR" dirty="0"/>
                        <a:t>20%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968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철갑탄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보스 피해 </a:t>
                      </a:r>
                      <a:r>
                        <a:rPr lang="en-US" altLang="ko-KR" dirty="0"/>
                        <a:t>20%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7498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황옥 브로치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</a:t>
                      </a:r>
                      <a:r>
                        <a:rPr lang="ko-KR" altLang="en-US" dirty="0" err="1"/>
                        <a:t>처치시</a:t>
                      </a:r>
                      <a:r>
                        <a:rPr lang="ko-KR" altLang="en-US" dirty="0"/>
                        <a:t> 체력 </a:t>
                      </a:r>
                      <a:r>
                        <a:rPr lang="en-US" altLang="ko-KR" dirty="0"/>
                        <a:t>10 </a:t>
                      </a:r>
                      <a:r>
                        <a:rPr lang="ko-KR" altLang="en-US" dirty="0"/>
                        <a:t>회복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0772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푸른 진주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체력 </a:t>
                      </a:r>
                      <a:r>
                        <a:rPr lang="en-US" altLang="ko-KR" dirty="0"/>
                        <a:t>20 </a:t>
                      </a:r>
                      <a:r>
                        <a:rPr lang="ko-KR" altLang="en-US" dirty="0"/>
                        <a:t>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31101894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xmlns="" id="{9980A5EE-B0BB-4638-B5F1-62847828E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58648"/>
              </p:ext>
            </p:extLst>
          </p:nvPr>
        </p:nvGraphicFramePr>
        <p:xfrm>
          <a:off x="8513507" y="2958669"/>
          <a:ext cx="3251230" cy="293116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625615">
                  <a:extLst>
                    <a:ext uri="{9D8B030D-6E8A-4147-A177-3AD203B41FA5}">
                      <a16:colId xmlns:a16="http://schemas.microsoft.com/office/drawing/2014/main" xmlns="" val="1479136810"/>
                    </a:ext>
                  </a:extLst>
                </a:gridCol>
                <a:gridCol w="1625615">
                  <a:extLst>
                    <a:ext uri="{9D8B030D-6E8A-4147-A177-3AD203B41FA5}">
                      <a16:colId xmlns:a16="http://schemas.microsoft.com/office/drawing/2014/main" xmlns="" val="2589002499"/>
                    </a:ext>
                  </a:extLst>
                </a:gridCol>
              </a:tblGrid>
              <a:tr h="3955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구급약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체력 </a:t>
                      </a:r>
                      <a:r>
                        <a:rPr lang="en-US" altLang="ko-KR" b="0" dirty="0"/>
                        <a:t>20 </a:t>
                      </a:r>
                      <a:r>
                        <a:rPr lang="ko-KR" altLang="en-US" b="0" dirty="0"/>
                        <a:t>증가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1628605"/>
                  </a:ext>
                </a:extLst>
              </a:tr>
              <a:tr h="1267822">
                <a:tc>
                  <a:txBody>
                    <a:bodyPr/>
                    <a:lstStyle/>
                    <a:p>
                      <a:pPr algn="ctr" latinLnBrk="1"/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휘발유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사용시 현재 맵 전체 적에게 화염 도트 데미지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9689976"/>
                  </a:ext>
                </a:extLst>
              </a:tr>
              <a:tr h="1267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경직 수류탄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사용시 현재 맵 전체 적의 이동속도 </a:t>
                      </a:r>
                      <a:r>
                        <a:rPr lang="en-US" altLang="ko-KR" dirty="0"/>
                        <a:t>50% </a:t>
                      </a:r>
                      <a:r>
                        <a:rPr lang="ko-KR" altLang="en-US" dirty="0"/>
                        <a:t>감소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749840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5428D61-CE9C-4DB8-A4FB-167D6280F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04" y="2845251"/>
            <a:ext cx="872381" cy="85991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D5743569-584A-4621-8DA7-8510896DB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06" y="4833766"/>
            <a:ext cx="846889" cy="84688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39F04CB-7BEC-4C87-B4B2-3210390B8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384" y="5472765"/>
            <a:ext cx="846889" cy="85991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A4FB3FEF-6C93-449F-A8A1-2B463C2A5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597" y="2845251"/>
            <a:ext cx="872380" cy="85916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2C96C394-2AAC-49E4-A064-B71E8CF73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004" y="3564331"/>
            <a:ext cx="898215" cy="85916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D0AD823F-1FBB-4293-8BA3-9BD7E1E323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6576" y="4397576"/>
            <a:ext cx="872379" cy="872379"/>
          </a:xfrm>
          <a:prstGeom prst="rect">
            <a:avLst/>
          </a:prstGeom>
        </p:spPr>
      </p:pic>
      <p:pic>
        <p:nvPicPr>
          <p:cNvPr id="1026" name="Picture 2" descr="goathoof">
            <a:extLst>
              <a:ext uri="{FF2B5EF4-FFF2-40B4-BE49-F238E27FC236}">
                <a16:creationId xmlns:a16="http://schemas.microsoft.com/office/drawing/2014/main" xmlns="" id="{14711ED3-30C7-4CFE-9F13-0B6C3EF49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84" y="3517550"/>
            <a:ext cx="939074" cy="93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426D5DA-3C3D-4E43-97BF-5C42FBA329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9710" y="40823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9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F3C7C02D-4584-4AE0-B190-F07B650B75E8}"/>
              </a:ext>
            </a:extLst>
          </p:cNvPr>
          <p:cNvSpPr txBox="1"/>
          <p:nvPr/>
        </p:nvSpPr>
        <p:spPr>
          <a:xfrm>
            <a:off x="188969" y="66463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latin typeface="+mj-lt"/>
                <a:ea typeface="넥슨Lv2고딕 Bold" panose="00000800000000000000" pitchFamily="2" charset="-127"/>
              </a:rPr>
              <a:t>3. </a:t>
            </a:r>
            <a:r>
              <a:rPr lang="ko-KR" altLang="en-US" sz="2800" b="1" dirty="0">
                <a:latin typeface="+mj-lt"/>
                <a:ea typeface="넥슨Lv2고딕 Bold" panose="00000800000000000000" pitchFamily="2" charset="-127"/>
              </a:rPr>
              <a:t>조작법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DF5AC48-76EF-4989-9EC5-448684FF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36B7-47A7-487E-A68C-29233A9F7857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08649B2-E052-4876-B9C2-52413A6F2A86}"/>
              </a:ext>
            </a:extLst>
          </p:cNvPr>
          <p:cNvSpPr/>
          <p:nvPr/>
        </p:nvSpPr>
        <p:spPr>
          <a:xfrm>
            <a:off x="1742262" y="4874301"/>
            <a:ext cx="1777676" cy="5096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이동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13667D5-FFE8-4396-B9AB-27CA6933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48" y="2000833"/>
            <a:ext cx="8065790" cy="264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05CC3163-A2AE-4D12-B456-A41AD4F81243}"/>
              </a:ext>
            </a:extLst>
          </p:cNvPr>
          <p:cNvSpPr/>
          <p:nvPr/>
        </p:nvSpPr>
        <p:spPr>
          <a:xfrm>
            <a:off x="1514009" y="3072986"/>
            <a:ext cx="489426" cy="5096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5728EE5-7793-4A52-BCF1-3C3CCB2234BF}"/>
              </a:ext>
            </a:extLst>
          </p:cNvPr>
          <p:cNvSpPr/>
          <p:nvPr/>
        </p:nvSpPr>
        <p:spPr>
          <a:xfrm>
            <a:off x="1786329" y="2535841"/>
            <a:ext cx="489426" cy="5096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325551D-D8F0-4242-8CD3-2A5A9A4738EF}"/>
              </a:ext>
            </a:extLst>
          </p:cNvPr>
          <p:cNvSpPr/>
          <p:nvPr/>
        </p:nvSpPr>
        <p:spPr>
          <a:xfrm>
            <a:off x="2041159" y="3060495"/>
            <a:ext cx="489426" cy="5096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2F98BBBC-B8BC-47D9-AEAD-73DE9D59D723}"/>
              </a:ext>
            </a:extLst>
          </p:cNvPr>
          <p:cNvSpPr/>
          <p:nvPr/>
        </p:nvSpPr>
        <p:spPr>
          <a:xfrm>
            <a:off x="2565818" y="3075485"/>
            <a:ext cx="489426" cy="5096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68601C4B-F8F0-4CC3-B44E-0E7E76C44838}"/>
              </a:ext>
            </a:extLst>
          </p:cNvPr>
          <p:cNvSpPr/>
          <p:nvPr/>
        </p:nvSpPr>
        <p:spPr>
          <a:xfrm>
            <a:off x="470646" y="4874301"/>
            <a:ext cx="1271615" cy="5096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W/A/S/D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C0236958-3616-4743-B1B9-BAE3B48AB616}"/>
              </a:ext>
            </a:extLst>
          </p:cNvPr>
          <p:cNvSpPr/>
          <p:nvPr/>
        </p:nvSpPr>
        <p:spPr>
          <a:xfrm>
            <a:off x="2315852" y="2535841"/>
            <a:ext cx="489426" cy="5096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BE3D205D-7514-4AD8-9C40-188D1B5A49EE}"/>
              </a:ext>
            </a:extLst>
          </p:cNvPr>
          <p:cNvSpPr/>
          <p:nvPr/>
        </p:nvSpPr>
        <p:spPr>
          <a:xfrm>
            <a:off x="418507" y="5550948"/>
            <a:ext cx="1323754" cy="50966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3C3F0C3-42D2-4B99-B86B-ACA31FCC6040}"/>
              </a:ext>
            </a:extLst>
          </p:cNvPr>
          <p:cNvSpPr/>
          <p:nvPr/>
        </p:nvSpPr>
        <p:spPr>
          <a:xfrm>
            <a:off x="1742261" y="5550948"/>
            <a:ext cx="1777676" cy="5096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상호작용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17F55DD9-A813-469C-B5D8-DC94B0CFA3A0}"/>
              </a:ext>
            </a:extLst>
          </p:cNvPr>
          <p:cNvSpPr/>
          <p:nvPr/>
        </p:nvSpPr>
        <p:spPr>
          <a:xfrm>
            <a:off x="1264172" y="2538340"/>
            <a:ext cx="489426" cy="509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E86B2CA-4A19-4198-98E6-6C3749B4B9EE}"/>
              </a:ext>
            </a:extLst>
          </p:cNvPr>
          <p:cNvSpPr/>
          <p:nvPr/>
        </p:nvSpPr>
        <p:spPr>
          <a:xfrm>
            <a:off x="3755037" y="4874301"/>
            <a:ext cx="1281657" cy="50966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2AB28D08-6B16-4F25-A60E-587726D25385}"/>
              </a:ext>
            </a:extLst>
          </p:cNvPr>
          <p:cNvSpPr/>
          <p:nvPr/>
        </p:nvSpPr>
        <p:spPr>
          <a:xfrm>
            <a:off x="5036694" y="4874301"/>
            <a:ext cx="1933732" cy="5096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ea typeface="메이플스토리" panose="02000300000000000000" pitchFamily="2" charset="-127"/>
              </a:rPr>
              <a:t>아이템 사용</a:t>
            </a:r>
            <a:endParaRPr lang="ko-KR" altLang="en-US" sz="2400" dirty="0">
              <a:solidFill>
                <a:schemeClr val="tx1"/>
              </a:solidFill>
              <a:ea typeface="메이플스토리" panose="02000300000000000000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1FFFCD54-F3CB-4A53-9999-9EC962E14792}"/>
              </a:ext>
            </a:extLst>
          </p:cNvPr>
          <p:cNvSpPr/>
          <p:nvPr/>
        </p:nvSpPr>
        <p:spPr>
          <a:xfrm>
            <a:off x="2830385" y="2535840"/>
            <a:ext cx="489426" cy="509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3D211F48-8375-4D22-9058-FF3D03D6B701}"/>
              </a:ext>
            </a:extLst>
          </p:cNvPr>
          <p:cNvSpPr/>
          <p:nvPr/>
        </p:nvSpPr>
        <p:spPr>
          <a:xfrm>
            <a:off x="3755037" y="5550948"/>
            <a:ext cx="1281657" cy="509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C2A7C8C6-690F-4ECE-BF29-2CF6738F7074}"/>
              </a:ext>
            </a:extLst>
          </p:cNvPr>
          <p:cNvSpPr/>
          <p:nvPr/>
        </p:nvSpPr>
        <p:spPr>
          <a:xfrm>
            <a:off x="5036694" y="5550948"/>
            <a:ext cx="1933732" cy="5096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재장전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0E93CBC4-DB4E-46FC-9D90-FE64A0BB61E0}"/>
              </a:ext>
            </a:extLst>
          </p:cNvPr>
          <p:cNvSpPr/>
          <p:nvPr/>
        </p:nvSpPr>
        <p:spPr>
          <a:xfrm>
            <a:off x="3075097" y="4124808"/>
            <a:ext cx="2306371" cy="509666"/>
          </a:xfrm>
          <a:prstGeom prst="rect">
            <a:avLst/>
          </a:prstGeom>
          <a:solidFill>
            <a:srgbClr val="54C6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C1E3CBE6-00BD-4D74-B70D-67149D238ECE}"/>
              </a:ext>
            </a:extLst>
          </p:cNvPr>
          <p:cNvSpPr/>
          <p:nvPr/>
        </p:nvSpPr>
        <p:spPr>
          <a:xfrm>
            <a:off x="7155308" y="4878888"/>
            <a:ext cx="1281657" cy="509666"/>
          </a:xfrm>
          <a:prstGeom prst="rect">
            <a:avLst/>
          </a:prstGeom>
          <a:solidFill>
            <a:srgbClr val="54C6F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Space Bar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9E2323FE-ED57-4DFA-A1BD-E0D71274050E}"/>
              </a:ext>
            </a:extLst>
          </p:cNvPr>
          <p:cNvSpPr/>
          <p:nvPr/>
        </p:nvSpPr>
        <p:spPr>
          <a:xfrm>
            <a:off x="8436965" y="4878888"/>
            <a:ext cx="1741356" cy="5096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점프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7318036D-1C56-4AB7-A26D-570F3690AA82}"/>
              </a:ext>
            </a:extLst>
          </p:cNvPr>
          <p:cNvSpPr/>
          <p:nvPr/>
        </p:nvSpPr>
        <p:spPr>
          <a:xfrm>
            <a:off x="7155308" y="5550948"/>
            <a:ext cx="1281657" cy="5096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마우스 </a:t>
            </a:r>
            <a:r>
              <a:rPr lang="ko-KR" altLang="en-US" sz="1200" dirty="0" err="1"/>
              <a:t>좌클릭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206AA902-E553-408C-BA19-B628F9E460FA}"/>
              </a:ext>
            </a:extLst>
          </p:cNvPr>
          <p:cNvSpPr/>
          <p:nvPr/>
        </p:nvSpPr>
        <p:spPr>
          <a:xfrm>
            <a:off x="8436965" y="5550948"/>
            <a:ext cx="1741356" cy="5096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ea typeface="메이플스토리" panose="02000300000000000000" pitchFamily="2" charset="-127"/>
              </a:rPr>
              <a:t>공격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D88983AC-9A68-42D3-93F4-BF0626141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470" y="2105025"/>
            <a:ext cx="1438275" cy="2647950"/>
          </a:xfrm>
          <a:prstGeom prst="rect">
            <a:avLst/>
          </a:prstGeom>
          <a:solidFill>
            <a:srgbClr val="548235"/>
          </a:solidFill>
        </p:spPr>
      </p:pic>
    </p:spTree>
    <p:extLst>
      <p:ext uri="{BB962C8B-B14F-4D97-AF65-F5344CB8AC3E}">
        <p14:creationId xmlns:p14="http://schemas.microsoft.com/office/powerpoint/2010/main" val="2626329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10343</TotalTime>
  <Words>623</Words>
  <Application>Microsoft Office PowerPoint</Application>
  <PresentationFormat>사용자 지정</PresentationFormat>
  <Paragraphs>327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 cs</dc:creator>
  <cp:lastModifiedBy>Windows 사용자</cp:lastModifiedBy>
  <cp:revision>1342</cp:revision>
  <dcterms:created xsi:type="dcterms:W3CDTF">2020-09-27T14:58:42Z</dcterms:created>
  <dcterms:modified xsi:type="dcterms:W3CDTF">2020-12-28T05:29:33Z</dcterms:modified>
</cp:coreProperties>
</file>