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2"/>
  </p:notesMasterIdLst>
  <p:sldIdLst>
    <p:sldId id="329" r:id="rId2"/>
    <p:sldId id="330" r:id="rId3"/>
    <p:sldId id="362" r:id="rId4"/>
    <p:sldId id="363" r:id="rId5"/>
    <p:sldId id="386" r:id="rId6"/>
    <p:sldId id="393" r:id="rId7"/>
    <p:sldId id="394" r:id="rId8"/>
    <p:sldId id="364" r:id="rId9"/>
    <p:sldId id="392" r:id="rId10"/>
    <p:sldId id="365" r:id="rId11"/>
    <p:sldId id="391" r:id="rId12"/>
    <p:sldId id="390" r:id="rId13"/>
    <p:sldId id="366" r:id="rId14"/>
    <p:sldId id="384" r:id="rId15"/>
    <p:sldId id="389" r:id="rId16"/>
    <p:sldId id="387" r:id="rId17"/>
    <p:sldId id="388" r:id="rId18"/>
    <p:sldId id="367" r:id="rId19"/>
    <p:sldId id="368" r:id="rId20"/>
    <p:sldId id="374" r:id="rId21"/>
    <p:sldId id="376" r:id="rId22"/>
    <p:sldId id="377" r:id="rId23"/>
    <p:sldId id="379" r:id="rId24"/>
    <p:sldId id="381" r:id="rId25"/>
    <p:sldId id="382" r:id="rId26"/>
    <p:sldId id="383" r:id="rId27"/>
    <p:sldId id="385" r:id="rId28"/>
    <p:sldId id="373" r:id="rId29"/>
    <p:sldId id="370" r:id="rId30"/>
    <p:sldId id="372" r:id="rId31"/>
  </p:sldIdLst>
  <p:sldSz cx="12192000" cy="6858000"/>
  <p:notesSz cx="6858000" cy="9144000"/>
  <p:embeddedFontLst>
    <p:embeddedFont>
      <p:font typeface="Segoe UI Light" panose="020B0502040204020203" pitchFamily="34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서울남산체 M" panose="02020603020101020101" pitchFamily="18" charset="-127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4551" autoAdjust="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5214" y="108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94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93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8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5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8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6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4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7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8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01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54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3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39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05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6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16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4295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894114" y="2152038"/>
            <a:ext cx="8403772" cy="747897"/>
          </a:xfrm>
        </p:spPr>
        <p:txBody>
          <a:bodyPr/>
          <a:lstStyle>
            <a:lvl1pPr algn="just">
              <a:defRPr/>
            </a:lvl1pPr>
          </a:lstStyle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99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chemeClr val="bg2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695761"/>
            <a:ext cx="8403772" cy="1495794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Artificial Intelligence &amp;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53" y="2601118"/>
            <a:ext cx="9144000" cy="2256631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endParaRPr lang="en-US" sz="3000" dirty="0">
              <a:ea typeface="서울남산체 M" panose="020206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en-US" sz="3000" dirty="0">
                <a:ea typeface="서울남산체 M" panose="02020603020101020101" pitchFamily="18" charset="-127"/>
              </a:rPr>
              <a:t>Basic</a:t>
            </a:r>
            <a:r>
              <a:rPr lang="ko-KR" altLang="en-US" sz="3000" dirty="0">
                <a:ea typeface="서울남산체 M" panose="02020603020101020101" pitchFamily="18" charset="-127"/>
              </a:rPr>
              <a:t> </a:t>
            </a:r>
            <a:r>
              <a:rPr lang="en-US" altLang="ko-KR" sz="3000" dirty="0">
                <a:ea typeface="서울남산체 M" panose="02020603020101020101" pitchFamily="18" charset="-127"/>
              </a:rPr>
              <a:t>Single-Variable Calculus</a:t>
            </a:r>
            <a:endParaRPr lang="en-US" sz="3000" dirty="0">
              <a:ea typeface="서울남산체 M" panose="02020603020101020101" pitchFamily="18" charset="-127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6253" y="6155658"/>
            <a:ext cx="9144000" cy="4367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-7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18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363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1600" kern="1200" spc="0" baseline="0">
                <a:solidFill>
                  <a:schemeClr val="bg1">
                    <a:lumMod val="75000"/>
                    <a:lumOff val="25000"/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Chris </a:t>
            </a:r>
            <a:r>
              <a:rPr lang="en-US" sz="3000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Ohk</a:t>
            </a:r>
            <a:r>
              <a:rPr lang="en-US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sz="3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3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1028" name="Picture 4" descr="Machine Learning png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82" y="2252218"/>
            <a:ext cx="4133465" cy="295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Chain Rule, and Higher Derivatives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70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Chain Rule: Examples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Higher Derivatives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351598"/>
            <a:ext cx="2705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78950" y="3425825"/>
            <a:ext cx="10240453" cy="498598"/>
          </a:xfrm>
        </p:spPr>
        <p:txBody>
          <a:bodyPr/>
          <a:lstStyle/>
          <a:p>
            <a:r>
              <a:rPr lang="en-US" altLang="ko-KR" dirty="0"/>
              <a:t>Implicit Differentiation and Inverse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0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Implicit Differentiation: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00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3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3000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7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Inverse Functions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3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000" dirty="0"/>
                  <a:t>의 역함수</a:t>
                </a:r>
                <a:r>
                  <a:rPr lang="en-US" altLang="ko-KR" sz="3000" dirty="0"/>
                  <a:t>(Inverse Function),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3000" dirty="0"/>
                  <a:t>이라고 한다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음함수의 미분을 사용해 역함수의 미분을 구해 보자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연쇄 법칙에 의해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/>
                  <a:t/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Inverse Functions: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000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Graphing an Inverse Function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058458"/>
            <a:ext cx="5810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Exponential and Log, Logarithmic Differentiation,</a:t>
            </a:r>
            <a:br>
              <a:rPr lang="en-US" altLang="ko-KR" dirty="0"/>
            </a:br>
            <a:r>
              <a:rPr lang="en-US" altLang="ko-KR" dirty="0"/>
              <a:t>Hyperbolic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55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배경 지식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밑</a:t>
                </a:r>
                <a:r>
                  <a:rPr lang="en-US" altLang="ko-KR" dirty="0"/>
                  <a:t>(Base)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항상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보다 크다고 가정하자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=1; 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…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g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는 정수다</a:t>
                </a:r>
                <a:r>
                  <a:rPr lang="en-US" altLang="ko-KR" dirty="0"/>
                  <a:t>.)</a:t>
                </a:r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Derivatives, Slope, Velocity, and Rate of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3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sz="3000" dirty="0"/>
                  <a:t>를 구해보자</a:t>
                </a:r>
                <a:r>
                  <a:rPr lang="en-US" altLang="ko-KR" sz="30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3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sz="3000" dirty="0"/>
                  <a:t>라고 하자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아직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가 얼마인지는 모르지만</a:t>
                </a:r>
                <a:r>
                  <a:rPr lang="en-US" altLang="ko-KR" sz="3000" dirty="0"/>
                  <a:t>, </a:t>
                </a:r>
                <a:r>
                  <a:rPr lang="ko-KR" altLang="en-US" sz="3000" dirty="0"/>
                  <a:t>다음을 만족한다</a:t>
                </a:r>
                <a:r>
                  <a:rPr lang="en-US" altLang="ko-KR" sz="3000" dirty="0"/>
                  <a:t>.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32753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를 설명하는 두 가지 방법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분석적 방법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사실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기하학적 방법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의 기울기다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:r>
                  <a:rPr lang="ko-KR" altLang="en-US" dirty="0"/>
                  <a:t>기울기가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 찾자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327537" cy="4944532"/>
              </a:xfrm>
              <a:blipFill>
                <a:blip r:embed="rId8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293404" y="4296343"/>
            <a:ext cx="9605192" cy="2095990"/>
            <a:chOff x="1305189" y="4296343"/>
            <a:chExt cx="9605192" cy="20959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05189" y="4296779"/>
              <a:ext cx="2756567" cy="209555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9361" y="4296779"/>
              <a:ext cx="2780031" cy="209555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76997" y="4296343"/>
              <a:ext cx="2933384" cy="2095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1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기울기가 </a:t>
                </a:r>
                <a:r>
                  <a:rPr lang="en-US" altLang="ko-KR" sz="3000" dirty="0"/>
                  <a:t>1</a:t>
                </a:r>
                <a:r>
                  <a:rPr lang="ko-KR" altLang="en-US" sz="3000" dirty="0"/>
                  <a:t>인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3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3000" dirty="0"/>
                  <a:t>라 한다</a:t>
                </a:r>
                <a:r>
                  <a:rPr lang="en-US" altLang="ko-KR" sz="3000" dirty="0"/>
                  <a:t>. </a:t>
                </a:r>
                <a:r>
                  <a:rPr lang="ko-KR" altLang="en-US" sz="3000" dirty="0"/>
                  <a:t>즉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0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3000" dirty="0"/>
                  <a:t>는 무엇일까</a:t>
                </a:r>
                <a:r>
                  <a:rPr lang="en-US" altLang="ko-KR" sz="3000" dirty="0"/>
                  <a:t>?</a:t>
                </a:r>
                <a:r>
                  <a:rPr lang="en-US" altLang="ko-KR" sz="3600" dirty="0"/>
                  <a:t/>
                </a:r>
                <a:br>
                  <a:rPr lang="en-US" altLang="ko-KR" sz="3600" dirty="0"/>
                </a:b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sz="36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9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dirty="0">
                    <a:ea typeface="맑은 고딕" panose="020B0503020000020004" pitchFamily="50" charset="-127"/>
                  </a:rPr>
                  <a:t>Natural Log (Inverse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3000" dirty="0"/>
                  <a:t>를 더 잘 이해하기 위해</a:t>
                </a:r>
                <a:r>
                  <a:rPr lang="en-US" altLang="ko-KR" sz="3000" dirty="0"/>
                  <a:t>,</a:t>
                </a:r>
                <a:br>
                  <a:rPr lang="en-US" altLang="ko-KR" sz="3000" dirty="0"/>
                </a:br>
                <a:r>
                  <a:rPr lang="ko-KR" altLang="en-US" sz="3000" dirty="0"/>
                  <a:t>자연 로그 함수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에 대해 공부해 보자</a:t>
                </a:r>
                <a:r>
                  <a:rPr lang="en-US" altLang="ko-KR" sz="3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의 정의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가 음수더라도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는 항상 양수다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00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3000" dirty="0"/>
                  <a:t>의 성질</a:t>
                </a:r>
                <a:endParaRPr lang="en-US" altLang="ko-KR" sz="3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=0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9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</p:spPr>
            <p:txBody>
              <a:bodyPr/>
              <a:lstStyle/>
              <a:p>
                <a:r>
                  <a:rPr lang="en-US" dirty="0">
                    <a:ea typeface="맑은 고딕" panose="020B0503020000020004" pitchFamily="50" charset="-127"/>
                  </a:rPr>
                  <a:t>Natural Log (Inverse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9248" y="543951"/>
                <a:ext cx="11151917" cy="747897"/>
              </a:xfrm>
              <a:blipFill>
                <a:blip r:embed="rId3"/>
                <a:stretch>
                  <a:fillRect l="-3716" t="-39837" b="-5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음함수의 미분을 사용해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3000" dirty="0"/>
                  <a:t>를 구해 보자</a:t>
                </a:r>
                <a:r>
                  <a:rPr lang="en-US" altLang="ko-KR" sz="3000" dirty="0"/>
                  <a:t>.</a:t>
                </a:r>
                <a:br>
                  <a:rPr lang="en-US" altLang="ko-KR" sz="3000" dirty="0"/>
                </a:b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dirty="0"/>
                  <a:t>일 때</a:t>
                </a:r>
                <a:r>
                  <a:rPr lang="en-US" altLang="ko-KR" sz="3000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6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따라서</a:t>
                </a:r>
                <a:r>
                  <a:rPr lang="en-US" altLang="ko-KR" sz="3000" dirty="0"/>
                  <a:t>,</a:t>
                </a:r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3000" dirty="0"/>
                  <a:t>는 무엇일까</a:t>
                </a:r>
                <a:r>
                  <a:rPr lang="en-US" altLang="ko-KR" sz="3000" dirty="0"/>
                  <a:t>?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첫번째 방법 </a:t>
                </a:r>
                <a:r>
                  <a:rPr lang="en-US" altLang="ko-KR" sz="30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3000" dirty="0"/>
                  <a:t>를 밑으로 사용하고</a:t>
                </a:r>
                <a:r>
                  <a:rPr lang="en-US" altLang="ko-KR" sz="3000" dirty="0"/>
                  <a:t/>
                </a:r>
                <a:br>
                  <a:rPr lang="en-US" altLang="ko-KR" sz="3000" dirty="0"/>
                </a:br>
                <a:r>
                  <a:rPr lang="en-US" altLang="ko-KR" sz="3000" dirty="0"/>
                  <a:t>                      </a:t>
                </a:r>
                <a:r>
                  <a:rPr lang="en-US" altLang="ko-KR" sz="1200" dirty="0"/>
                  <a:t> </a:t>
                </a:r>
                <a:r>
                  <a:rPr lang="ko-KR" altLang="en-US" sz="3000" dirty="0"/>
                  <a:t>연쇄 법칙을 사용해 구하는 방법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400" b="0" dirty="0"/>
                  <a:t/>
                </a:r>
                <a:br>
                  <a:rPr lang="en-US" altLang="ko-KR" sz="2400" b="0" dirty="0"/>
                </a:b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였음을 알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Derivatives of Exponentials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두번째 방법 </a:t>
                </a:r>
                <a:r>
                  <a:rPr lang="en-US" altLang="ko-KR" sz="3000" dirty="0"/>
                  <a:t>: </a:t>
                </a:r>
                <a:r>
                  <a:rPr lang="ko-KR" altLang="en-US" sz="3000" dirty="0"/>
                  <a:t>로그 미분법</a:t>
                </a:r>
                <a:r>
                  <a:rPr lang="en-US" altLang="ko-KR" sz="3000" dirty="0"/>
                  <a:t>(Logarithmic Differentiation)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원리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ko-KR" altLang="en-US" dirty="0"/>
                  <a:t>를 구해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/>
                  <a:t>를 구한다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를 로그 미분법에 적용해 보자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fun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7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Exponential and Log: </a:t>
            </a:r>
            <a:r>
              <a:rPr lang="en-US" dirty="0">
                <a:ea typeface="맑은 고딕" panose="020B0503020000020004" pitchFamily="50" charset="-127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3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Example 2. </a:t>
                </a:r>
                <a:r>
                  <a:rPr lang="ko-KR" altLang="en-US" sz="3000" dirty="0"/>
                  <a:t>로그 미분법을 사용해 다음을 계산하라</a:t>
                </a:r>
                <a:r>
                  <a:rPr lang="en-US" altLang="ko-KR" sz="3000" dirty="0"/>
                  <a:t>.</a:t>
                </a:r>
                <a:endParaRPr lang="en-US" altLang="ko-KR" sz="3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 l="-1694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Sine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sinh</m:t>
                      </m:r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Cosine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Hyperbolic Sine</a:t>
                </a:r>
                <a:r>
                  <a:rPr lang="ko-KR" altLang="en-US" sz="3000" dirty="0"/>
                  <a:t>과</a:t>
                </a:r>
                <a:r>
                  <a:rPr lang="en-US" altLang="ko-KR" sz="3000" dirty="0"/>
                  <a:t> Cosine</a:t>
                </a:r>
                <a:r>
                  <a:rPr lang="ko-KR" altLang="en-US" sz="3000" dirty="0"/>
                  <a:t>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−(−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+(−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sinh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중요한 성질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증명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−2+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36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Geometric Viewpoint of Derivatives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40" y="2586567"/>
            <a:ext cx="355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>
                <a:ea typeface="맑은 고딕" panose="020B0503020000020004" pitchFamily="50" charset="-127"/>
              </a:rPr>
              <a:t>Hyperbolic Sine and 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3000" dirty="0"/>
                  <a:t>“Hyperbolic”</a:t>
                </a:r>
                <a:r>
                  <a:rPr lang="ko-KR" altLang="en-US" sz="3000" dirty="0"/>
                  <a:t>이라고 부르는 이유</a:t>
                </a:r>
                <a:r>
                  <a:rPr lang="en-US" altLang="ko-KR" sz="3000" dirty="0"/>
                  <a:t>?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은 쌍곡선</a:t>
                </a:r>
                <a:r>
                  <a:rPr lang="en-US" altLang="ko-KR" dirty="0"/>
                  <a:t>(Hyperbola)</a:t>
                </a:r>
                <a:r>
                  <a:rPr lang="ko-KR" altLang="en-US" dirty="0"/>
                  <a:t>의 방정식이다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정규 삼각 함수는 </a:t>
                </a:r>
                <a:r>
                  <a:rPr lang="en-US" altLang="ko-KR" sz="3000" dirty="0"/>
                  <a:t>“</a:t>
                </a:r>
                <a:r>
                  <a:rPr lang="ko-KR" altLang="en-US" sz="3000" dirty="0"/>
                  <a:t>원형</a:t>
                </a:r>
                <a:r>
                  <a:rPr lang="en-US" altLang="ko-KR" sz="3000" dirty="0"/>
                  <a:t>(Circular)” </a:t>
                </a:r>
                <a:r>
                  <a:rPr lang="ko-KR" altLang="en-US" sz="3000" dirty="0"/>
                  <a:t>함수다</a:t>
                </a:r>
                <a:r>
                  <a:rPr lang="en-US" altLang="ko-KR" sz="3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라고 하자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은 원</a:t>
                </a:r>
                <a:r>
                  <a:rPr lang="en-US" altLang="ko-KR" dirty="0"/>
                  <a:t>(Circle)</a:t>
                </a:r>
                <a:r>
                  <a:rPr lang="ko-KR" altLang="en-US" dirty="0"/>
                  <a:t>의 방정식이다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5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Limits, Continuity, and Trigonometric Limits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Easy Limits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쉬운 극한</a:t>
                </a:r>
                <a:r>
                  <a:rPr lang="en-US" altLang="ko-KR" sz="3000" dirty="0" smtClean="0"/>
                  <a:t>(?)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mtClean="0"/>
                  <a:t>에 </a:t>
                </a:r>
                <a:r>
                  <a:rPr lang="en-US" altLang="ko-KR" dirty="0" smtClean="0"/>
                  <a:t>3</a:t>
                </a:r>
                <a:r>
                  <a:rPr lang="ko-KR" altLang="en-US" smtClean="0"/>
                  <a:t>을 넣으면 극한값을 쉽게 구할 수 있다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쉽지 않은 극한</a:t>
                </a:r>
                <a:r>
                  <a:rPr lang="en-US" altLang="ko-KR" sz="3000" dirty="0" smtClean="0"/>
                  <a:t>(?)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극한이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라는 것은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mtClean="0"/>
                  <a:t>라는 </a:t>
                </a:r>
                <a:r>
                  <a:rPr lang="ko-KR" altLang="en-US" smtClean="0"/>
                  <a:t>묵시적 </a:t>
                </a:r>
                <a:r>
                  <a:rPr lang="ko-KR" altLang="en-US" smtClean="0"/>
                  <a:t>가정을 기반으로 한다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Continuity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000" smtClean="0"/>
                  <a:t>가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3000" smtClean="0"/>
                  <a:t>에서 연속</a:t>
                </a:r>
                <a:r>
                  <a:rPr lang="en-US" altLang="ko-KR" sz="3000" dirty="0" smtClean="0"/>
                  <a:t>(Continuous)</a:t>
                </a:r>
                <a:r>
                  <a:rPr lang="ko-KR" altLang="en-US" sz="3000" smtClean="0"/>
                  <a:t>일 조건</a:t>
                </a:r>
                <a:r>
                  <a:rPr lang="en-US" altLang="ko-KR" sz="3000" dirty="0" smtClean="0"/>
                  <a:t/>
                </a:r>
                <a:br>
                  <a:rPr lang="en-US" altLang="ko-KR" sz="30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/>
                  <a:t>위 함수는 </a:t>
                </a:r>
                <a:r>
                  <a:rPr lang="ko-KR" altLang="en-US" dirty="0" smtClean="0"/>
                  <a:t>불연속</a:t>
                </a:r>
                <a:r>
                  <a:rPr lang="en-US" altLang="ko-KR" dirty="0" smtClean="0"/>
                  <a:t>(Discontinuous) </a:t>
                </a:r>
                <a:r>
                  <a:rPr lang="ko-KR" altLang="en-US" smtClean="0"/>
                  <a:t>함수다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 smtClean="0"/>
                  <a:t>이지만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mtClean="0"/>
                  <a:t>이다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(0</a:t>
                </a:r>
                <a:r>
                  <a:rPr lang="ko-KR" altLang="en-US" smtClean="0"/>
                  <a:t>의 왼쪽에서는 연속이지만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오른쪽에서는 아니다</a:t>
                </a:r>
                <a:r>
                  <a:rPr lang="en-US" altLang="ko-KR" dirty="0" smtClean="0"/>
                  <a:t>.)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240" y="3920067"/>
            <a:ext cx="3590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>
                <a:ea typeface="맑은 고딕" panose="020B0503020000020004" pitchFamily="50" charset="-127"/>
              </a:rPr>
              <a:t>Continuity: Removable Discontinuity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3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Derivatives of Products, Quotients, Sine, and Cosine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Derivative Formulas</a:t>
            </a:r>
            <a:endParaRPr lang="en-US" dirty="0"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3000" b="0" dirty="0"/>
                  <a:t>덧셈</a:t>
                </a:r>
                <a:r>
                  <a:rPr lang="en-US" altLang="ko-KR" sz="3000" b="0" dirty="0"/>
                  <a:t>, </a:t>
                </a:r>
                <a:r>
                  <a:rPr lang="ko-KR" altLang="en-US" sz="3000" b="0" dirty="0"/>
                  <a:t>뺄셈의 미분</a:t>
                </a:r>
                <a:endParaRPr lang="en-US" altLang="ko-KR" sz="3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곱셈의 미분</a:t>
                </a:r>
                <a:endParaRPr lang="en-US" altLang="ko-KR" sz="3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분수의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3000" dirty="0"/>
                  <a:t>사인과 코사인의 미분</a:t>
                </a:r>
                <a:endParaRPr lang="en-US" altLang="ko-KR" sz="3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94" t="-2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12428</TotalTime>
  <Words>314</Words>
  <Application>Microsoft Office PowerPoint</Application>
  <PresentationFormat>와이드스크린</PresentationFormat>
  <Paragraphs>160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Segoe UI Light</vt:lpstr>
      <vt:lpstr>Wingdings</vt:lpstr>
      <vt:lpstr>Arial</vt:lpstr>
      <vt:lpstr>Cambria Math</vt:lpstr>
      <vt:lpstr>Segoe UI</vt:lpstr>
      <vt:lpstr>맑은 고딕</vt:lpstr>
      <vt:lpstr>서울남산체 M</vt:lpstr>
      <vt:lpstr>Calibri</vt:lpstr>
      <vt:lpstr>Metro_TT_Blue_16x9_02-12</vt:lpstr>
      <vt:lpstr>Artificial Intelligence &amp; Machine Learning</vt:lpstr>
      <vt:lpstr>Lecture 1</vt:lpstr>
      <vt:lpstr>Geometric Viewpoint of Derivatives</vt:lpstr>
      <vt:lpstr>Lecture 2</vt:lpstr>
      <vt:lpstr>Easy Limits</vt:lpstr>
      <vt:lpstr>Continuity</vt:lpstr>
      <vt:lpstr>Continuity: Removable Discontinuity</vt:lpstr>
      <vt:lpstr>Lecture 3</vt:lpstr>
      <vt:lpstr>Derivative Formulas</vt:lpstr>
      <vt:lpstr>Lecture 4</vt:lpstr>
      <vt:lpstr>Chain Rule: Examples</vt:lpstr>
      <vt:lpstr>Higher Derivatives</vt:lpstr>
      <vt:lpstr>Lecture 5</vt:lpstr>
      <vt:lpstr>Implicit Differentiation: Examples</vt:lpstr>
      <vt:lpstr>Inverse Functions</vt:lpstr>
      <vt:lpstr>Inverse Functions: Examples</vt:lpstr>
      <vt:lpstr>Graphing an Inverse Function</vt:lpstr>
      <vt:lpstr>Lecture 6</vt:lpstr>
      <vt:lpstr>Derivatives of Exponentials</vt:lpstr>
      <vt:lpstr>Derivatives of Exponentials</vt:lpstr>
      <vt:lpstr>Derivatives of Exponentials</vt:lpstr>
      <vt:lpstr>Derivatives of Exponentials</vt:lpstr>
      <vt:lpstr>Natural Log (Inverse Function of e^x)</vt:lpstr>
      <vt:lpstr>Natural Log (Inverse Function of e^x)</vt:lpstr>
      <vt:lpstr>Derivatives of Exponentials</vt:lpstr>
      <vt:lpstr>Derivatives of Exponentials</vt:lpstr>
      <vt:lpstr>Exponential and Log: Examples</vt:lpstr>
      <vt:lpstr>Hyperbolic Sine and Cosine</vt:lpstr>
      <vt:lpstr>Hyperbolic Sine and Cosine</vt:lpstr>
      <vt:lpstr>Hyperbolic Sine and Cosine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275</cp:revision>
  <dcterms:created xsi:type="dcterms:W3CDTF">2014-11-18T06:53:54Z</dcterms:created>
  <dcterms:modified xsi:type="dcterms:W3CDTF">2017-03-22T01:20:10Z</dcterms:modified>
</cp:coreProperties>
</file>