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52"/>
  </p:notesMasterIdLst>
  <p:sldIdLst>
    <p:sldId id="329" r:id="rId2"/>
    <p:sldId id="330" r:id="rId3"/>
    <p:sldId id="362" r:id="rId4"/>
    <p:sldId id="386" r:id="rId5"/>
    <p:sldId id="400" r:id="rId6"/>
    <p:sldId id="391" r:id="rId7"/>
    <p:sldId id="363" r:id="rId8"/>
    <p:sldId id="399" r:id="rId9"/>
    <p:sldId id="402" r:id="rId10"/>
    <p:sldId id="404" r:id="rId11"/>
    <p:sldId id="403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393" r:id="rId23"/>
    <p:sldId id="394" r:id="rId24"/>
    <p:sldId id="395" r:id="rId25"/>
    <p:sldId id="396" r:id="rId26"/>
    <p:sldId id="397" r:id="rId27"/>
    <p:sldId id="398" r:id="rId28"/>
    <p:sldId id="364" r:id="rId29"/>
    <p:sldId id="392" r:id="rId30"/>
    <p:sldId id="365" r:id="rId31"/>
    <p:sldId id="401" r:id="rId32"/>
    <p:sldId id="390" r:id="rId33"/>
    <p:sldId id="366" r:id="rId34"/>
    <p:sldId id="384" r:id="rId35"/>
    <p:sldId id="389" r:id="rId36"/>
    <p:sldId id="387" r:id="rId37"/>
    <p:sldId id="388" r:id="rId38"/>
    <p:sldId id="367" r:id="rId39"/>
    <p:sldId id="368" r:id="rId40"/>
    <p:sldId id="374" r:id="rId41"/>
    <p:sldId id="376" r:id="rId42"/>
    <p:sldId id="377" r:id="rId43"/>
    <p:sldId id="379" r:id="rId44"/>
    <p:sldId id="381" r:id="rId45"/>
    <p:sldId id="382" r:id="rId46"/>
    <p:sldId id="383" r:id="rId47"/>
    <p:sldId id="385" r:id="rId48"/>
    <p:sldId id="373" r:id="rId49"/>
    <p:sldId id="370" r:id="rId50"/>
    <p:sldId id="372" r:id="rId51"/>
  </p:sldIdLst>
  <p:sldSz cx="12192000" cy="6858000"/>
  <p:notesSz cx="6858000" cy="9144000"/>
  <p:embeddedFontLst>
    <p:embeddedFont>
      <p:font typeface="Cambria Math" panose="02040503050406030204" pitchFamily="18" charset="0"/>
      <p:regular r:id="rId53"/>
    </p:embeddedFont>
    <p:embeddedFont>
      <p:font typeface="서울남산체 M" panose="02020603020101020101" pitchFamily="18" charset="-127"/>
      <p:regular r:id="rId54"/>
    </p:embeddedFont>
    <p:embeddedFont>
      <p:font typeface="Segoe UI" panose="020B0502040204020203" pitchFamily="34" charset="0"/>
      <p:regular r:id="rId55"/>
      <p:bold r:id="rId56"/>
      <p:italic r:id="rId57"/>
      <p:boldItalic r:id="rId58"/>
    </p:embeddedFont>
    <p:embeddedFont>
      <p:font typeface="맑은 고딕" panose="020B0503020000020004" pitchFamily="50" charset="-127"/>
      <p:regular r:id="rId59"/>
      <p:bold r:id="rId60"/>
    </p:embeddedFont>
    <p:embeddedFont>
      <p:font typeface="Calibri" panose="020F0502020204030204" pitchFamily="34" charset="0"/>
      <p:regular r:id="rId61"/>
      <p:bold r:id="rId62"/>
      <p:italic r:id="rId63"/>
      <p:boldItalic r:id="rId64"/>
    </p:embeddedFont>
    <p:embeddedFont>
      <p:font typeface="Segoe UI Light" panose="020B0502040204020203" pitchFamily="34" charset="0"/>
      <p:regular r:id="rId6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84551" autoAdjust="0"/>
  </p:normalViewPr>
  <p:slideViewPr>
    <p:cSldViewPr snapToGrid="0">
      <p:cViewPr varScale="1">
        <p:scale>
          <a:sx n="119" d="100"/>
          <a:sy n="119" d="100"/>
        </p:scale>
        <p:origin x="114" y="4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57" d="100"/>
          <a:sy n="157" d="100"/>
        </p:scale>
        <p:origin x="5214" y="108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1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10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462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70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485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026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159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2162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877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192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476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01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66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547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268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4055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505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0880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3295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50545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053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466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16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175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9436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9319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378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809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489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424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909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193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657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980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1390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1488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872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363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85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497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200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428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008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03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74295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1894114" y="2152038"/>
            <a:ext cx="8403772" cy="747897"/>
          </a:xfrm>
        </p:spPr>
        <p:txBody>
          <a:bodyPr/>
          <a:lstStyle>
            <a:lvl1pPr algn="just">
              <a:defRPr/>
            </a:lvl1pPr>
          </a:lstStyle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Programming</a:t>
            </a: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40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3" name="직사각형 2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chemeClr val="bg2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9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695761"/>
            <a:ext cx="8403772" cy="1495794"/>
          </a:xfrm>
        </p:spPr>
        <p:txBody>
          <a:bodyPr/>
          <a:lstStyle/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Artificial Intelligence &amp;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253" y="2601118"/>
            <a:ext cx="9144000" cy="2256631"/>
          </a:xfrm>
        </p:spPr>
        <p:txBody>
          <a:bodyPr>
            <a:noAutofit/>
          </a:bodyPr>
          <a:lstStyle/>
          <a:p>
            <a:pPr marL="342900" indent="-342900" algn="l">
              <a:buFontTx/>
              <a:buChar char="-"/>
            </a:pPr>
            <a:r>
              <a:rPr lang="en-US" sz="3000" dirty="0">
                <a:ea typeface="서울남산체 M" panose="02020603020101020101" pitchFamily="18" charset="-127"/>
              </a:rPr>
              <a:t>Basic</a:t>
            </a:r>
            <a:r>
              <a:rPr lang="ko-KR" altLang="en-US" sz="3000" dirty="0">
                <a:ea typeface="서울남산체 M" panose="02020603020101020101" pitchFamily="18" charset="-127"/>
              </a:rPr>
              <a:t> </a:t>
            </a:r>
            <a:r>
              <a:rPr lang="en-US" altLang="ko-KR" sz="3000">
                <a:ea typeface="서울남산체 M" panose="02020603020101020101" pitchFamily="18" charset="-127"/>
              </a:rPr>
              <a:t>Single-Variable Calculus (1)</a:t>
            </a:r>
            <a:endParaRPr lang="en-US" altLang="ko-KR" sz="3000" dirty="0">
              <a:ea typeface="서울남산체 M" panose="02020603020101020101" pitchFamily="18" charset="-127"/>
            </a:endParaRPr>
          </a:p>
          <a:p>
            <a:pPr marL="800100" lvl="1" indent="-342900" algn="l">
              <a:buFontTx/>
              <a:buChar char="-"/>
            </a:pPr>
            <a:r>
              <a:rPr lang="en-US" altLang="ko-KR" dirty="0"/>
              <a:t>Derivatives, Slope, Velocity, Rate of Change</a:t>
            </a:r>
          </a:p>
          <a:p>
            <a:pPr marL="800100" lvl="1" indent="-342900" algn="l">
              <a:buFontTx/>
              <a:buChar char="-"/>
            </a:pPr>
            <a:r>
              <a:rPr lang="en-US" altLang="ko-KR" dirty="0"/>
              <a:t>Limits, Continuity, Trigonometric Limits</a:t>
            </a:r>
          </a:p>
          <a:p>
            <a:pPr marL="800100" lvl="1" indent="-342900" algn="l">
              <a:buFontTx/>
              <a:buChar char="-"/>
            </a:pPr>
            <a:r>
              <a:rPr lang="en-US" altLang="ko-KR" dirty="0"/>
              <a:t>Derivatives of Products, Quotients, Sine, Cosine</a:t>
            </a:r>
          </a:p>
          <a:p>
            <a:pPr marL="800100" lvl="1" indent="-342900" algn="l">
              <a:buFontTx/>
              <a:buChar char="-"/>
            </a:pPr>
            <a:r>
              <a:rPr lang="en-US" altLang="ko-KR" dirty="0"/>
              <a:t>Chain Rule, Higher Derivatives</a:t>
            </a:r>
          </a:p>
          <a:p>
            <a:pPr marL="800100" lvl="1" indent="-342900" algn="l">
              <a:buFontTx/>
              <a:buChar char="-"/>
            </a:pPr>
            <a:r>
              <a:rPr lang="en-US" altLang="ko-KR" dirty="0"/>
              <a:t>Implicit differentiation, Inverses</a:t>
            </a:r>
          </a:p>
          <a:p>
            <a:pPr marL="800100" lvl="1" indent="-342900" algn="l">
              <a:buFontTx/>
              <a:buChar char="-"/>
            </a:pPr>
            <a:r>
              <a:rPr lang="en-US" altLang="ko-KR" dirty="0"/>
              <a:t>Exponential and Log</a:t>
            </a:r>
            <a:br>
              <a:rPr lang="en-US" altLang="ko-KR" dirty="0"/>
            </a:br>
            <a:r>
              <a:rPr lang="en-US" altLang="ko-KR" dirty="0"/>
              <a:t>Logarithmic Differentiation, Hyperbolic Functions</a:t>
            </a:r>
          </a:p>
          <a:p>
            <a:pPr marL="800100" lvl="1" indent="-342900" algn="l">
              <a:buFontTx/>
              <a:buChar char="-"/>
            </a:pPr>
            <a:endParaRPr lang="en-US" altLang="ko-KR" dirty="0"/>
          </a:p>
          <a:p>
            <a:pPr marL="800100" lvl="1" indent="-342900" algn="l">
              <a:buFontTx/>
              <a:buChar char="-"/>
            </a:pPr>
            <a:endParaRPr lang="en-US" altLang="ko-KR" dirty="0"/>
          </a:p>
          <a:p>
            <a:pPr marL="800100" lvl="1" indent="-342900" algn="l">
              <a:buFontTx/>
              <a:buChar char="-"/>
            </a:pPr>
            <a:endParaRPr lang="en-US" sz="2600" dirty="0">
              <a:ea typeface="서울남산체 M" panose="02020603020101020101" pitchFamily="18" charset="-127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56253" y="6155658"/>
            <a:ext cx="9144000" cy="4367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ctr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-7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marR="0" indent="0" algn="ctr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marR="0" indent="0" algn="ctr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18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marR="0" indent="0" algn="ctr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16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marR="0" indent="0" algn="ctr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16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Chris </a:t>
            </a:r>
            <a:r>
              <a:rPr lang="en-US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Ohk</a:t>
            </a:r>
            <a:r>
              <a:rPr 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(utilForever@gmail.com)</a:t>
            </a:r>
            <a:endParaRPr lang="en-US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pic>
        <p:nvPicPr>
          <p:cNvPr id="1028" name="Picture 4" descr="Machine Learning p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982" y="2252218"/>
            <a:ext cx="4133465" cy="295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19248" y="543951"/>
                <a:ext cx="11151917" cy="74789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dirty="0" smtClean="0">
                    <a:ea typeface="맑은 고딕" panose="020B0503020000020004" pitchFamily="50" charset="-127"/>
                  </a:rPr>
                  <a:t>Definition of Limit </a:t>
                </a:r>
                <a:endParaRPr lang="en-US" dirty="0"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9248" y="543951"/>
                <a:ext cx="11151917" cy="747897"/>
              </a:xfrm>
              <a:blipFill rotWithShape="0">
                <a:blip r:embed="rId3"/>
                <a:stretch>
                  <a:fillRect t="-39837" b="-544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 smtClean="0"/>
                  <a:t>입실론</a:t>
                </a:r>
                <a:r>
                  <a:rPr lang="en-US" altLang="ko-KR" sz="3000" dirty="0" smtClean="0"/>
                  <a:t>-</a:t>
                </a:r>
                <a:r>
                  <a:rPr lang="ko-KR" altLang="en-US" sz="3000" smtClean="0"/>
                  <a:t>델타의 정리</a:t>
                </a:r>
                <a:endParaRPr lang="en-US" altLang="ko-KR" sz="30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⟺∀</m:t>
                      </m:r>
                      <m:r>
                        <a:rPr lang="ko-KR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&gt;0, ∃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&gt;0, ∀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 smtClean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mtClean="0"/>
                  <a:t>에 대한 함수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mtClean="0"/>
                  <a:t>가 있을 때</a:t>
                </a:r>
                <a:r>
                  <a:rPr lang="en-US" altLang="ko-KR" dirty="0" smtClean="0"/>
                  <a:t>, </a:t>
                </a:r>
                <a:r>
                  <a:rPr lang="ko-KR" altLang="en-US" smtClean="0"/>
                  <a:t>임의의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ko-KR" altLang="en-US" smtClean="0"/>
                  <a:t>에 대해 적당한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ko-KR" altLang="en-US" dirty="0" smtClean="0"/>
                  <a:t>가 존재해</a:t>
                </a:r>
                <a: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dirty="0" smtClean="0"/>
                  <a:t>이면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dirty="0" smtClean="0"/>
                  <a:t>이 될 때</a:t>
                </a:r>
                <a:r>
                  <a:rPr lang="en-US" altLang="ko-KR" dirty="0" smtClean="0"/>
                  <a:t>,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mtClean="0"/>
                  <a:t>일 때 함수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mtClean="0"/>
                  <a:t>의 극한값을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smtClean="0"/>
                  <a:t>이라고 정의한다</a:t>
                </a:r>
                <a:r>
                  <a:rPr lang="en-US" altLang="ko-KR" dirty="0" smtClean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/>
                  <a:t>입실론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dirty="0" smtClean="0"/>
                  <a:t>) : </a:t>
                </a:r>
                <a:r>
                  <a:rPr lang="ko-KR" altLang="en-US" smtClean="0"/>
                  <a:t>오차</a:t>
                </a:r>
                <a:r>
                  <a:rPr lang="en-US" altLang="ko-KR" dirty="0" smtClean="0"/>
                  <a:t>(Error), </a:t>
                </a:r>
                <a:r>
                  <a:rPr lang="ko-KR" altLang="en-US" smtClean="0"/>
                  <a:t>델타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dirty="0" smtClean="0"/>
                  <a:t>) : </a:t>
                </a:r>
                <a:r>
                  <a:rPr lang="ko-KR" altLang="en-US" smtClean="0"/>
                  <a:t>거리</a:t>
                </a:r>
                <a:r>
                  <a:rPr lang="en-US" altLang="ko-KR" dirty="0" smtClean="0"/>
                  <a:t>(Distance)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4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36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19248" y="543951"/>
                <a:ext cx="11151917" cy="74789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dirty="0" smtClean="0">
                    <a:ea typeface="맑은 고딕" panose="020B0503020000020004" pitchFamily="50" charset="-127"/>
                  </a:rPr>
                  <a:t>Definition of Limit </a:t>
                </a:r>
                <a:endParaRPr lang="en-US" dirty="0"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9248" y="543951"/>
                <a:ext cx="11151917" cy="747897"/>
              </a:xfrm>
              <a:blipFill rotWithShape="0">
                <a:blip r:embed="rId3"/>
                <a:stretch>
                  <a:fillRect t="-39837" b="-544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3000" dirty="0" smtClean="0"/>
                  <a:t>“</a:t>
                </a:r>
                <a:r>
                  <a:rPr lang="ko-KR" altLang="en-US" sz="3000"/>
                  <a:t>임의의 </a:t>
                </a:r>
                <a14:m>
                  <m:oMath xmlns:m="http://schemas.openxmlformats.org/officeDocument/2006/math">
                    <m:r>
                      <a:rPr lang="ko-KR" altLang="en-US" sz="3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3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ko-KR" altLang="en-US" sz="3000" dirty="0"/>
                  <a:t>에 대해 </a:t>
                </a:r>
                <a:r>
                  <a:rPr lang="ko-KR" altLang="en-US" sz="3000"/>
                  <a:t>적당한 </a:t>
                </a:r>
                <a14:m>
                  <m:oMath xmlns:m="http://schemas.openxmlformats.org/officeDocument/2006/math">
                    <m:r>
                      <a:rPr lang="ko-KR" altLang="en-US" sz="3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3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ko-KR" altLang="en-US" sz="3000" dirty="0"/>
                  <a:t>가 존재해</a:t>
                </a:r>
                <a:r>
                  <a:rPr lang="en-US" altLang="ko-KR" sz="30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sz="30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ko-KR" alt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sz="3000" dirty="0"/>
                  <a:t>이면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ko-KR" alt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sz="3000" dirty="0"/>
                  <a:t>이 될 </a:t>
                </a:r>
                <a:r>
                  <a:rPr lang="ko-KR" altLang="en-US" sz="3000" dirty="0" smtClean="0"/>
                  <a:t>때</a:t>
                </a:r>
                <a:r>
                  <a:rPr lang="en-US" altLang="ko-KR" sz="3000" dirty="0" smtClean="0"/>
                  <a:t>”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/>
                  <a:t>임의의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ko-KR" altLang="en-US" smtClean="0"/>
                  <a:t>이라는 말은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dirty="0" smtClean="0"/>
                  <a:t>이 어떤 양수여도 된다는 뜻이다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r>
                  <a:rPr lang="ko-KR" altLang="en-US" smtClean="0"/>
                  <a:t>거기에 적절한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ko-KR" altLang="en-US" smtClean="0"/>
                  <a:t>가 존재해 저 조건을 만족시키기만 하면 된다</a:t>
                </a:r>
                <a:r>
                  <a:rPr lang="en-US" altLang="ko-KR" dirty="0" smtClean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/>
                  <a:t>절댓값이 접근을 어렵게 하는 부분이 있는데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dirty="0" smtClean="0"/>
                  <a:t>라는 것은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mtClean="0"/>
                  <a:t>에서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mtClean="0"/>
                  <a:t>까지의 거리가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dirty="0" smtClean="0"/>
                  <a:t>보다 작다는 것이고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(</a:t>
                </a:r>
                <a:r>
                  <a:rPr lang="ko-KR" altLang="en-US" smtClean="0"/>
                  <a:t>하지만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dirty="0" smtClean="0"/>
                  <a:t>니까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dirty="0" smtClean="0"/>
                  <a:t>)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dirty="0" smtClean="0"/>
                  <a:t>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dirty="0" smtClean="0"/>
                  <a:t>에서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smtClean="0"/>
                  <a:t>까지의 거리가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dirty="0" smtClean="0"/>
                  <a:t>보다 작다는 의미</a:t>
                </a:r>
                <a:endParaRPr lang="en-US" altLang="ko-KR" dirty="0" smtClean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dirty="0" smtClean="0"/>
                  <a:t>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mtClean="0"/>
                  <a:t>가</a:t>
                </a:r>
                <a:r>
                  <a:rPr lang="en-US" altLang="ko-KR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mtClean="0"/>
                  <a:t>에 접근하지만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mtClean="0"/>
                  <a:t>는 아니라는 말의 수학적 표현</a:t>
                </a:r>
                <a:endParaRPr lang="en-US" altLang="ko-KR" dirty="0" smtClean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mtClean="0"/>
                  <a:t>로</a:t>
                </a:r>
                <a:r>
                  <a:rPr lang="en-US" altLang="ko-KR" dirty="0" smtClean="0"/>
                  <a:t> </a:t>
                </a:r>
                <a:r>
                  <a:rPr lang="ko-KR" altLang="en-US" smtClean="0"/>
                  <a:t>갈 때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mtClean="0"/>
                  <a:t>가 어디로 가는지를 생각하면 안된다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r>
                  <a:rPr lang="ko-KR" altLang="en-US" smtClean="0"/>
                  <a:t>거꾸로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ko-KR" altLang="en-US" smtClean="0"/>
                  <a:t>에 대한 값을 생각하고 그에 따라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smtClean="0"/>
                  <a:t>값을 찾아야 한다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r>
                  <a:rPr lang="ko-KR" altLang="en-US" smtClean="0"/>
                  <a:t>이 논법은 극한의 존재성에 대해 논하는 것이지</a:t>
                </a:r>
                <a:r>
                  <a:rPr lang="en-US" altLang="ko-KR" dirty="0" smtClean="0"/>
                  <a:t>,</a:t>
                </a:r>
                <a:br>
                  <a:rPr lang="en-US" altLang="ko-KR" dirty="0" smtClean="0"/>
                </a:br>
                <a:r>
                  <a:rPr lang="ko-KR" altLang="en-US" smtClean="0"/>
                  <a:t>극한값을 찾는데 그 목적이 있는게 아니다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4"/>
                <a:stretch>
                  <a:fillRect l="-1694" t="-2589" b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73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19248" y="543951"/>
                <a:ext cx="11151917" cy="74789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dirty="0" smtClean="0">
                    <a:ea typeface="맑은 고딕" panose="020B0503020000020004" pitchFamily="50" charset="-127"/>
                  </a:rPr>
                  <a:t>Definition of Limit </a:t>
                </a:r>
                <a:endParaRPr lang="en-US" dirty="0"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9248" y="543951"/>
                <a:ext cx="11151917" cy="747897"/>
              </a:xfrm>
              <a:blipFill rotWithShape="0">
                <a:blip r:embed="rId3"/>
                <a:stretch>
                  <a:fillRect t="-39837" b="-544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 smtClean="0"/>
                  <a:t>정리하자면</a:t>
                </a:r>
                <a:r>
                  <a:rPr lang="en-US" altLang="ko-KR" sz="3000" dirty="0" smtClean="0"/>
                  <a:t>,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smtClean="0"/>
                  <a:t>이라는</a:t>
                </a:r>
                <a:r>
                  <a:rPr lang="en-US" altLang="ko-KR" dirty="0" smtClean="0"/>
                  <a:t> </a:t>
                </a:r>
                <a:r>
                  <a:rPr lang="ko-KR" altLang="en-US" smtClean="0"/>
                  <a:t>것은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ko-KR" altLang="en-US" smtClean="0"/>
                  <a:t>이 아무리 작아도 그에 따라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smtClean="0"/>
                  <a:t>적절한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ko-KR" altLang="en-US" smtClean="0"/>
                  <a:t>이 존재해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mtClean="0"/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mtClean="0"/>
                  <a:t>의 거리가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dirty="0" smtClean="0"/>
                  <a:t>보다 작기만 하면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ko-KR" altLang="en-US" smtClean="0"/>
                  <a:t>항상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smtClean="0"/>
                  <a:t>의 거리가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dirty="0" smtClean="0"/>
                  <a:t>보다 작게 된다는 뜻이다</a:t>
                </a:r>
                <a:r>
                  <a:rPr lang="en-US" altLang="ko-KR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 smtClean="0"/>
                  <a:t>더 쉽게 설명하자면</a:t>
                </a:r>
                <a:r>
                  <a:rPr lang="en-US" altLang="ko-KR" sz="3000" dirty="0" smtClean="0"/>
                  <a:t>,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/>
                  <a:t>이라는</a:t>
                </a:r>
                <a:r>
                  <a:rPr lang="en-US" altLang="ko-KR" dirty="0"/>
                  <a:t> </a:t>
                </a:r>
                <a:r>
                  <a:rPr lang="ko-KR" altLang="en-US"/>
                  <a:t>것은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ko-KR" altLang="en-US"/>
                  <a:t>이 아무리 </a:t>
                </a:r>
                <a:r>
                  <a:rPr lang="ko-KR" altLang="en-US" smtClean="0"/>
                  <a:t>작게 만들어도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 smtClean="0"/>
                  <a:t> 근처에서는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)∈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ko-KR" altLang="en-US" smtClean="0"/>
                  <a:t>이라는 뜻이다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4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79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19248" y="543951"/>
                <a:ext cx="11151917" cy="747897"/>
              </a:xfrm>
            </p:spPr>
            <p:txBody>
              <a:bodyPr/>
              <a:lstStyle/>
              <a:p>
                <a:r>
                  <a:rPr lang="en-US" altLang="ko-KR" dirty="0" smtClean="0">
                    <a:ea typeface="Cambria Math" panose="02040503050406030204" pitchFamily="18" charset="0"/>
                  </a:rPr>
                  <a:t>Examples: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dirty="0" smtClean="0">
                    <a:ea typeface="맑은 고딕" panose="020B0503020000020004" pitchFamily="50" charset="-127"/>
                  </a:rPr>
                  <a:t>Definition of Limit </a:t>
                </a:r>
                <a:endParaRPr lang="en-US" dirty="0"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9248" y="543951"/>
                <a:ext cx="11151917" cy="747897"/>
              </a:xfrm>
              <a:blipFill rotWithShape="0">
                <a:blip r:embed="rId3"/>
                <a:stretch>
                  <a:fillRect l="-3716" t="-39837" b="-544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13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3000" dirty="0" smtClean="0"/>
                  <a:t>Example 1.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3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3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→3</m:t>
                            </m:r>
                          </m:lim>
                        </m:limLow>
                      </m:fName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func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ko-KR" altLang="en-US" sz="3000" smtClean="0"/>
                  <a:t>임을 보여라</a:t>
                </a:r>
                <a:r>
                  <a:rPr lang="en-US" altLang="ko-KR" sz="3000" dirty="0" smtClean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/>
                  <a:t>일단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smtClean="0"/>
                  <a:t>이라는 함수에 대해</a:t>
                </a:r>
                <a:r>
                  <a:rPr lang="en-US" altLang="ko-KR" dirty="0" smtClean="0"/>
                  <a:t>, </a:t>
                </a:r>
                <a:r>
                  <a:rPr lang="ko-KR" altLang="en-US" smtClean="0"/>
                  <a:t>극한값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ko-KR" altLang="en-US" smtClean="0"/>
                  <a:t>와의 거리를 생각하면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−3|</m:t>
                    </m:r>
                  </m:oMath>
                </a14:m>
                <a:r>
                  <a:rPr lang="ko-KR" altLang="en-US" smtClean="0"/>
                  <a:t>이다</a:t>
                </a:r>
                <a:r>
                  <a:rPr lang="en-US" altLang="ko-KR" dirty="0" smtClean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/>
                  <a:t>이제 우리의 목적은 </a:t>
                </a:r>
                <a:r>
                  <a:rPr lang="en-US" altLang="ko-KR" dirty="0" smtClean="0"/>
                  <a:t>“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dirty="0" smtClean="0"/>
                  <a:t>이면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b="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dirty="0" smtClean="0"/>
                  <a:t>”</a:t>
                </a:r>
                <a:r>
                  <a:rPr lang="ko-KR" altLang="en-US" smtClean="0"/>
                  <a:t>이 되는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dirty="0" smtClean="0"/>
                  <a:t>를 찾는 것이다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r>
                  <a:rPr lang="ko-KR" altLang="en-US" smtClean="0"/>
                  <a:t>이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smtClean="0"/>
                  <a:t>로 놓으면 된다는 것을 쉽게 알 수 있다</a:t>
                </a:r>
                <a:r>
                  <a:rPr lang="en-US" altLang="ko-KR" dirty="0" smtClean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/>
                  <a:t>따라서 임의의 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ko-KR" altLang="en-US" smtClean="0"/>
                  <a:t>에 대해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smtClean="0"/>
                  <a:t>이라 두면</a:t>
                </a:r>
                <a:r>
                  <a:rPr lang="en-US" altLang="ko-KR" dirty="0" smtClean="0"/>
                  <a:t>,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dirty="0" smtClean="0"/>
                  <a:t>일 때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dirty="0" smtClean="0"/>
                  <a:t>이 된다</a:t>
                </a:r>
                <a:r>
                  <a:rPr lang="en-US" altLang="ko-KR" dirty="0" smtClean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/>
                  <a:t>따라서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→3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ko-KR" altLang="en-US" dirty="0" smtClean="0"/>
                  <a:t>이다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4"/>
                <a:stretch>
                  <a:fillRect l="-1694" t="-2713" r="-12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28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19248" y="543951"/>
                <a:ext cx="11151917" cy="747897"/>
              </a:xfrm>
            </p:spPr>
            <p:txBody>
              <a:bodyPr/>
              <a:lstStyle/>
              <a:p>
                <a:r>
                  <a:rPr lang="en-US" altLang="ko-KR" dirty="0" smtClean="0">
                    <a:ea typeface="Cambria Math" panose="02040503050406030204" pitchFamily="18" charset="0"/>
                  </a:rPr>
                  <a:t>Examples: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dirty="0" smtClean="0">
                    <a:ea typeface="맑은 고딕" panose="020B0503020000020004" pitchFamily="50" charset="-127"/>
                  </a:rPr>
                  <a:t>Definition of Limit </a:t>
                </a:r>
                <a:endParaRPr lang="en-US" dirty="0"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9248" y="543951"/>
                <a:ext cx="11151917" cy="747897"/>
              </a:xfrm>
              <a:blipFill rotWithShape="0">
                <a:blip r:embed="rId3"/>
                <a:stretch>
                  <a:fillRect l="-3716" t="-39837" b="-544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14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3000" dirty="0" smtClean="0"/>
                  <a:t>Example 2.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3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→4</m:t>
                            </m:r>
                          </m:lim>
                        </m:limLow>
                      </m:fName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sz="30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ko-KR" altLang="en-US" sz="3000"/>
                  <a:t>임을 </a:t>
                </a:r>
                <a:r>
                  <a:rPr lang="ko-KR" altLang="en-US" sz="3000"/>
                  <a:t>보여라</a:t>
                </a:r>
                <a:r>
                  <a:rPr lang="en-US" altLang="ko-KR" sz="3000" dirty="0" smtClean="0"/>
                  <a:t>.</a:t>
                </a:r>
                <a:endParaRPr lang="en-US" altLang="ko-KR" sz="300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Example </a:t>
                </a:r>
                <a:r>
                  <a:rPr lang="en-US" altLang="ko-KR" sz="3000" dirty="0" smtClean="0"/>
                  <a:t>3.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3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(3</m:t>
                        </m:r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func>
                    <m:r>
                      <a:rPr lang="en-US" altLang="ko-KR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ko-KR" altLang="en-US" sz="3000"/>
                  <a:t>임을 </a:t>
                </a:r>
                <a:r>
                  <a:rPr lang="ko-KR" altLang="en-US" sz="3000"/>
                  <a:t>보여라</a:t>
                </a:r>
                <a:r>
                  <a:rPr lang="en-US" altLang="ko-KR" sz="3000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Example </a:t>
                </a:r>
                <a:r>
                  <a:rPr lang="en-US" altLang="ko-KR" sz="3000" dirty="0" smtClean="0"/>
                  <a:t>4.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3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e>
                    </m:func>
                    <m:r>
                      <a:rPr lang="en-US" altLang="ko-KR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ko-KR" altLang="en-US" sz="3000"/>
                  <a:t>임을 </a:t>
                </a:r>
                <a:r>
                  <a:rPr lang="ko-KR" altLang="en-US" sz="3000"/>
                  <a:t>보여라</a:t>
                </a:r>
                <a:r>
                  <a:rPr lang="en-US" altLang="ko-KR" sz="3000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Example </a:t>
                </a:r>
                <a:r>
                  <a:rPr lang="en-US" altLang="ko-KR" sz="3000" dirty="0" smtClean="0"/>
                  <a:t>5.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3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e>
                    </m:func>
                    <m:r>
                      <a:rPr lang="en-US" altLang="ko-KR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ko-KR" altLang="en-US" sz="3000"/>
                  <a:t>임을 보여라</a:t>
                </a:r>
                <a:r>
                  <a:rPr lang="en-US" altLang="ko-KR" sz="30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endParaRPr lang="en-US" altLang="ko-KR" dirty="0" smtClean="0"/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4"/>
                <a:stretch>
                  <a:fillRect l="-1694" t="-27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97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smtClean="0">
                <a:ea typeface="맑은 고딕" panose="020B0503020000020004" pitchFamily="50" charset="-127"/>
              </a:rPr>
              <a:t>Convergence </a:t>
            </a:r>
            <a:r>
              <a:rPr lang="en-US" dirty="0" smtClean="0">
                <a:ea typeface="맑은 고딕" panose="020B0503020000020004" pitchFamily="50" charset="-127"/>
              </a:rPr>
              <a:t>and </a:t>
            </a:r>
            <a:r>
              <a:rPr lang="en-US" altLang="ko-KR" dirty="0">
                <a:ea typeface="맑은 고딕" panose="020B0503020000020004" pitchFamily="50" charset="-127"/>
              </a:rPr>
              <a:t>Divergence</a:t>
            </a:r>
            <a:endParaRPr lang="en-US" dirty="0"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15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2400" dirty="0" smtClean="0"/>
                  <a:t>수렴</a:t>
                </a:r>
                <a:r>
                  <a:rPr lang="en-US" altLang="ko-KR" sz="2400" dirty="0" smtClean="0"/>
                  <a:t>(Convergence) : </a:t>
                </a:r>
                <a:r>
                  <a:rPr lang="ko-KR" altLang="en-US" sz="2400" smtClean="0"/>
                  <a:t>한 점으로 모인다는 뜻</a:t>
                </a:r>
                <a:r>
                  <a:rPr lang="en-US" altLang="ko-KR" sz="2400" dirty="0" smtClean="0"/>
                  <a:t>. </a:t>
                </a:r>
                <a:r>
                  <a:rPr lang="ko-KR" altLang="en-US" sz="2400" smtClean="0"/>
                  <a:t>여러 값이 결국 한 값으로 모이게 되는 의미로 사용한다</a:t>
                </a:r>
                <a:r>
                  <a:rPr lang="en-US" altLang="ko-KR" sz="2400" dirty="0" smtClean="0"/>
                  <a:t>. </a:t>
                </a:r>
                <a:r>
                  <a:rPr lang="ko-KR" altLang="en-US" sz="2400" smtClean="0"/>
                  <a:t>즉</a:t>
                </a:r>
                <a:r>
                  <a:rPr lang="en-US" altLang="ko-KR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400" smtClean="0"/>
                  <a:t>가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2400" smtClean="0"/>
                  <a:t>에 한없이 가까워지거나 한없이 커지거나 작아지면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smtClean="0"/>
                  <a:t>도 어디로 한없이 가까워진다는 뜻</a:t>
                </a:r>
                <a:r>
                  <a:rPr lang="en-US" altLang="ko-KR" sz="2400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ko-KR" sz="2400" dirty="0" smtClean="0"/>
              </a:p>
              <a:p>
                <a:pPr>
                  <a:lnSpc>
                    <a:spcPct val="100000"/>
                  </a:lnSpc>
                </a:pPr>
                <a:r>
                  <a:rPr lang="ko-KR" altLang="en-US" sz="2400" dirty="0" smtClean="0"/>
                  <a:t>발산</a:t>
                </a:r>
                <a:r>
                  <a:rPr lang="en-US" altLang="ko-KR" sz="2400" dirty="0" smtClean="0"/>
                  <a:t>(Divergence) : </a:t>
                </a:r>
                <a:r>
                  <a:rPr lang="ko-KR" altLang="en-US" sz="2400" smtClean="0"/>
                  <a:t>어떤 값으로 가까워지는지 모르거나 계산할 수 없다는 뜻</a:t>
                </a:r>
                <a:r>
                  <a:rPr lang="en-US" altLang="ko-KR" sz="2400" dirty="0" smtClean="0"/>
                  <a:t>. </a:t>
                </a:r>
                <a:r>
                  <a:rPr lang="ko-KR" altLang="en-US" sz="2400" smtClean="0"/>
                  <a:t>수렴하지 않으면 발산한다</a:t>
                </a:r>
                <a:r>
                  <a:rPr lang="en-US" altLang="ko-KR" sz="2400" dirty="0" smtClean="0"/>
                  <a:t>. </a:t>
                </a:r>
                <a:r>
                  <a:rPr lang="ko-KR" altLang="en-US" sz="2400" smtClean="0"/>
                  <a:t>수열이 계속 커지는 양의 무한대로 발산</a:t>
                </a:r>
                <a:r>
                  <a:rPr lang="en-US" altLang="ko-KR" sz="2400" dirty="0" smtClean="0"/>
                  <a:t>, </a:t>
                </a:r>
                <a:r>
                  <a:rPr lang="ko-KR" altLang="en-US" sz="2400" smtClean="0"/>
                  <a:t>수열이 계속 작아지는 음의 무한대로 발산이 있다</a:t>
                </a:r>
                <a:r>
                  <a:rPr lang="en-US" altLang="ko-KR" sz="2400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altLang="ko-KR" sz="2400" dirty="0" smtClean="0"/>
              </a:p>
              <a:p>
                <a:pPr>
                  <a:lnSpc>
                    <a:spcPct val="100000"/>
                  </a:lnSpc>
                </a:pPr>
                <a:r>
                  <a:rPr lang="ko-KR" altLang="en-US" sz="2400" dirty="0" smtClean="0"/>
                  <a:t>진동 </a:t>
                </a:r>
                <a:r>
                  <a:rPr lang="en-US" altLang="ko-KR" sz="2400" dirty="0" smtClean="0"/>
                  <a:t>: </a:t>
                </a:r>
                <a:r>
                  <a:rPr lang="ko-KR" altLang="en-US" sz="2400" smtClean="0"/>
                  <a:t>양의 무한대로 발산하지도 않고</a:t>
                </a:r>
                <a:r>
                  <a:rPr lang="en-US" altLang="ko-KR" sz="2400" dirty="0" smtClean="0"/>
                  <a:t>, </a:t>
                </a:r>
                <a:r>
                  <a:rPr lang="ko-KR" altLang="en-US" sz="2400" smtClean="0"/>
                  <a:t>음의 무한대로 발산하지도 않는 발산</a:t>
                </a:r>
                <a:endParaRPr lang="en-US" altLang="ko-KR" sz="24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1, −1, 1, −1, …</m:t>
                      </m:r>
                    </m:oMath>
                  </m:oMathPara>
                </a14:m>
                <a:endParaRPr lang="en-US" altLang="ko-KR" sz="2400" dirty="0" smtClean="0"/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l="-1366" t="-1973" r="-6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35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smtClean="0">
                <a:ea typeface="맑은 고딕" panose="020B0503020000020004" pitchFamily="50" charset="-127"/>
              </a:rPr>
              <a:t>Properties of Limit</a:t>
            </a:r>
            <a:endParaRPr lang="en-US" dirty="0"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16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3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3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3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3000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3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300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3000" dirty="0" smtClean="0"/>
                  <a:t> (</a:t>
                </a:r>
                <a14:m>
                  <m:oMath xmlns:m="http://schemas.openxmlformats.org/officeDocument/2006/math">
                    <m:r>
                      <a:rPr lang="ko-KR" altLang="en-US" sz="3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3000" dirty="0" smtClean="0"/>
                  <a:t>, </a:t>
                </a:r>
                <a14:m>
                  <m:oMath xmlns:m="http://schemas.openxmlformats.org/officeDocument/2006/math">
                    <m:r>
                      <a:rPr lang="ko-KR" altLang="en-US" sz="3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sz="3000" dirty="0" smtClean="0"/>
                  <a:t>는 실수</a:t>
                </a:r>
                <a:r>
                  <a:rPr lang="en-US" altLang="ko-KR" sz="3000" dirty="0" smtClean="0"/>
                  <a:t>)</a:t>
                </a:r>
                <a:r>
                  <a:rPr lang="ko-KR" altLang="en-US" sz="3000" smtClean="0"/>
                  <a:t>일 때</a:t>
                </a:r>
                <a:r>
                  <a:rPr lang="en-US" altLang="ko-KR" sz="3000" dirty="0" smtClean="0"/>
                  <a:t>,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dirty="0" smtClean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±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ko-KR" dirty="0" smtClean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altLang="ko-KR" dirty="0" smtClean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US" altLang="ko-KR" dirty="0" smtClean="0"/>
                  <a:t> 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 smtClean="0"/>
                  <a:t>)</a:t>
                </a:r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endParaRPr lang="en-US" altLang="ko-KR" dirty="0"/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t="-27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99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smtClean="0">
                <a:ea typeface="맑은 고딕" panose="020B0503020000020004" pitchFamily="50" charset="-127"/>
              </a:rPr>
              <a:t>Squeeze Theorem</a:t>
            </a:r>
            <a:endParaRPr lang="en-US" dirty="0"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17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 smtClean="0"/>
                  <a:t>조임 정리 </a:t>
                </a:r>
                <a:r>
                  <a:rPr lang="en-US" altLang="ko-KR" sz="3000" dirty="0" smtClean="0"/>
                  <a:t>: </a:t>
                </a:r>
                <a:r>
                  <a:rPr lang="ko-KR" altLang="en-US" sz="3000" smtClean="0"/>
                  <a:t>샌드위치 정리</a:t>
                </a:r>
                <a:r>
                  <a:rPr lang="en-US" altLang="ko-KR" sz="3000" dirty="0" smtClean="0"/>
                  <a:t>(Sandwich Theorem)</a:t>
                </a:r>
                <a:r>
                  <a:rPr lang="ko-KR" altLang="en-US" sz="3000" smtClean="0"/>
                  <a:t>라고도 한다</a:t>
                </a:r>
                <a:r>
                  <a:rPr lang="en-US" altLang="ko-KR" sz="3000" dirty="0" smtClean="0"/>
                  <a:t>.</a:t>
                </a:r>
                <a:br>
                  <a:rPr lang="en-US" altLang="ko-KR" sz="3000" dirty="0" smtClean="0"/>
                </a:br>
                <a:r>
                  <a:rPr lang="ko-KR" altLang="en-US" sz="3000" smtClean="0"/>
                  <a:t>함수중에서 어떤 값에 의해 유계되며 진동하는 함수나 또는</a:t>
                </a:r>
                <a:r>
                  <a:rPr lang="en-US" altLang="ko-KR" sz="3000" dirty="0" smtClean="0"/>
                  <a:t/>
                </a:r>
                <a:br>
                  <a:rPr lang="en-US" altLang="ko-KR" sz="3000" dirty="0" smtClean="0"/>
                </a:br>
                <a:r>
                  <a:rPr lang="ko-KR" altLang="en-US" sz="3000" smtClean="0"/>
                  <a:t>그러한 함수의 극한값을 직접 구하는 것은 힘들다</a:t>
                </a:r>
                <a:r>
                  <a:rPr lang="en-US" altLang="ko-KR" sz="3000" dirty="0" smtClean="0"/>
                  <a:t>.</a:t>
                </a:r>
                <a:br>
                  <a:rPr lang="en-US" altLang="ko-KR" sz="3000" dirty="0" smtClean="0"/>
                </a:br>
                <a:r>
                  <a:rPr lang="ko-KR" altLang="en-US" sz="3000" smtClean="0"/>
                  <a:t>하지만 그 함수와 같은 극한값을 갖는 두 함수 사이에 존재한다면</a:t>
                </a:r>
                <a:r>
                  <a:rPr lang="en-US" altLang="ko-KR" sz="3000" dirty="0" smtClean="0"/>
                  <a:t>,</a:t>
                </a:r>
                <a:br>
                  <a:rPr lang="en-US" altLang="ko-KR" sz="3000" dirty="0" smtClean="0"/>
                </a:br>
                <a:r>
                  <a:rPr lang="ko-KR" altLang="en-US" sz="3000" smtClean="0"/>
                  <a:t>함수의 극한값을 구하는 것이 가능하다</a:t>
                </a:r>
                <a:r>
                  <a:rPr lang="en-US" altLang="ko-KR" sz="3000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 smtClean="0"/>
                  <a:t>함수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ko-KR" altLang="en-US" sz="3000" smtClean="0"/>
                  <a:t>가</a:t>
                </a:r>
                <a:r>
                  <a:rPr lang="en-US" altLang="ko-KR" sz="3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ko-KR" altLang="en-US" sz="3000" smtClean="0"/>
                  <a:t>인 점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ko-KR" altLang="en-US" sz="3000" smtClean="0"/>
                  <a:t>를 포함하는 개구간에 있는</a:t>
                </a:r>
                <a:r>
                  <a:rPr lang="en-US" altLang="ko-KR" sz="3000" dirty="0" smtClean="0"/>
                  <a:t/>
                </a:r>
                <a:br>
                  <a:rPr lang="en-US" altLang="ko-KR" sz="3000" dirty="0" smtClean="0"/>
                </a:br>
                <a:r>
                  <a:rPr lang="ko-KR" altLang="en-US" sz="3000" smtClean="0"/>
                  <a:t>모든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3000" smtClean="0"/>
                  <a:t>에 대해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3000" dirty="0" smtClean="0"/>
                  <a:t>이고</a:t>
                </a:r>
                <a:r>
                  <a:rPr lang="en-US" altLang="ko-KR" sz="3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sz="300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3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3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sz="3000" dirty="0" smtClean="0"/>
                  <a:t>이면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3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sz="3000" dirty="0" smtClean="0"/>
                  <a:t>이다</a:t>
                </a:r>
                <a:r>
                  <a:rPr lang="en-US" altLang="ko-KR" sz="3000" dirty="0" smtClean="0"/>
                  <a:t>.</a:t>
                </a:r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88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smtClean="0">
                <a:ea typeface="맑은 고딕" panose="020B0503020000020004" pitchFamily="50" charset="-127"/>
              </a:rPr>
              <a:t>Examples: Squeeze Theorem</a:t>
            </a:r>
            <a:endParaRPr lang="en-US" dirty="0"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18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3000" dirty="0" smtClean="0"/>
                  <a:t>Example 1.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3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func>
                      <m:funcPr>
                        <m:ctrlPr>
                          <a:rPr lang="en-US" altLang="ko-KR" sz="3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00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3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3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altLang="ko-KR" sz="3000" dirty="0" smtClean="0"/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l="-1694" t="-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72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 smtClean="0">
                <a:ea typeface="맑은 고딕" panose="020B0503020000020004" pitchFamily="50" charset="-127"/>
              </a:rPr>
              <a:t>L`Hospital’s</a:t>
            </a:r>
            <a:r>
              <a:rPr lang="en-US" dirty="0" smtClean="0">
                <a:ea typeface="맑은 고딕" panose="020B0503020000020004" pitchFamily="50" charset="-127"/>
              </a:rPr>
              <a:t> Theorem</a:t>
            </a:r>
            <a:endParaRPr lang="en-US" dirty="0"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19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 smtClean="0"/>
                  <a:t>로피탈의 정리 </a:t>
                </a:r>
                <a:r>
                  <a:rPr lang="en-US" altLang="ko-KR" sz="3000" dirty="0" smtClean="0"/>
                  <a:t>: </a:t>
                </a:r>
                <a:r>
                  <a:rPr lang="ko-KR" altLang="en-US" sz="3000" smtClean="0"/>
                  <a:t>두 함수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30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000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ko-KR" sz="3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3000" dirty="0" smtClean="0"/>
                  <a:t> </a:t>
                </a:r>
                <a:r>
                  <a:rPr lang="ko-KR" altLang="en-US" sz="3000" dirty="0" smtClean="0"/>
                  <a:t>모두</a:t>
                </a:r>
                <a:endParaRPr lang="en-US" altLang="ko-KR" sz="3000" dirty="0" smtClean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ko-KR" altLang="en-US" smtClean="0"/>
                  <a:t>를 포함하는 개구간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ko-KR" altLang="en-US" smtClean="0"/>
                  <a:t>에서 연속이고 미분 가능하며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(</a:t>
                </a:r>
                <a:r>
                  <a:rPr lang="ko-KR" altLang="en-US" smtClean="0"/>
                  <a:t>단</a:t>
                </a:r>
                <a:r>
                  <a:rPr lang="en-US" altLang="ko-KR" dirty="0" smtClean="0"/>
                  <a:t>, </a:t>
                </a:r>
                <a:r>
                  <a:rPr lang="ko-KR" altLang="en-US" smtClean="0"/>
                  <a:t>한 점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ko-KR" altLang="en-US" smtClean="0"/>
                  <a:t>에서만 미분 불가</a:t>
                </a:r>
                <a:r>
                  <a:rPr lang="en-US" altLang="ko-KR" dirty="0" smtClean="0"/>
                  <a:t>/</a:t>
                </a:r>
                <a:r>
                  <a:rPr lang="ko-KR" altLang="en-US" smtClean="0"/>
                  <a:t>불연속이어도 무방</a:t>
                </a:r>
                <a:r>
                  <a:rPr lang="en-US" altLang="ko-KR" dirty="0" smtClean="0"/>
                  <a:t>)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ko-KR" altLang="en-US" dirty="0" smtClean="0"/>
                  <a:t>이고</a:t>
                </a:r>
                <a:endParaRPr lang="en-US" altLang="ko-KR" dirty="0" smtClean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ko-KR" altLang="en-US" smtClean="0"/>
                  <a:t>가 존재하며</a:t>
                </a:r>
                <a:endParaRPr lang="en-US" altLang="ko-KR" dirty="0" smtClean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ko-KR" altLang="en-US" smtClean="0"/>
                  <a:t>를 제외한 개구간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ko-KR" altLang="en-US" smtClean="0"/>
                  <a:t>의 모든 점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 smtClean="0"/>
                  <a:t>에서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ko-KR" altLang="en-US" dirty="0" smtClean="0"/>
                  <a:t>이면</a:t>
                </a:r>
                <a:endParaRPr lang="en-US" altLang="ko-KR" dirty="0" smtClean="0"/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24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Lecture 1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Derivatives, Slope, Velocity, and Rate of Change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3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smtClean="0">
                <a:ea typeface="맑은 고딕" panose="020B0503020000020004" pitchFamily="50" charset="-127"/>
              </a:rPr>
              <a:t>Examples: </a:t>
            </a:r>
            <a:r>
              <a:rPr lang="en-US" dirty="0" err="1" smtClean="0">
                <a:ea typeface="맑은 고딕" panose="020B0503020000020004" pitchFamily="50" charset="-127"/>
              </a:rPr>
              <a:t>L`Hospital’s</a:t>
            </a:r>
            <a:r>
              <a:rPr lang="en-US" dirty="0" smtClean="0">
                <a:ea typeface="맑은 고딕" panose="020B0503020000020004" pitchFamily="50" charset="-127"/>
              </a:rPr>
              <a:t> Theorem</a:t>
            </a:r>
            <a:endParaRPr lang="en-US" dirty="0"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20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3000" dirty="0" smtClean="0"/>
                  <a:t>Example 1.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3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3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30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unc>
                                  <m:funcPr>
                                    <m:ctrlPr>
                                      <a:rPr lang="en-US" altLang="ko-KR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30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ko-KR" sz="3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sup>
                            </m:sSup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3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30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unc>
                                  <m:funcPr>
                                    <m:ctrlPr>
                                      <a:rPr lang="en-US" altLang="ko-KR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3000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altLang="ko-KR" sz="3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sup>
                            </m:sSup>
                          </m:num>
                          <m:den>
                            <m:func>
                              <m:funcPr>
                                <m:ctrlPr>
                                  <a:rPr lang="en-US" altLang="ko-KR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30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ko-KR" sz="3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ko-KR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30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ko-KR" sz="3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altLang="ko-KR" sz="3000" dirty="0"/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l="-16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07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 smtClean="0">
                <a:ea typeface="맑은 고딕" panose="020B0503020000020004" pitchFamily="50" charset="-127"/>
              </a:rPr>
              <a:t>Stolz-Cesaro</a:t>
            </a:r>
            <a:r>
              <a:rPr lang="en-US" dirty="0" smtClean="0">
                <a:ea typeface="맑은 고딕" panose="020B0503020000020004" pitchFamily="50" charset="-127"/>
              </a:rPr>
              <a:t> Theorem</a:t>
            </a:r>
            <a:endParaRPr lang="en-US" dirty="0"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21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 smtClean="0"/>
                  <a:t>슈톨츠</a:t>
                </a:r>
                <a:r>
                  <a:rPr lang="en-US" altLang="ko-KR" sz="3000" dirty="0" smtClean="0"/>
                  <a:t>-</a:t>
                </a:r>
                <a:r>
                  <a:rPr lang="ko-KR" altLang="en-US" sz="3000" smtClean="0"/>
                  <a:t>체사로 정리 </a:t>
                </a:r>
                <a:r>
                  <a:rPr lang="en-US" altLang="ko-KR" sz="3000" dirty="0" smtClean="0"/>
                  <a:t>: </a:t>
                </a:r>
                <a:r>
                  <a:rPr lang="ko-KR" altLang="en-US" sz="3000" smtClean="0"/>
                  <a:t>로피탈 정리의 이산적인 형태 </a:t>
                </a:r>
                <a:r>
                  <a:rPr lang="en-US" altLang="ko-KR" sz="3000" dirty="0" smtClean="0"/>
                  <a:t>(</a:t>
                </a:r>
                <a:r>
                  <a:rPr lang="ko-KR" altLang="en-US" sz="3000" smtClean="0"/>
                  <a:t>수열 버전</a:t>
                </a:r>
                <a:r>
                  <a:rPr lang="en-US" altLang="ko-KR" sz="3000" dirty="0" smtClean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/>
                  <a:t>각 항이 실수인 수열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ko-KR" altLang="en-US" smtClean="0"/>
                  <a:t>을</a:t>
                </a:r>
                <a:r>
                  <a:rPr lang="en-US" altLang="ko-KR" dirty="0" smtClean="0"/>
                  <a:t> </a:t>
                </a:r>
                <a:r>
                  <a:rPr lang="ko-KR" altLang="en-US" smtClean="0"/>
                  <a:t>생각하자</a:t>
                </a:r>
                <a:r>
                  <a:rPr lang="en-US" altLang="ko-KR" dirty="0" smtClean="0"/>
                  <a:t>.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ko-KR" altLang="en-US" smtClean="0"/>
                  <a:t>이 단조 증가 또는 단조 감소하며 발산할 때</a:t>
                </a:r>
                <a:r>
                  <a:rPr lang="en-US" altLang="ko-KR" dirty="0" smtClean="0"/>
                  <a:t>, </a:t>
                </a:r>
                <a:r>
                  <a:rPr lang="ko-KR" altLang="en-US" smtClean="0"/>
                  <a:t>다음이 성립된다</a:t>
                </a:r>
                <a:r>
                  <a:rPr lang="en-US" altLang="ko-KR" dirty="0" smtClean="0"/>
                  <a:t>.</a:t>
                </a: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ko-KR" altLang="en-US"/>
                        <m:t>⟹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35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Continuity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함수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000"/>
                  <a:t>가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3000"/>
                  <a:t>에서 연속</a:t>
                </a:r>
                <a:r>
                  <a:rPr lang="en-US" altLang="ko-KR" sz="3000" dirty="0"/>
                  <a:t>(Continuous)</a:t>
                </a:r>
                <a:r>
                  <a:rPr lang="ko-KR" altLang="en-US" sz="3000"/>
                  <a:t>일 조건</a:t>
                </a:r>
                <a:r>
                  <a:rPr lang="en-US" altLang="ko-KR" sz="3000" dirty="0"/>
                  <a:t/>
                </a:r>
                <a:br>
                  <a:rPr lang="en-US" altLang="ko-KR" sz="300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4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3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3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3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  <m:t>,       </m:t>
                            </m:r>
                            <m: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3000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위 함수는 불연속</a:t>
                </a:r>
                <a:r>
                  <a:rPr lang="en-US" altLang="ko-KR" dirty="0"/>
                  <a:t>(Discontinuous) </a:t>
                </a:r>
                <a:r>
                  <a:rPr lang="ko-KR" altLang="en-US"/>
                  <a:t>함수다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ko-KR" altLang="en-US"/>
                  <a:t>일 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이지만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/>
                  <a:t>이다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en-US" altLang="ko-KR" dirty="0"/>
                  <a:t>(0</a:t>
                </a:r>
                <a:r>
                  <a:rPr lang="ko-KR" altLang="en-US"/>
                  <a:t>의 왼쪽에서는 연속이지만</a:t>
                </a:r>
                <a:r>
                  <a:rPr lang="en-US" altLang="ko-KR" dirty="0"/>
                  <a:t>, </a:t>
                </a:r>
                <a:r>
                  <a:rPr lang="ko-KR" altLang="en-US"/>
                  <a:t>오른쪽에서는 아니다</a:t>
                </a:r>
                <a:r>
                  <a:rPr lang="en-US" altLang="ko-KR" dirty="0"/>
                  <a:t>.)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240" y="3920067"/>
            <a:ext cx="35909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9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44" y="4582583"/>
            <a:ext cx="5029200" cy="1809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없앨 수 있는 불연속성</a:t>
                </a:r>
                <a:r>
                  <a:rPr lang="en-US" altLang="ko-KR" sz="3000" dirty="0"/>
                  <a:t> : </a:t>
                </a:r>
                <a:r>
                  <a:rPr lang="ko-KR" altLang="en-US" sz="3000" dirty="0"/>
                  <a:t>한 점을 제외하고 모든 곳에서 연속인 함수</a:t>
                </a:r>
                <a:endParaRPr lang="en-US" altLang="ko-KR" sz="3000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좌극한</a:t>
                </a:r>
                <a:r>
                  <a:rPr lang="en-US" altLang="ko-KR" dirty="0"/>
                  <a:t>(Left-Hand Limit)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일 때의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dirty="0"/>
                  <a:t>다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우극한</a:t>
                </a:r>
                <a:r>
                  <a:rPr lang="en-US" altLang="ko-KR" dirty="0"/>
                  <a:t>(Right-Hand Limit)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일 때의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dirty="0"/>
                  <a:t>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만약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3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3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sz="3000" dirty="0"/>
                  <a:t>인데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000" dirty="0"/>
                  <a:t>이 아니거나</a:t>
                </a:r>
                <a:r>
                  <a:rPr lang="en-US" altLang="ko-KR" sz="3200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sz="3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000" dirty="0"/>
                  <a:t>이 정의되지 않았다면</a:t>
                </a:r>
                <a:r>
                  <a:rPr lang="en-US" altLang="ko-KR" sz="3000" dirty="0"/>
                  <a:t>, </a:t>
                </a:r>
                <a:r>
                  <a:rPr lang="ko-KR" altLang="en-US" sz="3000" dirty="0"/>
                  <a:t>불연속성을 없앨 수 있다</a:t>
                </a:r>
                <a:r>
                  <a:rPr lang="en-US" altLang="ko-KR" sz="3000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4"/>
                <a:stretch>
                  <a:fillRect l="-1694" t="-2589" r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Continuity: Removable Discontinuity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2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비약 불연속성 또는 뜀 불연속성 </a:t>
                </a:r>
                <a:r>
                  <a:rPr lang="en-US" altLang="ko-KR" sz="3000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3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sz="3000" dirty="0"/>
                  <a:t>이 존재하고</a:t>
                </a:r>
                <a:r>
                  <a:rPr lang="en-US" altLang="ko-KR" sz="3000" dirty="0"/>
                  <a:t/>
                </a:r>
                <a:br>
                  <a:rPr lang="en-US" altLang="ko-KR" sz="300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3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sz="3000" dirty="0"/>
                  <a:t>도 존재하지만</a:t>
                </a:r>
                <a:r>
                  <a:rPr lang="en-US" altLang="ko-KR" sz="3000" dirty="0"/>
                  <a:t>, </a:t>
                </a:r>
                <a:r>
                  <a:rPr lang="ko-KR" altLang="en-US" sz="3000" dirty="0"/>
                  <a:t>두 값이 서로 같지 않은 함수</a:t>
                </a:r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94" t="-27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Continuity: Jump Discontinuity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633" y="2926079"/>
            <a:ext cx="3837021" cy="346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무한 불연속성</a:t>
                </a:r>
                <a:endParaRPr lang="en-US" altLang="ko-KR" sz="3000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좌극한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우극한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Continuity: Infinite Discontinuity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569" y="3420533"/>
            <a:ext cx="31051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1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Continuity: Other Discontinuity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259" y="2069449"/>
            <a:ext cx="4699572" cy="359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 smtClean="0"/>
                  <a:t>함수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3000" dirty="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3000" dirty="0"/>
                  <a:t>에서 미분 가능하면</a:t>
                </a:r>
                <a:r>
                  <a:rPr lang="en-US" altLang="ko-KR" sz="3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30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3000" dirty="0"/>
                  <a:t>에서 연속이다</a:t>
                </a:r>
                <a:r>
                  <a:rPr lang="en-US" altLang="ko-KR" sz="30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증명</a:t>
                </a:r>
                <a:endParaRPr lang="en-US" altLang="ko-KR" sz="3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lim>
                      </m:limLow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∙0=0</m:t>
                      </m:r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b="1" u="sng" dirty="0"/>
                  <a:t>주의 </a:t>
                </a:r>
                <a:r>
                  <a:rPr lang="en-US" altLang="ko-KR" sz="3000" b="1" u="sng" dirty="0"/>
                  <a:t>: </a:t>
                </a:r>
                <a:r>
                  <a:rPr lang="ko-KR" altLang="en-US" sz="3000" b="1" u="sng" dirty="0"/>
                  <a:t>역은 성립하지 않는다</a:t>
                </a:r>
                <a:r>
                  <a:rPr lang="en-US" altLang="ko-KR" sz="3000" b="1" u="sng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연속하다고 항상 미분 가능하진 않다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예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2">
                  <a:lnSpc>
                    <a:spcPct val="100000"/>
                  </a:lnSpc>
                </a:pPr>
                <a:r>
                  <a:rPr lang="ko-KR" altLang="en-US" dirty="0" smtClean="0"/>
                  <a:t>연속인 함수</a:t>
                </a:r>
                <a:endParaRPr lang="en-US" altLang="ko-KR" dirty="0" smtClean="0"/>
              </a:p>
              <a:p>
                <a:pPr lvl="2">
                  <a:lnSpc>
                    <a:spcPct val="100000"/>
                  </a:lnSpc>
                </a:pPr>
                <a:r>
                  <a:rPr lang="ko-KR" altLang="en-US" dirty="0" smtClean="0"/>
                  <a:t>하지만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 smtClean="0"/>
                  <a:t>에서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smtClean="0"/>
                  <a:t>이므로 미분 가능하지 않다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Differentiable implies Continuous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18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Lecture 3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Derivatives of Products, Quotients, Sine, and Cosine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9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Derivative Formulas</a:t>
            </a:r>
            <a:endParaRPr lang="en-US" dirty="0"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b="0" dirty="0"/>
                  <a:t>덧셈</a:t>
                </a:r>
                <a:r>
                  <a:rPr lang="en-US" altLang="ko-KR" sz="3000" b="0" dirty="0"/>
                  <a:t>, </a:t>
                </a:r>
                <a:r>
                  <a:rPr lang="ko-KR" altLang="en-US" sz="3000" b="0" dirty="0"/>
                  <a:t>뺄셈의 미분</a:t>
                </a:r>
                <a:endParaRPr lang="en-US" altLang="ko-KR" sz="30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sz="2400" b="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곱셈의 미분</a:t>
                </a:r>
                <a:endParaRPr lang="en-US" altLang="ko-KR" sz="30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분수의 미분</a:t>
                </a:r>
                <a:endParaRPr lang="en-US" altLang="ko-KR" sz="3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사인과 코사인의 미분</a:t>
                </a:r>
                <a:endParaRPr lang="en-US" altLang="ko-KR" sz="3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unc>
                        <m:func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unc>
                        <m:func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altLang="ko-KR" sz="3000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11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Geometric Viewpoint of Derivatives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869" y="1652931"/>
            <a:ext cx="59245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0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Lecture 4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Chain Rule, and Higher Derivatives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70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Chain Rule: Examples</a:t>
            </a:r>
            <a:endParaRPr lang="en-US" dirty="0"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>
                        <m:f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Example 1.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3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Example 2.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func>
                      <m:func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3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3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Example 3.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altLang="ko-KR" sz="3000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11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Higher Derivatives</a:t>
            </a:r>
            <a:endParaRPr lang="en-US" dirty="0"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2351598"/>
            <a:ext cx="27051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6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Lecture 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978950" y="3425825"/>
            <a:ext cx="10240453" cy="498598"/>
          </a:xfrm>
        </p:spPr>
        <p:txBody>
          <a:bodyPr/>
          <a:lstStyle/>
          <a:p>
            <a:r>
              <a:rPr lang="en-US" altLang="ko-KR" dirty="0"/>
              <a:t>Implicit Differentiation and Inverse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50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Implicit Differentiation: </a:t>
            </a:r>
            <a:r>
              <a:rPr lang="en-US" dirty="0">
                <a:ea typeface="맑은 고딕" panose="020B0503020000020004" pitchFamily="50" charset="-127"/>
              </a:rPr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Example 1.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Example 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3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0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3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3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sz="3000" i="1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Example 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3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3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3000" b="0" i="1" dirty="0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ko-KR" sz="3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3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30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3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3000" i="1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7"/>
                <a:stretch>
                  <a:fillRect l="-1694" t="-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68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Inverse Functions</a:t>
            </a:r>
            <a:endParaRPr lang="en-US" dirty="0"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3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3000" dirty="0"/>
                  <a:t>일 때</a:t>
                </a:r>
                <a:r>
                  <a:rPr lang="en-US" altLang="ko-KR" sz="3000" dirty="0"/>
                  <a:t>,</a:t>
                </a:r>
                <a:br>
                  <a:rPr lang="en-US" altLang="ko-KR" sz="3000" dirty="0"/>
                </a:b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ko-KR" altLang="en-US" sz="3000" dirty="0"/>
                  <a:t>를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3000" dirty="0"/>
                  <a:t>의 역함수</a:t>
                </a:r>
                <a:r>
                  <a:rPr lang="en-US" altLang="ko-KR" sz="3000" dirty="0"/>
                  <a:t>(Inverse Function),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3000" dirty="0"/>
                  <a:t>이라고 한다</a:t>
                </a:r>
                <a:r>
                  <a:rPr lang="en-US" altLang="ko-KR" sz="3000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음함수의 미분을 사용해 역함수의 미분을 구해 보자</a:t>
                </a:r>
                <a:r>
                  <a:rPr lang="en-US" altLang="ko-KR" sz="3000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400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연쇄 법칙에 의해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b="0" dirty="0"/>
                  <a:t/>
                </a:r>
                <a:br>
                  <a:rPr lang="en-US" altLang="ko-KR" b="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69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Inverse Functions: </a:t>
            </a:r>
            <a:r>
              <a:rPr lang="en-US" dirty="0">
                <a:ea typeface="맑은 고딕" panose="020B0503020000020004" pitchFamily="50" charset="-127"/>
              </a:rPr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Example 1.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3000" b="0" i="0" smtClean="0">
                        <a:latin typeface="Cambria Math" panose="02040503050406030204" pitchFamily="18" charset="0"/>
                      </a:rPr>
                      <m:t>arctan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3000" i="1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71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Graphing an Inverse Function</a:t>
            </a:r>
            <a:endParaRPr lang="en-US" dirty="0"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3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3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3000" dirty="0"/>
                  <a:t>일 때</a:t>
                </a:r>
                <a:r>
                  <a:rPr lang="en-US" altLang="ko-KR" sz="3000" dirty="0"/>
                  <a:t>,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875" y="2058458"/>
            <a:ext cx="58102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0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Lecture 6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Exponential and Log, Logarithmic Differentiation,</a:t>
            </a:r>
            <a:br>
              <a:rPr lang="en-US" altLang="ko-KR" dirty="0"/>
            </a:br>
            <a:r>
              <a:rPr lang="en-US" altLang="ko-KR" dirty="0"/>
              <a:t>Hyperbolic Functions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55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Derivatives of Exponentials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배경 지식</a:t>
                </a:r>
                <a:endParaRPr lang="en-US" altLang="ko-KR" sz="3000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밑</a:t>
                </a:r>
                <a:r>
                  <a:rPr lang="en-US" altLang="ko-KR" dirty="0"/>
                  <a:t>(Base)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가 항상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보다 크다고 가정하자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=1;  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;  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 …</m:t>
                    </m:r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g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ko-KR" dirty="0"/>
                  <a:t> (</a:t>
                </a:r>
                <a:r>
                  <a:rPr lang="ko-KR" altLang="en-US" dirty="0"/>
                  <a:t>여기서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ko-KR" altLang="en-US" dirty="0"/>
                  <a:t>는 정수다</a:t>
                </a:r>
                <a:r>
                  <a:rPr lang="en-US" altLang="ko-KR" dirty="0"/>
                  <a:t>.)</a:t>
                </a:r>
              </a:p>
              <a:p>
                <a:pPr lvl="1">
                  <a:lnSpc>
                    <a:spcPct val="10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5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42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Geometric Definition of The Derivative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0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ko-KR" altLang="en-US" sz="3000" dirty="0"/>
                  <a:t>일 때</a:t>
                </a:r>
                <a:r>
                  <a:rPr lang="en-US" altLang="ko-KR" sz="3000" dirty="0"/>
                  <a:t> </a:t>
                </a:r>
                <a:r>
                  <a:rPr lang="ko-KR" altLang="en-US" sz="3000" dirty="0"/>
                  <a:t>구분선</a:t>
                </a:r>
                <a:r>
                  <a:rPr lang="en-US" altLang="ko-KR" sz="3000" dirty="0"/>
                  <a:t>(Secant Line)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𝑃𝑄</m:t>
                        </m:r>
                      </m:e>
                    </m:acc>
                  </m:oMath>
                </a14:m>
                <a:r>
                  <a:rPr lang="ko-KR" altLang="en-US" sz="3000" dirty="0"/>
                  <a:t>의 기울기의 극한</a:t>
                </a:r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endParaRPr lang="en-US" altLang="ko-KR" sz="3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3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3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30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3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3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3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3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ko-KR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3000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364" y="1964474"/>
            <a:ext cx="4233559" cy="31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Derivatives of Exponentials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ko-KR" altLang="en-US" sz="3000" dirty="0"/>
                  <a:t>를 구해보자</a:t>
                </a:r>
                <a:r>
                  <a:rPr lang="en-US" altLang="ko-KR" sz="3000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3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3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ko-KR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ko-KR" altLang="en-US" sz="3000" dirty="0"/>
                  <a:t>라고 하자</a:t>
                </a:r>
                <a:r>
                  <a:rPr lang="en-US" altLang="ko-KR" sz="30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아직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sz="3000" dirty="0"/>
                  <a:t>가 얼마인지는 모르지만</a:t>
                </a:r>
                <a:r>
                  <a:rPr lang="en-US" altLang="ko-KR" sz="3000" dirty="0"/>
                  <a:t>, </a:t>
                </a:r>
                <a:r>
                  <a:rPr lang="ko-KR" altLang="en-US" sz="3000" dirty="0"/>
                  <a:t>다음을 만족한다</a:t>
                </a:r>
                <a:r>
                  <a:rPr lang="en-US" altLang="ko-KR" sz="3000" dirty="0"/>
                  <a:t>.</a:t>
                </a:r>
                <a:br>
                  <a:rPr lang="en-US" altLang="ko-KR" sz="30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sz="2400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5"/>
                <a:stretch>
                  <a:fillRect l="-1694" t="-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43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Derivatives of Exponentials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32753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sz="3000" dirty="0"/>
                  <a:t>를 설명하는 두 가지 방법</a:t>
                </a:r>
                <a:endParaRPr lang="en-US" altLang="ko-KR" sz="3000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분석적 방법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ko-KR" altLang="en-US" dirty="0"/>
                  <a:t>를 구한다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ko-KR" altLang="en-US" dirty="0"/>
                  <a:t>사실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기하학적 방법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ko-KR" altLang="en-US" dirty="0"/>
                  <a:t>의 기울기다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en-US" altLang="ko-KR" dirty="0"/>
                  <a:t>(</a:t>
                </a:r>
                <a:r>
                  <a:rPr lang="ko-KR" altLang="en-US" dirty="0"/>
                  <a:t>기울기가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인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를 찾자</a:t>
                </a:r>
                <a:r>
                  <a:rPr lang="en-US" altLang="ko-KR" dirty="0"/>
                  <a:t>.)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327537" cy="4944532"/>
              </a:xfrm>
              <a:blipFill>
                <a:blip r:embed="rId8"/>
                <a:stretch>
                  <a:fillRect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293404" y="4296343"/>
            <a:ext cx="9605192" cy="2095990"/>
            <a:chOff x="1305189" y="4296343"/>
            <a:chExt cx="9605192" cy="209599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05189" y="4296779"/>
              <a:ext cx="2756567" cy="209555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9361" y="4296779"/>
              <a:ext cx="2780031" cy="209555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976997" y="4296343"/>
              <a:ext cx="2933384" cy="209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714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Derivatives of Exponentials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기울기가 </a:t>
                </a:r>
                <a:r>
                  <a:rPr lang="en-US" altLang="ko-KR" sz="3000" dirty="0"/>
                  <a:t>1</a:t>
                </a:r>
                <a:r>
                  <a:rPr lang="ko-KR" altLang="en-US" sz="3000" dirty="0"/>
                  <a:t>인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3000" dirty="0"/>
                  <a:t>를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ko-KR" altLang="en-US" sz="3000" dirty="0"/>
                  <a:t>라 한다</a:t>
                </a:r>
                <a:r>
                  <a:rPr lang="en-US" altLang="ko-KR" sz="3000" dirty="0"/>
                  <a:t>. </a:t>
                </a:r>
                <a:r>
                  <a:rPr lang="ko-KR" altLang="en-US" sz="3000" dirty="0"/>
                  <a:t>즉</a:t>
                </a:r>
                <a:r>
                  <a:rPr lang="en-US" altLang="ko-KR" sz="3000" dirty="0"/>
                  <a:t>,</a:t>
                </a:r>
                <a:r>
                  <a:rPr lang="ko-KR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sz="3000" dirty="0"/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3000" dirty="0"/>
                  <a:t>는 무엇일까</a:t>
                </a:r>
                <a:r>
                  <a:rPr lang="en-US" altLang="ko-KR" sz="3000" dirty="0"/>
                  <a:t>?</a:t>
                </a:r>
                <a:r>
                  <a:rPr lang="en-US" altLang="ko-KR" sz="3600" dirty="0"/>
                  <a:t/>
                </a:r>
                <a:br>
                  <a:rPr lang="en-US" altLang="ko-KR" sz="3600" dirty="0"/>
                </a:b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altLang="ko-KR" sz="2400" dirty="0"/>
              </a:p>
              <a:p>
                <a:pPr marL="284162" lvl="1" indent="0">
                  <a:lnSpc>
                    <a:spcPct val="100000"/>
                  </a:lnSpc>
                  <a:buNone/>
                </a:pPr>
                <a:endParaRPr lang="en-US" altLang="ko-KR" sz="3600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5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99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19248" y="543951"/>
                <a:ext cx="11151917" cy="747897"/>
              </a:xfrm>
            </p:spPr>
            <p:txBody>
              <a:bodyPr/>
              <a:lstStyle/>
              <a:p>
                <a:r>
                  <a:rPr lang="en-US" dirty="0">
                    <a:ea typeface="맑은 고딕" panose="020B0503020000020004" pitchFamily="50" charset="-127"/>
                  </a:rPr>
                  <a:t>Natural Log (Inverse Function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>
                    <a:ea typeface="맑은 고딕" panose="020B0503020000020004" pitchFamily="50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9248" y="543951"/>
                <a:ext cx="11151917" cy="747897"/>
              </a:xfrm>
              <a:blipFill>
                <a:blip r:embed="rId3"/>
                <a:stretch>
                  <a:fillRect l="-3716" t="-39837" b="-54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00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sz="3000" dirty="0"/>
                  <a:t>를 더 잘 이해하기 위해</a:t>
                </a:r>
                <a:r>
                  <a:rPr lang="en-US" altLang="ko-KR" sz="3000" dirty="0"/>
                  <a:t>,</a:t>
                </a:r>
                <a:br>
                  <a:rPr lang="en-US" altLang="ko-KR" sz="3000" dirty="0"/>
                </a:br>
                <a:r>
                  <a:rPr lang="ko-KR" altLang="en-US" sz="3000" dirty="0"/>
                  <a:t>자연 로그 함수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i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ln</m:t>
                        </m:r>
                      </m:fName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sz="3000" dirty="0"/>
                  <a:t>에 대해 공부해 보자</a:t>
                </a:r>
                <a:r>
                  <a:rPr lang="en-US" altLang="ko-KR" sz="30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ln</m:t>
                        </m:r>
                      </m:fName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sz="3000" dirty="0"/>
                  <a:t>의 정의</a:t>
                </a:r>
                <a:endParaRPr lang="en-US" altLang="ko-KR" sz="30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ko-KR" altLang="en-US" dirty="0"/>
                  <a:t>라면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𝑥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라면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𝑤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가 음수더라도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ko-KR" altLang="en-US" dirty="0"/>
                  <a:t>는 항상 양수다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00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ln</m:t>
                        </m:r>
                      </m:fName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sz="3000" dirty="0"/>
                  <a:t>의 성질</a:t>
                </a:r>
                <a:endParaRPr lang="en-US" altLang="ko-KR" sz="30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=0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ln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+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7"/>
                <a:stretch>
                  <a:fillRect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90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19248" y="543951"/>
                <a:ext cx="11151917" cy="747897"/>
              </a:xfrm>
            </p:spPr>
            <p:txBody>
              <a:bodyPr/>
              <a:lstStyle/>
              <a:p>
                <a:r>
                  <a:rPr lang="en-US" dirty="0">
                    <a:ea typeface="맑은 고딕" panose="020B0503020000020004" pitchFamily="50" charset="-127"/>
                  </a:rPr>
                  <a:t>Natural Log (Inverse Function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>
                    <a:ea typeface="맑은 고딕" panose="020B0503020000020004" pitchFamily="50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9248" y="543951"/>
                <a:ext cx="11151917" cy="747897"/>
              </a:xfrm>
              <a:blipFill>
                <a:blip r:embed="rId3"/>
                <a:stretch>
                  <a:fillRect l="-3716" t="-39837" b="-54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음함수의 미분을 사용해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3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3000" dirty="0"/>
                  <a:t>를 구해 보자</a:t>
                </a:r>
                <a:r>
                  <a:rPr lang="en-US" altLang="ko-KR" sz="3000" dirty="0"/>
                  <a:t>.</a:t>
                </a:r>
                <a:br>
                  <a:rPr lang="en-US" altLang="ko-KR" sz="3000" dirty="0"/>
                </a:b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30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000" dirty="0"/>
                  <a:t>일 때</a:t>
                </a:r>
                <a:r>
                  <a:rPr lang="en-US" altLang="ko-KR" sz="3000" dirty="0"/>
                  <a:t>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p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p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ko-KR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6"/>
                <a:stretch>
                  <a:fillRect l="-1694" t="-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52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Derivatives of Exponentials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따라서</a:t>
                </a:r>
                <a:r>
                  <a:rPr lang="en-US" altLang="ko-KR" sz="3000" dirty="0"/>
                  <a:t>,</a:t>
                </a:r>
                <a:r>
                  <a:rPr lang="ko-KR" altLang="en-US" sz="3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3000" dirty="0"/>
                  <a:t>는 무엇일까</a:t>
                </a:r>
                <a:r>
                  <a:rPr lang="en-US" altLang="ko-KR" sz="3000" dirty="0"/>
                  <a:t>?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첫번째 방법 </a:t>
                </a:r>
                <a:r>
                  <a:rPr lang="en-US" altLang="ko-KR" sz="30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ko-KR" altLang="en-US" sz="3000" dirty="0"/>
                  <a:t>를 밑으로 사용하고</a:t>
                </a:r>
                <a:r>
                  <a:rPr lang="en-US" altLang="ko-KR" sz="3000" dirty="0"/>
                  <a:t/>
                </a:r>
                <a:br>
                  <a:rPr lang="en-US" altLang="ko-KR" sz="3000" dirty="0"/>
                </a:br>
                <a:r>
                  <a:rPr lang="en-US" altLang="ko-KR" sz="3000" dirty="0"/>
                  <a:t>                      </a:t>
                </a:r>
                <a:r>
                  <a:rPr lang="en-US" altLang="ko-KR" sz="1200" dirty="0"/>
                  <a:t> </a:t>
                </a:r>
                <a:r>
                  <a:rPr lang="ko-KR" altLang="en-US" sz="3000" dirty="0"/>
                  <a:t>연쇄 법칙을 사용해 구하는 방법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40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ko-KR" sz="2400" dirty="0"/>
                  <a:t/>
                </a:r>
                <a:br>
                  <a:rPr lang="en-US" altLang="ko-KR" sz="24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e>
                    </m:d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2400" b="0" dirty="0"/>
                  <a:t/>
                </a:r>
                <a:br>
                  <a:rPr lang="en-US" altLang="ko-KR" sz="2400" b="0" dirty="0"/>
                </a:b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e>
                    </m:d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2400" b="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dirty="0"/>
                  <a:t>였음을 알 수 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7"/>
                <a:stretch>
                  <a:fillRect l="-1694" t="-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37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Derivatives of Exponentials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두번째 방법 </a:t>
                </a:r>
                <a:r>
                  <a:rPr lang="en-US" altLang="ko-KR" sz="3000" dirty="0"/>
                  <a:t>: </a:t>
                </a:r>
                <a:r>
                  <a:rPr lang="ko-KR" altLang="en-US" sz="3000" dirty="0"/>
                  <a:t>로그 미분법</a:t>
                </a:r>
                <a:r>
                  <a:rPr lang="en-US" altLang="ko-KR" sz="3000" dirty="0"/>
                  <a:t>(Logarithmic Differentiation)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원리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ko-KR" altLang="en-US" dirty="0"/>
                  <a:t>를 구해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ko-KR" altLang="en-US" dirty="0"/>
                  <a:t>를 구한다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라고 하자</a:t>
                </a:r>
                <a:r>
                  <a:rPr lang="en-US" altLang="ko-KR" dirty="0"/>
                  <a:t>.</a:t>
                </a: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∴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or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ko-KR" altLang="en-US" dirty="0"/>
                  <a:t>를 로그 미분법에 적용해 보자</a:t>
                </a:r>
                <a:r>
                  <a:rPr lang="en-US" altLang="ko-KR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func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e>
                      </m:d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altLang="ko-KR" sz="2400" dirty="0"/>
              </a:p>
              <a:p>
                <a:pPr marL="284162" lvl="1" indent="0">
                  <a:lnSpc>
                    <a:spcPct val="100000"/>
                  </a:lnSpc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7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8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Exponential and Log: </a:t>
            </a:r>
            <a:r>
              <a:rPr lang="en-US" dirty="0">
                <a:ea typeface="맑은 고딕" panose="020B0503020000020004" pitchFamily="50" charset="-127"/>
              </a:rPr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Example 1.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Example 2. </a:t>
                </a:r>
                <a:r>
                  <a:rPr lang="ko-KR" altLang="en-US" sz="3000" dirty="0"/>
                  <a:t>로그 미분법을 사용해 다음을 계산하라</a:t>
                </a:r>
                <a:r>
                  <a:rPr lang="en-US" altLang="ko-KR" sz="3000" dirty="0"/>
                  <a:t>.</a:t>
                </a:r>
                <a:endParaRPr lang="en-US" altLang="ko-KR" sz="30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4"/>
                <a:stretch>
                  <a:fillRect l="-1694" t="-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Hyperbolic Sine and Cosine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Hyperbolic Sine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dirty="0" smtClean="0">
                          <a:latin typeface="Cambria Math" panose="02040503050406030204" pitchFamily="18" charset="0"/>
                        </a:rPr>
                        <m:t>sinh</m:t>
                      </m:r>
                      <m:d>
                        <m:d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Hyperbolic Cosine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cosh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Hyperbolic Sine</a:t>
                </a:r>
                <a:r>
                  <a:rPr lang="ko-KR" altLang="en-US" sz="3000" dirty="0"/>
                  <a:t>과</a:t>
                </a:r>
                <a:r>
                  <a:rPr lang="en-US" altLang="ko-KR" sz="3000" dirty="0"/>
                  <a:t> Cosine</a:t>
                </a:r>
                <a:r>
                  <a:rPr lang="ko-KR" altLang="en-US" sz="3000" dirty="0"/>
                  <a:t>의 미분</a:t>
                </a:r>
                <a:endParaRPr lang="en-US" altLang="ko-KR" sz="3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sinh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−(−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cosh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cosh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+(−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sinh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ko-KR" altLang="en-US" sz="2400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5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81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Hyperbolic Sine and Cosine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중요한 성질</a:t>
                </a:r>
                <a:endParaRPr lang="en-US" altLang="ko-KR" sz="3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cosh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sinh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증명</a:t>
                </a:r>
                <a:endParaRPr lang="en-US" altLang="ko-KR" sz="3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cosh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−2+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2+2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sz="3600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5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82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Notations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라이프니츠의 표기법</a:t>
                </a:r>
                <a:r>
                  <a:rPr lang="en-US" altLang="ko-KR" sz="3000" dirty="0"/>
                  <a:t>(Leibniz` Notation)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3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뉴턴의 표기법</a:t>
                </a:r>
                <a:r>
                  <a:rPr lang="en-US" altLang="ko-KR" sz="3000" dirty="0"/>
                  <a:t>(Newton’s</a:t>
                </a:r>
                <a:r>
                  <a:rPr lang="ko-KR" altLang="en-US" sz="3000" dirty="0"/>
                  <a:t> </a:t>
                </a:r>
                <a:r>
                  <a:rPr lang="en-US" altLang="ko-KR" sz="3000" dirty="0"/>
                  <a:t>Notation)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3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다른 표기법</a:t>
                </a:r>
                <a:endParaRPr lang="en-US" altLang="ko-KR" sz="3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000" b="0" i="1" dirty="0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altLang="ko-KR" sz="30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3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ko-KR" sz="3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0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3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3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3000" b="0" i="1" dirty="0" smtClean="0">
                          <a:latin typeface="Cambria Math" panose="02040503050406030204" pitchFamily="18" charset="0"/>
                        </a:rPr>
                        <m:t>𝐷𝑓</m:t>
                      </m:r>
                    </m:oMath>
                  </m:oMathPara>
                </a14:m>
                <a:endParaRPr lang="en-US" altLang="ko-KR" sz="3000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20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Hyperbolic Sine and Cosine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“Hyperbolic”</a:t>
                </a:r>
                <a:r>
                  <a:rPr lang="ko-KR" altLang="en-US" sz="3000" dirty="0"/>
                  <a:t>이라고 부르는 이유</a:t>
                </a:r>
                <a:r>
                  <a:rPr lang="en-US" altLang="ko-KR" sz="3000" dirty="0"/>
                  <a:t>?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cosh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라고 하자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ko-KR" altLang="en-US" dirty="0"/>
                  <a:t>이 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은 쌍곡선</a:t>
                </a:r>
                <a:r>
                  <a:rPr lang="en-US" altLang="ko-KR" dirty="0"/>
                  <a:t>(Hyperbola)</a:t>
                </a:r>
                <a:r>
                  <a:rPr lang="ko-KR" altLang="en-US" dirty="0"/>
                  <a:t>의 방정식이다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정규 삼각 함수는 </a:t>
                </a:r>
                <a:r>
                  <a:rPr lang="en-US" altLang="ko-KR" sz="3000" dirty="0"/>
                  <a:t>“</a:t>
                </a:r>
                <a:r>
                  <a:rPr lang="ko-KR" altLang="en-US" sz="3000" dirty="0"/>
                  <a:t>원형</a:t>
                </a:r>
                <a:r>
                  <a:rPr lang="en-US" altLang="ko-KR" sz="3000" dirty="0"/>
                  <a:t>(Circular)” </a:t>
                </a:r>
                <a:r>
                  <a:rPr lang="ko-KR" altLang="en-US" sz="3000" dirty="0"/>
                  <a:t>함수다</a:t>
                </a:r>
                <a:r>
                  <a:rPr lang="en-US" altLang="ko-KR" sz="3000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라고 하자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ko-KR" altLang="en-US" dirty="0"/>
                  <a:t>이 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은 원</a:t>
                </a:r>
                <a:r>
                  <a:rPr lang="en-US" altLang="ko-KR" dirty="0"/>
                  <a:t>(Circle)</a:t>
                </a:r>
                <a:r>
                  <a:rPr lang="ko-KR" altLang="en-US" dirty="0"/>
                  <a:t>의 방정식이다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5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40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Derivatives: Examples</a:t>
            </a:r>
            <a:endParaRPr lang="en-US" dirty="0"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Example 1.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Example 2.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ko-KR" sz="3000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ko-KR" sz="3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=1, 2, 3,…)</m:t>
                    </m:r>
                  </m:oMath>
                </a14:m>
                <a:endParaRPr lang="en-US" altLang="ko-KR" sz="3000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94" t="-9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05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Lecture 2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Limits, Continuity, and Trigonometric Limits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86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Easy </a:t>
            </a:r>
            <a:r>
              <a:rPr lang="en-US" dirty="0" smtClean="0">
                <a:ea typeface="맑은 고딕" panose="020B0503020000020004" pitchFamily="50" charset="-127"/>
              </a:rPr>
              <a:t>Limits (?)</a:t>
            </a:r>
            <a:endParaRPr lang="en-US" dirty="0"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8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쉬운 </a:t>
                </a:r>
                <a:r>
                  <a:rPr lang="ko-KR" altLang="en-US" sz="3000" dirty="0" smtClean="0"/>
                  <a:t>극한 </a:t>
                </a:r>
                <a:r>
                  <a:rPr lang="en-US" altLang="ko-KR" sz="3000" dirty="0" smtClean="0"/>
                  <a:t>(?)</a:t>
                </a:r>
                <a:endParaRPr lang="en-US" altLang="ko-KR" sz="3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→3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3+1</m:t>
                              </m:r>
                            </m:den>
                          </m:f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func>
                    </m:oMath>
                  </m:oMathPara>
                </a14:m>
                <a:endParaRPr lang="en-US" altLang="ko-KR" sz="24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/>
                  <a:t>에 </a:t>
                </a:r>
                <a:r>
                  <a:rPr lang="en-US" altLang="ko-KR" dirty="0"/>
                  <a:t>3</a:t>
                </a:r>
                <a:r>
                  <a:rPr lang="ko-KR" altLang="en-US"/>
                  <a:t>을 넣으면 극한값을 쉽게 구할 수 있다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쉽지 않은 </a:t>
                </a:r>
                <a:r>
                  <a:rPr lang="ko-KR" altLang="en-US" sz="3000" dirty="0" smtClean="0"/>
                  <a:t>극한 </a:t>
                </a:r>
                <a:r>
                  <a:rPr lang="en-US" altLang="ko-KR" sz="3000" dirty="0" smtClean="0"/>
                  <a:t>(?)</a:t>
                </a:r>
                <a:endParaRPr lang="en-US" altLang="ko-KR" sz="3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sz="2400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극한이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라는 것은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/>
                  <a:t>라는 묵시적 가정을 기반으로 한다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80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smtClean="0">
                <a:ea typeface="맑은 고딕" panose="020B0503020000020004" pitchFamily="50" charset="-127"/>
              </a:rPr>
              <a:t>Definition of Limit </a:t>
            </a:r>
            <a:endParaRPr lang="en-US" dirty="0"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3000" dirty="0" smtClean="0"/>
                  <a:t>“</a:t>
                </a:r>
                <a:r>
                  <a:rPr lang="ko-KR" altLang="en-US" sz="3000" smtClean="0"/>
                  <a:t>어떤 수는 절대 아니지만 그 수에 한없이 접근한다</a:t>
                </a:r>
                <a:r>
                  <a:rPr lang="en-US" altLang="ko-KR" sz="3000" dirty="0" smtClean="0"/>
                  <a:t>.”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 smtClean="0"/>
                  <a:t>수열의 극한</a:t>
                </a:r>
                <a:endParaRPr lang="en-US" altLang="ko-KR" sz="3000" dirty="0" smtClean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mtClean="0"/>
                  <a:t>이 무한히 커지는 상황에서 일반항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mtClean="0"/>
                  <a:t>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dirty="0" smtClean="0"/>
                  <a:t>에</a:t>
                </a:r>
                <a:r>
                  <a:rPr lang="en-US" altLang="ko-KR" dirty="0" smtClean="0"/>
                  <a:t> </a:t>
                </a:r>
                <a:r>
                  <a:rPr lang="ko-KR" altLang="en-US" b="1" u="sng" smtClean="0"/>
                  <a:t>한없이 가까워질 때</a:t>
                </a:r>
                <a:r>
                  <a:rPr lang="en-US" altLang="ko-KR" dirty="0" smtClean="0"/>
                  <a:t>,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ko-KR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/>
                  <a:t>여기서 </a:t>
                </a:r>
                <a:r>
                  <a:rPr lang="ko-KR" altLang="en-US" b="1" u="sng" dirty="0" smtClean="0"/>
                  <a:t>한없이 가까워진다</a:t>
                </a:r>
                <a:r>
                  <a:rPr lang="ko-KR" altLang="en-US" dirty="0" smtClean="0"/>
                  <a:t>는 의미는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i="1" dirty="0" smtClean="0"/>
                  <a:t> </a:t>
                </a:r>
                <a:r>
                  <a:rPr lang="ko-KR" altLang="en-US" smtClean="0"/>
                  <a:t>논법으로 정의한다</a:t>
                </a:r>
                <a:r>
                  <a:rPr lang="en-US" altLang="ko-KR" dirty="0" smtClean="0"/>
                  <a:t>.</a:t>
                </a:r>
                <a:endParaRPr lang="en-US" altLang="ko-KR" i="1" dirty="0" smtClean="0"/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 smtClean="0"/>
                  <a:t>함수의 극한</a:t>
                </a:r>
                <a:endParaRPr lang="en-US" altLang="ko-KR" sz="30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mtClean="0"/>
                  <a:t>가 한없이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mtClean="0"/>
                  <a:t>에 가까워질 때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mtClean="0"/>
                  <a:t>가 한없이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smtClean="0"/>
                  <a:t>에 가까워지면</a:t>
                </a:r>
                <a:r>
                  <a:rPr lang="en-US" altLang="ko-KR" dirty="0" smtClean="0"/>
                  <a:t>,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ko-KR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/>
                  <a:t>중요한 것은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/>
                  <a:t>가 한없이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/>
                  <a:t>에 가까워질 </a:t>
                </a:r>
                <a:r>
                  <a:rPr lang="ko-KR" altLang="en-US" smtClean="0"/>
                  <a:t>때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b="1" u="sng" smtClean="0"/>
                  <a:t>가 되지 않는다는 점</a:t>
                </a:r>
                <a:r>
                  <a:rPr lang="ko-KR" altLang="en-US" smtClean="0"/>
                  <a:t>이다</a:t>
                </a:r>
                <a:r>
                  <a:rPr lang="en-US" altLang="ko-KR" dirty="0" smtClean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/>
                  <a:t>함수의 극한은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smtClean="0"/>
                  <a:t>논법으로 정의한다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35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12767</TotalTime>
  <Words>649</Words>
  <Application>Microsoft Office PowerPoint</Application>
  <PresentationFormat>와이드스크린</PresentationFormat>
  <Paragraphs>297</Paragraphs>
  <Slides>50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9" baseType="lpstr">
      <vt:lpstr>Arial</vt:lpstr>
      <vt:lpstr>Cambria Math</vt:lpstr>
      <vt:lpstr>서울남산체 M</vt:lpstr>
      <vt:lpstr>Segoe UI</vt:lpstr>
      <vt:lpstr>맑은 고딕</vt:lpstr>
      <vt:lpstr>Calibri</vt:lpstr>
      <vt:lpstr>Segoe UI Light</vt:lpstr>
      <vt:lpstr>Wingdings</vt:lpstr>
      <vt:lpstr>Metro_TT_Blue_16x9_02-12</vt:lpstr>
      <vt:lpstr>Artificial Intelligence &amp; Machine Learning</vt:lpstr>
      <vt:lpstr>Lecture 1</vt:lpstr>
      <vt:lpstr>Geometric Viewpoint of Derivatives</vt:lpstr>
      <vt:lpstr>Geometric Definition of The Derivative</vt:lpstr>
      <vt:lpstr>Notations</vt:lpstr>
      <vt:lpstr>Derivatives: Examples</vt:lpstr>
      <vt:lpstr>Lecture 2</vt:lpstr>
      <vt:lpstr>Easy Limits (?)</vt:lpstr>
      <vt:lpstr>Definition of Limit </vt:lpstr>
      <vt:lpstr>ε-δ Definition of Limit </vt:lpstr>
      <vt:lpstr>ε-δ Definition of Limit </vt:lpstr>
      <vt:lpstr>ε-δ Definition of Limit </vt:lpstr>
      <vt:lpstr>Examples: ε-δ Definition of Limit </vt:lpstr>
      <vt:lpstr>Examples: ε-δ Definition of Limit </vt:lpstr>
      <vt:lpstr>Convergence and Divergence</vt:lpstr>
      <vt:lpstr>Properties of Limit</vt:lpstr>
      <vt:lpstr>Squeeze Theorem</vt:lpstr>
      <vt:lpstr>Examples: Squeeze Theorem</vt:lpstr>
      <vt:lpstr>L`Hospital’s Theorem</vt:lpstr>
      <vt:lpstr>Examples: L`Hospital’s Theorem</vt:lpstr>
      <vt:lpstr>Stolz-Cesaro Theorem</vt:lpstr>
      <vt:lpstr>Continuity</vt:lpstr>
      <vt:lpstr>Continuity: Removable Discontinuity</vt:lpstr>
      <vt:lpstr>Continuity: Jump Discontinuity</vt:lpstr>
      <vt:lpstr>Continuity: Infinite Discontinuity</vt:lpstr>
      <vt:lpstr>Continuity: Other Discontinuity</vt:lpstr>
      <vt:lpstr>Differentiable implies Continuous</vt:lpstr>
      <vt:lpstr>Lecture 3</vt:lpstr>
      <vt:lpstr>Derivative Formulas</vt:lpstr>
      <vt:lpstr>Lecture 4</vt:lpstr>
      <vt:lpstr>Chain Rule: Examples</vt:lpstr>
      <vt:lpstr>Higher Derivatives</vt:lpstr>
      <vt:lpstr>Lecture 5</vt:lpstr>
      <vt:lpstr>Implicit Differentiation: Examples</vt:lpstr>
      <vt:lpstr>Inverse Functions</vt:lpstr>
      <vt:lpstr>Inverse Functions: Examples</vt:lpstr>
      <vt:lpstr>Graphing an Inverse Function</vt:lpstr>
      <vt:lpstr>Lecture 6</vt:lpstr>
      <vt:lpstr>Derivatives of Exponentials</vt:lpstr>
      <vt:lpstr>Derivatives of Exponentials</vt:lpstr>
      <vt:lpstr>Derivatives of Exponentials</vt:lpstr>
      <vt:lpstr>Derivatives of Exponentials</vt:lpstr>
      <vt:lpstr>Natural Log (Inverse Function of e^x)</vt:lpstr>
      <vt:lpstr>Natural Log (Inverse Function of e^x)</vt:lpstr>
      <vt:lpstr>Derivatives of Exponentials</vt:lpstr>
      <vt:lpstr>Derivatives of Exponentials</vt:lpstr>
      <vt:lpstr>Exponential and Log: Examples</vt:lpstr>
      <vt:lpstr>Hyperbolic Sine and Cosine</vt:lpstr>
      <vt:lpstr>Hyperbolic Sine and Cosine</vt:lpstr>
      <vt:lpstr>Hyperbolic Sine and Cosine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옥찬호 [utilforever]</cp:lastModifiedBy>
  <cp:revision>305</cp:revision>
  <dcterms:created xsi:type="dcterms:W3CDTF">2014-11-18T06:53:54Z</dcterms:created>
  <dcterms:modified xsi:type="dcterms:W3CDTF">2017-03-23T04:19:09Z</dcterms:modified>
</cp:coreProperties>
</file>