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39"/>
  </p:notesMasterIdLst>
  <p:sldIdLst>
    <p:sldId id="329" r:id="rId2"/>
    <p:sldId id="330" r:id="rId3"/>
    <p:sldId id="362" r:id="rId4"/>
    <p:sldId id="386" r:id="rId5"/>
    <p:sldId id="400" r:id="rId6"/>
    <p:sldId id="391" r:id="rId7"/>
    <p:sldId id="363" r:id="rId8"/>
    <p:sldId id="399" r:id="rId9"/>
    <p:sldId id="393" r:id="rId10"/>
    <p:sldId id="394" r:id="rId11"/>
    <p:sldId id="395" r:id="rId12"/>
    <p:sldId id="396" r:id="rId13"/>
    <p:sldId id="397" r:id="rId14"/>
    <p:sldId id="398" r:id="rId15"/>
    <p:sldId id="364" r:id="rId16"/>
    <p:sldId id="392" r:id="rId17"/>
    <p:sldId id="365" r:id="rId18"/>
    <p:sldId id="401" r:id="rId19"/>
    <p:sldId id="390" r:id="rId20"/>
    <p:sldId id="366" r:id="rId21"/>
    <p:sldId id="384" r:id="rId22"/>
    <p:sldId id="389" r:id="rId23"/>
    <p:sldId id="387" r:id="rId24"/>
    <p:sldId id="388" r:id="rId25"/>
    <p:sldId id="367" r:id="rId26"/>
    <p:sldId id="368" r:id="rId27"/>
    <p:sldId id="374" r:id="rId28"/>
    <p:sldId id="376" r:id="rId29"/>
    <p:sldId id="377" r:id="rId30"/>
    <p:sldId id="379" r:id="rId31"/>
    <p:sldId id="381" r:id="rId32"/>
    <p:sldId id="382" r:id="rId33"/>
    <p:sldId id="383" r:id="rId34"/>
    <p:sldId id="385" r:id="rId35"/>
    <p:sldId id="373" r:id="rId36"/>
    <p:sldId id="370" r:id="rId37"/>
    <p:sldId id="372" r:id="rId38"/>
  </p:sldIdLst>
  <p:sldSz cx="12192000" cy="6858000"/>
  <p:notesSz cx="6858000" cy="9144000"/>
  <p:embeddedFontLst>
    <p:embeddedFont>
      <p:font typeface="Cambria Math" panose="02040503050406030204" pitchFamily="18" charset="0"/>
      <p:regular r:id="rId40"/>
    </p:embeddedFont>
    <p:embeddedFont>
      <p:font typeface="Segoe UI Light" panose="020B0502040204020203" pitchFamily="34" charset="0"/>
      <p:regular r:id="rId41"/>
      <p:italic r:id="rId42"/>
    </p:embeddedFont>
    <p:embeddedFont>
      <p:font typeface="Segoe UI" panose="020B0502040204020203" pitchFamily="34" charset="0"/>
      <p:regular r:id="rId43"/>
      <p:bold r:id="rId44"/>
      <p:italic r:id="rId45"/>
      <p:boldItalic r:id="rId46"/>
    </p:embeddedFont>
    <p:embeddedFont>
      <p:font typeface="맑은 고딕" panose="020B0503020000020004" pitchFamily="50" charset="-127"/>
      <p:regular r:id="rId47"/>
      <p:bold r:id="rId48"/>
    </p:embeddedFont>
    <p:embeddedFont>
      <p:font typeface="서울남산체 M" panose="02020603020101020101" pitchFamily="18" charset="-127"/>
      <p:regular r:id="rId49"/>
    </p:embeddedFont>
    <p:embeddedFont>
      <p:font typeface="Calibri" panose="020F0502020204030204" pitchFamily="34" charset="0"/>
      <p:regular r:id="rId50"/>
      <p:bold r:id="rId51"/>
      <p:italic r:id="rId52"/>
      <p:boldItalic r:id="rId5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84551" autoAdjust="0"/>
  </p:normalViewPr>
  <p:slideViewPr>
    <p:cSldViewPr snapToGrid="0">
      <p:cViewPr varScale="1">
        <p:scale>
          <a:sx n="120" d="100"/>
          <a:sy n="120" d="100"/>
        </p:scale>
        <p:origin x="120" y="21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57" d="100"/>
          <a:sy n="157" d="100"/>
        </p:scale>
        <p:origin x="5214" y="108"/>
      </p:cViewPr>
      <p:guideLst/>
    </p:cSldViewPr>
  </p:notesViewPr>
  <p:gridSpacing cx="147600" cy="147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11E2-7637-42C8-8B47-ACDEF4E701D2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5F7B1-A22B-4383-89B4-FA12AEED2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3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10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505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088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329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5054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053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466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161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943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8931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37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766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80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489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424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909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193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657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9803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1488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872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36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71751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85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1390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497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4014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547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4268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405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0" y="2192642"/>
            <a:ext cx="10240453" cy="914096"/>
          </a:xfrm>
        </p:spPr>
        <p:txBody>
          <a:bodyPr anchor="b" anchorCtr="0"/>
          <a:lstStyle>
            <a:lvl1pPr>
              <a:defRPr sz="6600" spc="-15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0" y="3425825"/>
            <a:ext cx="10240453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solidFill>
                  <a:schemeClr val="tx2">
                    <a:lumMod val="40000"/>
                    <a:lumOff val="60000"/>
                    <a:alpha val="99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452" name="Rectangle 451"/>
          <p:cNvSpPr/>
          <p:nvPr/>
        </p:nvSpPr>
        <p:spPr bwMode="auto">
          <a:xfrm>
            <a:off x="9850545" y="-160540"/>
            <a:ext cx="1829276" cy="1828800"/>
          </a:xfrm>
          <a:prstGeom prst="rect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3" name="Rectangle 452"/>
          <p:cNvSpPr/>
          <p:nvPr/>
        </p:nvSpPr>
        <p:spPr bwMode="auto">
          <a:xfrm>
            <a:off x="9264932" y="1298576"/>
            <a:ext cx="1171221" cy="1170916"/>
          </a:xfrm>
          <a:prstGeom prst="rect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264934" y="-160540"/>
            <a:ext cx="875237" cy="87501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5" name="Rectangle 454"/>
          <p:cNvSpPr/>
          <p:nvPr/>
        </p:nvSpPr>
        <p:spPr bwMode="auto">
          <a:xfrm>
            <a:off x="8221248" y="1423060"/>
            <a:ext cx="665605" cy="665432"/>
          </a:xfrm>
          <a:prstGeom prst="rect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6" name="Rectangle 455"/>
          <p:cNvSpPr/>
          <p:nvPr/>
        </p:nvSpPr>
        <p:spPr bwMode="auto">
          <a:xfrm>
            <a:off x="9264932" y="5753556"/>
            <a:ext cx="1171221" cy="1170916"/>
          </a:xfrm>
          <a:prstGeom prst="rect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0530565" y="5081417"/>
            <a:ext cx="774113" cy="773912"/>
          </a:xfrm>
          <a:prstGeom prst="rect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8" name="Rectangle 457"/>
          <p:cNvSpPr/>
          <p:nvPr/>
        </p:nvSpPr>
        <p:spPr bwMode="auto">
          <a:xfrm>
            <a:off x="11219403" y="5610291"/>
            <a:ext cx="316795" cy="316712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9" name="Rectangle 458"/>
          <p:cNvSpPr/>
          <p:nvPr/>
        </p:nvSpPr>
        <p:spPr bwMode="auto">
          <a:xfrm>
            <a:off x="10625650" y="6339014"/>
            <a:ext cx="2361901" cy="2361286"/>
          </a:xfrm>
          <a:prstGeom prst="rect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0" name="Rectangle 459"/>
          <p:cNvSpPr/>
          <p:nvPr/>
        </p:nvSpPr>
        <p:spPr bwMode="auto">
          <a:xfrm>
            <a:off x="682124" y="442110"/>
            <a:ext cx="1255901" cy="1255574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1866929" y="-160540"/>
            <a:ext cx="513324" cy="513190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2" name="Rectangle 461"/>
          <p:cNvSpPr/>
          <p:nvPr/>
        </p:nvSpPr>
        <p:spPr bwMode="auto">
          <a:xfrm>
            <a:off x="11752928" y="1234418"/>
            <a:ext cx="244537" cy="244474"/>
          </a:xfrm>
          <a:prstGeom prst="rect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3" name="Rectangle 462"/>
          <p:cNvSpPr/>
          <p:nvPr/>
        </p:nvSpPr>
        <p:spPr bwMode="auto">
          <a:xfrm>
            <a:off x="5826072" y="1918422"/>
            <a:ext cx="875237" cy="875010"/>
          </a:xfrm>
          <a:prstGeom prst="rect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4974748" y="5410281"/>
            <a:ext cx="603561" cy="603404"/>
          </a:xfrm>
          <a:prstGeom prst="rect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5" name="Rectangle 464"/>
          <p:cNvSpPr/>
          <p:nvPr/>
        </p:nvSpPr>
        <p:spPr bwMode="auto">
          <a:xfrm>
            <a:off x="5630899" y="4681875"/>
            <a:ext cx="1030376" cy="1030108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5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74295" y="3602038"/>
            <a:ext cx="74434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1894114" y="2152038"/>
            <a:ext cx="8403772" cy="747897"/>
          </a:xfrm>
        </p:spPr>
        <p:txBody>
          <a:bodyPr/>
          <a:lstStyle>
            <a:lvl1pPr algn="just">
              <a:defRPr/>
            </a:lvl1pPr>
          </a:lstStyle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Programming</a:t>
            </a:r>
          </a:p>
        </p:txBody>
      </p:sp>
    </p:spTree>
    <p:extLst>
      <p:ext uri="{BB962C8B-B14F-4D97-AF65-F5344CB8AC3E}">
        <p14:creationId xmlns:p14="http://schemas.microsoft.com/office/powerpoint/2010/main" val="182921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971952"/>
            <a:ext cx="11151917" cy="914096"/>
          </a:xfrm>
        </p:spPr>
        <p:txBody>
          <a:bodyPr anchor="ctr" anchorCtr="0"/>
          <a:lstStyle>
            <a:lvl1pPr>
              <a:defRPr sz="66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0205079" y="-383422"/>
            <a:ext cx="1829276" cy="1828800"/>
          </a:xfrm>
          <a:prstGeom prst="ellipse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9619468" y="1075694"/>
            <a:ext cx="1171221" cy="1170916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619468" y="-383422"/>
            <a:ext cx="875237" cy="87501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575783" y="1200178"/>
            <a:ext cx="665605" cy="665432"/>
          </a:xfrm>
          <a:prstGeom prst="ellipse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492687" y="5499901"/>
            <a:ext cx="1171221" cy="1170916"/>
          </a:xfrm>
          <a:prstGeom prst="ellipse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0758320" y="4827762"/>
            <a:ext cx="774113" cy="773912"/>
          </a:xfrm>
          <a:prstGeom prst="ellipse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447157" y="5356636"/>
            <a:ext cx="316795" cy="316712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853404" y="6085359"/>
            <a:ext cx="2361901" cy="2361286"/>
          </a:xfrm>
          <a:prstGeom prst="ellipse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503860" y="1115602"/>
            <a:ext cx="1255901" cy="1255574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88663" y="512952"/>
            <a:ext cx="513324" cy="513190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07464" y="1011536"/>
            <a:ext cx="244537" cy="244474"/>
          </a:xfrm>
          <a:prstGeom prst="ellipse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1159118" y="1879032"/>
            <a:ext cx="875237" cy="875010"/>
          </a:xfrm>
          <a:prstGeom prst="ellipse">
            <a:avLst/>
          </a:prstGeom>
          <a:noFill/>
          <a:ln w="9525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974748" y="5410281"/>
            <a:ext cx="603561" cy="603404"/>
          </a:xfrm>
          <a:prstGeom prst="ellipse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630899" y="4681875"/>
            <a:ext cx="1030376" cy="1030108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3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7"/>
          <p:cNvSpPr/>
          <p:nvPr/>
        </p:nvSpPr>
        <p:spPr bwMode="auto">
          <a:xfrm>
            <a:off x="9850545" y="-160540"/>
            <a:ext cx="1829276" cy="1828800"/>
          </a:xfrm>
          <a:prstGeom prst="teardrop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ardrop 8"/>
          <p:cNvSpPr/>
          <p:nvPr/>
        </p:nvSpPr>
        <p:spPr bwMode="auto">
          <a:xfrm>
            <a:off x="9264932" y="1298576"/>
            <a:ext cx="1171221" cy="1170916"/>
          </a:xfrm>
          <a:prstGeom prst="teardrop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ardrop 9"/>
          <p:cNvSpPr/>
          <p:nvPr/>
        </p:nvSpPr>
        <p:spPr bwMode="auto">
          <a:xfrm>
            <a:off x="9264934" y="-160540"/>
            <a:ext cx="875237" cy="87501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ardrop 10"/>
          <p:cNvSpPr/>
          <p:nvPr/>
        </p:nvSpPr>
        <p:spPr bwMode="auto">
          <a:xfrm>
            <a:off x="8221248" y="1423060"/>
            <a:ext cx="665605" cy="665432"/>
          </a:xfrm>
          <a:prstGeom prst="teardrop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ardrop 11"/>
          <p:cNvSpPr/>
          <p:nvPr/>
        </p:nvSpPr>
        <p:spPr bwMode="auto">
          <a:xfrm>
            <a:off x="9264932" y="5753556"/>
            <a:ext cx="1171221" cy="1170916"/>
          </a:xfrm>
          <a:prstGeom prst="teardrop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ardrop 12"/>
          <p:cNvSpPr/>
          <p:nvPr/>
        </p:nvSpPr>
        <p:spPr bwMode="auto">
          <a:xfrm>
            <a:off x="10530565" y="5081417"/>
            <a:ext cx="774113" cy="773912"/>
          </a:xfrm>
          <a:prstGeom prst="teardrop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ardrop 13"/>
          <p:cNvSpPr/>
          <p:nvPr/>
        </p:nvSpPr>
        <p:spPr bwMode="auto">
          <a:xfrm>
            <a:off x="11219403" y="5610291"/>
            <a:ext cx="316795" cy="316712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ardrop 14"/>
          <p:cNvSpPr/>
          <p:nvPr/>
        </p:nvSpPr>
        <p:spPr bwMode="auto">
          <a:xfrm>
            <a:off x="10625650" y="6339014"/>
            <a:ext cx="2361901" cy="2361286"/>
          </a:xfrm>
          <a:prstGeom prst="teardrop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ardrop 15"/>
          <p:cNvSpPr/>
          <p:nvPr/>
        </p:nvSpPr>
        <p:spPr bwMode="auto">
          <a:xfrm>
            <a:off x="682124" y="442110"/>
            <a:ext cx="1255901" cy="1255574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ardrop 16"/>
          <p:cNvSpPr/>
          <p:nvPr/>
        </p:nvSpPr>
        <p:spPr bwMode="auto">
          <a:xfrm>
            <a:off x="1866929" y="-160540"/>
            <a:ext cx="513324" cy="513190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ardrop 17"/>
          <p:cNvSpPr/>
          <p:nvPr/>
        </p:nvSpPr>
        <p:spPr bwMode="auto">
          <a:xfrm>
            <a:off x="11752928" y="1234418"/>
            <a:ext cx="244537" cy="244474"/>
          </a:xfrm>
          <a:prstGeom prst="teardrop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ardrop 18"/>
          <p:cNvSpPr/>
          <p:nvPr/>
        </p:nvSpPr>
        <p:spPr bwMode="auto">
          <a:xfrm>
            <a:off x="5826072" y="1918422"/>
            <a:ext cx="875237" cy="875010"/>
          </a:xfrm>
          <a:prstGeom prst="teardrop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ardrop 19"/>
          <p:cNvSpPr/>
          <p:nvPr/>
        </p:nvSpPr>
        <p:spPr bwMode="auto">
          <a:xfrm>
            <a:off x="4974748" y="5410281"/>
            <a:ext cx="603561" cy="603404"/>
          </a:xfrm>
          <a:prstGeom prst="teardrop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ardrop 20"/>
          <p:cNvSpPr/>
          <p:nvPr/>
        </p:nvSpPr>
        <p:spPr bwMode="auto">
          <a:xfrm>
            <a:off x="5630899" y="4681875"/>
            <a:ext cx="1030376" cy="1030108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2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6567" y="2739678"/>
            <a:ext cx="1024521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2599" y="1447800"/>
            <a:ext cx="10240453" cy="914096"/>
          </a:xfrm>
        </p:spPr>
        <p:txBody>
          <a:bodyPr wrap="square" anchor="ctr">
            <a:noAutofit/>
          </a:bodyPr>
          <a:lstStyle>
            <a:lvl1pPr marL="0" indent="0">
              <a:buNone/>
              <a:defRPr sz="6600" spc="-15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89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4000">
                <a:latin typeface="+mn-lt"/>
              </a:defRPr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9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99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7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99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6" name="직선 연결선 25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4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99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14292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14292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36810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36810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4292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292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36810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36810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8" name="직선 연결선 27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40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99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5745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5745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35359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35359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98263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198263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3" name="직사각형 2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32" name="직선 연결선 31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33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1004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38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0"/>
            <a:ext cx="11155093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722" r:id="rId10"/>
  </p:sldLayoutIdLst>
  <p:hf hdr="0" ftr="0" dt="0"/>
  <p:txStyles>
    <p:titleStyle>
      <a:lvl1pPr algn="l" defTabSz="914363" rtl="0" eaLnBrk="1" latinLnBrk="1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solidFill>
            <a:schemeClr val="bg2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-7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573088" marR="0" indent="-233363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4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1.png"/><Relationship Id="rId10" Type="http://schemas.openxmlformats.org/officeDocument/2006/relationships/image" Target="../media/image20.png"/><Relationship Id="rId9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3" y="695761"/>
            <a:ext cx="8403772" cy="1495794"/>
          </a:xfrm>
        </p:spPr>
        <p:txBody>
          <a:bodyPr/>
          <a:lstStyle/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Artificial Intelligence &amp;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253" y="2601118"/>
            <a:ext cx="9144000" cy="2256631"/>
          </a:xfrm>
        </p:spPr>
        <p:txBody>
          <a:bodyPr>
            <a:noAutofit/>
          </a:bodyPr>
          <a:lstStyle/>
          <a:p>
            <a:pPr marL="342900" indent="-342900" algn="l">
              <a:buFontTx/>
              <a:buChar char="-"/>
            </a:pPr>
            <a:endParaRPr lang="en-US" sz="3000" dirty="0">
              <a:ea typeface="서울남산체 M" panose="02020603020101020101" pitchFamily="18" charset="-127"/>
            </a:endParaRPr>
          </a:p>
          <a:p>
            <a:pPr marL="342900" indent="-342900" algn="l">
              <a:buFontTx/>
              <a:buChar char="-"/>
            </a:pPr>
            <a:r>
              <a:rPr lang="en-US" sz="3000" dirty="0">
                <a:ea typeface="서울남산체 M" panose="02020603020101020101" pitchFamily="18" charset="-127"/>
              </a:rPr>
              <a:t>Basic</a:t>
            </a:r>
            <a:r>
              <a:rPr lang="ko-KR" altLang="en-US" sz="3000" dirty="0">
                <a:ea typeface="서울남산체 M" panose="02020603020101020101" pitchFamily="18" charset="-127"/>
              </a:rPr>
              <a:t> </a:t>
            </a:r>
            <a:r>
              <a:rPr lang="en-US" altLang="ko-KR" sz="3000" dirty="0">
                <a:ea typeface="서울남산체 M" panose="02020603020101020101" pitchFamily="18" charset="-127"/>
              </a:rPr>
              <a:t>Single-Variable Calculus</a:t>
            </a:r>
            <a:endParaRPr lang="en-US" sz="3000" dirty="0">
              <a:ea typeface="서울남산체 M" panose="02020603020101020101" pitchFamily="18" charset="-127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56253" y="6155658"/>
            <a:ext cx="9144000" cy="4367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ctr" defTabSz="914363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-7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marR="0" indent="0" algn="ctr" defTabSz="914363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marR="0" indent="0" algn="ctr" defTabSz="914363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1800" kern="1200" spc="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marR="0" indent="0" algn="ctr" defTabSz="914363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1600" kern="1200" spc="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marR="0" indent="0" algn="ctr" defTabSz="914363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1600" kern="1200" spc="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63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63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63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63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Chris </a:t>
            </a:r>
            <a:r>
              <a:rPr lang="en-US" sz="30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Ohk</a:t>
            </a:r>
            <a:r>
              <a:rPr 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(utilForever@gmail.com)</a:t>
            </a:r>
            <a:endParaRPr lang="en-US" sz="30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pic>
        <p:nvPicPr>
          <p:cNvPr id="1028" name="Picture 4" descr="Machine Learning png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982" y="2252218"/>
            <a:ext cx="4133465" cy="295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3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44" y="4582583"/>
            <a:ext cx="5029200" cy="18097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없앨 수 있는 불연속성</a:t>
                </a:r>
                <a:r>
                  <a:rPr lang="en-US" altLang="ko-KR" sz="3000" dirty="0"/>
                  <a:t> : </a:t>
                </a:r>
                <a:r>
                  <a:rPr lang="ko-KR" altLang="en-US" sz="3000" dirty="0"/>
                  <a:t>한 점을 제외하고 모든 곳에서 연속인 함수</a:t>
                </a:r>
                <a:endParaRPr lang="en-US" altLang="ko-KR" sz="3000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좌극한</a:t>
                </a:r>
                <a:r>
                  <a:rPr lang="en-US" altLang="ko-KR" dirty="0"/>
                  <a:t>(Left-Hand Limit)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일 때의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ko-KR" altLang="en-US" dirty="0"/>
                  <a:t>다</a:t>
                </a:r>
                <a:r>
                  <a:rPr lang="en-US" altLang="ko-KR" dirty="0"/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우극한</a:t>
                </a:r>
                <a:r>
                  <a:rPr lang="en-US" altLang="ko-KR" dirty="0"/>
                  <a:t>(Right-Hand Limit)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일 때의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ko-KR" altLang="en-US" dirty="0"/>
                  <a:t>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만약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3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3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ko-KR" sz="3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3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3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sz="3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3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3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ko-KR" sz="3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3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3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sz="3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ko-KR" altLang="en-US" sz="3000" dirty="0"/>
                  <a:t>인데 </a:t>
                </a: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3000" dirty="0"/>
                  <a:t>이 아니거나</a:t>
                </a:r>
                <a:br>
                  <a:rPr lang="en-US" altLang="ko-KR" sz="32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3000" dirty="0"/>
                  <a:t>이 정의되지 않았다면</a:t>
                </a:r>
                <a:r>
                  <a:rPr lang="en-US" altLang="ko-KR" sz="3000" dirty="0"/>
                  <a:t>, </a:t>
                </a:r>
                <a:r>
                  <a:rPr lang="ko-KR" altLang="en-US" sz="3000" dirty="0"/>
                  <a:t>불연속성을 없앨 수 있다</a:t>
                </a:r>
                <a:r>
                  <a:rPr lang="en-US" altLang="ko-KR" sz="3000" dirty="0"/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/>
              </a:p>
            </p:txBody>
          </p:sp>
        </mc:Choice>
        <mc:Fallback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4"/>
                <a:stretch>
                  <a:fillRect l="-1694" t="-2589" r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Continuity: Removable Discontinuity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2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비약 불연속성 또는 뜀 불연속성 </a:t>
                </a:r>
                <a:r>
                  <a:rPr lang="en-US" altLang="ko-KR" sz="3000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3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3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ko-KR" sz="3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3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3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sz="3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ko-KR" altLang="en-US" sz="3000" dirty="0"/>
                  <a:t>이 존재하고</a:t>
                </a:r>
                <a:br>
                  <a:rPr lang="en-US" altLang="ko-KR" sz="3000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3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3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ko-KR" sz="3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3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3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sz="3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ko-KR" altLang="en-US" sz="3000" dirty="0"/>
                  <a:t>도 존재하지만</a:t>
                </a:r>
                <a:r>
                  <a:rPr lang="en-US" altLang="ko-KR" sz="3000" dirty="0"/>
                  <a:t>, </a:t>
                </a:r>
                <a:r>
                  <a:rPr lang="ko-KR" altLang="en-US" sz="3000" dirty="0"/>
                  <a:t>두 값이 서로 같지 않은 함수</a:t>
                </a:r>
                <a:endParaRPr lang="en-US" altLang="ko-KR" sz="3000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</p:txBody>
          </p:sp>
        </mc:Choice>
        <mc:Fallback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94" t="-27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Continuity: Jump Discontinuity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633" y="2926079"/>
            <a:ext cx="3837021" cy="346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무한 불연속성</a:t>
                </a:r>
                <a:endParaRPr lang="en-US" altLang="ko-KR" sz="3000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좌극한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우극한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Continuity: Infinite Discontinuity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569" y="3420533"/>
            <a:ext cx="31051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1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Continuity: Other Discontinuity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259" y="2069449"/>
            <a:ext cx="4699572" cy="359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함수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sz="3000" dirty="0"/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3000" dirty="0"/>
                  <a:t>에서 미분 가능하면</a:t>
                </a:r>
                <a:r>
                  <a:rPr lang="en-US" altLang="ko-KR" sz="3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sz="3000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3000" dirty="0"/>
                  <a:t>에서 연속이다</a:t>
                </a:r>
                <a:r>
                  <a:rPr lang="en-US" altLang="ko-KR" sz="30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증명</a:t>
                </a:r>
                <a:endParaRPr lang="en-US" altLang="ko-KR" sz="3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lim>
                      </m:limLow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∙0=0</m:t>
                      </m:r>
                    </m:oMath>
                  </m:oMathPara>
                </a14:m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주의 </a:t>
                </a:r>
                <a:r>
                  <a:rPr lang="en-US" altLang="ko-KR" sz="3000" dirty="0"/>
                  <a:t>: </a:t>
                </a:r>
                <a:r>
                  <a:rPr lang="ko-KR" altLang="en-US" sz="3000" dirty="0"/>
                  <a:t>역은 성립하지 않는다</a:t>
                </a:r>
                <a:r>
                  <a:rPr lang="en-US" altLang="ko-KR" sz="3000" dirty="0"/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연속하다고 항상 미분 가능하진 않다</a:t>
                </a:r>
                <a:r>
                  <a:rPr lang="en-US" altLang="ko-KR" dirty="0"/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예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Differentiable implies Continuous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18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Lecture 3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Derivatives of Products, Quotients, Sine, and Cosine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932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Derivative Formulas</a:t>
            </a:r>
            <a:endParaRPr lang="en-US" dirty="0">
              <a:ea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b="0" dirty="0"/>
                  <a:t>덧셈</a:t>
                </a:r>
                <a:r>
                  <a:rPr lang="en-US" altLang="ko-KR" sz="3000" b="0" dirty="0"/>
                  <a:t>, </a:t>
                </a:r>
                <a:r>
                  <a:rPr lang="ko-KR" altLang="en-US" sz="3000" b="0" dirty="0"/>
                  <a:t>뺄셈의 미분</a:t>
                </a:r>
                <a:endParaRPr lang="en-US" altLang="ko-KR" sz="30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ko-KR" sz="2400" b="0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곱셈의 미분</a:t>
                </a:r>
                <a:endParaRPr lang="en-US" altLang="ko-KR" sz="30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분수의 미분</a:t>
                </a:r>
                <a:endParaRPr lang="en-US" altLang="ko-KR" sz="3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사인과 코사인의 미분</a:t>
                </a:r>
                <a:endParaRPr lang="en-US" altLang="ko-KR" sz="3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func>
                        <m:func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3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3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func>
                        <m:func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3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3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altLang="ko-KR" sz="3000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11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Lecture 4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Chain Rule, and Higher Derivatives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704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Chain Rule: Examples</a:t>
            </a:r>
            <a:endParaRPr lang="en-US" dirty="0">
              <a:ea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f>
                        <m:f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altLang="ko-KR" sz="300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3000" dirty="0"/>
                  <a:t>Example 1.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3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3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300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3000" dirty="0"/>
                  <a:t>Example 2.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func>
                      <m:func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3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3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3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altLang="ko-KR" sz="300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3000" dirty="0"/>
                  <a:t>Example 3.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altLang="ko-KR" sz="3000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11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Higher Derivatives</a:t>
            </a:r>
            <a:endParaRPr lang="en-US" dirty="0">
              <a:ea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2351598"/>
            <a:ext cx="27051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6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Lecture 1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Derivatives, Slope, Velocity, and Rate of Change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32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Lecture 5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978950" y="3425825"/>
            <a:ext cx="10240453" cy="498598"/>
          </a:xfrm>
        </p:spPr>
        <p:txBody>
          <a:bodyPr/>
          <a:lstStyle/>
          <a:p>
            <a:r>
              <a:rPr lang="en-US" altLang="ko-KR" dirty="0"/>
              <a:t>Implicit Differentiation and Inverse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502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Implicit Differentiation: </a:t>
            </a:r>
            <a:r>
              <a:rPr lang="en-US" dirty="0">
                <a:ea typeface="맑은 고딕" panose="020B0503020000020004" pitchFamily="50" charset="-127"/>
              </a:rPr>
              <a:t>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3000" dirty="0"/>
                  <a:t>Example 1.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300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3000" dirty="0"/>
                  <a:t>Example 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3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30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3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3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30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sz="3000" i="1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3000" dirty="0"/>
                  <a:t>Example 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3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3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3000" b="0" i="1" dirty="0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ko-KR" sz="3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3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3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30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3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3000" i="1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7"/>
                <a:stretch>
                  <a:fillRect l="-1694" t="-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68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Inverse Functions</a:t>
            </a:r>
            <a:endParaRPr lang="en-US" dirty="0">
              <a:ea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3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3000" dirty="0"/>
                  <a:t>일 때</a:t>
                </a:r>
                <a:r>
                  <a:rPr lang="en-US" altLang="ko-KR" sz="3000" dirty="0"/>
                  <a:t>,</a:t>
                </a:r>
                <a:br>
                  <a:rPr lang="en-US" altLang="ko-KR" sz="3000" dirty="0"/>
                </a:br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ko-KR" altLang="en-US" sz="3000" dirty="0"/>
                  <a:t>를 </a:t>
                </a:r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sz="3000" dirty="0"/>
                  <a:t>의 역함수</a:t>
                </a:r>
                <a:r>
                  <a:rPr lang="en-US" altLang="ko-KR" sz="3000" dirty="0"/>
                  <a:t>(Inverse Function),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sz="3000" dirty="0"/>
                  <a:t>이라고 한다</a:t>
                </a:r>
                <a:r>
                  <a:rPr lang="en-US" altLang="ko-KR" sz="3000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음함수의 미분을 사용해 역함수의 미분을 구해 보자</a:t>
                </a:r>
                <a:r>
                  <a:rPr lang="en-US" altLang="ko-KR" sz="3000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400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연쇄 법칙에 의해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br>
                  <a:rPr lang="en-US" altLang="ko-KR" b="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69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Inverse Functions: </a:t>
            </a:r>
            <a:r>
              <a:rPr lang="en-US" dirty="0">
                <a:ea typeface="맑은 고딕" panose="020B0503020000020004" pitchFamily="50" charset="-127"/>
              </a:rPr>
              <a:t>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3000" dirty="0"/>
                  <a:t>Example 1.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3000" b="0" i="0" smtClean="0">
                        <a:latin typeface="Cambria Math" panose="02040503050406030204" pitchFamily="18" charset="0"/>
                      </a:rPr>
                      <m:t>arctan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3000" i="1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71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Graphing an Inverse Function</a:t>
            </a:r>
            <a:endParaRPr lang="en-US" dirty="0">
              <a:ea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3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3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3000" dirty="0"/>
                  <a:t>일 때</a:t>
                </a:r>
                <a:r>
                  <a:rPr lang="en-US" altLang="ko-KR" sz="3000" dirty="0"/>
                  <a:t>,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875" y="2058458"/>
            <a:ext cx="58102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0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Lecture 6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Exponential and Log, Logarithmic Differentiation,</a:t>
            </a:r>
            <a:br>
              <a:rPr lang="en-US" altLang="ko-KR" dirty="0"/>
            </a:br>
            <a:r>
              <a:rPr lang="en-US" altLang="ko-KR" dirty="0"/>
              <a:t>Hyperbolic Functions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554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Derivatives of Exponentials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배경 지식</a:t>
                </a:r>
                <a:endParaRPr lang="en-US" altLang="ko-KR" sz="3000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밑</a:t>
                </a:r>
                <a:r>
                  <a:rPr lang="en-US" altLang="ko-KR" dirty="0"/>
                  <a:t>(Base)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가 항상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보다 크다고 가정하자</a:t>
                </a:r>
                <a:r>
                  <a:rPr lang="en-US" altLang="ko-KR" dirty="0"/>
                  <a:t>.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=1;  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;  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 …</m:t>
                    </m:r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g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ko-KR" dirty="0"/>
                  <a:t> (</a:t>
                </a:r>
                <a:r>
                  <a:rPr lang="ko-KR" altLang="en-US" dirty="0"/>
                  <a:t>여기서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ko-KR" altLang="en-US" dirty="0"/>
                  <a:t>는 정수다</a:t>
                </a:r>
                <a:r>
                  <a:rPr lang="en-US" altLang="ko-KR" dirty="0"/>
                  <a:t>.)</a:t>
                </a:r>
              </a:p>
              <a:p>
                <a:pPr lvl="1">
                  <a:lnSpc>
                    <a:spcPct val="10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5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42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Derivatives of Exponentials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sSup>
                      <m:sSup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ko-KR" altLang="en-US" sz="3000" dirty="0"/>
                  <a:t>를 구해보자</a:t>
                </a:r>
                <a:r>
                  <a:rPr lang="en-US" altLang="ko-KR" sz="3000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ko-KR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3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3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3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3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3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ko-KR" sz="3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ko-KR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ko-KR" altLang="en-US" sz="3000" dirty="0"/>
                  <a:t>라고 하자</a:t>
                </a:r>
                <a:r>
                  <a:rPr lang="en-US" altLang="ko-KR" sz="30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아직 </a:t>
                </a:r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ko-KR" altLang="en-US" sz="3000" dirty="0"/>
                  <a:t>가 얼마인지는 모르지만</a:t>
                </a:r>
                <a:r>
                  <a:rPr lang="en-US" altLang="ko-KR" sz="3000" dirty="0"/>
                  <a:t>, </a:t>
                </a:r>
                <a:r>
                  <a:rPr lang="ko-KR" altLang="en-US" sz="3000" dirty="0"/>
                  <a:t>다음을 만족한다</a:t>
                </a:r>
                <a:r>
                  <a:rPr lang="en-US" altLang="ko-KR" sz="3000" dirty="0"/>
                  <a:t>.</a:t>
                </a:r>
                <a:br>
                  <a:rPr lang="en-US" altLang="ko-KR" sz="30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sz="2400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5"/>
                <a:stretch>
                  <a:fillRect l="-1694" t="-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43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Derivatives of Exponentials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32753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ko-KR" altLang="en-US" sz="3000" dirty="0"/>
                  <a:t>를 설명하는 두 가지 방법</a:t>
                </a:r>
                <a:endParaRPr lang="en-US" altLang="ko-KR" sz="3000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분석적 방법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dirty="0"/>
                  <a:t>일 때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ko-KR" altLang="en-US" dirty="0"/>
                  <a:t>를 구한다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ko-KR" altLang="en-US" dirty="0"/>
                  <a:t>사실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기하학적 방법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dirty="0"/>
                  <a:t>일 때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ko-KR" altLang="en-US" dirty="0"/>
                  <a:t>의 기울기다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en-US" altLang="ko-KR" dirty="0"/>
                  <a:t>(</a:t>
                </a:r>
                <a:r>
                  <a:rPr lang="ko-KR" altLang="en-US" dirty="0"/>
                  <a:t>기울기가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인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를 찾자</a:t>
                </a:r>
                <a:r>
                  <a:rPr lang="en-US" altLang="ko-KR" dirty="0"/>
                  <a:t>.)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327537" cy="4944532"/>
              </a:xfrm>
              <a:blipFill>
                <a:blip r:embed="rId8"/>
                <a:stretch>
                  <a:fillRect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293404" y="4296343"/>
            <a:ext cx="9605192" cy="2095990"/>
            <a:chOff x="1305189" y="4296343"/>
            <a:chExt cx="9605192" cy="209599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05189" y="4296779"/>
              <a:ext cx="2756567" cy="209555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9361" y="4296779"/>
              <a:ext cx="2780031" cy="209555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976997" y="4296343"/>
              <a:ext cx="2933384" cy="2095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714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Derivatives of Exponentials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기울기가 </a:t>
                </a:r>
                <a:r>
                  <a:rPr lang="en-US" altLang="ko-KR" sz="3000" dirty="0"/>
                  <a:t>1</a:t>
                </a:r>
                <a:r>
                  <a:rPr lang="ko-KR" altLang="en-US" sz="3000" dirty="0"/>
                  <a:t>인 </a:t>
                </a:r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z="3000" dirty="0"/>
                  <a:t>를 </a:t>
                </a:r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ko-KR" altLang="en-US" sz="3000" dirty="0"/>
                  <a:t>라 한다</a:t>
                </a:r>
                <a:r>
                  <a:rPr lang="en-US" altLang="ko-KR" sz="3000" dirty="0"/>
                  <a:t>. </a:t>
                </a:r>
                <a:r>
                  <a:rPr lang="ko-KR" altLang="en-US" sz="3000" dirty="0"/>
                  <a:t>즉</a:t>
                </a:r>
                <a:r>
                  <a:rPr lang="en-US" altLang="ko-KR" sz="3000" dirty="0"/>
                  <a:t>,</a:t>
                </a:r>
                <a:r>
                  <a:rPr lang="ko-KR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sz="3000" dirty="0"/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sz="3000" dirty="0"/>
                  <a:t>는 무엇일까</a:t>
                </a:r>
                <a:r>
                  <a:rPr lang="en-US" altLang="ko-KR" sz="3000" dirty="0"/>
                  <a:t>?</a:t>
                </a:r>
                <a:br>
                  <a:rPr lang="en-US" altLang="ko-KR" sz="3600" dirty="0"/>
                </a:b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altLang="ko-KR" sz="2400" dirty="0"/>
              </a:p>
              <a:p>
                <a:pPr marL="284162" lvl="1" indent="0">
                  <a:lnSpc>
                    <a:spcPct val="100000"/>
                  </a:lnSpc>
                  <a:buNone/>
                </a:pPr>
                <a:endParaRPr lang="en-US" altLang="ko-KR" sz="3600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5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99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Geometric Viewpoint of Derivatives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869" y="1652931"/>
            <a:ext cx="59245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0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19248" y="543951"/>
                <a:ext cx="11151917" cy="747897"/>
              </a:xfrm>
            </p:spPr>
            <p:txBody>
              <a:bodyPr/>
              <a:lstStyle/>
              <a:p>
                <a:r>
                  <a:rPr lang="en-US" dirty="0">
                    <a:ea typeface="맑은 고딕" panose="020B0503020000020004" pitchFamily="50" charset="-127"/>
                  </a:rPr>
                  <a:t>Natural Log (Inverse Function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>
                    <a:ea typeface="맑은 고딕" panose="020B0503020000020004" pitchFamily="50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9248" y="543951"/>
                <a:ext cx="11151917" cy="747897"/>
              </a:xfrm>
              <a:blipFill>
                <a:blip r:embed="rId3"/>
                <a:stretch>
                  <a:fillRect l="-3716" t="-39837" b="-54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300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ko-KR" altLang="en-US" sz="3000" dirty="0"/>
                  <a:t>를 더 잘 이해하기 위해</a:t>
                </a:r>
                <a:r>
                  <a:rPr lang="en-US" altLang="ko-KR" sz="3000" dirty="0"/>
                  <a:t>,</a:t>
                </a:r>
                <a:br>
                  <a:rPr lang="en-US" altLang="ko-KR" sz="3000" dirty="0"/>
                </a:br>
                <a:r>
                  <a:rPr lang="ko-KR" altLang="en-US" sz="3000" dirty="0"/>
                  <a:t>자연 로그 함수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i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ln</m:t>
                        </m:r>
                      </m:fName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(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</m:t>
                        </m:r>
                      </m:e>
                    </m:func>
                  </m:oMath>
                </a14:m>
                <a:r>
                  <a:rPr lang="ko-KR" altLang="en-US" sz="3000" dirty="0"/>
                  <a:t>에 대해 공부해 보자</a:t>
                </a:r>
                <a:r>
                  <a:rPr lang="en-US" altLang="ko-KR" sz="30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0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ln</m:t>
                        </m:r>
                      </m:fName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(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</m:t>
                        </m:r>
                      </m:e>
                    </m:func>
                  </m:oMath>
                </a14:m>
                <a:r>
                  <a:rPr lang="ko-KR" altLang="en-US" sz="3000" dirty="0"/>
                  <a:t>의 정의</a:t>
                </a:r>
                <a:endParaRPr lang="en-US" altLang="ko-KR" sz="300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ko-KR" altLang="en-US" dirty="0"/>
                  <a:t>라면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𝑥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라면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𝑤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가 음수더라도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ko-KR" altLang="en-US" dirty="0"/>
                  <a:t>는 항상 양수다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30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300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ln</m:t>
                        </m:r>
                      </m:fName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(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</m:t>
                        </m:r>
                      </m:e>
                    </m:func>
                  </m:oMath>
                </a14:m>
                <a:r>
                  <a:rPr lang="ko-KR" altLang="en-US" sz="3000" dirty="0"/>
                  <a:t>의 성질</a:t>
                </a:r>
                <a:endParaRPr lang="en-US" altLang="ko-KR" sz="300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1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=0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ko-KR" altLang="en-US" dirty="0"/>
                  <a:t>일 때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ko-KR" altLang="en-US" dirty="0"/>
                  <a:t>일 때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ln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</m:t>
                        </m:r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+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7"/>
                <a:stretch>
                  <a:fillRect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90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19248" y="543951"/>
                <a:ext cx="11151917" cy="747897"/>
              </a:xfrm>
            </p:spPr>
            <p:txBody>
              <a:bodyPr/>
              <a:lstStyle/>
              <a:p>
                <a:r>
                  <a:rPr lang="en-US" dirty="0">
                    <a:ea typeface="맑은 고딕" panose="020B0503020000020004" pitchFamily="50" charset="-127"/>
                  </a:rPr>
                  <a:t>Natural Log (Inverse Function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>
                    <a:ea typeface="맑은 고딕" panose="020B0503020000020004" pitchFamily="50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9248" y="543951"/>
                <a:ext cx="11151917" cy="747897"/>
              </a:xfrm>
              <a:blipFill>
                <a:blip r:embed="rId3"/>
                <a:stretch>
                  <a:fillRect l="-3716" t="-39837" b="-54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음함수의 미분을 사용해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3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3000" dirty="0"/>
                  <a:t>를 구해 보자</a:t>
                </a:r>
                <a:r>
                  <a:rPr lang="en-US" altLang="ko-KR" sz="3000" dirty="0"/>
                  <a:t>.</a:t>
                </a:r>
                <a:br>
                  <a:rPr lang="en-US" altLang="ko-KR" sz="3000" dirty="0"/>
                </a:br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30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3000" dirty="0"/>
                  <a:t>일 때</a:t>
                </a:r>
                <a:r>
                  <a:rPr lang="en-US" altLang="ko-KR" sz="3000" dirty="0"/>
                  <a:t>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p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p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ko-KR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6"/>
                <a:stretch>
                  <a:fillRect l="-1694" t="-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52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Derivatives of Exponentials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따라서</a:t>
                </a:r>
                <a:r>
                  <a:rPr lang="en-US" altLang="ko-KR" sz="3000" dirty="0"/>
                  <a:t>,</a:t>
                </a:r>
                <a:r>
                  <a:rPr lang="ko-KR" altLang="en-US" sz="3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sz="3000" dirty="0"/>
                  <a:t>는 무엇일까</a:t>
                </a:r>
                <a:r>
                  <a:rPr lang="en-US" altLang="ko-KR" sz="3000" dirty="0"/>
                  <a:t>?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첫번째 방법 </a:t>
                </a:r>
                <a:r>
                  <a:rPr lang="en-US" altLang="ko-KR" sz="30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ko-KR" altLang="en-US" sz="3000" dirty="0"/>
                  <a:t>를 밑으로 사용하고</a:t>
                </a:r>
                <a:br>
                  <a:rPr lang="en-US" altLang="ko-KR" sz="3000" dirty="0"/>
                </a:br>
                <a:r>
                  <a:rPr lang="en-US" altLang="ko-KR" sz="3000" dirty="0"/>
                  <a:t>                      </a:t>
                </a:r>
                <a:r>
                  <a:rPr lang="en-US" altLang="ko-KR" sz="1200" dirty="0"/>
                  <a:t> </a:t>
                </a:r>
                <a:r>
                  <a:rPr lang="ko-KR" altLang="en-US" sz="3000" dirty="0"/>
                  <a:t>연쇄 법칙을 사용해 구하는 방법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40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sup>
                    </m:sSup>
                  </m:oMath>
                </a14:m>
                <a:br>
                  <a:rPr lang="en-US" altLang="ko-KR" sz="24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400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e>
                        </m:d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e>
                    </m:d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e>
                        </m:d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br>
                  <a:rPr lang="en-US" altLang="ko-KR" sz="2400" b="0" dirty="0"/>
                </a:b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e>
                    </m:d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2400" b="0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ko-KR" altLang="en-US" dirty="0"/>
                  <a:t>였음을 알 수 있다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7"/>
                <a:stretch>
                  <a:fillRect l="-1694" t="-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37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Derivatives of Exponentials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두번째 방법 </a:t>
                </a:r>
                <a:r>
                  <a:rPr lang="en-US" altLang="ko-KR" sz="3000" dirty="0"/>
                  <a:t>: </a:t>
                </a:r>
                <a:r>
                  <a:rPr lang="ko-KR" altLang="en-US" sz="3000" dirty="0"/>
                  <a:t>로그 미분법</a:t>
                </a:r>
                <a:r>
                  <a:rPr lang="en-US" altLang="ko-KR" sz="3000" dirty="0"/>
                  <a:t>(Logarithmic Differentiation)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원리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ko-KR" altLang="en-US" dirty="0"/>
                  <a:t>를 구해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ko-KR" altLang="en-US" dirty="0"/>
                  <a:t>를 구한다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라고 하자</a:t>
                </a:r>
                <a:r>
                  <a:rPr lang="en-US" altLang="ko-KR" dirty="0"/>
                  <a:t>.</a:t>
                </a: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∴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or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ko-KR" altLang="en-US" dirty="0"/>
                  <a:t>를 로그 미분법에 적용해 보자</a:t>
                </a:r>
                <a:r>
                  <a:rPr lang="en-US" altLang="ko-KR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func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e>
                      </m:d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altLang="ko-KR" sz="2400" dirty="0"/>
              </a:p>
              <a:p>
                <a:pPr marL="284162" lvl="1" indent="0">
                  <a:lnSpc>
                    <a:spcPct val="100000"/>
                  </a:lnSpc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7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8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Exponential and Log: </a:t>
            </a:r>
            <a:r>
              <a:rPr lang="en-US" dirty="0">
                <a:ea typeface="맑은 고딕" panose="020B0503020000020004" pitchFamily="50" charset="-127"/>
              </a:rPr>
              <a:t>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3000" dirty="0"/>
                  <a:t>Example 1.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altLang="ko-KR" sz="300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3000" dirty="0"/>
                  <a:t>Example 2. </a:t>
                </a:r>
                <a:r>
                  <a:rPr lang="ko-KR" altLang="en-US" sz="3000" dirty="0"/>
                  <a:t>로그 미분법을 사용해 다음을 계산하라</a:t>
                </a:r>
                <a:r>
                  <a:rPr lang="en-US" altLang="ko-KR" sz="3000" dirty="0"/>
                  <a:t>.</a:t>
                </a:r>
                <a:endParaRPr lang="en-US" altLang="ko-KR" sz="30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4"/>
                <a:stretch>
                  <a:fillRect l="-1694" t="-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Hyperbolic Sine and Cosine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3000" dirty="0"/>
                  <a:t>Hyperbolic Sine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dirty="0" smtClean="0">
                          <a:latin typeface="Cambria Math" panose="02040503050406030204" pitchFamily="18" charset="0"/>
                        </a:rPr>
                        <m:t>sinh</m:t>
                      </m:r>
                      <m:d>
                        <m:dPr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3000" dirty="0"/>
                  <a:t>Hyperbolic Cosine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cosh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3000" dirty="0"/>
                  <a:t>Hyperbolic Sine</a:t>
                </a:r>
                <a:r>
                  <a:rPr lang="ko-KR" altLang="en-US" sz="3000" dirty="0"/>
                  <a:t>과</a:t>
                </a:r>
                <a:r>
                  <a:rPr lang="en-US" altLang="ko-KR" sz="3000" dirty="0"/>
                  <a:t> Cosine</a:t>
                </a:r>
                <a:r>
                  <a:rPr lang="ko-KR" altLang="en-US" sz="3000" dirty="0"/>
                  <a:t>의 미분</a:t>
                </a:r>
                <a:endParaRPr lang="en-US" altLang="ko-KR" sz="3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sinh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−(−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cosh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cosh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+(−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sinh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ko-KR" altLang="en-US" sz="2400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5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81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Hyperbolic Sine and Cosine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중요한 성질</a:t>
                </a:r>
                <a:endParaRPr lang="en-US" altLang="ko-KR" sz="3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cosh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</a:rPr>
                                    <m:t>sinh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증명</a:t>
                </a:r>
                <a:endParaRPr lang="en-US" altLang="ko-KR" sz="3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cosh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sinh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−2+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2+2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sz="3600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5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82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Hyperbolic Sine and Cosine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3000" dirty="0"/>
                  <a:t>“Hyperbolic”</a:t>
                </a:r>
                <a:r>
                  <a:rPr lang="ko-KR" altLang="en-US" sz="3000" dirty="0"/>
                  <a:t>이라고 부르는 이유</a:t>
                </a:r>
                <a:r>
                  <a:rPr lang="en-US" altLang="ko-KR" sz="3000" dirty="0"/>
                  <a:t>?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cosh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라고 하자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ko-KR" altLang="en-US" dirty="0"/>
                  <a:t>이 때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/>
                  <a:t>은 쌍곡선</a:t>
                </a:r>
                <a:r>
                  <a:rPr lang="en-US" altLang="ko-KR" dirty="0"/>
                  <a:t>(Hyperbola)</a:t>
                </a:r>
                <a:r>
                  <a:rPr lang="ko-KR" altLang="en-US" dirty="0"/>
                  <a:t>의 방정식이다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정규 삼각 함수는 </a:t>
                </a:r>
                <a:r>
                  <a:rPr lang="en-US" altLang="ko-KR" sz="3000" dirty="0"/>
                  <a:t>“</a:t>
                </a:r>
                <a:r>
                  <a:rPr lang="ko-KR" altLang="en-US" sz="3000" dirty="0"/>
                  <a:t>원형</a:t>
                </a:r>
                <a:r>
                  <a:rPr lang="en-US" altLang="ko-KR" sz="3000" dirty="0"/>
                  <a:t>(Circular)” </a:t>
                </a:r>
                <a:r>
                  <a:rPr lang="ko-KR" altLang="en-US" sz="3000" dirty="0"/>
                  <a:t>함수다</a:t>
                </a:r>
                <a:r>
                  <a:rPr lang="en-US" altLang="ko-KR" sz="3000" dirty="0"/>
                  <a:t>.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라고 하자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ko-KR" altLang="en-US" dirty="0"/>
                  <a:t>이 때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/>
                  <a:t>은 원</a:t>
                </a:r>
                <a:r>
                  <a:rPr lang="en-US" altLang="ko-KR" dirty="0"/>
                  <a:t>(Circle)</a:t>
                </a:r>
                <a:r>
                  <a:rPr lang="ko-KR" altLang="en-US" dirty="0"/>
                  <a:t>의 방정식이다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5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40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Geometric Definition of The Derivative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30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ko-KR" altLang="en-US" sz="3000" dirty="0"/>
                  <a:t>일 때</a:t>
                </a:r>
                <a:r>
                  <a:rPr lang="en-US" altLang="ko-KR" sz="3000" dirty="0"/>
                  <a:t> </a:t>
                </a:r>
                <a:r>
                  <a:rPr lang="ko-KR" altLang="en-US" sz="3000" dirty="0"/>
                  <a:t>구분선</a:t>
                </a:r>
                <a:r>
                  <a:rPr lang="en-US" altLang="ko-KR" sz="3000" dirty="0"/>
                  <a:t>(Secant Line)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𝑃𝑄</m:t>
                        </m:r>
                      </m:e>
                    </m:acc>
                  </m:oMath>
                </a14:m>
                <a:r>
                  <a:rPr lang="ko-KR" altLang="en-US" sz="3000" dirty="0"/>
                  <a:t>의 기울기의 극한</a:t>
                </a:r>
                <a:endParaRPr lang="en-US" altLang="ko-KR" sz="3000" dirty="0"/>
              </a:p>
              <a:p>
                <a:pPr>
                  <a:lnSpc>
                    <a:spcPct val="100000"/>
                  </a:lnSpc>
                </a:pPr>
                <a:endParaRPr lang="en-US" altLang="ko-KR" sz="3000" dirty="0"/>
              </a:p>
              <a:p>
                <a:pPr>
                  <a:lnSpc>
                    <a:spcPct val="100000"/>
                  </a:lnSpc>
                </a:pPr>
                <a:endParaRPr lang="en-US" altLang="ko-KR" sz="3000" dirty="0"/>
              </a:p>
              <a:p>
                <a:pPr>
                  <a:lnSpc>
                    <a:spcPct val="100000"/>
                  </a:lnSpc>
                </a:pPr>
                <a:endParaRPr lang="en-US" altLang="ko-KR" sz="3000" dirty="0"/>
              </a:p>
              <a:p>
                <a:pPr>
                  <a:lnSpc>
                    <a:spcPct val="100000"/>
                  </a:lnSpc>
                </a:pPr>
                <a:endParaRPr lang="en-US" altLang="ko-KR" sz="3000" dirty="0"/>
              </a:p>
              <a:p>
                <a:pPr>
                  <a:lnSpc>
                    <a:spcPct val="100000"/>
                  </a:lnSpc>
                </a:pPr>
                <a:endParaRPr lang="en-US" altLang="ko-KR" sz="3000" dirty="0"/>
              </a:p>
              <a:p>
                <a:pPr>
                  <a:lnSpc>
                    <a:spcPct val="100000"/>
                  </a:lnSpc>
                </a:pPr>
                <a:endParaRPr lang="en-US" altLang="ko-KR" sz="3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3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3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30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3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3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3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3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3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3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3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ko-KR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3000" dirty="0"/>
              </a:p>
            </p:txBody>
          </p:sp>
        </mc:Choice>
        <mc:Fallback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364" y="1964474"/>
            <a:ext cx="4233559" cy="310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Notations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라이프니츠의 표기법</a:t>
                </a:r>
                <a:r>
                  <a:rPr lang="en-US" altLang="ko-KR" sz="3000" dirty="0"/>
                  <a:t>(Leibniz` Notation)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3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3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3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3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altLang="ko-KR" sz="3000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뉴턴의 표기법</a:t>
                </a:r>
                <a:r>
                  <a:rPr lang="en-US" altLang="ko-KR" sz="3000" dirty="0"/>
                  <a:t>(Newton’s</a:t>
                </a:r>
                <a:r>
                  <a:rPr lang="ko-KR" altLang="en-US" sz="3000" dirty="0"/>
                  <a:t> </a:t>
                </a:r>
                <a:r>
                  <a:rPr lang="en-US" altLang="ko-KR" sz="3000" dirty="0"/>
                  <a:t>Notation)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3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3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3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3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3000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다른 표기법</a:t>
                </a:r>
                <a:endParaRPr lang="en-US" altLang="ko-KR" sz="3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000" b="0" i="1" dirty="0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altLang="ko-KR" sz="30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sz="3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ko-KR" sz="3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0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3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3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3000" b="0" i="1" dirty="0" smtClean="0">
                          <a:latin typeface="Cambria Math" panose="02040503050406030204" pitchFamily="18" charset="0"/>
                        </a:rPr>
                        <m:t>𝐷𝑓</m:t>
                      </m:r>
                    </m:oMath>
                  </m:oMathPara>
                </a14:m>
                <a:endParaRPr lang="en-US" altLang="ko-KR" sz="3000" dirty="0"/>
              </a:p>
            </p:txBody>
          </p:sp>
        </mc:Choice>
        <mc:Fallback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20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Derivatives: Examples</a:t>
            </a:r>
            <a:endParaRPr lang="en-US" dirty="0">
              <a:ea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3000" dirty="0"/>
                  <a:t>Example 1.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sz="300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3000" dirty="0"/>
                  <a:t>Example 2. </a:t>
                </a:r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ko-KR" sz="3000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ko-KR" sz="3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=1, 2, 3,…)</m:t>
                    </m:r>
                  </m:oMath>
                </a14:m>
                <a:endParaRPr lang="en-US" altLang="ko-KR" sz="3000" dirty="0"/>
              </a:p>
            </p:txBody>
          </p:sp>
        </mc:Choice>
        <mc:Fallback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94" t="-9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05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Lecture 2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Limits, Continuity, and Trigonometric Limits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86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Easy Limits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쉬운 극한</a:t>
                </a:r>
                <a:r>
                  <a:rPr lang="en-US" altLang="ko-KR" sz="3000" dirty="0"/>
                  <a:t>(?)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→3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3+1</m:t>
                              </m:r>
                            </m:den>
                          </m:f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func>
                    </m:oMath>
                  </m:oMathPara>
                </a14:m>
                <a:endParaRPr lang="en-US" altLang="ko-KR" sz="240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/>
                  <a:t>에 </a:t>
                </a:r>
                <a:r>
                  <a:rPr lang="en-US" altLang="ko-KR" dirty="0"/>
                  <a:t>3</a:t>
                </a:r>
                <a:r>
                  <a:rPr lang="ko-KR" altLang="en-US"/>
                  <a:t>을 넣으면 극한값을 쉽게 구할 수 있다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쉽지 않은 극한</a:t>
                </a:r>
                <a:r>
                  <a:rPr lang="en-US" altLang="ko-KR" sz="3000" dirty="0"/>
                  <a:t>(?)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ko-KR" sz="2400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극한이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라는 것은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/>
                  <a:t>라는 묵시적 가정을 기반으로 한다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80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Continuity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함수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3000"/>
                  <a:t>가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sz="3000"/>
                  <a:t>에서 연속</a:t>
                </a:r>
                <a:r>
                  <a:rPr lang="en-US" altLang="ko-KR" sz="3000" dirty="0"/>
                  <a:t>(Continuous)</a:t>
                </a:r>
                <a:r>
                  <a:rPr lang="ko-KR" altLang="en-US" sz="3000"/>
                  <a:t>일 조건</a:t>
                </a:r>
                <a:br>
                  <a:rPr lang="en-US" altLang="ko-KR" sz="3000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4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3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3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3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3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  <m:t>,       </m:t>
                            </m:r>
                            <m: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3000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위 함수는 불연속</a:t>
                </a:r>
                <a:r>
                  <a:rPr lang="en-US" altLang="ko-KR" dirty="0"/>
                  <a:t>(Discontinuous) </a:t>
                </a:r>
                <a:r>
                  <a:rPr lang="ko-KR" altLang="en-US"/>
                  <a:t>함수다</a:t>
                </a:r>
                <a:r>
                  <a:rPr lang="en-US" altLang="ko-KR" dirty="0"/>
                  <a:t>.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ko-KR" altLang="en-US"/>
                  <a:t>일 때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/>
                  <a:t>이지만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/>
                  <a:t>이다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en-US" altLang="ko-KR" dirty="0"/>
                  <a:t>(0</a:t>
                </a:r>
                <a:r>
                  <a:rPr lang="ko-KR" altLang="en-US"/>
                  <a:t>의 왼쪽에서는 연속이지만</a:t>
                </a:r>
                <a:r>
                  <a:rPr lang="en-US" altLang="ko-KR" dirty="0"/>
                  <a:t>, </a:t>
                </a:r>
                <a:r>
                  <a:rPr lang="ko-KR" altLang="en-US"/>
                  <a:t>오른쪽에서는 아니다</a:t>
                </a:r>
                <a:r>
                  <a:rPr lang="en-US" altLang="ko-KR" dirty="0"/>
                  <a:t>.)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240" y="3920067"/>
            <a:ext cx="35909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9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etro_TT_Blue_16x9_02-12">
  <a:themeElements>
    <a:clrScheme name="DPE">
      <a:dk1>
        <a:srgbClr val="000000"/>
      </a:dk1>
      <a:lt1>
        <a:srgbClr val="FFFFFF"/>
      </a:lt1>
      <a:dk2>
        <a:srgbClr val="0072C6"/>
      </a:dk2>
      <a:lt2>
        <a:srgbClr val="61DDFF"/>
      </a:lt2>
      <a:accent1>
        <a:srgbClr val="00BCF2"/>
      </a:accent1>
      <a:accent2>
        <a:srgbClr val="7FBA00"/>
      </a:accent2>
      <a:accent3>
        <a:srgbClr val="FF8C00"/>
      </a:accent3>
      <a:accent4>
        <a:srgbClr val="B4009E"/>
      </a:accent4>
      <a:accent5>
        <a:srgbClr val="55D455"/>
      </a:accent5>
      <a:accent6>
        <a:srgbClr val="FFB900"/>
      </a:accent6>
      <a:hlink>
        <a:srgbClr val="003963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12573</TotalTime>
  <Words>900</Words>
  <Application>Microsoft Office PowerPoint</Application>
  <PresentationFormat>Widescreen</PresentationFormat>
  <Paragraphs>204</Paragraphs>
  <Slides>37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Cambria Math</vt:lpstr>
      <vt:lpstr>Arial</vt:lpstr>
      <vt:lpstr>Segoe UI Light</vt:lpstr>
      <vt:lpstr>Segoe UI</vt:lpstr>
      <vt:lpstr>맑은 고딕</vt:lpstr>
      <vt:lpstr>서울남산체 M</vt:lpstr>
      <vt:lpstr>Wingdings</vt:lpstr>
      <vt:lpstr>Calibri</vt:lpstr>
      <vt:lpstr>Metro_TT_Blue_16x9_02-12</vt:lpstr>
      <vt:lpstr>Artificial Intelligence &amp; Machine Learning</vt:lpstr>
      <vt:lpstr>Lecture 1</vt:lpstr>
      <vt:lpstr>Geometric Viewpoint of Derivatives</vt:lpstr>
      <vt:lpstr>Geometric Definition of The Derivative</vt:lpstr>
      <vt:lpstr>Notations</vt:lpstr>
      <vt:lpstr>Derivatives: Examples</vt:lpstr>
      <vt:lpstr>Lecture 2</vt:lpstr>
      <vt:lpstr>Easy Limits</vt:lpstr>
      <vt:lpstr>Continuity</vt:lpstr>
      <vt:lpstr>Continuity: Removable Discontinuity</vt:lpstr>
      <vt:lpstr>Continuity: Jump Discontinuity</vt:lpstr>
      <vt:lpstr>Continuity: Infinite Discontinuity</vt:lpstr>
      <vt:lpstr>Continuity: Other Discontinuity</vt:lpstr>
      <vt:lpstr>Differentiable implies Continuous</vt:lpstr>
      <vt:lpstr>Lecture 3</vt:lpstr>
      <vt:lpstr>Derivative Formulas</vt:lpstr>
      <vt:lpstr>Lecture 4</vt:lpstr>
      <vt:lpstr>Chain Rule: Examples</vt:lpstr>
      <vt:lpstr>Higher Derivatives</vt:lpstr>
      <vt:lpstr>Lecture 5</vt:lpstr>
      <vt:lpstr>Implicit Differentiation: Examples</vt:lpstr>
      <vt:lpstr>Inverse Functions</vt:lpstr>
      <vt:lpstr>Inverse Functions: Examples</vt:lpstr>
      <vt:lpstr>Graphing an Inverse Function</vt:lpstr>
      <vt:lpstr>Lecture 6</vt:lpstr>
      <vt:lpstr>Derivatives of Exponentials</vt:lpstr>
      <vt:lpstr>Derivatives of Exponentials</vt:lpstr>
      <vt:lpstr>Derivatives of Exponentials</vt:lpstr>
      <vt:lpstr>Derivatives of Exponentials</vt:lpstr>
      <vt:lpstr>Natural Log (Inverse Function of e^x)</vt:lpstr>
      <vt:lpstr>Natural Log (Inverse Function of e^x)</vt:lpstr>
      <vt:lpstr>Derivatives of Exponentials</vt:lpstr>
      <vt:lpstr>Derivatives of Exponentials</vt:lpstr>
      <vt:lpstr>Exponential and Log: Examples</vt:lpstr>
      <vt:lpstr>Hyperbolic Sine and Cosine</vt:lpstr>
      <vt:lpstr>Hyperbolic Sine and Cosine</vt:lpstr>
      <vt:lpstr>Hyperbolic Sine and Cosine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 Jin Koo</dc:creator>
  <cp:lastModifiedBy>옥찬호</cp:lastModifiedBy>
  <cp:revision>286</cp:revision>
  <dcterms:created xsi:type="dcterms:W3CDTF">2014-11-18T06:53:54Z</dcterms:created>
  <dcterms:modified xsi:type="dcterms:W3CDTF">2017-03-22T13:12:16Z</dcterms:modified>
</cp:coreProperties>
</file>