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32"/>
  </p:notesMasterIdLst>
  <p:sldIdLst>
    <p:sldId id="256" r:id="rId2"/>
    <p:sldId id="259" r:id="rId3"/>
    <p:sldId id="260" r:id="rId4"/>
    <p:sldId id="258" r:id="rId5"/>
    <p:sldId id="261" r:id="rId6"/>
    <p:sldId id="266" r:id="rId7"/>
    <p:sldId id="257" r:id="rId8"/>
    <p:sldId id="262" r:id="rId9"/>
    <p:sldId id="264" r:id="rId10"/>
    <p:sldId id="263" r:id="rId11"/>
    <p:sldId id="269" r:id="rId12"/>
    <p:sldId id="271" r:id="rId13"/>
    <p:sldId id="265" r:id="rId14"/>
    <p:sldId id="281" r:id="rId15"/>
    <p:sldId id="287" r:id="rId16"/>
    <p:sldId id="285" r:id="rId17"/>
    <p:sldId id="282" r:id="rId18"/>
    <p:sldId id="283" r:id="rId19"/>
    <p:sldId id="277" r:id="rId20"/>
    <p:sldId id="288" r:id="rId21"/>
    <p:sldId id="278" r:id="rId22"/>
    <p:sldId id="280" r:id="rId23"/>
    <p:sldId id="276" r:id="rId24"/>
    <p:sldId id="274" r:id="rId25"/>
    <p:sldId id="275" r:id="rId26"/>
    <p:sldId id="286" r:id="rId27"/>
    <p:sldId id="284" r:id="rId28"/>
    <p:sldId id="279" r:id="rId29"/>
    <p:sldId id="289" r:id="rId30"/>
    <p:sldId id="27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8406" autoAdjust="0"/>
  </p:normalViewPr>
  <p:slideViewPr>
    <p:cSldViewPr snapToGrid="0">
      <p:cViewPr varScale="1">
        <p:scale>
          <a:sx n="123" d="100"/>
          <a:sy n="123" d="100"/>
        </p:scale>
        <p:origin x="114" y="192"/>
      </p:cViewPr>
      <p:guideLst/>
    </p:cSldViewPr>
  </p:slideViewPr>
  <p:notesTextViewPr>
    <p:cViewPr>
      <p:scale>
        <a:sx n="1" d="1"/>
        <a:sy n="1" d="1"/>
      </p:scale>
      <p:origin x="0" y="0"/>
    </p:cViewPr>
  </p:notesTextViewPr>
  <p:notesViewPr>
    <p:cSldViewPr snapToGrid="0">
      <p:cViewPr varScale="1">
        <p:scale>
          <a:sx n="71" d="100"/>
          <a:sy n="71" d="100"/>
        </p:scale>
        <p:origin x="2523" y="3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C6743-EAD3-430A-BE9A-5F89F8B17070}"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91108-B559-437A-AEC2-775291E81225}" type="slidenum">
              <a:rPr lang="en-US" smtClean="0"/>
              <a:t>‹#›</a:t>
            </a:fld>
            <a:endParaRPr lang="en-US"/>
          </a:p>
        </p:txBody>
      </p:sp>
    </p:spTree>
    <p:extLst>
      <p:ext uri="{BB962C8B-B14F-4D97-AF65-F5344CB8AC3E}">
        <p14:creationId xmlns:p14="http://schemas.microsoft.com/office/powerpoint/2010/main" val="2353611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91108-B559-437A-AEC2-775291E81225}" type="slidenum">
              <a:rPr lang="en-US" smtClean="0"/>
              <a:t>2</a:t>
            </a:fld>
            <a:endParaRPr lang="en-US"/>
          </a:p>
        </p:txBody>
      </p:sp>
    </p:spTree>
    <p:extLst>
      <p:ext uri="{BB962C8B-B14F-4D97-AF65-F5344CB8AC3E}">
        <p14:creationId xmlns:p14="http://schemas.microsoft.com/office/powerpoint/2010/main" val="122833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Fischel</a:t>
            </a:r>
            <a:r>
              <a:rPr lang="en-US" dirty="0"/>
              <a:t> (2001): used the term “</a:t>
            </a:r>
            <a:r>
              <a:rPr lang="en-US" dirty="0" err="1"/>
              <a:t>homevoters</a:t>
            </a:r>
            <a:r>
              <a:rPr lang="en-US" dirty="0"/>
              <a:t>” to emphasize that residents who own their own homes have a stake in the outcome of local politics that makes them especially attentive to the public policies of local government</a:t>
            </a:r>
          </a:p>
          <a:p>
            <a:endParaRPr lang="en-US" dirty="0"/>
          </a:p>
        </p:txBody>
      </p:sp>
      <p:sp>
        <p:nvSpPr>
          <p:cNvPr id="4" name="Slide Number Placeholder 3"/>
          <p:cNvSpPr>
            <a:spLocks noGrp="1"/>
          </p:cNvSpPr>
          <p:nvPr>
            <p:ph type="sldNum" sz="quarter" idx="5"/>
          </p:nvPr>
        </p:nvSpPr>
        <p:spPr/>
        <p:txBody>
          <a:bodyPr/>
          <a:lstStyle/>
          <a:p>
            <a:fld id="{B9191108-B559-437A-AEC2-775291E81225}" type="slidenum">
              <a:rPr lang="en-US" smtClean="0"/>
              <a:t>7</a:t>
            </a:fld>
            <a:endParaRPr lang="en-US"/>
          </a:p>
        </p:txBody>
      </p:sp>
    </p:spTree>
    <p:extLst>
      <p:ext uri="{BB962C8B-B14F-4D97-AF65-F5344CB8AC3E}">
        <p14:creationId xmlns:p14="http://schemas.microsoft.com/office/powerpoint/2010/main" val="225634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91108-B559-437A-AEC2-775291E81225}" type="slidenum">
              <a:rPr lang="en-US" smtClean="0"/>
              <a:t>10</a:t>
            </a:fld>
            <a:endParaRPr lang="en-US"/>
          </a:p>
        </p:txBody>
      </p:sp>
    </p:spTree>
    <p:extLst>
      <p:ext uri="{BB962C8B-B14F-4D97-AF65-F5344CB8AC3E}">
        <p14:creationId xmlns:p14="http://schemas.microsoft.com/office/powerpoint/2010/main" val="91987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91108-B559-437A-AEC2-775291E81225}" type="slidenum">
              <a:rPr lang="en-US" smtClean="0"/>
              <a:t>11</a:t>
            </a:fld>
            <a:endParaRPr lang="en-US"/>
          </a:p>
        </p:txBody>
      </p:sp>
    </p:spTree>
    <p:extLst>
      <p:ext uri="{BB962C8B-B14F-4D97-AF65-F5344CB8AC3E}">
        <p14:creationId xmlns:p14="http://schemas.microsoft.com/office/powerpoint/2010/main" val="3635098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91108-B559-437A-AEC2-775291E81225}" type="slidenum">
              <a:rPr lang="en-US" smtClean="0"/>
              <a:t>12</a:t>
            </a:fld>
            <a:endParaRPr lang="en-US"/>
          </a:p>
        </p:txBody>
      </p:sp>
    </p:spTree>
    <p:extLst>
      <p:ext uri="{BB962C8B-B14F-4D97-AF65-F5344CB8AC3E}">
        <p14:creationId xmlns:p14="http://schemas.microsoft.com/office/powerpoint/2010/main" val="4107961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91108-B559-437A-AEC2-775291E81225}" type="slidenum">
              <a:rPr lang="en-US" smtClean="0"/>
              <a:t>13</a:t>
            </a:fld>
            <a:endParaRPr lang="en-US"/>
          </a:p>
        </p:txBody>
      </p:sp>
    </p:spTree>
    <p:extLst>
      <p:ext uri="{BB962C8B-B14F-4D97-AF65-F5344CB8AC3E}">
        <p14:creationId xmlns:p14="http://schemas.microsoft.com/office/powerpoint/2010/main" val="411243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surprising, given that the selection process is still random</a:t>
            </a:r>
          </a:p>
        </p:txBody>
      </p:sp>
      <p:sp>
        <p:nvSpPr>
          <p:cNvPr id="4" name="Slide Number Placeholder 3"/>
          <p:cNvSpPr>
            <a:spLocks noGrp="1"/>
          </p:cNvSpPr>
          <p:nvPr>
            <p:ph type="sldNum" sz="quarter" idx="5"/>
          </p:nvPr>
        </p:nvSpPr>
        <p:spPr/>
        <p:txBody>
          <a:bodyPr/>
          <a:lstStyle/>
          <a:p>
            <a:fld id="{B9191108-B559-437A-AEC2-775291E81225}" type="slidenum">
              <a:rPr lang="en-US" smtClean="0"/>
              <a:t>25</a:t>
            </a:fld>
            <a:endParaRPr lang="en-US"/>
          </a:p>
        </p:txBody>
      </p:sp>
    </p:spTree>
    <p:extLst>
      <p:ext uri="{BB962C8B-B14F-4D97-AF65-F5344CB8AC3E}">
        <p14:creationId xmlns:p14="http://schemas.microsoft.com/office/powerpoint/2010/main" val="118420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91108-B559-437A-AEC2-775291E81225}" type="slidenum">
              <a:rPr lang="en-US" smtClean="0"/>
              <a:t>26</a:t>
            </a:fld>
            <a:endParaRPr lang="en-US"/>
          </a:p>
        </p:txBody>
      </p:sp>
    </p:spTree>
    <p:extLst>
      <p:ext uri="{BB962C8B-B14F-4D97-AF65-F5344CB8AC3E}">
        <p14:creationId xmlns:p14="http://schemas.microsoft.com/office/powerpoint/2010/main" val="198170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point comes from the critique by </a:t>
            </a:r>
            <a:r>
              <a:rPr lang="en-US" dirty="0" err="1"/>
              <a:t>Fischel</a:t>
            </a:r>
            <a:r>
              <a:rPr lang="en-US" dirty="0"/>
              <a:t>, I believe, of an earlier work claiming that zoning and other land-use restrictions were used to monopolistically restrict the supply of housing</a:t>
            </a:r>
          </a:p>
        </p:txBody>
      </p:sp>
      <p:sp>
        <p:nvSpPr>
          <p:cNvPr id="4" name="Slide Number Placeholder 3"/>
          <p:cNvSpPr>
            <a:spLocks noGrp="1"/>
          </p:cNvSpPr>
          <p:nvPr>
            <p:ph type="sldNum" sz="quarter" idx="5"/>
          </p:nvPr>
        </p:nvSpPr>
        <p:spPr/>
        <p:txBody>
          <a:bodyPr/>
          <a:lstStyle/>
          <a:p>
            <a:fld id="{B9191108-B559-437A-AEC2-775291E81225}" type="slidenum">
              <a:rPr lang="en-US" smtClean="0"/>
              <a:t>28</a:t>
            </a:fld>
            <a:endParaRPr lang="en-US"/>
          </a:p>
        </p:txBody>
      </p:sp>
    </p:spTree>
    <p:extLst>
      <p:ext uri="{BB962C8B-B14F-4D97-AF65-F5344CB8AC3E}">
        <p14:creationId xmlns:p14="http://schemas.microsoft.com/office/powerpoint/2010/main" val="116829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988684-4919-43A8-8FF6-D449331C708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423520954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988684-4919-43A8-8FF6-D449331C708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59680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988684-4919-43A8-8FF6-D449331C708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2A5881-774B-4921-A86A-9D95AC807B4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1625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988684-4919-43A8-8FF6-D449331C7087}"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1381658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988684-4919-43A8-8FF6-D449331C7087}"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2A5881-774B-4921-A86A-9D95AC807B4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7913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988684-4919-43A8-8FF6-D449331C7087}"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425156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88684-4919-43A8-8FF6-D449331C708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3723543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88684-4919-43A8-8FF6-D449331C708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79876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88684-4919-43A8-8FF6-D449331C708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15693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988684-4919-43A8-8FF6-D449331C7087}"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338647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988684-4919-43A8-8FF6-D449331C7087}"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138036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988684-4919-43A8-8FF6-D449331C7087}"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367077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988684-4919-43A8-8FF6-D449331C7087}"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310084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88684-4919-43A8-8FF6-D449331C7087}"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41865377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988684-4919-43A8-8FF6-D449331C7087}"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20357041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988684-4919-43A8-8FF6-D449331C7087}"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2A5881-774B-4921-A86A-9D95AC807B41}" type="slidenum">
              <a:rPr lang="en-US" smtClean="0"/>
              <a:t>‹#›</a:t>
            </a:fld>
            <a:endParaRPr lang="en-US"/>
          </a:p>
        </p:txBody>
      </p:sp>
    </p:spTree>
    <p:extLst>
      <p:ext uri="{BB962C8B-B14F-4D97-AF65-F5344CB8AC3E}">
        <p14:creationId xmlns:p14="http://schemas.microsoft.com/office/powerpoint/2010/main" val="39917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988684-4919-43A8-8FF6-D449331C7087}" type="datetimeFigureOut">
              <a:rPr lang="en-US" smtClean="0"/>
              <a:t>5/20/2020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2A5881-774B-4921-A86A-9D95AC807B41}" type="slidenum">
              <a:rPr lang="en-US" smtClean="0"/>
              <a:t>‹#›</a:t>
            </a:fld>
            <a:endParaRPr lang="en-US"/>
          </a:p>
        </p:txBody>
      </p:sp>
    </p:spTree>
    <p:extLst>
      <p:ext uri="{BB962C8B-B14F-4D97-AF65-F5344CB8AC3E}">
        <p14:creationId xmlns:p14="http://schemas.microsoft.com/office/powerpoint/2010/main" val="2134410254"/>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wstover2@gmu.edu" TargetMode="External"/><Relationship Id="rId2" Type="http://schemas.openxmlformats.org/officeDocument/2006/relationships/hyperlink" Target="mailto:ogonzal4@gmu.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8E0B-44CF-43D8-8AB9-E8628EAE7AF7}"/>
              </a:ext>
            </a:extLst>
          </p:cNvPr>
          <p:cNvSpPr>
            <a:spLocks noGrp="1"/>
          </p:cNvSpPr>
          <p:nvPr>
            <p:ph type="ctrTitle"/>
          </p:nvPr>
        </p:nvSpPr>
        <p:spPr/>
        <p:txBody>
          <a:bodyPr>
            <a:normAutofit fontScale="90000"/>
          </a:bodyPr>
          <a:lstStyle/>
          <a:p>
            <a:r>
              <a:rPr lang="en-US" dirty="0"/>
              <a:t>Endogenous Zoning: An ABM of the </a:t>
            </a:r>
            <a:r>
              <a:rPr lang="en-US" dirty="0" err="1"/>
              <a:t>Homevoter</a:t>
            </a:r>
            <a:r>
              <a:rPr lang="en-US" dirty="0"/>
              <a:t> Hypothesis</a:t>
            </a:r>
          </a:p>
        </p:txBody>
      </p:sp>
      <p:sp>
        <p:nvSpPr>
          <p:cNvPr id="3" name="Subtitle 2">
            <a:extLst>
              <a:ext uri="{FF2B5EF4-FFF2-40B4-BE49-F238E27FC236}">
                <a16:creationId xmlns:a16="http://schemas.microsoft.com/office/drawing/2014/main" id="{738EAC83-F343-4A20-A66B-99148D8E1EA9}"/>
              </a:ext>
            </a:extLst>
          </p:cNvPr>
          <p:cNvSpPr>
            <a:spLocks noGrp="1"/>
          </p:cNvSpPr>
          <p:nvPr>
            <p:ph type="subTitle" idx="1"/>
          </p:nvPr>
        </p:nvSpPr>
        <p:spPr/>
        <p:txBody>
          <a:bodyPr>
            <a:normAutofit lnSpcReduction="10000"/>
          </a:bodyPr>
          <a:lstStyle/>
          <a:p>
            <a:r>
              <a:rPr lang="en-US" dirty="0"/>
              <a:t>CSS 610</a:t>
            </a:r>
          </a:p>
          <a:p>
            <a:r>
              <a:rPr lang="en-US" dirty="0"/>
              <a:t>Olivia Gonzalez</a:t>
            </a:r>
          </a:p>
          <a:p>
            <a:r>
              <a:rPr lang="en-US" dirty="0"/>
              <a:t>Walter Stover</a:t>
            </a:r>
          </a:p>
        </p:txBody>
      </p:sp>
    </p:spTree>
    <p:extLst>
      <p:ext uri="{BB962C8B-B14F-4D97-AF65-F5344CB8AC3E}">
        <p14:creationId xmlns:p14="http://schemas.microsoft.com/office/powerpoint/2010/main" val="325483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CE1F-2B28-4728-8CCB-B5C441878A2F}"/>
              </a:ext>
            </a:extLst>
          </p:cNvPr>
          <p:cNvSpPr>
            <a:spLocks noGrp="1"/>
          </p:cNvSpPr>
          <p:nvPr>
            <p:ph type="title"/>
          </p:nvPr>
        </p:nvSpPr>
        <p:spPr/>
        <p:txBody>
          <a:bodyPr/>
          <a:lstStyle/>
          <a:p>
            <a:r>
              <a:rPr lang="en-US" dirty="0"/>
              <a:t>Why use an ABM?</a:t>
            </a:r>
          </a:p>
        </p:txBody>
      </p:sp>
      <p:sp>
        <p:nvSpPr>
          <p:cNvPr id="3" name="Content Placeholder 2">
            <a:extLst>
              <a:ext uri="{FF2B5EF4-FFF2-40B4-BE49-F238E27FC236}">
                <a16:creationId xmlns:a16="http://schemas.microsoft.com/office/drawing/2014/main" id="{A7C8FF7D-48C7-43F2-8D85-5C9C7EDCF89F}"/>
              </a:ext>
            </a:extLst>
          </p:cNvPr>
          <p:cNvSpPr>
            <a:spLocks noGrp="1"/>
          </p:cNvSpPr>
          <p:nvPr>
            <p:ph idx="1"/>
          </p:nvPr>
        </p:nvSpPr>
        <p:spPr/>
        <p:txBody>
          <a:bodyPr/>
          <a:lstStyle/>
          <a:p>
            <a:r>
              <a:rPr lang="en-US" dirty="0"/>
              <a:t>Despite the consensus on various effects of zoning regulation, there are still concerns about endogeneity in these studies.</a:t>
            </a:r>
          </a:p>
          <a:p>
            <a:r>
              <a:rPr lang="en-US" dirty="0"/>
              <a:t>Most measures of zoning are cross-sectional; making measuring the dynamics of zoning econometrically very difficult.</a:t>
            </a:r>
          </a:p>
        </p:txBody>
      </p:sp>
    </p:spTree>
    <p:extLst>
      <p:ext uri="{BB962C8B-B14F-4D97-AF65-F5344CB8AC3E}">
        <p14:creationId xmlns:p14="http://schemas.microsoft.com/office/powerpoint/2010/main" val="9057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CF7E-7AF5-4DC1-84EA-F40D4DF37F05}"/>
              </a:ext>
            </a:extLst>
          </p:cNvPr>
          <p:cNvSpPr>
            <a:spLocks noGrp="1"/>
          </p:cNvSpPr>
          <p:nvPr>
            <p:ph type="title"/>
          </p:nvPr>
        </p:nvSpPr>
        <p:spPr/>
        <p:txBody>
          <a:bodyPr/>
          <a:lstStyle/>
          <a:p>
            <a:r>
              <a:rPr lang="en-US" dirty="0"/>
              <a:t>Relevant ABMs</a:t>
            </a:r>
          </a:p>
        </p:txBody>
      </p:sp>
      <p:sp>
        <p:nvSpPr>
          <p:cNvPr id="3" name="Content Placeholder 2">
            <a:extLst>
              <a:ext uri="{FF2B5EF4-FFF2-40B4-BE49-F238E27FC236}">
                <a16:creationId xmlns:a16="http://schemas.microsoft.com/office/drawing/2014/main" id="{71E506C5-4D31-4824-B78B-5E968A197E60}"/>
              </a:ext>
            </a:extLst>
          </p:cNvPr>
          <p:cNvSpPr>
            <a:spLocks noGrp="1"/>
          </p:cNvSpPr>
          <p:nvPr>
            <p:ph idx="1"/>
          </p:nvPr>
        </p:nvSpPr>
        <p:spPr/>
        <p:txBody>
          <a:bodyPr>
            <a:noAutofit/>
          </a:bodyPr>
          <a:lstStyle/>
          <a:p>
            <a:r>
              <a:rPr lang="en-US" sz="2200" dirty="0"/>
              <a:t>Land use ABMs</a:t>
            </a:r>
          </a:p>
          <a:p>
            <a:pPr lvl="1"/>
            <a:r>
              <a:rPr lang="en-US" sz="2200" dirty="0" err="1"/>
              <a:t>Magliocca</a:t>
            </a:r>
            <a:r>
              <a:rPr lang="en-US" sz="2200" dirty="0"/>
              <a:t> et al (2012) simulate minimum lot size restrictions in an ABM of housing and land markets.</a:t>
            </a:r>
          </a:p>
          <a:p>
            <a:pPr lvl="2"/>
            <a:r>
              <a:rPr lang="en-US" sz="2200" dirty="0"/>
              <a:t>They do not model zoning endogenously, but instead use the ABM to compare temporal and spatial land use outcomes in a baseline, no-zoning scenario to two different zoning scenarios that are typical to those we see in developing regions in the US.</a:t>
            </a:r>
          </a:p>
          <a:p>
            <a:r>
              <a:rPr lang="en-US" sz="2200" dirty="0"/>
              <a:t>Rule selection ABMs</a:t>
            </a:r>
          </a:p>
          <a:p>
            <a:r>
              <a:rPr lang="en-US" sz="2200" dirty="0" err="1"/>
              <a:t>Tiebout</a:t>
            </a:r>
            <a:r>
              <a:rPr lang="en-US" sz="2200" dirty="0"/>
              <a:t> ABMs</a:t>
            </a:r>
          </a:p>
        </p:txBody>
      </p:sp>
    </p:spTree>
    <p:extLst>
      <p:ext uri="{BB962C8B-B14F-4D97-AF65-F5344CB8AC3E}">
        <p14:creationId xmlns:p14="http://schemas.microsoft.com/office/powerpoint/2010/main" val="76883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1877-97E5-4176-A054-6F80CBFB0DA0}"/>
              </a:ext>
            </a:extLst>
          </p:cNvPr>
          <p:cNvSpPr>
            <a:spLocks noGrp="1"/>
          </p:cNvSpPr>
          <p:nvPr>
            <p:ph type="title"/>
          </p:nvPr>
        </p:nvSpPr>
        <p:spPr>
          <a:xfrm>
            <a:off x="2501900" y="593725"/>
            <a:ext cx="4559300" cy="1171575"/>
          </a:xfrm>
        </p:spPr>
        <p:txBody>
          <a:bodyPr/>
          <a:lstStyle/>
          <a:p>
            <a:r>
              <a:rPr lang="en-US" dirty="0"/>
              <a:t>Model</a:t>
            </a:r>
          </a:p>
        </p:txBody>
      </p:sp>
      <p:sp>
        <p:nvSpPr>
          <p:cNvPr id="4" name="TextBox 3">
            <a:extLst>
              <a:ext uri="{FF2B5EF4-FFF2-40B4-BE49-F238E27FC236}">
                <a16:creationId xmlns:a16="http://schemas.microsoft.com/office/drawing/2014/main" id="{426CED0A-B8EC-4D7A-AE51-B2CFC993E73F}"/>
              </a:ext>
            </a:extLst>
          </p:cNvPr>
          <p:cNvSpPr txBox="1"/>
          <p:nvPr/>
        </p:nvSpPr>
        <p:spPr>
          <a:xfrm>
            <a:off x="2501900" y="1765300"/>
            <a:ext cx="9779000" cy="4401205"/>
          </a:xfrm>
          <a:prstGeom prst="rect">
            <a:avLst/>
          </a:prstGeom>
          <a:noFill/>
        </p:spPr>
        <p:txBody>
          <a:bodyPr wrap="square" rtlCol="0">
            <a:spAutoFit/>
          </a:bodyPr>
          <a:lstStyle/>
          <a:p>
            <a:pPr marL="285750" indent="-285750">
              <a:buFont typeface="Arial" panose="020B0604020202020204" pitchFamily="34" charset="0"/>
              <a:buChar char="•"/>
            </a:pPr>
            <a:r>
              <a:rPr lang="en-US" sz="3500" dirty="0"/>
              <a:t>Cellular Single Toroidal Grid</a:t>
            </a:r>
          </a:p>
          <a:p>
            <a:pPr marL="285750" indent="-285750">
              <a:buFont typeface="Arial" panose="020B0604020202020204" pitchFamily="34" charset="0"/>
              <a:buChar char="•"/>
            </a:pPr>
            <a:r>
              <a:rPr lang="en-US" sz="3500" dirty="0"/>
              <a:t>One tick = one month</a:t>
            </a:r>
          </a:p>
          <a:p>
            <a:pPr marL="285750" indent="-285750">
              <a:buFont typeface="Arial" panose="020B0604020202020204" pitchFamily="34" charset="0"/>
              <a:buChar char="•"/>
            </a:pPr>
            <a:r>
              <a:rPr lang="en-US" sz="3500" dirty="0"/>
              <a:t>Learning agents: renters and homeowners</a:t>
            </a:r>
          </a:p>
          <a:p>
            <a:pPr marL="742950" lvl="1" indent="-285750">
              <a:buFont typeface="Arial" panose="020B0604020202020204" pitchFamily="34" charset="0"/>
              <a:buChar char="•"/>
            </a:pPr>
            <a:r>
              <a:rPr lang="en-US" sz="3500" dirty="0"/>
              <a:t>Separate payoffs</a:t>
            </a:r>
          </a:p>
          <a:p>
            <a:pPr marL="742950" lvl="1" indent="-285750">
              <a:buFont typeface="Arial" panose="020B0604020202020204" pitchFamily="34" charset="0"/>
              <a:buChar char="•"/>
            </a:pPr>
            <a:r>
              <a:rPr lang="en-US" sz="3500" dirty="0"/>
              <a:t>Rudimentary voting behavior</a:t>
            </a:r>
          </a:p>
          <a:p>
            <a:pPr marL="285750" indent="-285750">
              <a:buFont typeface="Arial" panose="020B0604020202020204" pitchFamily="34" charset="0"/>
              <a:buChar char="•"/>
            </a:pPr>
            <a:r>
              <a:rPr lang="en-US" sz="3500" dirty="0"/>
              <a:t>Stock and flow dynamics</a:t>
            </a:r>
          </a:p>
          <a:p>
            <a:pPr marL="742950" lvl="1" indent="-285750">
              <a:buFont typeface="Arial" panose="020B0604020202020204" pitchFamily="34" charset="0"/>
              <a:buChar char="•"/>
            </a:pPr>
            <a:r>
              <a:rPr lang="en-US" sz="3500" dirty="0"/>
              <a:t>Population entry and exit</a:t>
            </a:r>
          </a:p>
          <a:p>
            <a:pPr marL="742950" lvl="1" indent="-285750">
              <a:buFont typeface="Arial" panose="020B0604020202020204" pitchFamily="34" charset="0"/>
              <a:buChar char="•"/>
            </a:pPr>
            <a:r>
              <a:rPr lang="en-US" sz="3500" dirty="0"/>
              <a:t>Housing stock changes</a:t>
            </a:r>
          </a:p>
        </p:txBody>
      </p:sp>
    </p:spTree>
    <p:extLst>
      <p:ext uri="{BB962C8B-B14F-4D97-AF65-F5344CB8AC3E}">
        <p14:creationId xmlns:p14="http://schemas.microsoft.com/office/powerpoint/2010/main" val="344882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9704-32DE-4426-BAC8-E95C4E851092}"/>
              </a:ext>
            </a:extLst>
          </p:cNvPr>
          <p:cNvSpPr>
            <a:spLocks noGrp="1"/>
          </p:cNvSpPr>
          <p:nvPr>
            <p:ph type="title"/>
          </p:nvPr>
        </p:nvSpPr>
        <p:spPr/>
        <p:txBody>
          <a:bodyPr/>
          <a:lstStyle/>
          <a:p>
            <a:r>
              <a:rPr lang="en-US" dirty="0"/>
              <a:t>Research supporting model assumptions</a:t>
            </a:r>
          </a:p>
        </p:txBody>
      </p:sp>
      <p:sp>
        <p:nvSpPr>
          <p:cNvPr id="3" name="Content Placeholder 2">
            <a:extLst>
              <a:ext uri="{FF2B5EF4-FFF2-40B4-BE49-F238E27FC236}">
                <a16:creationId xmlns:a16="http://schemas.microsoft.com/office/drawing/2014/main" id="{CE571962-FEF6-4E32-B5AC-A1A26C0D9D53}"/>
              </a:ext>
            </a:extLst>
          </p:cNvPr>
          <p:cNvSpPr>
            <a:spLocks noGrp="1"/>
          </p:cNvSpPr>
          <p:nvPr>
            <p:ph idx="1"/>
          </p:nvPr>
        </p:nvSpPr>
        <p:spPr/>
        <p:txBody>
          <a:bodyPr>
            <a:normAutofit fontScale="92500"/>
          </a:bodyPr>
          <a:lstStyle/>
          <a:p>
            <a:r>
              <a:rPr lang="en-US" dirty="0"/>
              <a:t>Like </a:t>
            </a:r>
            <a:r>
              <a:rPr lang="en-US" dirty="0" err="1"/>
              <a:t>Ortalo-Magne</a:t>
            </a:r>
            <a:r>
              <a:rPr lang="en-US" dirty="0"/>
              <a:t> and Pratt (2014) and other authors, we focus on permit issuance as proxy for residential growth restrictions. We do not consider regulations pertaining to height or development density in the interest of parsimony.</a:t>
            </a:r>
          </a:p>
          <a:p>
            <a:r>
              <a:rPr lang="en-US" dirty="0"/>
              <a:t>Demand factor: A population increase of 1% increases the annual permit rate by 0.675% (McDonald and McMillen 2010).</a:t>
            </a:r>
          </a:p>
          <a:p>
            <a:r>
              <a:rPr lang="en-US" dirty="0"/>
              <a:t>Demand factor: A vacancy rate increase of 1% decreases the annual permit rate by 0.044% (McDonald and McMillen 2010). </a:t>
            </a:r>
          </a:p>
          <a:p>
            <a:r>
              <a:rPr lang="en-US" dirty="0"/>
              <a:t>Supply factor: Jackson (2016) finds that an additional regulation reduces residential permit issuance by an average of 4% per year.</a:t>
            </a:r>
          </a:p>
          <a:p>
            <a:r>
              <a:rPr lang="en-US" dirty="0"/>
              <a:t>Homeowners are more likely to be knowledgeable and participate in local politics and the formation of zoning regulation (Trounstine 2020; Yoder 2019).</a:t>
            </a:r>
          </a:p>
        </p:txBody>
      </p:sp>
    </p:spTree>
    <p:extLst>
      <p:ext uri="{BB962C8B-B14F-4D97-AF65-F5344CB8AC3E}">
        <p14:creationId xmlns:p14="http://schemas.microsoft.com/office/powerpoint/2010/main" val="67557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90D-C7CF-427B-8C9E-73D4FE8CFD36}"/>
              </a:ext>
            </a:extLst>
          </p:cNvPr>
          <p:cNvSpPr>
            <a:spLocks noGrp="1"/>
          </p:cNvSpPr>
          <p:nvPr>
            <p:ph type="title"/>
          </p:nvPr>
        </p:nvSpPr>
        <p:spPr/>
        <p:txBody>
          <a:bodyPr/>
          <a:lstStyle/>
          <a:p>
            <a:r>
              <a:rPr lang="en-US" dirty="0"/>
              <a:t>Grid Features</a:t>
            </a:r>
          </a:p>
        </p:txBody>
      </p:sp>
      <p:sp>
        <p:nvSpPr>
          <p:cNvPr id="3" name="Content Placeholder 2">
            <a:extLst>
              <a:ext uri="{FF2B5EF4-FFF2-40B4-BE49-F238E27FC236}">
                <a16:creationId xmlns:a16="http://schemas.microsoft.com/office/drawing/2014/main" id="{39B9010C-E45E-4AA4-B80F-4DD568EC26AA}"/>
              </a:ext>
            </a:extLst>
          </p:cNvPr>
          <p:cNvSpPr>
            <a:spLocks noGrp="1"/>
          </p:cNvSpPr>
          <p:nvPr>
            <p:ph idx="1"/>
          </p:nvPr>
        </p:nvSpPr>
        <p:spPr>
          <a:xfrm>
            <a:off x="2592925" y="1540189"/>
            <a:ext cx="9348788" cy="3777622"/>
          </a:xfrm>
        </p:spPr>
        <p:txBody>
          <a:bodyPr>
            <a:noAutofit/>
          </a:bodyPr>
          <a:lstStyle/>
          <a:p>
            <a:r>
              <a:rPr lang="en-US" sz="2500" dirty="0"/>
              <a:t>Development is synonymous with construction</a:t>
            </a:r>
          </a:p>
          <a:p>
            <a:r>
              <a:rPr lang="en-US" sz="2500" dirty="0"/>
              <a:t>Each developed square has a vacancy timer and an occupancy timer</a:t>
            </a:r>
          </a:p>
          <a:p>
            <a:pPr lvl="1"/>
            <a:r>
              <a:rPr lang="en-US" sz="2500" dirty="0"/>
              <a:t>Vacancy timer ticks down</a:t>
            </a:r>
          </a:p>
          <a:p>
            <a:pPr lvl="1"/>
            <a:r>
              <a:rPr lang="en-US" sz="2500" dirty="0"/>
              <a:t>Occupancy timer ticks up</a:t>
            </a:r>
          </a:p>
          <a:p>
            <a:r>
              <a:rPr lang="en-US" sz="2500" dirty="0"/>
              <a:t>New buildings/developed squares added through permits</a:t>
            </a:r>
          </a:p>
          <a:p>
            <a:r>
              <a:rPr lang="en-US" sz="2500" dirty="0"/>
              <a:t>Vacant buildings destroyed each round</a:t>
            </a:r>
          </a:p>
          <a:p>
            <a:r>
              <a:rPr lang="en-US" sz="2500" dirty="0"/>
              <a:t>Each developed square has a property value that decreases with new construction</a:t>
            </a:r>
          </a:p>
        </p:txBody>
      </p:sp>
    </p:spTree>
    <p:extLst>
      <p:ext uri="{BB962C8B-B14F-4D97-AF65-F5344CB8AC3E}">
        <p14:creationId xmlns:p14="http://schemas.microsoft.com/office/powerpoint/2010/main" val="551665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2267-0019-448E-9F53-C7739FDA7AC0}"/>
              </a:ext>
            </a:extLst>
          </p:cNvPr>
          <p:cNvSpPr>
            <a:spLocks noGrp="1"/>
          </p:cNvSpPr>
          <p:nvPr>
            <p:ph type="title"/>
          </p:nvPr>
        </p:nvSpPr>
        <p:spPr/>
        <p:txBody>
          <a:bodyPr/>
          <a:lstStyle/>
          <a:p>
            <a:r>
              <a:rPr lang="en-US" dirty="0"/>
              <a:t>Development Features</a:t>
            </a:r>
          </a:p>
        </p:txBody>
      </p:sp>
      <p:sp>
        <p:nvSpPr>
          <p:cNvPr id="3" name="Content Placeholder 2">
            <a:extLst>
              <a:ext uri="{FF2B5EF4-FFF2-40B4-BE49-F238E27FC236}">
                <a16:creationId xmlns:a16="http://schemas.microsoft.com/office/drawing/2014/main" id="{22F665F8-AD9E-4085-9874-7E7C76B48C3F}"/>
              </a:ext>
            </a:extLst>
          </p:cNvPr>
          <p:cNvSpPr>
            <a:spLocks noGrp="1"/>
          </p:cNvSpPr>
          <p:nvPr>
            <p:ph idx="1"/>
          </p:nvPr>
        </p:nvSpPr>
        <p:spPr/>
        <p:txBody>
          <a:bodyPr/>
          <a:lstStyle/>
          <a:p>
            <a:r>
              <a:rPr lang="en-US" dirty="0"/>
              <a:t>Property Value initialized from normal distribution using empirical median</a:t>
            </a:r>
          </a:p>
          <a:p>
            <a:r>
              <a:rPr lang="en-US" dirty="0"/>
              <a:t>Rent follows 2% rule of thumb</a:t>
            </a:r>
          </a:p>
          <a:p>
            <a:r>
              <a:rPr lang="en-US" dirty="0"/>
              <a:t>Property values decrease with increase in housing stock</a:t>
            </a:r>
          </a:p>
        </p:txBody>
      </p:sp>
    </p:spTree>
    <p:extLst>
      <p:ext uri="{BB962C8B-B14F-4D97-AF65-F5344CB8AC3E}">
        <p14:creationId xmlns:p14="http://schemas.microsoft.com/office/powerpoint/2010/main" val="4112324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B2DF-67A6-486A-A7A9-64BE51C217B4}"/>
              </a:ext>
            </a:extLst>
          </p:cNvPr>
          <p:cNvSpPr>
            <a:spLocks noGrp="1"/>
          </p:cNvSpPr>
          <p:nvPr>
            <p:ph type="title"/>
          </p:nvPr>
        </p:nvSpPr>
        <p:spPr/>
        <p:txBody>
          <a:bodyPr/>
          <a:lstStyle/>
          <a:p>
            <a:r>
              <a:rPr lang="en-US" dirty="0"/>
              <a:t>Grid Layout</a:t>
            </a:r>
          </a:p>
        </p:txBody>
      </p:sp>
      <p:pic>
        <p:nvPicPr>
          <p:cNvPr id="4" name="Picture 3">
            <a:extLst>
              <a:ext uri="{FF2B5EF4-FFF2-40B4-BE49-F238E27FC236}">
                <a16:creationId xmlns:a16="http://schemas.microsoft.com/office/drawing/2014/main" id="{8BD028AD-13E2-418B-B956-7F4807CB93E3}"/>
              </a:ext>
            </a:extLst>
          </p:cNvPr>
          <p:cNvPicPr>
            <a:picLocks noChangeAspect="1"/>
          </p:cNvPicPr>
          <p:nvPr/>
        </p:nvPicPr>
        <p:blipFill>
          <a:blip r:embed="rId2"/>
          <a:stretch>
            <a:fillRect/>
          </a:stretch>
        </p:blipFill>
        <p:spPr>
          <a:xfrm>
            <a:off x="2592925" y="1397000"/>
            <a:ext cx="5723729" cy="4980388"/>
          </a:xfrm>
          <a:prstGeom prst="rect">
            <a:avLst/>
          </a:prstGeom>
        </p:spPr>
      </p:pic>
    </p:spTree>
    <p:extLst>
      <p:ext uri="{BB962C8B-B14F-4D97-AF65-F5344CB8AC3E}">
        <p14:creationId xmlns:p14="http://schemas.microsoft.com/office/powerpoint/2010/main" val="139850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F0CD-18C1-4E50-A7D6-EDAAD4303077}"/>
              </a:ext>
            </a:extLst>
          </p:cNvPr>
          <p:cNvSpPr>
            <a:spLocks noGrp="1"/>
          </p:cNvSpPr>
          <p:nvPr>
            <p:ph type="title"/>
          </p:nvPr>
        </p:nvSpPr>
        <p:spPr/>
        <p:txBody>
          <a:bodyPr/>
          <a:lstStyle/>
          <a:p>
            <a:r>
              <a:rPr lang="en-US" dirty="0"/>
              <a:t>Agent Behavior</a:t>
            </a:r>
          </a:p>
        </p:txBody>
      </p:sp>
      <p:sp>
        <p:nvSpPr>
          <p:cNvPr id="3" name="Content Placeholder 2">
            <a:extLst>
              <a:ext uri="{FF2B5EF4-FFF2-40B4-BE49-F238E27FC236}">
                <a16:creationId xmlns:a16="http://schemas.microsoft.com/office/drawing/2014/main" id="{B633BA39-6159-4194-98DF-695FA7C9A5BC}"/>
              </a:ext>
            </a:extLst>
          </p:cNvPr>
          <p:cNvSpPr>
            <a:spLocks noGrp="1"/>
          </p:cNvSpPr>
          <p:nvPr>
            <p:ph idx="1"/>
          </p:nvPr>
        </p:nvSpPr>
        <p:spPr>
          <a:xfrm>
            <a:off x="2592925" y="1744662"/>
            <a:ext cx="8911687" cy="3368675"/>
          </a:xfrm>
        </p:spPr>
        <p:txBody>
          <a:bodyPr>
            <a:noAutofit/>
          </a:bodyPr>
          <a:lstStyle/>
          <a:p>
            <a:r>
              <a:rPr lang="en-US" sz="2500" dirty="0"/>
              <a:t>Agents are either homeowners or renters</a:t>
            </a:r>
          </a:p>
          <a:p>
            <a:r>
              <a:rPr lang="en-US" sz="2500" dirty="0"/>
              <a:t>Enters neighborhood in unoccupied, undeveloped square</a:t>
            </a:r>
          </a:p>
          <a:p>
            <a:r>
              <a:rPr lang="en-US" sz="2500" dirty="0"/>
              <a:t>Each round, searches Moore neighborhood for developed, ‘affordable’ squares to move into</a:t>
            </a:r>
          </a:p>
          <a:p>
            <a:pPr lvl="1"/>
            <a:r>
              <a:rPr lang="en-US" sz="2500" dirty="0"/>
              <a:t>Affordability based on wealth for homeowners, budget for renters</a:t>
            </a:r>
          </a:p>
          <a:p>
            <a:r>
              <a:rPr lang="en-US" sz="2500" dirty="0"/>
              <a:t>Moves into nearest affordable square</a:t>
            </a:r>
          </a:p>
        </p:txBody>
      </p:sp>
    </p:spTree>
    <p:extLst>
      <p:ext uri="{BB962C8B-B14F-4D97-AF65-F5344CB8AC3E}">
        <p14:creationId xmlns:p14="http://schemas.microsoft.com/office/powerpoint/2010/main" val="250989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B2B8-2D41-4273-A270-177A286837B7}"/>
              </a:ext>
            </a:extLst>
          </p:cNvPr>
          <p:cNvSpPr>
            <a:spLocks noGrp="1"/>
          </p:cNvSpPr>
          <p:nvPr>
            <p:ph type="title"/>
          </p:nvPr>
        </p:nvSpPr>
        <p:spPr/>
        <p:txBody>
          <a:bodyPr/>
          <a:lstStyle/>
          <a:p>
            <a:r>
              <a:rPr lang="en-US" dirty="0"/>
              <a:t>Agent Behavior (Cont.)</a:t>
            </a:r>
          </a:p>
        </p:txBody>
      </p:sp>
      <p:sp>
        <p:nvSpPr>
          <p:cNvPr id="3" name="Content Placeholder 2">
            <a:extLst>
              <a:ext uri="{FF2B5EF4-FFF2-40B4-BE49-F238E27FC236}">
                <a16:creationId xmlns:a16="http://schemas.microsoft.com/office/drawing/2014/main" id="{704ED762-98B8-4BB6-B8F0-13C533401DAE}"/>
              </a:ext>
            </a:extLst>
          </p:cNvPr>
          <p:cNvSpPr>
            <a:spLocks noGrp="1"/>
          </p:cNvSpPr>
          <p:nvPr>
            <p:ph idx="1"/>
          </p:nvPr>
        </p:nvSpPr>
        <p:spPr>
          <a:xfrm>
            <a:off x="2589212" y="1905000"/>
            <a:ext cx="9297988" cy="2806700"/>
          </a:xfrm>
        </p:spPr>
        <p:txBody>
          <a:bodyPr>
            <a:noAutofit/>
          </a:bodyPr>
          <a:lstStyle/>
          <a:p>
            <a:r>
              <a:rPr lang="en-US" sz="2400" dirty="0"/>
              <a:t>If no affordable squares are present after a certain number of ticks, agent will exit the neighborhood</a:t>
            </a:r>
          </a:p>
          <a:p>
            <a:r>
              <a:rPr lang="en-US" sz="2400" dirty="0"/>
              <a:t>Must stay in a square a certain number of ticks to ‘occupy’ it</a:t>
            </a:r>
          </a:p>
          <a:p>
            <a:r>
              <a:rPr lang="en-US" sz="2400" dirty="0"/>
              <a:t>Cannot enter into an occupied square</a:t>
            </a:r>
          </a:p>
          <a:p>
            <a:r>
              <a:rPr lang="en-US" sz="2400" dirty="0"/>
              <a:t>Once occupied, starts recording their payoffs from that development</a:t>
            </a:r>
          </a:p>
        </p:txBody>
      </p:sp>
    </p:spTree>
    <p:extLst>
      <p:ext uri="{BB962C8B-B14F-4D97-AF65-F5344CB8AC3E}">
        <p14:creationId xmlns:p14="http://schemas.microsoft.com/office/powerpoint/2010/main" val="651940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AC3D-3138-4A8F-A8AF-4EFA358279EB}"/>
              </a:ext>
            </a:extLst>
          </p:cNvPr>
          <p:cNvSpPr>
            <a:spLocks noGrp="1"/>
          </p:cNvSpPr>
          <p:nvPr>
            <p:ph type="title"/>
          </p:nvPr>
        </p:nvSpPr>
        <p:spPr/>
        <p:txBody>
          <a:bodyPr/>
          <a:lstStyle/>
          <a:p>
            <a:r>
              <a:rPr lang="en-US" dirty="0"/>
              <a:t>Agent Learning Behavior</a:t>
            </a:r>
          </a:p>
        </p:txBody>
      </p:sp>
      <p:sp>
        <p:nvSpPr>
          <p:cNvPr id="3" name="Content Placeholder 2">
            <a:extLst>
              <a:ext uri="{FF2B5EF4-FFF2-40B4-BE49-F238E27FC236}">
                <a16:creationId xmlns:a16="http://schemas.microsoft.com/office/drawing/2014/main" id="{BFD202C3-50D5-4ADC-955C-E006C44EFC9A}"/>
              </a:ext>
            </a:extLst>
          </p:cNvPr>
          <p:cNvSpPr>
            <a:spLocks noGrp="1"/>
          </p:cNvSpPr>
          <p:nvPr>
            <p:ph idx="1"/>
          </p:nvPr>
        </p:nvSpPr>
        <p:spPr>
          <a:xfrm>
            <a:off x="2592925" y="1724026"/>
            <a:ext cx="10515600" cy="3279775"/>
          </a:xfrm>
        </p:spPr>
        <p:txBody>
          <a:bodyPr>
            <a:noAutofit/>
          </a:bodyPr>
          <a:lstStyle/>
          <a:p>
            <a:r>
              <a:rPr lang="en-US" sz="2500" dirty="0"/>
              <a:t>Homeowner payoff: property value</a:t>
            </a:r>
          </a:p>
          <a:p>
            <a:r>
              <a:rPr lang="en-US" sz="2500" dirty="0"/>
              <a:t>Renter payoff: budget – rent differential</a:t>
            </a:r>
          </a:p>
          <a:p>
            <a:r>
              <a:rPr lang="en-US" sz="2500" dirty="0"/>
              <a:t>Each round, remembers their payoff and their vote</a:t>
            </a:r>
          </a:p>
          <a:p>
            <a:r>
              <a:rPr lang="en-US" sz="2500" dirty="0"/>
              <a:t>If no memory of payoff, vote randomly</a:t>
            </a:r>
          </a:p>
          <a:p>
            <a:r>
              <a:rPr lang="en-US" sz="2500" dirty="0"/>
              <a:t>Compare running averages of restrictive payoffs and non-restrictive payoffs</a:t>
            </a:r>
          </a:p>
          <a:p>
            <a:r>
              <a:rPr lang="en-US" sz="2500" dirty="0"/>
              <a:t>Vote for whichever rule is associated with higher payoffs</a:t>
            </a:r>
          </a:p>
          <a:p>
            <a:r>
              <a:rPr lang="en-US" sz="2500" dirty="0"/>
              <a:t>Memory length of 12, representing full year</a:t>
            </a:r>
          </a:p>
        </p:txBody>
      </p:sp>
    </p:spTree>
    <p:extLst>
      <p:ext uri="{BB962C8B-B14F-4D97-AF65-F5344CB8AC3E}">
        <p14:creationId xmlns:p14="http://schemas.microsoft.com/office/powerpoint/2010/main" val="307118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DD04-1FDE-42F8-BE01-FDF13ED0FBA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E0FAF52-A854-46EC-960D-E7193EC3DB19}"/>
              </a:ext>
            </a:extLst>
          </p:cNvPr>
          <p:cNvSpPr>
            <a:spLocks noGrp="1"/>
          </p:cNvSpPr>
          <p:nvPr>
            <p:ph idx="1"/>
          </p:nvPr>
        </p:nvSpPr>
        <p:spPr>
          <a:xfrm>
            <a:off x="2641600" y="2184400"/>
            <a:ext cx="8863012" cy="3726822"/>
          </a:xfrm>
        </p:spPr>
        <p:txBody>
          <a:bodyPr>
            <a:normAutofit/>
          </a:bodyPr>
          <a:lstStyle/>
          <a:p>
            <a:r>
              <a:rPr lang="en-US" sz="2500" dirty="0"/>
              <a:t>Background: Housing Affordability Crisis</a:t>
            </a:r>
          </a:p>
          <a:p>
            <a:r>
              <a:rPr lang="en-US" sz="2500" dirty="0"/>
              <a:t>Overview of the </a:t>
            </a:r>
            <a:r>
              <a:rPr lang="en-US" sz="2500" dirty="0" err="1"/>
              <a:t>Homevoter</a:t>
            </a:r>
            <a:r>
              <a:rPr lang="en-US" sz="2500" dirty="0"/>
              <a:t> Hypothesis</a:t>
            </a:r>
          </a:p>
          <a:p>
            <a:r>
              <a:rPr lang="en-US" sz="2500" dirty="0"/>
              <a:t>Literature</a:t>
            </a:r>
          </a:p>
          <a:p>
            <a:r>
              <a:rPr lang="en-US" sz="2500" dirty="0"/>
              <a:t>Model</a:t>
            </a:r>
          </a:p>
          <a:p>
            <a:r>
              <a:rPr lang="en-US" sz="2500" dirty="0"/>
              <a:t>Results</a:t>
            </a:r>
          </a:p>
        </p:txBody>
      </p:sp>
    </p:spTree>
    <p:extLst>
      <p:ext uri="{BB962C8B-B14F-4D97-AF65-F5344CB8AC3E}">
        <p14:creationId xmlns:p14="http://schemas.microsoft.com/office/powerpoint/2010/main" val="544368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32F6-4C3A-408E-8006-5FEB1B1B1495}"/>
              </a:ext>
            </a:extLst>
          </p:cNvPr>
          <p:cNvSpPr>
            <a:spLocks noGrp="1"/>
          </p:cNvSpPr>
          <p:nvPr>
            <p:ph type="title"/>
          </p:nvPr>
        </p:nvSpPr>
        <p:spPr/>
        <p:txBody>
          <a:bodyPr/>
          <a:lstStyle/>
          <a:p>
            <a:r>
              <a:rPr lang="en-US" dirty="0"/>
              <a:t>Agent Learning Behavior Cont.)</a:t>
            </a:r>
          </a:p>
        </p:txBody>
      </p:sp>
      <p:pic>
        <p:nvPicPr>
          <p:cNvPr id="5" name="Picture 4">
            <a:extLst>
              <a:ext uri="{FF2B5EF4-FFF2-40B4-BE49-F238E27FC236}">
                <a16:creationId xmlns:a16="http://schemas.microsoft.com/office/drawing/2014/main" id="{AF0859F8-EE20-4560-95A5-D2346B9F8A18}"/>
              </a:ext>
            </a:extLst>
          </p:cNvPr>
          <p:cNvPicPr>
            <a:picLocks noChangeAspect="1"/>
          </p:cNvPicPr>
          <p:nvPr/>
        </p:nvPicPr>
        <p:blipFill>
          <a:blip r:embed="rId2"/>
          <a:stretch>
            <a:fillRect/>
          </a:stretch>
        </p:blipFill>
        <p:spPr>
          <a:xfrm>
            <a:off x="2592925" y="1430177"/>
            <a:ext cx="7173875" cy="2862423"/>
          </a:xfrm>
          <a:prstGeom prst="rect">
            <a:avLst/>
          </a:prstGeom>
        </p:spPr>
      </p:pic>
      <p:sp>
        <p:nvSpPr>
          <p:cNvPr id="6" name="TextBox 5">
            <a:extLst>
              <a:ext uri="{FF2B5EF4-FFF2-40B4-BE49-F238E27FC236}">
                <a16:creationId xmlns:a16="http://schemas.microsoft.com/office/drawing/2014/main" id="{F3EF73F8-2585-4C6D-8BD3-ACC0189CE0CE}"/>
              </a:ext>
            </a:extLst>
          </p:cNvPr>
          <p:cNvSpPr txBox="1"/>
          <p:nvPr/>
        </p:nvSpPr>
        <p:spPr>
          <a:xfrm>
            <a:off x="2592925" y="4521200"/>
            <a:ext cx="4468275" cy="276999"/>
          </a:xfrm>
          <a:prstGeom prst="rect">
            <a:avLst/>
          </a:prstGeom>
          <a:noFill/>
        </p:spPr>
        <p:txBody>
          <a:bodyPr wrap="square" rtlCol="0">
            <a:spAutoFit/>
          </a:bodyPr>
          <a:lstStyle/>
          <a:p>
            <a:r>
              <a:rPr lang="en-US" sz="1200" dirty="0" err="1"/>
              <a:t>Magliocca</a:t>
            </a:r>
            <a:r>
              <a:rPr lang="en-US" sz="1200" dirty="0"/>
              <a:t> et al. (2012)</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27D4352-2CAA-45AD-88F6-2C0F26367328}"/>
                  </a:ext>
                </a:extLst>
              </p:cNvPr>
              <p:cNvSpPr txBox="1"/>
              <p:nvPr/>
            </p:nvSpPr>
            <p:spPr>
              <a:xfrm>
                <a:off x="2120900" y="5080000"/>
                <a:ext cx="8001000" cy="923330"/>
              </a:xfrm>
              <a:prstGeom prst="rect">
                <a:avLst/>
              </a:prstGeom>
              <a:noFill/>
            </p:spPr>
            <p:txBody>
              <a:bodyPr wrap="square" rtlCol="0">
                <a:spAutoFit/>
              </a:bodyPr>
              <a:lstStyle/>
              <a:p>
                <a:r>
                  <a:rPr lang="en-US" dirty="0"/>
                  <a:t>Adapted to this 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0.02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𝑐</m:t>
                            </m:r>
                          </m:sub>
                        </m:sSub>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_</m:t>
                        </m:r>
                        <m:r>
                          <a:rPr lang="en-US" b="0" i="1" smtClean="0">
                            <a:latin typeface="Cambria Math" panose="02040503050406030204" pitchFamily="18" charset="0"/>
                          </a:rPr>
                          <m:t>𝑛</m:t>
                        </m:r>
                      </m:e>
                    </m:d>
                  </m:oMath>
                </a14:m>
                <a:endParaRPr lang="en-US" b="0" dirty="0"/>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h</m:t>
                        </m:r>
                      </m:sub>
                    </m:sSub>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m:t>
                            </m:r>
                          </m:sub>
                        </m:sSub>
                        <m:r>
                          <a:rPr lang="en-US" i="1">
                            <a:latin typeface="Cambria Math" panose="02040503050406030204" pitchFamily="18" charset="0"/>
                          </a:rPr>
                          <m:t> −</m:t>
                        </m:r>
                        <m:r>
                          <a:rPr lang="en-US" i="1">
                            <a:latin typeface="Cambria Math" panose="02040503050406030204" pitchFamily="18" charset="0"/>
                          </a:rPr>
                          <m:t>𝑅</m:t>
                        </m:r>
                        <m:r>
                          <a:rPr lang="en-US" i="1">
                            <a:latin typeface="Cambria Math" panose="02040503050406030204" pitchFamily="18" charset="0"/>
                          </a:rPr>
                          <m:t>_</m:t>
                        </m:r>
                        <m:r>
                          <a:rPr lang="en-US" i="1">
                            <a:latin typeface="Cambria Math" panose="02040503050406030204" pitchFamily="18" charset="0"/>
                          </a:rPr>
                          <m:t>𝑛</m:t>
                        </m:r>
                      </m:e>
                    </m:d>
                  </m:oMath>
                </a14:m>
                <a:endParaRPr lang="en-US" b="0" dirty="0"/>
              </a:p>
              <a:p>
                <a:r>
                  <a:rPr lang="en-US" dirty="0"/>
                  <a:t>				</a:t>
                </a:r>
              </a:p>
            </p:txBody>
          </p:sp>
        </mc:Choice>
        <mc:Fallback xmlns="">
          <p:sp>
            <p:nvSpPr>
              <p:cNvPr id="7" name="TextBox 6">
                <a:extLst>
                  <a:ext uri="{FF2B5EF4-FFF2-40B4-BE49-F238E27FC236}">
                    <a16:creationId xmlns:a16="http://schemas.microsoft.com/office/drawing/2014/main" id="{227D4352-2CAA-45AD-88F6-2C0F26367328}"/>
                  </a:ext>
                </a:extLst>
              </p:cNvPr>
              <p:cNvSpPr txBox="1">
                <a:spLocks noRot="1" noChangeAspect="1" noMove="1" noResize="1" noEditPoints="1" noAdjustHandles="1" noChangeArrowheads="1" noChangeShapeType="1" noTextEdit="1"/>
              </p:cNvSpPr>
              <p:nvPr/>
            </p:nvSpPr>
            <p:spPr>
              <a:xfrm>
                <a:off x="2120900" y="5080000"/>
                <a:ext cx="8001000" cy="923330"/>
              </a:xfrm>
              <a:prstGeom prst="rect">
                <a:avLst/>
              </a:prstGeom>
              <a:blipFill>
                <a:blip r:embed="rId3"/>
                <a:stretch>
                  <a:fillRect l="-686" t="-3289"/>
                </a:stretch>
              </a:blipFill>
            </p:spPr>
            <p:txBody>
              <a:bodyPr/>
              <a:lstStyle/>
              <a:p>
                <a:r>
                  <a:rPr lang="en-US">
                    <a:noFill/>
                  </a:rPr>
                  <a:t> </a:t>
                </a:r>
              </a:p>
            </p:txBody>
          </p:sp>
        </mc:Fallback>
      </mc:AlternateContent>
    </p:spTree>
    <p:extLst>
      <p:ext uri="{BB962C8B-B14F-4D97-AF65-F5344CB8AC3E}">
        <p14:creationId xmlns:p14="http://schemas.microsoft.com/office/powerpoint/2010/main" val="163694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8C9C-BE03-4516-A9FA-DE2BD6957870}"/>
              </a:ext>
            </a:extLst>
          </p:cNvPr>
          <p:cNvSpPr>
            <a:spLocks noGrp="1"/>
          </p:cNvSpPr>
          <p:nvPr>
            <p:ph type="title"/>
          </p:nvPr>
        </p:nvSpPr>
        <p:spPr/>
        <p:txBody>
          <a:bodyPr/>
          <a:lstStyle/>
          <a:p>
            <a:r>
              <a:rPr lang="en-US" dirty="0"/>
              <a:t>Committee Voting</a:t>
            </a:r>
          </a:p>
        </p:txBody>
      </p:sp>
      <p:sp>
        <p:nvSpPr>
          <p:cNvPr id="3" name="Content Placeholder 2">
            <a:extLst>
              <a:ext uri="{FF2B5EF4-FFF2-40B4-BE49-F238E27FC236}">
                <a16:creationId xmlns:a16="http://schemas.microsoft.com/office/drawing/2014/main" id="{C5EDC45D-4D6D-4751-B7F2-B9B88BDB7660}"/>
              </a:ext>
            </a:extLst>
          </p:cNvPr>
          <p:cNvSpPr>
            <a:spLocks noGrp="1"/>
          </p:cNvSpPr>
          <p:nvPr>
            <p:ph idx="1"/>
          </p:nvPr>
        </p:nvSpPr>
        <p:spPr>
          <a:xfrm>
            <a:off x="2592925" y="1905000"/>
            <a:ext cx="8915400" cy="3777622"/>
          </a:xfrm>
        </p:spPr>
        <p:txBody>
          <a:bodyPr>
            <a:normAutofit fontScale="92500" lnSpcReduction="20000"/>
          </a:bodyPr>
          <a:lstStyle/>
          <a:p>
            <a:r>
              <a:rPr lang="en-US" sz="3500" dirty="0"/>
              <a:t>Random selection of agents to fill odd number of seats</a:t>
            </a:r>
          </a:p>
          <a:p>
            <a:r>
              <a:rPr lang="en-US" sz="3500" dirty="0"/>
              <a:t>Each tick, agents vote for restrictive or non-restrictive rules</a:t>
            </a:r>
          </a:p>
          <a:p>
            <a:r>
              <a:rPr lang="en-US" sz="3500" dirty="0"/>
              <a:t>Restrictive adds one regulation, and vice versa</a:t>
            </a:r>
          </a:p>
          <a:p>
            <a:r>
              <a:rPr lang="en-US" sz="3500" dirty="0"/>
              <a:t>Number of regulations affects permits issued</a:t>
            </a:r>
          </a:p>
        </p:txBody>
      </p:sp>
    </p:spTree>
    <p:extLst>
      <p:ext uri="{BB962C8B-B14F-4D97-AF65-F5344CB8AC3E}">
        <p14:creationId xmlns:p14="http://schemas.microsoft.com/office/powerpoint/2010/main" val="217591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E9AC-0162-4DF2-8406-DCF2C3FF89D8}"/>
              </a:ext>
            </a:extLst>
          </p:cNvPr>
          <p:cNvSpPr>
            <a:spLocks noGrp="1"/>
          </p:cNvSpPr>
          <p:nvPr>
            <p:ph type="title"/>
          </p:nvPr>
        </p:nvSpPr>
        <p:spPr/>
        <p:txBody>
          <a:bodyPr>
            <a:normAutofit/>
          </a:bodyPr>
          <a:lstStyle/>
          <a:p>
            <a:r>
              <a:rPr lang="en-US" sz="4000" dirty="0"/>
              <a:t>Permit Issuance</a:t>
            </a:r>
          </a:p>
        </p:txBody>
      </p:sp>
      <p:sp>
        <p:nvSpPr>
          <p:cNvPr id="3" name="Content Placeholder 2">
            <a:extLst>
              <a:ext uri="{FF2B5EF4-FFF2-40B4-BE49-F238E27FC236}">
                <a16:creationId xmlns:a16="http://schemas.microsoft.com/office/drawing/2014/main" id="{54AEC5CF-5D3F-446F-A252-D374F1C5A856}"/>
              </a:ext>
            </a:extLst>
          </p:cNvPr>
          <p:cNvSpPr>
            <a:spLocks noGrp="1"/>
          </p:cNvSpPr>
          <p:nvPr>
            <p:ph idx="1"/>
          </p:nvPr>
        </p:nvSpPr>
        <p:spPr/>
        <p:txBody>
          <a:bodyPr>
            <a:normAutofit/>
          </a:bodyPr>
          <a:lstStyle/>
          <a:p>
            <a:r>
              <a:rPr lang="en-US" sz="3500" dirty="0"/>
              <a:t>Regulation level</a:t>
            </a:r>
          </a:p>
          <a:p>
            <a:r>
              <a:rPr lang="en-US" sz="3500" dirty="0"/>
              <a:t>Population growth rate</a:t>
            </a:r>
          </a:p>
          <a:p>
            <a:r>
              <a:rPr lang="en-US" sz="3500" dirty="0"/>
              <a:t>Vacancy rate</a:t>
            </a:r>
          </a:p>
          <a:p>
            <a:r>
              <a:rPr lang="en-US" sz="3500" dirty="0"/>
              <a:t>Directly controls addition of new housing stock</a:t>
            </a:r>
          </a:p>
        </p:txBody>
      </p:sp>
    </p:spTree>
    <p:extLst>
      <p:ext uri="{BB962C8B-B14F-4D97-AF65-F5344CB8AC3E}">
        <p14:creationId xmlns:p14="http://schemas.microsoft.com/office/powerpoint/2010/main" val="3206410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DE10-CA17-4768-80ED-80712E15D24F}"/>
              </a:ext>
            </a:extLst>
          </p:cNvPr>
          <p:cNvSpPr>
            <a:spLocks noGrp="1"/>
          </p:cNvSpPr>
          <p:nvPr>
            <p:ph type="title"/>
          </p:nvPr>
        </p:nvSpPr>
        <p:spPr/>
        <p:txBody>
          <a:bodyPr>
            <a:normAutofit/>
          </a:bodyPr>
          <a:lstStyle/>
          <a:p>
            <a:r>
              <a:rPr lang="en-US" dirty="0"/>
              <a:t>Representative Run, 200 Steps, Homeowners &gt; Renters</a:t>
            </a:r>
          </a:p>
        </p:txBody>
      </p:sp>
      <p:pic>
        <p:nvPicPr>
          <p:cNvPr id="5" name="Picture 4">
            <a:extLst>
              <a:ext uri="{FF2B5EF4-FFF2-40B4-BE49-F238E27FC236}">
                <a16:creationId xmlns:a16="http://schemas.microsoft.com/office/drawing/2014/main" id="{849F032A-E112-4FE1-A6FB-C0F5A186FE87}"/>
              </a:ext>
            </a:extLst>
          </p:cNvPr>
          <p:cNvPicPr>
            <a:picLocks noChangeAspect="1"/>
          </p:cNvPicPr>
          <p:nvPr/>
        </p:nvPicPr>
        <p:blipFill>
          <a:blip r:embed="rId2"/>
          <a:stretch>
            <a:fillRect/>
          </a:stretch>
        </p:blipFill>
        <p:spPr>
          <a:xfrm>
            <a:off x="2592925" y="1905000"/>
            <a:ext cx="7823200" cy="4588042"/>
          </a:xfrm>
          <a:prstGeom prst="rect">
            <a:avLst/>
          </a:prstGeom>
        </p:spPr>
      </p:pic>
    </p:spTree>
    <p:extLst>
      <p:ext uri="{BB962C8B-B14F-4D97-AF65-F5344CB8AC3E}">
        <p14:creationId xmlns:p14="http://schemas.microsoft.com/office/powerpoint/2010/main" val="414170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5385-FAEA-48E3-97ED-804E8EA137A1}"/>
              </a:ext>
            </a:extLst>
          </p:cNvPr>
          <p:cNvSpPr>
            <a:spLocks noGrp="1"/>
          </p:cNvSpPr>
          <p:nvPr>
            <p:ph type="title"/>
          </p:nvPr>
        </p:nvSpPr>
        <p:spPr/>
        <p:txBody>
          <a:bodyPr/>
          <a:lstStyle/>
          <a:p>
            <a:r>
              <a:rPr lang="en-US" dirty="0"/>
              <a:t>Effect of Homeowner/Renter Ratio</a:t>
            </a:r>
          </a:p>
        </p:txBody>
      </p:sp>
      <p:pic>
        <p:nvPicPr>
          <p:cNvPr id="5" name="Picture 4">
            <a:extLst>
              <a:ext uri="{FF2B5EF4-FFF2-40B4-BE49-F238E27FC236}">
                <a16:creationId xmlns:a16="http://schemas.microsoft.com/office/drawing/2014/main" id="{1ED7B178-DE03-4E4F-978B-A160F981E0F1}"/>
              </a:ext>
            </a:extLst>
          </p:cNvPr>
          <p:cNvPicPr>
            <a:picLocks noChangeAspect="1"/>
          </p:cNvPicPr>
          <p:nvPr/>
        </p:nvPicPr>
        <p:blipFill>
          <a:blip r:embed="rId2"/>
          <a:stretch>
            <a:fillRect/>
          </a:stretch>
        </p:blipFill>
        <p:spPr>
          <a:xfrm>
            <a:off x="2592925" y="1584129"/>
            <a:ext cx="6565900" cy="4367363"/>
          </a:xfrm>
          <a:prstGeom prst="rect">
            <a:avLst/>
          </a:prstGeom>
        </p:spPr>
      </p:pic>
    </p:spTree>
    <p:extLst>
      <p:ext uri="{BB962C8B-B14F-4D97-AF65-F5344CB8AC3E}">
        <p14:creationId xmlns:p14="http://schemas.microsoft.com/office/powerpoint/2010/main" val="816205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74BF-DCF0-4EF6-95A5-DC19657D74C3}"/>
              </a:ext>
            </a:extLst>
          </p:cNvPr>
          <p:cNvSpPr>
            <a:spLocks noGrp="1"/>
          </p:cNvSpPr>
          <p:nvPr>
            <p:ph type="title"/>
          </p:nvPr>
        </p:nvSpPr>
        <p:spPr/>
        <p:txBody>
          <a:bodyPr/>
          <a:lstStyle/>
          <a:p>
            <a:r>
              <a:rPr lang="en-US" dirty="0"/>
              <a:t>Effect of Committee Size (Ratio = 0.5)</a:t>
            </a:r>
          </a:p>
        </p:txBody>
      </p:sp>
      <p:pic>
        <p:nvPicPr>
          <p:cNvPr id="5" name="Picture 4">
            <a:extLst>
              <a:ext uri="{FF2B5EF4-FFF2-40B4-BE49-F238E27FC236}">
                <a16:creationId xmlns:a16="http://schemas.microsoft.com/office/drawing/2014/main" id="{7994A86C-BEA2-4D1C-B5BD-904038C7FCA5}"/>
              </a:ext>
            </a:extLst>
          </p:cNvPr>
          <p:cNvPicPr>
            <a:picLocks noChangeAspect="1"/>
          </p:cNvPicPr>
          <p:nvPr/>
        </p:nvPicPr>
        <p:blipFill>
          <a:blip r:embed="rId3"/>
          <a:stretch>
            <a:fillRect/>
          </a:stretch>
        </p:blipFill>
        <p:spPr>
          <a:xfrm>
            <a:off x="2592925" y="1357473"/>
            <a:ext cx="6261100" cy="4568911"/>
          </a:xfrm>
          <a:prstGeom prst="rect">
            <a:avLst/>
          </a:prstGeom>
        </p:spPr>
      </p:pic>
    </p:spTree>
    <p:extLst>
      <p:ext uri="{BB962C8B-B14F-4D97-AF65-F5344CB8AC3E}">
        <p14:creationId xmlns:p14="http://schemas.microsoft.com/office/powerpoint/2010/main" val="421899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1DAC-D37F-4277-8A7A-D52DD96AC1A8}"/>
              </a:ext>
            </a:extLst>
          </p:cNvPr>
          <p:cNvSpPr>
            <a:spLocks noGrp="1"/>
          </p:cNvSpPr>
          <p:nvPr>
            <p:ph type="title"/>
          </p:nvPr>
        </p:nvSpPr>
        <p:spPr/>
        <p:txBody>
          <a:bodyPr/>
          <a:lstStyle/>
          <a:p>
            <a:r>
              <a:rPr lang="en-US" dirty="0"/>
              <a:t>Neighborhood Formation</a:t>
            </a:r>
            <a:br>
              <a:rPr lang="en-US" dirty="0"/>
            </a:br>
            <a:endParaRPr lang="en-US" dirty="0"/>
          </a:p>
        </p:txBody>
      </p:sp>
      <p:pic>
        <p:nvPicPr>
          <p:cNvPr id="4" name="Picture 3">
            <a:extLst>
              <a:ext uri="{FF2B5EF4-FFF2-40B4-BE49-F238E27FC236}">
                <a16:creationId xmlns:a16="http://schemas.microsoft.com/office/drawing/2014/main" id="{5BB859DB-1C0D-47C2-8216-78969F73FD79}"/>
              </a:ext>
            </a:extLst>
          </p:cNvPr>
          <p:cNvPicPr>
            <a:picLocks noChangeAspect="1"/>
          </p:cNvPicPr>
          <p:nvPr/>
        </p:nvPicPr>
        <p:blipFill>
          <a:blip r:embed="rId3"/>
          <a:stretch>
            <a:fillRect/>
          </a:stretch>
        </p:blipFill>
        <p:spPr>
          <a:xfrm>
            <a:off x="789525" y="1460500"/>
            <a:ext cx="5413228" cy="5066120"/>
          </a:xfrm>
          <a:prstGeom prst="rect">
            <a:avLst/>
          </a:prstGeom>
        </p:spPr>
      </p:pic>
      <p:pic>
        <p:nvPicPr>
          <p:cNvPr id="5" name="Picture 4">
            <a:extLst>
              <a:ext uri="{FF2B5EF4-FFF2-40B4-BE49-F238E27FC236}">
                <a16:creationId xmlns:a16="http://schemas.microsoft.com/office/drawing/2014/main" id="{5B0B139E-9F73-4A23-BDA7-651B8710C3C5}"/>
              </a:ext>
            </a:extLst>
          </p:cNvPr>
          <p:cNvPicPr>
            <a:picLocks noChangeAspect="1"/>
          </p:cNvPicPr>
          <p:nvPr/>
        </p:nvPicPr>
        <p:blipFill>
          <a:blip r:embed="rId4"/>
          <a:stretch>
            <a:fillRect/>
          </a:stretch>
        </p:blipFill>
        <p:spPr>
          <a:xfrm>
            <a:off x="6385216" y="1511300"/>
            <a:ext cx="4936932" cy="4936932"/>
          </a:xfrm>
          <a:prstGeom prst="rect">
            <a:avLst/>
          </a:prstGeom>
        </p:spPr>
      </p:pic>
    </p:spTree>
    <p:extLst>
      <p:ext uri="{BB962C8B-B14F-4D97-AF65-F5344CB8AC3E}">
        <p14:creationId xmlns:p14="http://schemas.microsoft.com/office/powerpoint/2010/main" val="1926126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8CA4-6CCF-4F62-9A12-FCA7A29723CC}"/>
              </a:ext>
            </a:extLst>
          </p:cNvPr>
          <p:cNvSpPr>
            <a:spLocks noGrp="1"/>
          </p:cNvSpPr>
          <p:nvPr>
            <p:ph type="title"/>
          </p:nvPr>
        </p:nvSpPr>
        <p:spPr/>
        <p:txBody>
          <a:bodyPr/>
          <a:lstStyle/>
          <a:p>
            <a:r>
              <a:rPr lang="en-US" dirty="0"/>
              <a:t>Results Summary</a:t>
            </a:r>
          </a:p>
        </p:txBody>
      </p:sp>
      <p:sp>
        <p:nvSpPr>
          <p:cNvPr id="3" name="Content Placeholder 2">
            <a:extLst>
              <a:ext uri="{FF2B5EF4-FFF2-40B4-BE49-F238E27FC236}">
                <a16:creationId xmlns:a16="http://schemas.microsoft.com/office/drawing/2014/main" id="{51B711A9-7C90-4EA6-A2BB-C605EEBA9DD8}"/>
              </a:ext>
            </a:extLst>
          </p:cNvPr>
          <p:cNvSpPr>
            <a:spLocks noGrp="1"/>
          </p:cNvSpPr>
          <p:nvPr>
            <p:ph idx="1"/>
          </p:nvPr>
        </p:nvSpPr>
        <p:spPr/>
        <p:txBody>
          <a:bodyPr/>
          <a:lstStyle/>
          <a:p>
            <a:r>
              <a:rPr lang="en-US" dirty="0"/>
              <a:t>Rough relationship between homeowner/renter ratio and regulation supply</a:t>
            </a:r>
          </a:p>
          <a:p>
            <a:r>
              <a:rPr lang="en-US" dirty="0"/>
              <a:t>Limited evidence of neighborhood formation?</a:t>
            </a:r>
          </a:p>
          <a:p>
            <a:r>
              <a:rPr lang="en-US" dirty="0"/>
              <a:t>Limited evidence of larger investment in rule type on part of homeowners vs. renters</a:t>
            </a:r>
          </a:p>
          <a:p>
            <a:r>
              <a:rPr lang="en-US" dirty="0"/>
              <a:t>Learning behavior of agents highly sensitive to supply fluctuations</a:t>
            </a:r>
          </a:p>
          <a:p>
            <a:endParaRPr lang="en-US" dirty="0"/>
          </a:p>
        </p:txBody>
      </p:sp>
    </p:spTree>
    <p:extLst>
      <p:ext uri="{BB962C8B-B14F-4D97-AF65-F5344CB8AC3E}">
        <p14:creationId xmlns:p14="http://schemas.microsoft.com/office/powerpoint/2010/main" val="2297188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362-8D58-4B30-BB51-D29F1DFDDF70}"/>
              </a:ext>
            </a:extLst>
          </p:cNvPr>
          <p:cNvSpPr>
            <a:spLocks noGrp="1"/>
          </p:cNvSpPr>
          <p:nvPr>
            <p:ph type="title"/>
          </p:nvPr>
        </p:nvSpPr>
        <p:spPr/>
        <p:txBody>
          <a:bodyPr/>
          <a:lstStyle/>
          <a:p>
            <a:r>
              <a:rPr lang="en-US" dirty="0"/>
              <a:t>Potential Issues</a:t>
            </a:r>
          </a:p>
        </p:txBody>
      </p:sp>
      <p:sp>
        <p:nvSpPr>
          <p:cNvPr id="3" name="Content Placeholder 2">
            <a:extLst>
              <a:ext uri="{FF2B5EF4-FFF2-40B4-BE49-F238E27FC236}">
                <a16:creationId xmlns:a16="http://schemas.microsoft.com/office/drawing/2014/main" id="{CC58BDA1-CA6B-499C-8B57-834C5DF81E13}"/>
              </a:ext>
            </a:extLst>
          </p:cNvPr>
          <p:cNvSpPr>
            <a:spLocks noGrp="1"/>
          </p:cNvSpPr>
          <p:nvPr>
            <p:ph idx="1"/>
          </p:nvPr>
        </p:nvSpPr>
        <p:spPr/>
        <p:txBody>
          <a:bodyPr>
            <a:noAutofit/>
          </a:bodyPr>
          <a:lstStyle/>
          <a:p>
            <a:r>
              <a:rPr lang="en-US" sz="2500" dirty="0"/>
              <a:t>Fixing noisiness of relationship</a:t>
            </a:r>
          </a:p>
          <a:p>
            <a:r>
              <a:rPr lang="en-US" sz="2500" dirty="0"/>
              <a:t>Calibrating to empirical relationships</a:t>
            </a:r>
          </a:p>
          <a:p>
            <a:r>
              <a:rPr lang="en-US" sz="2500" dirty="0"/>
              <a:t>Population dynamics</a:t>
            </a:r>
          </a:p>
          <a:p>
            <a:r>
              <a:rPr lang="en-US" sz="2500" dirty="0"/>
              <a:t>Regulations keeps climbing indefinitely</a:t>
            </a:r>
          </a:p>
          <a:p>
            <a:r>
              <a:rPr lang="en-US" sz="2500" dirty="0"/>
              <a:t>Random committee selection may be unrealistic/impair formation of path dependence in results</a:t>
            </a:r>
          </a:p>
          <a:p>
            <a:r>
              <a:rPr lang="en-US" sz="2500" dirty="0"/>
              <a:t>Assuming neighborhood fully appropriates rights to decide zoning rules</a:t>
            </a:r>
          </a:p>
        </p:txBody>
      </p:sp>
    </p:spTree>
    <p:extLst>
      <p:ext uri="{BB962C8B-B14F-4D97-AF65-F5344CB8AC3E}">
        <p14:creationId xmlns:p14="http://schemas.microsoft.com/office/powerpoint/2010/main" val="981616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E5D5-88FB-437E-8DC7-8121065EA012}"/>
              </a:ext>
            </a:extLst>
          </p:cNvPr>
          <p:cNvSpPr>
            <a:spLocks noGrp="1"/>
          </p:cNvSpPr>
          <p:nvPr>
            <p:ph type="title"/>
          </p:nvPr>
        </p:nvSpPr>
        <p:spPr/>
        <p:txBody>
          <a:bodyPr/>
          <a:lstStyle/>
          <a:p>
            <a:r>
              <a:rPr lang="en-US" dirty="0"/>
              <a:t>Wish List</a:t>
            </a:r>
          </a:p>
        </p:txBody>
      </p:sp>
      <p:sp>
        <p:nvSpPr>
          <p:cNvPr id="3" name="Content Placeholder 2">
            <a:extLst>
              <a:ext uri="{FF2B5EF4-FFF2-40B4-BE49-F238E27FC236}">
                <a16:creationId xmlns:a16="http://schemas.microsoft.com/office/drawing/2014/main" id="{7E1D1846-929A-4887-8347-9106AC26A865}"/>
              </a:ext>
            </a:extLst>
          </p:cNvPr>
          <p:cNvSpPr>
            <a:spLocks noGrp="1"/>
          </p:cNvSpPr>
          <p:nvPr>
            <p:ph idx="1"/>
          </p:nvPr>
        </p:nvSpPr>
        <p:spPr/>
        <p:txBody>
          <a:bodyPr/>
          <a:lstStyle/>
          <a:p>
            <a:r>
              <a:rPr lang="en-US" dirty="0"/>
              <a:t>Selection mechanism for agents to committee</a:t>
            </a:r>
          </a:p>
          <a:p>
            <a:endParaRPr lang="en-US" dirty="0"/>
          </a:p>
        </p:txBody>
      </p:sp>
    </p:spTree>
    <p:extLst>
      <p:ext uri="{BB962C8B-B14F-4D97-AF65-F5344CB8AC3E}">
        <p14:creationId xmlns:p14="http://schemas.microsoft.com/office/powerpoint/2010/main" val="423304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000-BBA3-4404-9CC6-54467B81820F}"/>
              </a:ext>
            </a:extLst>
          </p:cNvPr>
          <p:cNvSpPr>
            <a:spLocks noGrp="1"/>
          </p:cNvSpPr>
          <p:nvPr>
            <p:ph type="title"/>
          </p:nvPr>
        </p:nvSpPr>
        <p:spPr/>
        <p:txBody>
          <a:bodyPr/>
          <a:lstStyle/>
          <a:p>
            <a:r>
              <a:rPr lang="en-US" dirty="0"/>
              <a:t>The Affordability Crisis</a:t>
            </a:r>
          </a:p>
        </p:txBody>
      </p:sp>
      <p:pic>
        <p:nvPicPr>
          <p:cNvPr id="4" name="Content Placeholder 3">
            <a:extLst>
              <a:ext uri="{FF2B5EF4-FFF2-40B4-BE49-F238E27FC236}">
                <a16:creationId xmlns:a16="http://schemas.microsoft.com/office/drawing/2014/main" id="{3C6FC646-E724-499A-B56D-1AEFF1F6496A}"/>
              </a:ext>
            </a:extLst>
          </p:cNvPr>
          <p:cNvPicPr>
            <a:picLocks noGrp="1"/>
          </p:cNvPicPr>
          <p:nvPr>
            <p:ph idx="1"/>
          </p:nvPr>
        </p:nvPicPr>
        <p:blipFill>
          <a:blip r:embed="rId2"/>
          <a:stretch>
            <a:fillRect/>
          </a:stretch>
        </p:blipFill>
        <p:spPr>
          <a:xfrm>
            <a:off x="2592925" y="2065882"/>
            <a:ext cx="5165512" cy="3778250"/>
          </a:xfrm>
          <a:prstGeom prst="rect">
            <a:avLst/>
          </a:prstGeom>
        </p:spPr>
      </p:pic>
      <p:sp>
        <p:nvSpPr>
          <p:cNvPr id="5" name="TextBox 4">
            <a:extLst>
              <a:ext uri="{FF2B5EF4-FFF2-40B4-BE49-F238E27FC236}">
                <a16:creationId xmlns:a16="http://schemas.microsoft.com/office/drawing/2014/main" id="{3A93CC8F-2B4A-4AE3-82FB-3DCCEA6DCDF4}"/>
              </a:ext>
            </a:extLst>
          </p:cNvPr>
          <p:cNvSpPr txBox="1"/>
          <p:nvPr/>
        </p:nvSpPr>
        <p:spPr>
          <a:xfrm>
            <a:off x="7356143" y="6005014"/>
            <a:ext cx="2960820" cy="369332"/>
          </a:xfrm>
          <a:prstGeom prst="rect">
            <a:avLst/>
          </a:prstGeom>
          <a:noFill/>
        </p:spPr>
        <p:txBody>
          <a:bodyPr wrap="square" rtlCol="0">
            <a:spAutoFit/>
          </a:bodyPr>
          <a:lstStyle/>
          <a:p>
            <a:r>
              <a:rPr lang="en-US" dirty="0" err="1"/>
              <a:t>Anenburg</a:t>
            </a:r>
            <a:r>
              <a:rPr lang="en-US" dirty="0"/>
              <a:t> and Kung (2020)</a:t>
            </a:r>
          </a:p>
        </p:txBody>
      </p:sp>
    </p:spTree>
    <p:extLst>
      <p:ext uri="{BB962C8B-B14F-4D97-AF65-F5344CB8AC3E}">
        <p14:creationId xmlns:p14="http://schemas.microsoft.com/office/powerpoint/2010/main" val="2092938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D2DF-345C-4BA8-907E-FD9EF7B80AB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B2DEC17-24C8-4D9A-AE5E-D30CE84A5A4D}"/>
              </a:ext>
            </a:extLst>
          </p:cNvPr>
          <p:cNvSpPr>
            <a:spLocks noGrp="1"/>
          </p:cNvSpPr>
          <p:nvPr>
            <p:ph idx="1"/>
          </p:nvPr>
        </p:nvSpPr>
        <p:spPr/>
        <p:txBody>
          <a:bodyPr/>
          <a:lstStyle/>
          <a:p>
            <a:r>
              <a:rPr lang="en-US" dirty="0">
                <a:hlinkClick r:id="rId2"/>
              </a:rPr>
              <a:t>ogonzal4@gmu.edu</a:t>
            </a:r>
            <a:endParaRPr lang="en-US" dirty="0"/>
          </a:p>
          <a:p>
            <a:r>
              <a:rPr lang="en-US" dirty="0">
                <a:hlinkClick r:id="rId3"/>
              </a:rPr>
              <a:t>wstover2@gmu.edu</a:t>
            </a:r>
            <a:r>
              <a:rPr lang="en-US" dirty="0"/>
              <a:t>  </a:t>
            </a:r>
          </a:p>
        </p:txBody>
      </p:sp>
    </p:spTree>
    <p:extLst>
      <p:ext uri="{BB962C8B-B14F-4D97-AF65-F5344CB8AC3E}">
        <p14:creationId xmlns:p14="http://schemas.microsoft.com/office/powerpoint/2010/main" val="826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7324-CCD3-496A-9A86-71480A81F8DD}"/>
              </a:ext>
            </a:extLst>
          </p:cNvPr>
          <p:cNvSpPr>
            <a:spLocks noGrp="1"/>
          </p:cNvSpPr>
          <p:nvPr>
            <p:ph type="title"/>
          </p:nvPr>
        </p:nvSpPr>
        <p:spPr/>
        <p:txBody>
          <a:bodyPr/>
          <a:lstStyle/>
          <a:p>
            <a:r>
              <a:rPr lang="en-US" dirty="0"/>
              <a:t>The Affordability Crisis</a:t>
            </a:r>
          </a:p>
        </p:txBody>
      </p:sp>
      <p:sp>
        <p:nvSpPr>
          <p:cNvPr id="3" name="Content Placeholder 2">
            <a:extLst>
              <a:ext uri="{FF2B5EF4-FFF2-40B4-BE49-F238E27FC236}">
                <a16:creationId xmlns:a16="http://schemas.microsoft.com/office/drawing/2014/main" id="{3AF474FA-CEDE-4FBB-936C-6185A5BC2896}"/>
              </a:ext>
            </a:extLst>
          </p:cNvPr>
          <p:cNvSpPr>
            <a:spLocks noGrp="1"/>
          </p:cNvSpPr>
          <p:nvPr>
            <p:ph idx="1"/>
          </p:nvPr>
        </p:nvSpPr>
        <p:spPr/>
        <p:txBody>
          <a:bodyPr>
            <a:normAutofit/>
          </a:bodyPr>
          <a:lstStyle/>
          <a:p>
            <a:r>
              <a:rPr lang="en-US" dirty="0"/>
              <a:t>A measure of housing unaffordability: households that spend more than 30 of their household income on rent.</a:t>
            </a:r>
          </a:p>
          <a:p>
            <a:pPr lvl="1"/>
            <a:r>
              <a:rPr lang="en-US" dirty="0"/>
              <a:t>2000: 29.2 percent of households</a:t>
            </a:r>
          </a:p>
          <a:p>
            <a:pPr lvl="1"/>
            <a:r>
              <a:rPr lang="en-US" dirty="0"/>
              <a:t>2014: 38.7 percent of households</a:t>
            </a:r>
          </a:p>
          <a:p>
            <a:r>
              <a:rPr lang="en-US" dirty="0"/>
              <a:t>The fraction of cost burdened households is much higher among renters than owners (Molloy 2017).</a:t>
            </a:r>
          </a:p>
          <a:p>
            <a:r>
              <a:rPr lang="en-US" dirty="0"/>
              <a:t>The renter share of US households has been increasing in recent years and stands near a 50-year high of around 27 percent (Fernald 2017).</a:t>
            </a:r>
          </a:p>
        </p:txBody>
      </p:sp>
    </p:spTree>
    <p:extLst>
      <p:ext uri="{BB962C8B-B14F-4D97-AF65-F5344CB8AC3E}">
        <p14:creationId xmlns:p14="http://schemas.microsoft.com/office/powerpoint/2010/main" val="230237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DB71-CD17-43AF-85AA-2543D4CF1125}"/>
              </a:ext>
            </a:extLst>
          </p:cNvPr>
          <p:cNvSpPr>
            <a:spLocks noGrp="1"/>
          </p:cNvSpPr>
          <p:nvPr>
            <p:ph type="title"/>
          </p:nvPr>
        </p:nvSpPr>
        <p:spPr/>
        <p:txBody>
          <a:bodyPr/>
          <a:lstStyle/>
          <a:p>
            <a:r>
              <a:rPr lang="en-US" dirty="0"/>
              <a:t>What explains rising housing costs?</a:t>
            </a:r>
          </a:p>
        </p:txBody>
      </p:sp>
      <p:sp>
        <p:nvSpPr>
          <p:cNvPr id="6" name="Content Placeholder 5">
            <a:extLst>
              <a:ext uri="{FF2B5EF4-FFF2-40B4-BE49-F238E27FC236}">
                <a16:creationId xmlns:a16="http://schemas.microsoft.com/office/drawing/2014/main" id="{8F1740B0-0BF8-49CD-9C08-130A73794057}"/>
              </a:ext>
            </a:extLst>
          </p:cNvPr>
          <p:cNvSpPr>
            <a:spLocks noGrp="1"/>
          </p:cNvSpPr>
          <p:nvPr>
            <p:ph idx="1"/>
          </p:nvPr>
        </p:nvSpPr>
        <p:spPr>
          <a:xfrm>
            <a:off x="5369256" y="1690688"/>
            <a:ext cx="5705901" cy="4351338"/>
          </a:xfrm>
        </p:spPr>
        <p:txBody>
          <a:bodyPr>
            <a:normAutofit/>
          </a:bodyPr>
          <a:lstStyle/>
          <a:p>
            <a:r>
              <a:rPr lang="en-US" dirty="0"/>
              <a:t>Correlation of housing supply regulation and rental affordability (Molloy 2020).</a:t>
            </a:r>
          </a:p>
          <a:p>
            <a:r>
              <a:rPr lang="en-US" dirty="0"/>
              <a:t>There has been a documented increase in opposition to development and more stringent zoning regulation, on average (Been 2018; </a:t>
            </a:r>
            <a:r>
              <a:rPr lang="en-US" dirty="0" err="1"/>
              <a:t>Gyourko</a:t>
            </a:r>
            <a:r>
              <a:rPr lang="en-US" dirty="0"/>
              <a:t>, Hartley, and </a:t>
            </a:r>
            <a:r>
              <a:rPr lang="en-US" dirty="0" err="1"/>
              <a:t>Krimmel</a:t>
            </a:r>
            <a:r>
              <a:rPr lang="en-US" dirty="0"/>
              <a:t> 2019).</a:t>
            </a:r>
          </a:p>
          <a:p>
            <a:pPr algn="ctr"/>
            <a:endParaRPr lang="en-US" dirty="0"/>
          </a:p>
        </p:txBody>
      </p:sp>
      <p:pic>
        <p:nvPicPr>
          <p:cNvPr id="7" name="Content Placeholder 3">
            <a:extLst>
              <a:ext uri="{FF2B5EF4-FFF2-40B4-BE49-F238E27FC236}">
                <a16:creationId xmlns:a16="http://schemas.microsoft.com/office/drawing/2014/main" id="{8D8B17E3-C592-4CC7-8938-96747217FC0D}"/>
              </a:ext>
            </a:extLst>
          </p:cNvPr>
          <p:cNvPicPr>
            <a:picLocks noChangeAspect="1"/>
          </p:cNvPicPr>
          <p:nvPr/>
        </p:nvPicPr>
        <p:blipFill>
          <a:blip r:embed="rId2"/>
          <a:stretch>
            <a:fillRect/>
          </a:stretch>
        </p:blipFill>
        <p:spPr>
          <a:xfrm>
            <a:off x="1320043" y="1690688"/>
            <a:ext cx="3142114" cy="4351338"/>
          </a:xfrm>
          <a:prstGeom prst="rect">
            <a:avLst/>
          </a:prstGeom>
        </p:spPr>
      </p:pic>
    </p:spTree>
    <p:extLst>
      <p:ext uri="{BB962C8B-B14F-4D97-AF65-F5344CB8AC3E}">
        <p14:creationId xmlns:p14="http://schemas.microsoft.com/office/powerpoint/2010/main" val="366370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8F82-8D43-4D80-B243-DBE02BC467B0}"/>
              </a:ext>
            </a:extLst>
          </p:cNvPr>
          <p:cNvSpPr>
            <a:spLocks noGrp="1"/>
          </p:cNvSpPr>
          <p:nvPr>
            <p:ph type="title"/>
          </p:nvPr>
        </p:nvSpPr>
        <p:spPr/>
        <p:txBody>
          <a:bodyPr/>
          <a:lstStyle/>
          <a:p>
            <a:r>
              <a:rPr lang="en-US" dirty="0"/>
              <a:t>What explains rising housing costs?</a:t>
            </a:r>
          </a:p>
        </p:txBody>
      </p:sp>
      <p:sp>
        <p:nvSpPr>
          <p:cNvPr id="3" name="Content Placeholder 2">
            <a:extLst>
              <a:ext uri="{FF2B5EF4-FFF2-40B4-BE49-F238E27FC236}">
                <a16:creationId xmlns:a16="http://schemas.microsoft.com/office/drawing/2014/main" id="{43B75CE9-0457-4225-8550-FB09709F4178}"/>
              </a:ext>
            </a:extLst>
          </p:cNvPr>
          <p:cNvSpPr>
            <a:spLocks noGrp="1"/>
          </p:cNvSpPr>
          <p:nvPr>
            <p:ph idx="1"/>
          </p:nvPr>
        </p:nvSpPr>
        <p:spPr/>
        <p:txBody>
          <a:bodyPr>
            <a:normAutofit/>
          </a:bodyPr>
          <a:lstStyle/>
          <a:p>
            <a:r>
              <a:rPr lang="en-US" dirty="0"/>
              <a:t>There is a consensus within the urban economics literature that zoning regulation increases housing prices and slows down construction/development (</a:t>
            </a:r>
            <a:r>
              <a:rPr lang="en-US" dirty="0" err="1"/>
              <a:t>Gyourko</a:t>
            </a:r>
            <a:r>
              <a:rPr lang="en-US" dirty="0"/>
              <a:t> and Molloy 2014).</a:t>
            </a:r>
          </a:p>
          <a:p>
            <a:r>
              <a:rPr lang="en-US" dirty="0"/>
              <a:t>Increased ability of local residents to block new projects is prominent driver of urban growth restrictions (</a:t>
            </a:r>
            <a:r>
              <a:rPr lang="en-US" dirty="0" err="1"/>
              <a:t>Glaeser</a:t>
            </a:r>
            <a:r>
              <a:rPr lang="en-US" dirty="0"/>
              <a:t> </a:t>
            </a:r>
            <a:r>
              <a:rPr lang="en-US" dirty="0" err="1"/>
              <a:t>Gyourko</a:t>
            </a:r>
            <a:r>
              <a:rPr lang="en-US" dirty="0"/>
              <a:t>, and Saks 2005a).</a:t>
            </a:r>
          </a:p>
          <a:p>
            <a:r>
              <a:rPr lang="en-US" dirty="0"/>
              <a:t>There is evidence that regulation is more likely to restrict the supply of multi-family housing than single-family (</a:t>
            </a:r>
            <a:r>
              <a:rPr lang="en-US" dirty="0" err="1"/>
              <a:t>Shlay</a:t>
            </a:r>
            <a:r>
              <a:rPr lang="en-US" dirty="0"/>
              <a:t> and Rossi 1981; </a:t>
            </a:r>
            <a:r>
              <a:rPr lang="en-US" dirty="0" err="1"/>
              <a:t>Penall</a:t>
            </a:r>
            <a:r>
              <a:rPr lang="en-US" dirty="0"/>
              <a:t> 2000).</a:t>
            </a:r>
          </a:p>
        </p:txBody>
      </p:sp>
    </p:spTree>
    <p:extLst>
      <p:ext uri="{BB962C8B-B14F-4D97-AF65-F5344CB8AC3E}">
        <p14:creationId xmlns:p14="http://schemas.microsoft.com/office/powerpoint/2010/main" val="22102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B21E-924D-42B7-B573-CA87B3F13446}"/>
              </a:ext>
            </a:extLst>
          </p:cNvPr>
          <p:cNvSpPr>
            <a:spLocks noGrp="1"/>
          </p:cNvSpPr>
          <p:nvPr>
            <p:ph type="title"/>
          </p:nvPr>
        </p:nvSpPr>
        <p:spPr/>
        <p:txBody>
          <a:bodyPr/>
          <a:lstStyle/>
          <a:p>
            <a:r>
              <a:rPr lang="en-US" dirty="0"/>
              <a:t>The </a:t>
            </a:r>
            <a:r>
              <a:rPr lang="en-US" dirty="0" err="1"/>
              <a:t>Homevoter</a:t>
            </a:r>
            <a:r>
              <a:rPr lang="en-US" dirty="0"/>
              <a:t> Hypothesis</a:t>
            </a:r>
          </a:p>
        </p:txBody>
      </p:sp>
      <p:sp>
        <p:nvSpPr>
          <p:cNvPr id="3" name="Content Placeholder 2">
            <a:extLst>
              <a:ext uri="{FF2B5EF4-FFF2-40B4-BE49-F238E27FC236}">
                <a16:creationId xmlns:a16="http://schemas.microsoft.com/office/drawing/2014/main" id="{8835952A-A2A3-4B66-A1E0-C268B2B0AF74}"/>
              </a:ext>
            </a:extLst>
          </p:cNvPr>
          <p:cNvSpPr>
            <a:spLocks noGrp="1"/>
          </p:cNvSpPr>
          <p:nvPr>
            <p:ph idx="1"/>
          </p:nvPr>
        </p:nvSpPr>
        <p:spPr/>
        <p:txBody>
          <a:bodyPr>
            <a:normAutofit/>
          </a:bodyPr>
          <a:lstStyle/>
          <a:p>
            <a:r>
              <a:rPr lang="en-US" dirty="0" err="1"/>
              <a:t>Sonsteli</a:t>
            </a:r>
            <a:r>
              <a:rPr lang="en-US" dirty="0"/>
              <a:t> and </a:t>
            </a:r>
            <a:r>
              <a:rPr lang="en-US" dirty="0" err="1"/>
              <a:t>Portney</a:t>
            </a:r>
            <a:r>
              <a:rPr lang="en-US" dirty="0"/>
              <a:t> (1978); </a:t>
            </a:r>
            <a:r>
              <a:rPr lang="en-US" dirty="0" err="1"/>
              <a:t>Fischel</a:t>
            </a:r>
            <a:r>
              <a:rPr lang="en-US" dirty="0"/>
              <a:t> (2001)</a:t>
            </a:r>
          </a:p>
          <a:p>
            <a:r>
              <a:rPr lang="en-US" dirty="0"/>
              <a:t>Homeowners, who are the most numerous and politically influential group within most localities, are guided by their concern for the value of their homes to make political decisions.</a:t>
            </a:r>
          </a:p>
          <a:p>
            <a:r>
              <a:rPr lang="en-US" dirty="0"/>
              <a:t>Homeowners are acutely aware that local amenities, public services, and taxes are capitalized in the value of their homes. As a result, they pay much closer attention to such policies at the local level than they would at the state or national level. </a:t>
            </a:r>
          </a:p>
          <a:p>
            <a:r>
              <a:rPr lang="en-US" dirty="0"/>
              <a:t>They balance the benefits of local policies against the costs when the policies affect the value of their home, and they tend to choose those policies that preserve or increase the value of their homes.</a:t>
            </a:r>
          </a:p>
        </p:txBody>
      </p:sp>
    </p:spTree>
    <p:extLst>
      <p:ext uri="{BB962C8B-B14F-4D97-AF65-F5344CB8AC3E}">
        <p14:creationId xmlns:p14="http://schemas.microsoft.com/office/powerpoint/2010/main" val="227411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D522-B3AD-49A7-9E46-3830A0F5E14C}"/>
              </a:ext>
            </a:extLst>
          </p:cNvPr>
          <p:cNvSpPr>
            <a:spLocks noGrp="1"/>
          </p:cNvSpPr>
          <p:nvPr>
            <p:ph type="title"/>
          </p:nvPr>
        </p:nvSpPr>
        <p:spPr/>
        <p:txBody>
          <a:bodyPr/>
          <a:lstStyle/>
          <a:p>
            <a:r>
              <a:rPr lang="en-US" dirty="0"/>
              <a:t>Implications of the </a:t>
            </a:r>
            <a:r>
              <a:rPr lang="en-US" dirty="0" err="1"/>
              <a:t>Homevoter</a:t>
            </a:r>
            <a:r>
              <a:rPr lang="en-US" dirty="0"/>
              <a:t> hypothesis</a:t>
            </a:r>
          </a:p>
        </p:txBody>
      </p:sp>
      <p:sp>
        <p:nvSpPr>
          <p:cNvPr id="3" name="Content Placeholder 2">
            <a:extLst>
              <a:ext uri="{FF2B5EF4-FFF2-40B4-BE49-F238E27FC236}">
                <a16:creationId xmlns:a16="http://schemas.microsoft.com/office/drawing/2014/main" id="{B1A5D991-7E05-4831-AE56-F5C811557D7E}"/>
              </a:ext>
            </a:extLst>
          </p:cNvPr>
          <p:cNvSpPr>
            <a:spLocks noGrp="1"/>
          </p:cNvSpPr>
          <p:nvPr>
            <p:ph idx="1"/>
          </p:nvPr>
        </p:nvSpPr>
        <p:spPr/>
        <p:txBody>
          <a:bodyPr>
            <a:normAutofit/>
          </a:bodyPr>
          <a:lstStyle/>
          <a:p>
            <a:r>
              <a:rPr lang="en-US" dirty="0"/>
              <a:t>Homeowners are more likely to get involved with local politics than non-property owners, therefore the interests of the latter may go underrepresented. </a:t>
            </a:r>
          </a:p>
          <a:p>
            <a:r>
              <a:rPr lang="en-US" dirty="0"/>
              <a:t>Homeowners are more likely to support more stringent zoning codes that make constructing new homes difficult. This is because potential increases in housing supply could lower the value of their homes.</a:t>
            </a:r>
          </a:p>
          <a:p>
            <a:r>
              <a:rPr lang="en-US" dirty="0"/>
              <a:t>New development that would lower the cost of housing for renters is more difficult to get approved. </a:t>
            </a:r>
          </a:p>
          <a:p>
            <a:r>
              <a:rPr lang="en-US" dirty="0"/>
              <a:t>Prediction: localities with more homeowners relative to renters are more likely to implement more restrictive zoning policies.</a:t>
            </a:r>
          </a:p>
        </p:txBody>
      </p:sp>
    </p:spTree>
    <p:extLst>
      <p:ext uri="{BB962C8B-B14F-4D97-AF65-F5344CB8AC3E}">
        <p14:creationId xmlns:p14="http://schemas.microsoft.com/office/powerpoint/2010/main" val="86560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0506-120E-4837-A8BA-7FBF9459CD8F}"/>
              </a:ext>
            </a:extLst>
          </p:cNvPr>
          <p:cNvSpPr>
            <a:spLocks noGrp="1"/>
          </p:cNvSpPr>
          <p:nvPr>
            <p:ph type="title"/>
          </p:nvPr>
        </p:nvSpPr>
        <p:spPr/>
        <p:txBody>
          <a:bodyPr/>
          <a:lstStyle/>
          <a:p>
            <a:r>
              <a:rPr lang="en-US" dirty="0"/>
              <a:t>Tests of the </a:t>
            </a:r>
            <a:r>
              <a:rPr lang="en-US" dirty="0" err="1"/>
              <a:t>Homevoter</a:t>
            </a:r>
            <a:r>
              <a:rPr lang="en-US" dirty="0"/>
              <a:t> Hypothesis</a:t>
            </a:r>
          </a:p>
        </p:txBody>
      </p:sp>
      <p:sp>
        <p:nvSpPr>
          <p:cNvPr id="3" name="Content Placeholder 2">
            <a:extLst>
              <a:ext uri="{FF2B5EF4-FFF2-40B4-BE49-F238E27FC236}">
                <a16:creationId xmlns:a16="http://schemas.microsoft.com/office/drawing/2014/main" id="{8F35A1CF-6B75-4820-9220-BE2FCBEFF7AF}"/>
              </a:ext>
            </a:extLst>
          </p:cNvPr>
          <p:cNvSpPr>
            <a:spLocks noGrp="1"/>
          </p:cNvSpPr>
          <p:nvPr>
            <p:ph idx="1"/>
          </p:nvPr>
        </p:nvSpPr>
        <p:spPr/>
        <p:txBody>
          <a:bodyPr>
            <a:normAutofit fontScale="85000" lnSpcReduction="10000"/>
          </a:bodyPr>
          <a:lstStyle/>
          <a:p>
            <a:r>
              <a:rPr lang="en-US" dirty="0" err="1"/>
              <a:t>Ortalo-Magne</a:t>
            </a:r>
            <a:r>
              <a:rPr lang="en-US" dirty="0"/>
              <a:t> and Prat (2014): they develop a theoretical model of an overlapping-generations economy where agents choose where to locate and how much housing to own. City residents vote on the number of new building permits every period. </a:t>
            </a:r>
          </a:p>
          <a:p>
            <a:pPr lvl="1"/>
            <a:r>
              <a:rPr lang="en-US" dirty="0"/>
              <a:t>Location choice model + housing investment model + collective choice model</a:t>
            </a:r>
          </a:p>
          <a:p>
            <a:pPr lvl="1"/>
            <a:r>
              <a:rPr lang="en-US" dirty="0"/>
              <a:t>They endogenize homeownership decisions and housing supply.</a:t>
            </a:r>
          </a:p>
          <a:p>
            <a:pPr lvl="1"/>
            <a:r>
              <a:rPr lang="en-US" dirty="0"/>
              <a:t>City residents invest in housing because they expect their investment to be protected by a majority opposed to urban growth.  They vote against growth because they have invested in local housing.</a:t>
            </a:r>
          </a:p>
          <a:p>
            <a:pPr lvl="1"/>
            <a:r>
              <a:rPr lang="en-US" dirty="0"/>
              <a:t>Undersupply of housing persists in equilibrium.</a:t>
            </a:r>
          </a:p>
          <a:p>
            <a:r>
              <a:rPr lang="en-US" dirty="0"/>
              <a:t>Einstein et al (2019): they provide empirical evidence to support the hypothesis. “Neighborhood defenders” – individuals who oppose new housing projects far more strongly than their broader communities and who are likely to be privileged in a variety of dimensions – participate disproportionately and take advantage of zoning regulations to restrict the construction of multifamily housing.</a:t>
            </a:r>
          </a:p>
          <a:p>
            <a:endParaRPr lang="en-US" dirty="0"/>
          </a:p>
        </p:txBody>
      </p:sp>
    </p:spTree>
    <p:extLst>
      <p:ext uri="{BB962C8B-B14F-4D97-AF65-F5344CB8AC3E}">
        <p14:creationId xmlns:p14="http://schemas.microsoft.com/office/powerpoint/2010/main" val="17032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1597</TotalTime>
  <Words>1478</Words>
  <Application>Microsoft Office PowerPoint</Application>
  <PresentationFormat>Widescreen</PresentationFormat>
  <Paragraphs>146</Paragraphs>
  <Slides>30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Century Gothic</vt:lpstr>
      <vt:lpstr>Wingdings 3</vt:lpstr>
      <vt:lpstr>Wisp</vt:lpstr>
      <vt:lpstr>Endogenous Zoning: An ABM of the Homevoter Hypothesis</vt:lpstr>
      <vt:lpstr>Outline</vt:lpstr>
      <vt:lpstr>The Affordability Crisis</vt:lpstr>
      <vt:lpstr>The Affordability Crisis</vt:lpstr>
      <vt:lpstr>What explains rising housing costs?</vt:lpstr>
      <vt:lpstr>What explains rising housing costs?</vt:lpstr>
      <vt:lpstr>The Homevoter Hypothesis</vt:lpstr>
      <vt:lpstr>Implications of the Homevoter hypothesis</vt:lpstr>
      <vt:lpstr>Tests of the Homevoter Hypothesis</vt:lpstr>
      <vt:lpstr>Why use an ABM?</vt:lpstr>
      <vt:lpstr>Relevant ABMs</vt:lpstr>
      <vt:lpstr>Model</vt:lpstr>
      <vt:lpstr>Research supporting model assumptions</vt:lpstr>
      <vt:lpstr>Grid Features</vt:lpstr>
      <vt:lpstr>Development Features</vt:lpstr>
      <vt:lpstr>Grid Layout</vt:lpstr>
      <vt:lpstr>Agent Behavior</vt:lpstr>
      <vt:lpstr>Agent Behavior (Cont.)</vt:lpstr>
      <vt:lpstr>Agent Learning Behavior</vt:lpstr>
      <vt:lpstr>Agent Learning Behavior Cont.)</vt:lpstr>
      <vt:lpstr>Committee Voting</vt:lpstr>
      <vt:lpstr>Permit Issuance</vt:lpstr>
      <vt:lpstr>Representative Run, 200 Steps, Homeowners &gt; Renters</vt:lpstr>
      <vt:lpstr>Effect of Homeowner/Renter Ratio</vt:lpstr>
      <vt:lpstr>Effect of Committee Size (Ratio = 0.5)</vt:lpstr>
      <vt:lpstr>Neighborhood Formation </vt:lpstr>
      <vt:lpstr>Results Summary</vt:lpstr>
      <vt:lpstr>Potential Issues</vt:lpstr>
      <vt:lpstr>Wish List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Gonzalez</dc:creator>
  <cp:lastModifiedBy>Walter Stover</cp:lastModifiedBy>
  <cp:revision>55</cp:revision>
  <dcterms:created xsi:type="dcterms:W3CDTF">2020-05-10T17:37:02Z</dcterms:created>
  <dcterms:modified xsi:type="dcterms:W3CDTF">2020-05-20T20:39:15Z</dcterms:modified>
</cp:coreProperties>
</file>