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5A21-471D-4487-B573-642B18B43D0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CD2D-0232-4465-9C9B-21063CA1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0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5A21-471D-4487-B573-642B18B43D0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CD2D-0232-4465-9C9B-21063CA1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8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5A21-471D-4487-B573-642B18B43D0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CD2D-0232-4465-9C9B-21063CA1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2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5A21-471D-4487-B573-642B18B43D0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CD2D-0232-4465-9C9B-21063CA1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9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5A21-471D-4487-B573-642B18B43D0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CD2D-0232-4465-9C9B-21063CA1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9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5A21-471D-4487-B573-642B18B43D0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CD2D-0232-4465-9C9B-21063CA1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5A21-471D-4487-B573-642B18B43D0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CD2D-0232-4465-9C9B-21063CA1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76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5A21-471D-4487-B573-642B18B43D0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CD2D-0232-4465-9C9B-21063CA1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9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5A21-471D-4487-B573-642B18B43D0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CD2D-0232-4465-9C9B-21063CA1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1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5A21-471D-4487-B573-642B18B43D0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CD2D-0232-4465-9C9B-21063CA1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6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5A21-471D-4487-B573-642B18B43D0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CD2D-0232-4465-9C9B-21063CA1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35A21-471D-4487-B573-642B18B43D0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CD2D-0232-4465-9C9B-21063CA1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3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양쪽 모서리가 둥근 사각형 11"/>
          <p:cNvSpPr/>
          <p:nvPr/>
        </p:nvSpPr>
        <p:spPr bwMode="auto">
          <a:xfrm flipH="1">
            <a:off x="449197" y="619052"/>
            <a:ext cx="1470553" cy="48863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B050"/>
          </a:solidFill>
          <a:ln w="6350" cap="flat" cmpd="sng" algn="ctr">
            <a:solidFill>
              <a:srgbClr val="F4B183"/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48" algn="ctr" latinLnBrk="0">
              <a:defRPr/>
            </a:pPr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rPr>
              <a:t>통합 영상 구성도</a:t>
            </a:r>
            <a:endParaRPr lang="en-US" altLang="ko-KR" sz="1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effectLst>
                <a:glow rad="165100">
                  <a:schemeClr val="bg1"/>
                </a:glow>
              </a:effectLst>
              <a:latin typeface="맑은 고딕" pitchFamily="50" charset="-127"/>
              <a:ea typeface="맑은 고딕" pitchFamily="50" charset="-127"/>
              <a:sym typeface="Monotype Sorts" pitchFamily="2" charset="2"/>
            </a:endParaRPr>
          </a:p>
          <a:p>
            <a:pPr indent="-180948" algn="ctr" latinLnBrk="0">
              <a:defRPr/>
            </a:pP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rPr>
              <a:t>(</a:t>
            </a:r>
            <a:r>
              <a:rPr lang="ko-KR" altLang="en-US" sz="1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rPr>
              <a:t>수도권본부</a:t>
            </a: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rPr>
              <a:t>)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effectLst>
                <a:glow rad="165100">
                  <a:schemeClr val="bg1"/>
                </a:glow>
              </a:effectLst>
              <a:latin typeface="맑은 고딕" pitchFamily="50" charset="-127"/>
              <a:ea typeface="맑은 고딕" pitchFamily="50" charset="-127"/>
              <a:sym typeface="Monotype Sorts" pitchFamily="2" charset="2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502932" y="5246019"/>
            <a:ext cx="1576385" cy="1035335"/>
            <a:chOff x="2373663" y="2122538"/>
            <a:chExt cx="1576385" cy="1035335"/>
          </a:xfrm>
        </p:grpSpPr>
        <p:sp>
          <p:nvSpPr>
            <p:cNvPr id="5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rgbClr val="FF0000"/>
                </a:solidFill>
                <a:latin typeface="맑은 고딕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통합 영상 서버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-</a:t>
              </a:r>
              <a:r>
                <a:rPr lang="ko-KR" altLang="en-US" sz="1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본부별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7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TCS 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통과 영상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하이패스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통과 영상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면탈 </a:t>
              </a:r>
              <a:r>
                <a:rPr lang="ko-KR" altLang="en-US" sz="1000" dirty="0" err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통행원시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차량번호 보정</a:t>
              </a:r>
              <a:endPara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16" name="꺾인 연결선 25"/>
          <p:cNvCxnSpPr>
            <a:cxnSpLocks noChangeShapeType="1"/>
            <a:stCxn id="40" idx="3"/>
            <a:endCxn id="28" idx="2"/>
          </p:cNvCxnSpPr>
          <p:nvPr/>
        </p:nvCxnSpPr>
        <p:spPr bwMode="auto">
          <a:xfrm rot="16200000" flipV="1">
            <a:off x="5961199" y="3235255"/>
            <a:ext cx="659853" cy="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꺾인 연결선 25"/>
          <p:cNvCxnSpPr>
            <a:cxnSpLocks noChangeShapeType="1"/>
            <a:stCxn id="36" idx="3"/>
            <a:endCxn id="30" idx="1"/>
          </p:cNvCxnSpPr>
          <p:nvPr/>
        </p:nvCxnSpPr>
        <p:spPr bwMode="auto">
          <a:xfrm>
            <a:off x="4306380" y="2516675"/>
            <a:ext cx="1196552" cy="127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" name="그룹 26"/>
          <p:cNvGrpSpPr/>
          <p:nvPr/>
        </p:nvGrpSpPr>
        <p:grpSpPr>
          <a:xfrm>
            <a:off x="5502932" y="1869994"/>
            <a:ext cx="1576385" cy="1035335"/>
            <a:chOff x="2373663" y="2122538"/>
            <a:chExt cx="1576385" cy="1035335"/>
          </a:xfrm>
        </p:grpSpPr>
        <p:sp>
          <p:nvSpPr>
            <p:cNvPr id="28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ysClr val="window" lastClr="FFFFFF">
                    <a:lumMod val="65000"/>
                  </a:sysClr>
                </a:solidFill>
                <a:latin typeface="맑은 고딕" pitchFamily="50" charset="-127"/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영업정보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-</a:t>
              </a: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본부 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DB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30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기준정보</a:t>
              </a:r>
              <a:r>
                <a:rPr lang="en-US" altLang="ko-KR" sz="1000" dirty="0" smtClean="0">
                  <a:latin typeface="맑은 고딕" panose="020B0503020000020004" pitchFamily="50" charset="-127"/>
                </a:rPr>
                <a:t> </a:t>
              </a: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통행요금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통행원시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근무정보</a:t>
              </a:r>
              <a:endParaRPr lang="en-US" altLang="ko-KR" sz="10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729996" y="1869994"/>
            <a:ext cx="1576385" cy="1035335"/>
            <a:chOff x="2373663" y="2122538"/>
            <a:chExt cx="1576385" cy="1035335"/>
          </a:xfrm>
        </p:grpSpPr>
        <p:sp>
          <p:nvSpPr>
            <p:cNvPr id="34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rgbClr val="FF0000"/>
                </a:solidFill>
                <a:latin typeface="맑은 고딕" pitchFamily="50" charset="-127"/>
              </a:endParaRPr>
            </a:p>
          </p:txBody>
        </p:sp>
        <p:sp>
          <p:nvSpPr>
            <p:cNvPr id="35" name="양쪽 모서리가 둥근 사각형 34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영업소 중계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36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 err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기준정보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</a:t>
              </a:r>
            </a:p>
            <a:p>
              <a:pPr algn="ctr" eaLnBrk="1" hangingPunct="1"/>
              <a:r>
                <a:rPr lang="ko-KR" altLang="en-US" sz="1000" dirty="0" err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통행요금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통행원시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근무정보</a:t>
              </a:r>
              <a:endPara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502932" y="3565182"/>
            <a:ext cx="1576385" cy="1035335"/>
            <a:chOff x="2373663" y="2122538"/>
            <a:chExt cx="1576385" cy="1035335"/>
          </a:xfrm>
        </p:grpSpPr>
        <p:sp>
          <p:nvSpPr>
            <p:cNvPr id="39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ysClr val="window" lastClr="FFFFFF">
                    <a:lumMod val="65000"/>
                  </a:sysClr>
                </a:solidFill>
                <a:latin typeface="맑은 고딕" pitchFamily="50" charset="-127"/>
              </a:endParaRPr>
            </a:p>
          </p:txBody>
        </p:sp>
        <p:sp>
          <p:nvSpPr>
            <p:cNvPr id="40" name="양쪽 모서리가 둥근 사각형 39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영업정보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-</a:t>
              </a: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본부 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WEB/WAS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41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근무처리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위반처리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일마감</a:t>
              </a:r>
              <a:endParaRPr lang="en-US" altLang="ko-KR" sz="1000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42" name="Picture 177" descr="99999999999999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365" y="3824726"/>
            <a:ext cx="1204418" cy="64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6" y="1421247"/>
            <a:ext cx="675196" cy="897494"/>
          </a:xfrm>
          <a:prstGeom prst="rect">
            <a:avLst/>
          </a:prstGeom>
        </p:spPr>
      </p:pic>
      <p:pic>
        <p:nvPicPr>
          <p:cNvPr id="44" name="Picture 78" descr="8">
            <a:extLst>
              <a:ext uri="{FF2B5EF4-FFF2-40B4-BE49-F238E27FC236}">
                <a16:creationId xmlns:a16="http://schemas.microsoft.com/office/drawing/2014/main" id="{D08DFE78-B81B-465F-A4A4-0C2D412165A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390949" y="3980090"/>
            <a:ext cx="688368" cy="61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49"/>
          <p:cNvSpPr txBox="1"/>
          <p:nvPr/>
        </p:nvSpPr>
        <p:spPr>
          <a:xfrm>
            <a:off x="7916870" y="4608210"/>
            <a:ext cx="13869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차종 </a:t>
            </a:r>
            <a:r>
              <a:rPr lang="en-US" altLang="ko-KR" sz="1000" dirty="0">
                <a:solidFill>
                  <a:srgbClr val="FF0000"/>
                </a:solidFill>
              </a:rPr>
              <a:t>PL(1~3</a:t>
            </a:r>
            <a:r>
              <a:rPr lang="ko-KR" altLang="en-US" sz="1000" dirty="0">
                <a:solidFill>
                  <a:srgbClr val="FF0000"/>
                </a:solidFill>
              </a:rPr>
              <a:t>종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경차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중소형 화물 </a:t>
            </a:r>
            <a:r>
              <a:rPr lang="en-US" altLang="ko-KR" sz="1000" dirty="0" smtClean="0">
                <a:solidFill>
                  <a:srgbClr val="FF0000"/>
                </a:solidFill>
              </a:rPr>
              <a:t>PL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미납 </a:t>
            </a:r>
            <a:r>
              <a:rPr lang="en-US" altLang="ko-KR" sz="1000" dirty="0" smtClean="0">
                <a:solidFill>
                  <a:srgbClr val="FF0000"/>
                </a:solidFill>
              </a:rPr>
              <a:t>BL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7079317" y="5758713"/>
            <a:ext cx="8936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10128187" y="1835283"/>
            <a:ext cx="1576385" cy="1035335"/>
            <a:chOff x="2373663" y="2122538"/>
            <a:chExt cx="1576385" cy="1035335"/>
          </a:xfrm>
        </p:grpSpPr>
        <p:sp>
          <p:nvSpPr>
            <p:cNvPr id="67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ysClr val="window" lastClr="FFFFFF">
                    <a:lumMod val="65000"/>
                  </a:sysClr>
                </a:solidFill>
                <a:latin typeface="맑은 고딕" pitchFamily="50" charset="-127"/>
              </a:endParaRPr>
            </a:p>
          </p:txBody>
        </p:sp>
        <p:sp>
          <p:nvSpPr>
            <p:cNvPr id="68" name="양쪽 모서리가 둥근 사각형 67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영업정보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-</a:t>
              </a: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본사 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DB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69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기준정보</a:t>
              </a:r>
              <a:r>
                <a:rPr lang="en-US" altLang="ko-KR" sz="1000" dirty="0" smtClean="0">
                  <a:latin typeface="맑은 고딕" panose="020B0503020000020004" pitchFamily="50" charset="-127"/>
                </a:rPr>
                <a:t> </a:t>
              </a: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통행요금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감면카드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smtClean="0">
                  <a:latin typeface="맑은 고딕" panose="020B0503020000020004" pitchFamily="50" charset="-127"/>
                </a:rPr>
                <a:t>교통량</a:t>
              </a:r>
              <a:endParaRPr lang="en-US" altLang="ko-KR" sz="1000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66" y="2524956"/>
            <a:ext cx="419843" cy="337329"/>
          </a:xfrm>
          <a:prstGeom prst="rect">
            <a:avLst/>
          </a:prstGeom>
        </p:spPr>
      </p:pic>
      <p:grpSp>
        <p:nvGrpSpPr>
          <p:cNvPr id="70" name="그룹 69"/>
          <p:cNvGrpSpPr/>
          <p:nvPr/>
        </p:nvGrpSpPr>
        <p:grpSpPr>
          <a:xfrm>
            <a:off x="10128186" y="3536508"/>
            <a:ext cx="1576385" cy="1035335"/>
            <a:chOff x="2373663" y="2122538"/>
            <a:chExt cx="1576385" cy="1035335"/>
          </a:xfrm>
        </p:grpSpPr>
        <p:sp>
          <p:nvSpPr>
            <p:cNvPr id="71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ysClr val="window" lastClr="FFFFFF">
                    <a:lumMod val="65000"/>
                  </a:sysClr>
                </a:solidFill>
                <a:latin typeface="맑은 고딕" pitchFamily="50" charset="-127"/>
              </a:endParaRPr>
            </a:p>
          </p:txBody>
        </p:sp>
        <p:sp>
          <p:nvSpPr>
            <p:cNvPr id="72" name="양쪽 모서리가 둥근 사각형 71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통합정산</a:t>
              </a: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 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DB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73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기준정보</a:t>
              </a:r>
              <a:r>
                <a:rPr lang="en-US" altLang="ko-KR" sz="1000" dirty="0" smtClean="0">
                  <a:latin typeface="맑은 고딕" panose="020B0503020000020004" pitchFamily="50" charset="-127"/>
                </a:rPr>
                <a:t> </a:t>
              </a:r>
            </a:p>
            <a:p>
              <a:pPr algn="ctr" eaLnBrk="1" hangingPunct="1"/>
              <a:r>
                <a:rPr lang="ko-KR" altLang="en-US" sz="1000" dirty="0" smtClean="0">
                  <a:latin typeface="맑은 고딕" panose="020B0503020000020004" pitchFamily="50" charset="-127"/>
                </a:rPr>
                <a:t>전자카드 정산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smtClean="0">
                  <a:latin typeface="맑은 고딕" panose="020B0503020000020004" pitchFamily="50" charset="-127"/>
                </a:rPr>
                <a:t>현금 정산</a:t>
              </a:r>
              <a:endParaRPr lang="en-US" altLang="ko-KR" sz="1000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815" y="2469704"/>
            <a:ext cx="419843" cy="337329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087" y="4190227"/>
            <a:ext cx="419843" cy="33732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5465277" y="93990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하이패스</a:t>
            </a:r>
            <a:endParaRPr lang="en-US" altLang="ko-KR" sz="1000" dirty="0" smtClean="0"/>
          </a:p>
          <a:p>
            <a:r>
              <a:rPr lang="ko-KR" altLang="en-US" sz="1000" dirty="0" smtClean="0"/>
              <a:t>차량번호</a:t>
            </a:r>
            <a:endParaRPr lang="en-US" altLang="ko-KR" sz="1000" dirty="0" smtClean="0"/>
          </a:p>
        </p:txBody>
      </p:sp>
      <p:cxnSp>
        <p:nvCxnSpPr>
          <p:cNvPr id="85" name="꺾인 연결선 25"/>
          <p:cNvCxnSpPr>
            <a:cxnSpLocks noChangeShapeType="1"/>
            <a:endCxn id="73" idx="1"/>
          </p:cNvCxnSpPr>
          <p:nvPr/>
        </p:nvCxnSpPr>
        <p:spPr bwMode="auto">
          <a:xfrm flipV="1">
            <a:off x="7079316" y="4106245"/>
            <a:ext cx="3048870" cy="2867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꺾인 연결선 25"/>
          <p:cNvCxnSpPr>
            <a:cxnSpLocks noChangeShapeType="1"/>
            <a:stCxn id="36" idx="1"/>
            <a:endCxn id="43" idx="2"/>
          </p:cNvCxnSpPr>
          <p:nvPr/>
        </p:nvCxnSpPr>
        <p:spPr bwMode="auto">
          <a:xfrm rot="10800000">
            <a:off x="1349574" y="2318741"/>
            <a:ext cx="1380422" cy="197934"/>
          </a:xfrm>
          <a:prstGeom prst="bentConnector2">
            <a:avLst/>
          </a:prstGeom>
          <a:noFill/>
          <a:ln w="28575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꺾인 연결선 25"/>
          <p:cNvCxnSpPr>
            <a:cxnSpLocks noChangeShapeType="1"/>
            <a:stCxn id="36" idx="1"/>
            <a:endCxn id="42" idx="0"/>
          </p:cNvCxnSpPr>
          <p:nvPr/>
        </p:nvCxnSpPr>
        <p:spPr bwMode="auto">
          <a:xfrm rot="10800000" flipV="1">
            <a:off x="1349574" y="2516674"/>
            <a:ext cx="1380422" cy="1308051"/>
          </a:xfrm>
          <a:prstGeom prst="bentConnector2">
            <a:avLst/>
          </a:prstGeom>
          <a:noFill/>
          <a:ln w="28575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꺾인 연결선 25"/>
          <p:cNvCxnSpPr>
            <a:cxnSpLocks noChangeShapeType="1"/>
            <a:stCxn id="43" idx="3"/>
            <a:endCxn id="7" idx="1"/>
          </p:cNvCxnSpPr>
          <p:nvPr/>
        </p:nvCxnSpPr>
        <p:spPr bwMode="auto">
          <a:xfrm>
            <a:off x="1687172" y="1869994"/>
            <a:ext cx="3815760" cy="4022706"/>
          </a:xfrm>
          <a:prstGeom prst="bentConnector3">
            <a:avLst>
              <a:gd name="adj1" fmla="val 16737"/>
            </a:avLst>
          </a:prstGeom>
          <a:noFill/>
          <a:ln w="28575" algn="ctr">
            <a:solidFill>
              <a:schemeClr val="tx1"/>
            </a:solidFill>
            <a:prstDash val="lgDashDot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꺾인 연결선 25"/>
          <p:cNvCxnSpPr>
            <a:cxnSpLocks noChangeShapeType="1"/>
            <a:stCxn id="42" idx="3"/>
            <a:endCxn id="7" idx="1"/>
          </p:cNvCxnSpPr>
          <p:nvPr/>
        </p:nvCxnSpPr>
        <p:spPr bwMode="auto">
          <a:xfrm>
            <a:off x="1951783" y="4146150"/>
            <a:ext cx="3551149" cy="1746550"/>
          </a:xfrm>
          <a:prstGeom prst="bentConnector3">
            <a:avLst>
              <a:gd name="adj1" fmla="val 10424"/>
            </a:avLst>
          </a:prstGeom>
          <a:noFill/>
          <a:ln w="28575" algn="ctr">
            <a:solidFill>
              <a:schemeClr val="tx1"/>
            </a:solidFill>
            <a:prstDash val="lgDashDot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/>
          <p:nvPr/>
        </p:nvSpPr>
        <p:spPr>
          <a:xfrm>
            <a:off x="4595305" y="26031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통행원시</a:t>
            </a:r>
            <a:endParaRPr lang="en-US" altLang="ko-KR" sz="1000" dirty="0" smtClean="0"/>
          </a:p>
        </p:txBody>
      </p:sp>
      <p:grpSp>
        <p:nvGrpSpPr>
          <p:cNvPr id="62" name="그룹 61"/>
          <p:cNvGrpSpPr/>
          <p:nvPr/>
        </p:nvGrpSpPr>
        <p:grpSpPr>
          <a:xfrm>
            <a:off x="7972984" y="5266407"/>
            <a:ext cx="1576385" cy="1035335"/>
            <a:chOff x="2373663" y="2122538"/>
            <a:chExt cx="1576385" cy="1035335"/>
          </a:xfrm>
        </p:grpSpPr>
        <p:sp>
          <p:nvSpPr>
            <p:cNvPr id="63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rgbClr val="FF0000"/>
                </a:solidFill>
                <a:latin typeface="맑은 고딕" pitchFamily="50" charset="-127"/>
              </a:endParaRPr>
            </a:p>
          </p:txBody>
        </p:sp>
        <p:sp>
          <p:nvSpPr>
            <p:cNvPr id="76" name="양쪽 모서리가 둥근 사각형 75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통합 영상 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– </a:t>
              </a: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수집 서버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79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PL/BL 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수신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DB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처리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영상촬영 단말 응답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566456" y="835818"/>
            <a:ext cx="1234121" cy="1035335"/>
            <a:chOff x="2373663" y="2122538"/>
            <a:chExt cx="1576385" cy="1035335"/>
          </a:xfrm>
        </p:grpSpPr>
        <p:sp>
          <p:nvSpPr>
            <p:cNvPr id="82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ysClr val="window" lastClr="FFFFFF">
                    <a:lumMod val="65000"/>
                  </a:sysClr>
                </a:solidFill>
                <a:latin typeface="맑은 고딕" pitchFamily="50" charset="-127"/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영업정보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-</a:t>
              </a: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수집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통행원시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1000" dirty="0" smtClean="0">
                  <a:latin typeface="맑은 고딕" panose="020B0503020000020004" pitchFamily="50" charset="-127"/>
                </a:rPr>
                <a:t>DB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처리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기준정보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 전송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일마감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1000" dirty="0" err="1" smtClean="0">
                  <a:latin typeface="맑은 고딕" panose="020B0503020000020004" pitchFamily="50" charset="-127"/>
                </a:rPr>
                <a:t>파일처리</a:t>
              </a:r>
              <a:endParaRPr lang="en-US" altLang="ko-KR" sz="10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8563673" y="2562111"/>
            <a:ext cx="1234121" cy="1035335"/>
            <a:chOff x="2373663" y="2122538"/>
            <a:chExt cx="1576385" cy="1035335"/>
          </a:xfrm>
        </p:grpSpPr>
        <p:sp>
          <p:nvSpPr>
            <p:cNvPr id="90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ysClr val="window" lastClr="FFFFFF">
                    <a:lumMod val="65000"/>
                  </a:sysClr>
                </a:solidFill>
                <a:latin typeface="맑은 고딕" pitchFamily="50" charset="-127"/>
              </a:endParaRPr>
            </a:p>
          </p:txBody>
        </p:sp>
        <p:sp>
          <p:nvSpPr>
            <p:cNvPr id="91" name="양쪽 모서리가 둥근 사각형 90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영업정보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-</a:t>
              </a:r>
              <a:r>
                <a:rPr lang="ko-KR" altLang="en-US" sz="1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정산연계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통행원시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1000" dirty="0" smtClean="0">
                  <a:latin typeface="맑은 고딕" panose="020B0503020000020004" pitchFamily="50" charset="-127"/>
                </a:rPr>
                <a:t>DB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처리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기준정보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 전송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일마감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1000" dirty="0" err="1" smtClean="0">
                  <a:latin typeface="맑은 고딕" panose="020B0503020000020004" pitchFamily="50" charset="-127"/>
                </a:rPr>
                <a:t>파일처리</a:t>
              </a:r>
              <a:endParaRPr lang="en-US" altLang="ko-KR" sz="1000" dirty="0"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99" name="꺾인 연결선 98"/>
          <p:cNvCxnSpPr>
            <a:stCxn id="87" idx="3"/>
            <a:endCxn id="68" idx="3"/>
          </p:cNvCxnSpPr>
          <p:nvPr/>
        </p:nvCxnSpPr>
        <p:spPr>
          <a:xfrm>
            <a:off x="9800576" y="1405555"/>
            <a:ext cx="1115804" cy="42972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90" idx="1"/>
            <a:endCxn id="72" idx="3"/>
          </p:cNvCxnSpPr>
          <p:nvPr/>
        </p:nvCxnSpPr>
        <p:spPr>
          <a:xfrm>
            <a:off x="9797793" y="3079779"/>
            <a:ext cx="1118586" cy="456729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34218" y="99241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하이패스</a:t>
            </a:r>
            <a:endParaRPr lang="en-US" altLang="ko-KR" sz="1000" dirty="0" smtClean="0"/>
          </a:p>
          <a:p>
            <a:r>
              <a:rPr lang="ko-KR" altLang="en-US" sz="1000" dirty="0" smtClean="0"/>
              <a:t>차량번호</a:t>
            </a:r>
            <a:endParaRPr lang="en-US" altLang="ko-KR" sz="1000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9989239" y="31242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하이패스</a:t>
            </a:r>
            <a:endParaRPr lang="en-US" altLang="ko-KR" sz="1000" dirty="0" smtClean="0"/>
          </a:p>
          <a:p>
            <a:r>
              <a:rPr lang="ko-KR" altLang="en-US" sz="1000" dirty="0" smtClean="0"/>
              <a:t>차량번호</a:t>
            </a:r>
            <a:endParaRPr lang="en-US" altLang="ko-KR" sz="1000" dirty="0" smtClean="0"/>
          </a:p>
        </p:txBody>
      </p:sp>
      <p:cxnSp>
        <p:nvCxnSpPr>
          <p:cNvPr id="37" name="꺾인 연결선 36"/>
          <p:cNvCxnSpPr>
            <a:stCxn id="2" idx="6"/>
            <a:endCxn id="84" idx="4"/>
          </p:cNvCxnSpPr>
          <p:nvPr/>
        </p:nvCxnSpPr>
        <p:spPr>
          <a:xfrm>
            <a:off x="7635677" y="2878914"/>
            <a:ext cx="2024284" cy="3465977"/>
          </a:xfrm>
          <a:prstGeom prst="bentConnector4">
            <a:avLst>
              <a:gd name="adj1" fmla="val 9624"/>
              <a:gd name="adj2" fmla="val 106596"/>
            </a:avLst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2681358" y="3905651"/>
            <a:ext cx="1576385" cy="1035335"/>
            <a:chOff x="2373663" y="2122538"/>
            <a:chExt cx="1576385" cy="1035335"/>
          </a:xfrm>
        </p:grpSpPr>
        <p:sp>
          <p:nvSpPr>
            <p:cNvPr id="78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rgbClr val="FF0000"/>
                </a:solidFill>
                <a:latin typeface="맑은 고딕" pitchFamily="50" charset="-127"/>
              </a:endParaRPr>
            </a:p>
          </p:txBody>
        </p:sp>
        <p:sp>
          <p:nvSpPr>
            <p:cNvPr id="80" name="양쪽 모서리가 둥근 사각형 79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영업소 면탈 서버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94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TCS 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통과 영상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하이패스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통과 영상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13" name="직선 화살표 연결선 12"/>
          <p:cNvCxnSpPr>
            <a:stCxn id="7" idx="1"/>
          </p:cNvCxnSpPr>
          <p:nvPr/>
        </p:nvCxnSpPr>
        <p:spPr>
          <a:xfrm flipH="1" flipV="1">
            <a:off x="3875314" y="2905328"/>
            <a:ext cx="1627618" cy="298737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152951" y="3024669"/>
            <a:ext cx="8386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하이패스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차량번호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(Carno.txt)</a:t>
            </a:r>
          </a:p>
        </p:txBody>
      </p:sp>
      <p:sp>
        <p:nvSpPr>
          <p:cNvPr id="104" name="자유형 103"/>
          <p:cNvSpPr/>
          <p:nvPr/>
        </p:nvSpPr>
        <p:spPr>
          <a:xfrm>
            <a:off x="4289543" y="4285697"/>
            <a:ext cx="1169425" cy="180470"/>
          </a:xfrm>
          <a:custGeom>
            <a:avLst/>
            <a:gdLst>
              <a:gd name="connsiteX0" fmla="*/ 1182251 w 1182251"/>
              <a:gd name="connsiteY0" fmla="*/ 0 h 228984"/>
              <a:gd name="connsiteX1" fmla="*/ 121936 w 1182251"/>
              <a:gd name="connsiteY1" fmla="*/ 58366 h 228984"/>
              <a:gd name="connsiteX2" fmla="*/ 141391 w 1182251"/>
              <a:gd name="connsiteY2" fmla="*/ 214008 h 228984"/>
              <a:gd name="connsiteX3" fmla="*/ 1182251 w 1182251"/>
              <a:gd name="connsiteY3" fmla="*/ 214008 h 22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251" h="228984">
                <a:moveTo>
                  <a:pt x="1182251" y="0"/>
                </a:moveTo>
                <a:cubicBezTo>
                  <a:pt x="738832" y="11349"/>
                  <a:pt x="295413" y="22698"/>
                  <a:pt x="121936" y="58366"/>
                </a:cubicBezTo>
                <a:cubicBezTo>
                  <a:pt x="-51541" y="94034"/>
                  <a:pt x="-35328" y="188068"/>
                  <a:pt x="141391" y="214008"/>
                </a:cubicBezTo>
                <a:cubicBezTo>
                  <a:pt x="318110" y="239948"/>
                  <a:pt x="750180" y="226978"/>
                  <a:pt x="1182251" y="214008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364814" y="454544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위반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심사 영상</a:t>
            </a:r>
            <a:endParaRPr lang="en-US" altLang="ko-KR" sz="1000" dirty="0" smtClean="0"/>
          </a:p>
        </p:txBody>
      </p:sp>
      <p:cxnSp>
        <p:nvCxnSpPr>
          <p:cNvPr id="107" name="꺾인 연결선 25"/>
          <p:cNvCxnSpPr>
            <a:cxnSpLocks noChangeShapeType="1"/>
            <a:endCxn id="94" idx="1"/>
          </p:cNvCxnSpPr>
          <p:nvPr/>
        </p:nvCxnSpPr>
        <p:spPr bwMode="auto">
          <a:xfrm>
            <a:off x="1955137" y="4148439"/>
            <a:ext cx="726221" cy="32694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prstDash val="lgDashDot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꺾인 연결선 25"/>
          <p:cNvCxnSpPr>
            <a:cxnSpLocks noChangeShapeType="1"/>
            <a:stCxn id="43" idx="3"/>
            <a:endCxn id="94" idx="1"/>
          </p:cNvCxnSpPr>
          <p:nvPr/>
        </p:nvCxnSpPr>
        <p:spPr bwMode="auto">
          <a:xfrm>
            <a:off x="1687172" y="1869994"/>
            <a:ext cx="994186" cy="2605394"/>
          </a:xfrm>
          <a:prstGeom prst="bentConnector3">
            <a:avLst>
              <a:gd name="adj1" fmla="val 64015"/>
            </a:avLst>
          </a:prstGeom>
          <a:noFill/>
          <a:ln w="28575" algn="ctr">
            <a:solidFill>
              <a:schemeClr val="tx1"/>
            </a:solidFill>
            <a:prstDash val="lgDashDot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꺾인 연결선 108"/>
          <p:cNvCxnSpPr>
            <a:stCxn id="35" idx="3"/>
            <a:endCxn id="87" idx="1"/>
          </p:cNvCxnSpPr>
          <p:nvPr/>
        </p:nvCxnSpPr>
        <p:spPr>
          <a:xfrm rot="5400000" flipH="1" flipV="1">
            <a:off x="5810103" y="-886358"/>
            <a:ext cx="464439" cy="5048267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82" idx="2"/>
          </p:cNvCxnSpPr>
          <p:nvPr/>
        </p:nvCxnSpPr>
        <p:spPr>
          <a:xfrm rot="5400000">
            <a:off x="7920799" y="1056024"/>
            <a:ext cx="447588" cy="2077846"/>
          </a:xfrm>
          <a:prstGeom prst="bentConnector2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179866" y="1772114"/>
            <a:ext cx="13869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차종 </a:t>
            </a:r>
            <a:r>
              <a:rPr lang="en-US" altLang="ko-KR" sz="1000" dirty="0"/>
              <a:t>PL(1~3</a:t>
            </a:r>
            <a:r>
              <a:rPr lang="ko-KR" altLang="en-US" sz="1000" dirty="0"/>
              <a:t>종</a:t>
            </a:r>
            <a:r>
              <a:rPr lang="en-US" altLang="ko-KR" sz="1000" dirty="0"/>
              <a:t>, </a:t>
            </a:r>
            <a:r>
              <a:rPr lang="ko-KR" altLang="en-US" sz="1000" dirty="0"/>
              <a:t>경차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중소형 화물 </a:t>
            </a:r>
            <a:r>
              <a:rPr lang="en-US" altLang="ko-KR" sz="1000" dirty="0" smtClean="0"/>
              <a:t>PL</a:t>
            </a:r>
          </a:p>
          <a:p>
            <a:r>
              <a:rPr lang="ko-KR" altLang="en-US" sz="1000" dirty="0" smtClean="0"/>
              <a:t>미납 </a:t>
            </a:r>
            <a:r>
              <a:rPr lang="en-US" altLang="ko-KR" sz="1000" dirty="0" smtClean="0"/>
              <a:t>BL</a:t>
            </a:r>
          </a:p>
        </p:txBody>
      </p:sp>
      <p:cxnSp>
        <p:nvCxnSpPr>
          <p:cNvPr id="112" name="꺾인 연결선 111"/>
          <p:cNvCxnSpPr/>
          <p:nvPr/>
        </p:nvCxnSpPr>
        <p:spPr>
          <a:xfrm rot="16200000" flipH="1">
            <a:off x="9099602" y="2120362"/>
            <a:ext cx="703234" cy="1931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7013803" y="2677199"/>
            <a:ext cx="621874" cy="4034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Ex-link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9349024" y="5941462"/>
            <a:ext cx="621874" cy="4034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Ex-link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양쪽 모서리가 둥근 사각형 11"/>
          <p:cNvSpPr/>
          <p:nvPr/>
        </p:nvSpPr>
        <p:spPr bwMode="auto">
          <a:xfrm flipH="1">
            <a:off x="449197" y="619052"/>
            <a:ext cx="1470553" cy="48863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B050"/>
          </a:solidFill>
          <a:ln w="6350" cap="flat" cmpd="sng" algn="ctr">
            <a:solidFill>
              <a:srgbClr val="F4B183"/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48" algn="ctr" latinLnBrk="0">
              <a:defRPr/>
            </a:pPr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rPr>
              <a:t>통합 영상 구성도</a:t>
            </a:r>
            <a:endParaRPr lang="en-US" altLang="ko-KR" sz="1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effectLst>
                <a:glow rad="165100">
                  <a:schemeClr val="bg1"/>
                </a:glow>
              </a:effectLst>
              <a:latin typeface="맑은 고딕" pitchFamily="50" charset="-127"/>
              <a:ea typeface="맑은 고딕" pitchFamily="50" charset="-127"/>
              <a:sym typeface="Monotype Sorts" pitchFamily="2" charset="2"/>
            </a:endParaRPr>
          </a:p>
          <a:p>
            <a:pPr indent="-180948" algn="ctr" latinLnBrk="0">
              <a:defRPr/>
            </a:pP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rPr>
              <a:t>(</a:t>
            </a:r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rPr>
              <a:t>차세대 </a:t>
            </a:r>
            <a:r>
              <a:rPr lang="ko-KR" altLang="en-US" sz="1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rPr>
              <a:t>영업운영</a:t>
            </a: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rPr>
              <a:t>)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effectLst>
                <a:glow rad="165100">
                  <a:schemeClr val="bg1"/>
                </a:glow>
              </a:effectLst>
              <a:latin typeface="맑은 고딕" pitchFamily="50" charset="-127"/>
              <a:ea typeface="맑은 고딕" pitchFamily="50" charset="-127"/>
              <a:sym typeface="Monotype Sorts" pitchFamily="2" charset="2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502932" y="5246019"/>
            <a:ext cx="1576385" cy="1035335"/>
            <a:chOff x="2373663" y="2122538"/>
            <a:chExt cx="1576385" cy="1035335"/>
          </a:xfrm>
        </p:grpSpPr>
        <p:sp>
          <p:nvSpPr>
            <p:cNvPr id="5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rgbClr val="FF0000"/>
                </a:solidFill>
                <a:latin typeface="맑은 고딕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통합 영상 서버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-</a:t>
              </a:r>
              <a:r>
                <a:rPr lang="ko-KR" altLang="en-US" sz="1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본부별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7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TCS 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통과 영상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하이패스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통과 영상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면탈 </a:t>
              </a:r>
              <a:r>
                <a:rPr lang="ko-KR" altLang="en-US" sz="1000" dirty="0" err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통행원시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차량번호 보정</a:t>
              </a:r>
              <a:endPara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16" name="꺾인 연결선 25"/>
          <p:cNvCxnSpPr>
            <a:cxnSpLocks noChangeShapeType="1"/>
            <a:stCxn id="40" idx="3"/>
            <a:endCxn id="28" idx="2"/>
          </p:cNvCxnSpPr>
          <p:nvPr/>
        </p:nvCxnSpPr>
        <p:spPr bwMode="auto">
          <a:xfrm rot="16200000" flipV="1">
            <a:off x="5961199" y="3235255"/>
            <a:ext cx="659853" cy="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꺾인 연결선 25"/>
          <p:cNvCxnSpPr>
            <a:cxnSpLocks noChangeShapeType="1"/>
            <a:stCxn id="36" idx="3"/>
            <a:endCxn id="30" idx="1"/>
          </p:cNvCxnSpPr>
          <p:nvPr/>
        </p:nvCxnSpPr>
        <p:spPr bwMode="auto">
          <a:xfrm>
            <a:off x="4306380" y="2516675"/>
            <a:ext cx="1196552" cy="127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" name="그룹 26"/>
          <p:cNvGrpSpPr/>
          <p:nvPr/>
        </p:nvGrpSpPr>
        <p:grpSpPr>
          <a:xfrm>
            <a:off x="5502932" y="1869994"/>
            <a:ext cx="1576385" cy="1035335"/>
            <a:chOff x="2373663" y="2122538"/>
            <a:chExt cx="1576385" cy="1035335"/>
          </a:xfrm>
        </p:grpSpPr>
        <p:sp>
          <p:nvSpPr>
            <p:cNvPr id="28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ysClr val="window" lastClr="FFFFFF">
                    <a:lumMod val="65000"/>
                  </a:sysClr>
                </a:solidFill>
                <a:latin typeface="맑은 고딕" pitchFamily="50" charset="-127"/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차세대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-</a:t>
              </a: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수집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/</a:t>
              </a: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배포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30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기준정보</a:t>
              </a:r>
              <a:r>
                <a:rPr lang="en-US" altLang="ko-KR" sz="1000" dirty="0" smtClean="0">
                  <a:latin typeface="맑은 고딕" panose="020B0503020000020004" pitchFamily="50" charset="-127"/>
                </a:rPr>
                <a:t> </a:t>
              </a: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통행요금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통행원시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근무정보</a:t>
              </a:r>
              <a:endParaRPr lang="en-US" altLang="ko-KR" sz="10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729996" y="1869994"/>
            <a:ext cx="1576385" cy="1035335"/>
            <a:chOff x="2373663" y="2122538"/>
            <a:chExt cx="1576385" cy="1035335"/>
          </a:xfrm>
        </p:grpSpPr>
        <p:sp>
          <p:nvSpPr>
            <p:cNvPr id="34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rgbClr val="FF0000"/>
                </a:solidFill>
                <a:latin typeface="맑은 고딕" pitchFamily="50" charset="-127"/>
              </a:endParaRPr>
            </a:p>
          </p:txBody>
        </p:sp>
        <p:sp>
          <p:nvSpPr>
            <p:cNvPr id="35" name="양쪽 모서리가 둥근 사각형 34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영업소 중계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36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 err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기준정보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</a:t>
              </a:r>
            </a:p>
            <a:p>
              <a:pPr algn="ctr" eaLnBrk="1" hangingPunct="1"/>
              <a:r>
                <a:rPr lang="ko-KR" altLang="en-US" sz="1000" dirty="0" err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통행요금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통행원시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근무정보</a:t>
              </a:r>
              <a:endPara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502932" y="3565182"/>
            <a:ext cx="1576385" cy="1035335"/>
            <a:chOff x="2373663" y="2122538"/>
            <a:chExt cx="1576385" cy="1035335"/>
          </a:xfrm>
        </p:grpSpPr>
        <p:sp>
          <p:nvSpPr>
            <p:cNvPr id="39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ysClr val="window" lastClr="FFFFFF">
                    <a:lumMod val="65000"/>
                  </a:sysClr>
                </a:solidFill>
                <a:latin typeface="맑은 고딕" pitchFamily="50" charset="-127"/>
              </a:endParaRPr>
            </a:p>
          </p:txBody>
        </p:sp>
        <p:sp>
          <p:nvSpPr>
            <p:cNvPr id="40" name="양쪽 모서리가 둥근 사각형 39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차세대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-</a:t>
              </a:r>
              <a:r>
                <a:rPr lang="ko-KR" altLang="en-US" sz="1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영업운영</a:t>
              </a: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 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WAS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41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근무처리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위반처리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일마감</a:t>
              </a:r>
              <a:endParaRPr lang="en-US" altLang="ko-KR" sz="1000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42" name="Picture 177" descr="99999999999999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365" y="3824726"/>
            <a:ext cx="1204418" cy="64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6" y="1421247"/>
            <a:ext cx="675196" cy="897494"/>
          </a:xfrm>
          <a:prstGeom prst="rect">
            <a:avLst/>
          </a:prstGeom>
        </p:spPr>
      </p:pic>
      <p:pic>
        <p:nvPicPr>
          <p:cNvPr id="44" name="Picture 78" descr="8">
            <a:extLst>
              <a:ext uri="{FF2B5EF4-FFF2-40B4-BE49-F238E27FC236}">
                <a16:creationId xmlns:a16="http://schemas.microsoft.com/office/drawing/2014/main" id="{D08DFE78-B81B-465F-A4A4-0C2D412165A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390949" y="3980090"/>
            <a:ext cx="688368" cy="61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49"/>
          <p:cNvSpPr txBox="1"/>
          <p:nvPr/>
        </p:nvSpPr>
        <p:spPr>
          <a:xfrm>
            <a:off x="7910292" y="4611552"/>
            <a:ext cx="13869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차종 </a:t>
            </a:r>
            <a:r>
              <a:rPr lang="en-US" altLang="ko-KR" sz="1000" dirty="0" smtClean="0">
                <a:solidFill>
                  <a:srgbClr val="FF0000"/>
                </a:solidFill>
              </a:rPr>
              <a:t>PL(1~3</a:t>
            </a:r>
            <a:r>
              <a:rPr lang="ko-KR" altLang="en-US" sz="1000" dirty="0" smtClean="0">
                <a:solidFill>
                  <a:srgbClr val="FF0000"/>
                </a:solidFill>
              </a:rPr>
              <a:t>종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경차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중소형 화물 </a:t>
            </a:r>
            <a:r>
              <a:rPr lang="en-US" altLang="ko-KR" sz="1000" dirty="0" smtClean="0">
                <a:solidFill>
                  <a:srgbClr val="FF0000"/>
                </a:solidFill>
              </a:rPr>
              <a:t>PL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미납 </a:t>
            </a:r>
            <a:r>
              <a:rPr lang="en-US" altLang="ko-KR" sz="1000" dirty="0" smtClean="0">
                <a:solidFill>
                  <a:srgbClr val="FF0000"/>
                </a:solidFill>
              </a:rPr>
              <a:t>BL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7079317" y="5758713"/>
            <a:ext cx="8936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10128187" y="1835283"/>
            <a:ext cx="1576385" cy="1035335"/>
            <a:chOff x="2373663" y="2122538"/>
            <a:chExt cx="1576385" cy="1035335"/>
          </a:xfrm>
        </p:grpSpPr>
        <p:sp>
          <p:nvSpPr>
            <p:cNvPr id="67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ysClr val="window" lastClr="FFFFFF">
                    <a:lumMod val="65000"/>
                  </a:sysClr>
                </a:solidFill>
                <a:latin typeface="맑은 고딕" pitchFamily="50" charset="-127"/>
              </a:endParaRPr>
            </a:p>
          </p:txBody>
        </p:sp>
        <p:sp>
          <p:nvSpPr>
            <p:cNvPr id="68" name="양쪽 모서리가 둥근 사각형 67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영업정보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-</a:t>
              </a: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본사 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DB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69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기준정보</a:t>
              </a:r>
              <a:r>
                <a:rPr lang="en-US" altLang="ko-KR" sz="1000" dirty="0" smtClean="0">
                  <a:latin typeface="맑은 고딕" panose="020B0503020000020004" pitchFamily="50" charset="-127"/>
                </a:rPr>
                <a:t> </a:t>
              </a: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통행요금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감면카드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smtClean="0">
                  <a:latin typeface="맑은 고딕" panose="020B0503020000020004" pitchFamily="50" charset="-127"/>
                </a:rPr>
                <a:t>교통량</a:t>
              </a:r>
              <a:endParaRPr lang="en-US" altLang="ko-KR" sz="10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0128186" y="3536508"/>
            <a:ext cx="1576385" cy="1035335"/>
            <a:chOff x="2373663" y="2122538"/>
            <a:chExt cx="1576385" cy="1035335"/>
          </a:xfrm>
        </p:grpSpPr>
        <p:sp>
          <p:nvSpPr>
            <p:cNvPr id="71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ysClr val="window" lastClr="FFFFFF">
                    <a:lumMod val="65000"/>
                  </a:sysClr>
                </a:solidFill>
                <a:latin typeface="맑은 고딕" pitchFamily="50" charset="-127"/>
              </a:endParaRPr>
            </a:p>
          </p:txBody>
        </p:sp>
        <p:sp>
          <p:nvSpPr>
            <p:cNvPr id="72" name="양쪽 모서리가 둥근 사각형 71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통합정산</a:t>
              </a: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 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DB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73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기준정보</a:t>
              </a:r>
              <a:r>
                <a:rPr lang="en-US" altLang="ko-KR" sz="1000" dirty="0" smtClean="0">
                  <a:latin typeface="맑은 고딕" panose="020B0503020000020004" pitchFamily="50" charset="-127"/>
                </a:rPr>
                <a:t> </a:t>
              </a:r>
            </a:p>
            <a:p>
              <a:pPr algn="ctr" eaLnBrk="1" hangingPunct="1"/>
              <a:r>
                <a:rPr lang="ko-KR" altLang="en-US" sz="1000" dirty="0" smtClean="0">
                  <a:latin typeface="맑은 고딕" panose="020B0503020000020004" pitchFamily="50" charset="-127"/>
                </a:rPr>
                <a:t>전자카드 정산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smtClean="0">
                  <a:latin typeface="맑은 고딕" panose="020B0503020000020004" pitchFamily="50" charset="-127"/>
                </a:rPr>
                <a:t>현금 정산</a:t>
              </a:r>
              <a:endParaRPr lang="en-US" altLang="ko-KR" sz="1000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815" y="2469704"/>
            <a:ext cx="419843" cy="337329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087" y="4190227"/>
            <a:ext cx="419843" cy="33732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5465277" y="93990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하이패스</a:t>
            </a:r>
            <a:endParaRPr lang="en-US" altLang="ko-KR" sz="1000" dirty="0" smtClean="0"/>
          </a:p>
          <a:p>
            <a:r>
              <a:rPr lang="ko-KR" altLang="en-US" sz="1000" dirty="0" smtClean="0"/>
              <a:t>차량번호</a:t>
            </a:r>
            <a:endParaRPr lang="en-US" altLang="ko-KR" sz="1000" dirty="0" smtClean="0"/>
          </a:p>
        </p:txBody>
      </p:sp>
      <p:cxnSp>
        <p:nvCxnSpPr>
          <p:cNvPr id="85" name="꺾인 연결선 25"/>
          <p:cNvCxnSpPr>
            <a:cxnSpLocks noChangeShapeType="1"/>
            <a:endCxn id="73" idx="1"/>
          </p:cNvCxnSpPr>
          <p:nvPr/>
        </p:nvCxnSpPr>
        <p:spPr bwMode="auto">
          <a:xfrm flipV="1">
            <a:off x="7079316" y="4106245"/>
            <a:ext cx="3048870" cy="2867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꺾인 연결선 25"/>
          <p:cNvCxnSpPr>
            <a:cxnSpLocks noChangeShapeType="1"/>
            <a:stCxn id="36" idx="1"/>
            <a:endCxn id="43" idx="2"/>
          </p:cNvCxnSpPr>
          <p:nvPr/>
        </p:nvCxnSpPr>
        <p:spPr bwMode="auto">
          <a:xfrm rot="10800000">
            <a:off x="1349574" y="2318741"/>
            <a:ext cx="1380422" cy="197934"/>
          </a:xfrm>
          <a:prstGeom prst="bentConnector2">
            <a:avLst/>
          </a:prstGeom>
          <a:noFill/>
          <a:ln w="28575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꺾인 연결선 25"/>
          <p:cNvCxnSpPr>
            <a:cxnSpLocks noChangeShapeType="1"/>
            <a:stCxn id="36" idx="1"/>
            <a:endCxn id="42" idx="0"/>
          </p:cNvCxnSpPr>
          <p:nvPr/>
        </p:nvCxnSpPr>
        <p:spPr bwMode="auto">
          <a:xfrm rot="10800000" flipV="1">
            <a:off x="1349574" y="2516674"/>
            <a:ext cx="1380422" cy="1308051"/>
          </a:xfrm>
          <a:prstGeom prst="bentConnector2">
            <a:avLst/>
          </a:prstGeom>
          <a:noFill/>
          <a:ln w="28575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꺾인 연결선 25"/>
          <p:cNvCxnSpPr>
            <a:cxnSpLocks noChangeShapeType="1"/>
            <a:stCxn id="43" idx="3"/>
            <a:endCxn id="7" idx="1"/>
          </p:cNvCxnSpPr>
          <p:nvPr/>
        </p:nvCxnSpPr>
        <p:spPr bwMode="auto">
          <a:xfrm>
            <a:off x="1687172" y="1869994"/>
            <a:ext cx="3815760" cy="4022706"/>
          </a:xfrm>
          <a:prstGeom prst="bentConnector3">
            <a:avLst>
              <a:gd name="adj1" fmla="val 16737"/>
            </a:avLst>
          </a:prstGeom>
          <a:noFill/>
          <a:ln w="28575" algn="ctr">
            <a:solidFill>
              <a:schemeClr val="tx1"/>
            </a:solidFill>
            <a:prstDash val="lgDashDot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꺾인 연결선 25"/>
          <p:cNvCxnSpPr>
            <a:cxnSpLocks noChangeShapeType="1"/>
            <a:stCxn id="42" idx="3"/>
            <a:endCxn id="7" idx="1"/>
          </p:cNvCxnSpPr>
          <p:nvPr/>
        </p:nvCxnSpPr>
        <p:spPr bwMode="auto">
          <a:xfrm>
            <a:off x="1951783" y="4146150"/>
            <a:ext cx="3551149" cy="1746550"/>
          </a:xfrm>
          <a:prstGeom prst="bentConnector3">
            <a:avLst>
              <a:gd name="adj1" fmla="val 10424"/>
            </a:avLst>
          </a:prstGeom>
          <a:noFill/>
          <a:ln w="28575" algn="ctr">
            <a:solidFill>
              <a:schemeClr val="tx1"/>
            </a:solidFill>
            <a:prstDash val="lgDashDot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/>
          <p:nvPr/>
        </p:nvSpPr>
        <p:spPr>
          <a:xfrm>
            <a:off x="4595305" y="26031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통행원시</a:t>
            </a:r>
            <a:endParaRPr lang="en-US" altLang="ko-KR" sz="1000" dirty="0" smtClean="0"/>
          </a:p>
        </p:txBody>
      </p:sp>
      <p:grpSp>
        <p:nvGrpSpPr>
          <p:cNvPr id="81" name="그룹 80"/>
          <p:cNvGrpSpPr/>
          <p:nvPr/>
        </p:nvGrpSpPr>
        <p:grpSpPr>
          <a:xfrm>
            <a:off x="8566456" y="835818"/>
            <a:ext cx="1234121" cy="1035335"/>
            <a:chOff x="2373663" y="2122538"/>
            <a:chExt cx="1576385" cy="1035335"/>
          </a:xfrm>
        </p:grpSpPr>
        <p:sp>
          <p:nvSpPr>
            <p:cNvPr id="82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ysClr val="window" lastClr="FFFFFF">
                    <a:lumMod val="65000"/>
                  </a:sysClr>
                </a:solidFill>
                <a:latin typeface="맑은 고딕" pitchFamily="50" charset="-127"/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영업정보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-</a:t>
              </a: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수집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통행원시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1000" dirty="0" smtClean="0">
                  <a:latin typeface="맑은 고딕" panose="020B0503020000020004" pitchFamily="50" charset="-127"/>
                </a:rPr>
                <a:t>DB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처리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기준정보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 전송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일마감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1000" dirty="0" err="1" smtClean="0">
                  <a:latin typeface="맑은 고딕" panose="020B0503020000020004" pitchFamily="50" charset="-127"/>
                </a:rPr>
                <a:t>파일처리</a:t>
              </a:r>
              <a:endParaRPr lang="en-US" altLang="ko-KR" sz="10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8563673" y="2562111"/>
            <a:ext cx="1234121" cy="1035335"/>
            <a:chOff x="2373663" y="2122538"/>
            <a:chExt cx="1576385" cy="1035335"/>
          </a:xfrm>
        </p:grpSpPr>
        <p:sp>
          <p:nvSpPr>
            <p:cNvPr id="90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ysClr val="window" lastClr="FFFFFF">
                    <a:lumMod val="65000"/>
                  </a:sysClr>
                </a:solidFill>
                <a:latin typeface="맑은 고딕" pitchFamily="50" charset="-127"/>
              </a:endParaRPr>
            </a:p>
          </p:txBody>
        </p:sp>
        <p:sp>
          <p:nvSpPr>
            <p:cNvPr id="91" name="양쪽 모서리가 둥근 사각형 90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B050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영업정보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-</a:t>
              </a:r>
              <a:r>
                <a:rPr lang="ko-KR" altLang="en-US" sz="1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정산연계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통행원시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1000" dirty="0" smtClean="0">
                  <a:latin typeface="맑은 고딕" panose="020B0503020000020004" pitchFamily="50" charset="-127"/>
                </a:rPr>
                <a:t>DB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처리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기준정보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 전송</a:t>
              </a:r>
              <a:endParaRPr lang="en-US" altLang="ko-KR" sz="1000" dirty="0" smtClean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err="1" smtClean="0">
                  <a:latin typeface="맑은 고딕" panose="020B0503020000020004" pitchFamily="50" charset="-127"/>
                </a:rPr>
                <a:t>일마감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1000" dirty="0" err="1" smtClean="0">
                  <a:latin typeface="맑은 고딕" panose="020B0503020000020004" pitchFamily="50" charset="-127"/>
                </a:rPr>
                <a:t>파일처리</a:t>
              </a:r>
              <a:endParaRPr lang="en-US" altLang="ko-KR" sz="1000" dirty="0"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99" name="꺾인 연결선 98"/>
          <p:cNvCxnSpPr>
            <a:stCxn id="87" idx="3"/>
            <a:endCxn id="68" idx="3"/>
          </p:cNvCxnSpPr>
          <p:nvPr/>
        </p:nvCxnSpPr>
        <p:spPr>
          <a:xfrm>
            <a:off x="9800576" y="1405555"/>
            <a:ext cx="1115804" cy="42972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90" idx="1"/>
            <a:endCxn id="72" idx="3"/>
          </p:cNvCxnSpPr>
          <p:nvPr/>
        </p:nvCxnSpPr>
        <p:spPr>
          <a:xfrm>
            <a:off x="9797793" y="3079779"/>
            <a:ext cx="1118586" cy="456729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34218" y="99241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하이패스</a:t>
            </a:r>
            <a:endParaRPr lang="en-US" altLang="ko-KR" sz="1000" dirty="0" smtClean="0"/>
          </a:p>
          <a:p>
            <a:r>
              <a:rPr lang="ko-KR" altLang="en-US" sz="1000" dirty="0" smtClean="0"/>
              <a:t>차량번호</a:t>
            </a:r>
            <a:endParaRPr lang="en-US" altLang="ko-KR" sz="1000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9989239" y="31242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하이패스</a:t>
            </a:r>
            <a:endParaRPr lang="en-US" altLang="ko-KR" sz="1000" dirty="0" smtClean="0"/>
          </a:p>
          <a:p>
            <a:r>
              <a:rPr lang="ko-KR" altLang="en-US" sz="1000" dirty="0" smtClean="0"/>
              <a:t>차량번호</a:t>
            </a:r>
            <a:endParaRPr lang="en-US" altLang="ko-KR" sz="1000" dirty="0" smtClean="0"/>
          </a:p>
        </p:txBody>
      </p:sp>
      <p:cxnSp>
        <p:nvCxnSpPr>
          <p:cNvPr id="13" name="직선 화살표 연결선 12"/>
          <p:cNvCxnSpPr>
            <a:stCxn id="7" idx="1"/>
          </p:cNvCxnSpPr>
          <p:nvPr/>
        </p:nvCxnSpPr>
        <p:spPr>
          <a:xfrm flipH="1" flipV="1">
            <a:off x="3875314" y="2905328"/>
            <a:ext cx="1627618" cy="298737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61432" y="3096520"/>
            <a:ext cx="8386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하이패스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차량번호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(Carno.txt)</a:t>
            </a:r>
          </a:p>
        </p:txBody>
      </p:sp>
      <p:cxnSp>
        <p:nvCxnSpPr>
          <p:cNvPr id="109" name="꺾인 연결선 108"/>
          <p:cNvCxnSpPr>
            <a:stCxn id="35" idx="3"/>
            <a:endCxn id="87" idx="1"/>
          </p:cNvCxnSpPr>
          <p:nvPr/>
        </p:nvCxnSpPr>
        <p:spPr>
          <a:xfrm rot="5400000" flipH="1" flipV="1">
            <a:off x="5810103" y="-886358"/>
            <a:ext cx="464439" cy="5048267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82" idx="2"/>
          </p:cNvCxnSpPr>
          <p:nvPr/>
        </p:nvCxnSpPr>
        <p:spPr>
          <a:xfrm rot="5400000">
            <a:off x="7920799" y="1056024"/>
            <a:ext cx="447588" cy="2077846"/>
          </a:xfrm>
          <a:prstGeom prst="bentConnector2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184637" y="1770689"/>
            <a:ext cx="13869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차종 </a:t>
            </a:r>
            <a:r>
              <a:rPr lang="en-US" altLang="ko-KR" sz="1000" dirty="0"/>
              <a:t>PL(1~3</a:t>
            </a:r>
            <a:r>
              <a:rPr lang="ko-KR" altLang="en-US" sz="1000" dirty="0"/>
              <a:t>종</a:t>
            </a:r>
            <a:r>
              <a:rPr lang="en-US" altLang="ko-KR" sz="1000" dirty="0"/>
              <a:t>, </a:t>
            </a:r>
            <a:r>
              <a:rPr lang="ko-KR" altLang="en-US" sz="1000" dirty="0"/>
              <a:t>경차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중소형 화물 </a:t>
            </a:r>
            <a:r>
              <a:rPr lang="en-US" altLang="ko-KR" sz="1000" dirty="0" smtClean="0"/>
              <a:t>PL</a:t>
            </a:r>
          </a:p>
          <a:p>
            <a:r>
              <a:rPr lang="ko-KR" altLang="en-US" sz="1000" dirty="0" smtClean="0"/>
              <a:t>미납 </a:t>
            </a:r>
            <a:r>
              <a:rPr lang="en-US" altLang="ko-KR" sz="1000" dirty="0" smtClean="0"/>
              <a:t>BL</a:t>
            </a:r>
          </a:p>
        </p:txBody>
      </p:sp>
      <p:cxnSp>
        <p:nvCxnSpPr>
          <p:cNvPr id="112" name="꺾인 연결선 111"/>
          <p:cNvCxnSpPr/>
          <p:nvPr/>
        </p:nvCxnSpPr>
        <p:spPr>
          <a:xfrm rot="16200000" flipH="1">
            <a:off x="9099602" y="2120362"/>
            <a:ext cx="703234" cy="1931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자유형 83"/>
          <p:cNvSpPr/>
          <p:nvPr/>
        </p:nvSpPr>
        <p:spPr>
          <a:xfrm rot="16200000">
            <a:off x="5947410" y="4862215"/>
            <a:ext cx="624292" cy="143315"/>
          </a:xfrm>
          <a:custGeom>
            <a:avLst/>
            <a:gdLst>
              <a:gd name="connsiteX0" fmla="*/ 1182251 w 1182251"/>
              <a:gd name="connsiteY0" fmla="*/ 0 h 228984"/>
              <a:gd name="connsiteX1" fmla="*/ 121936 w 1182251"/>
              <a:gd name="connsiteY1" fmla="*/ 58366 h 228984"/>
              <a:gd name="connsiteX2" fmla="*/ 141391 w 1182251"/>
              <a:gd name="connsiteY2" fmla="*/ 214008 h 228984"/>
              <a:gd name="connsiteX3" fmla="*/ 1182251 w 1182251"/>
              <a:gd name="connsiteY3" fmla="*/ 214008 h 22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251" h="228984">
                <a:moveTo>
                  <a:pt x="1182251" y="0"/>
                </a:moveTo>
                <a:cubicBezTo>
                  <a:pt x="738832" y="11349"/>
                  <a:pt x="295413" y="22698"/>
                  <a:pt x="121936" y="58366"/>
                </a:cubicBezTo>
                <a:cubicBezTo>
                  <a:pt x="-51541" y="94034"/>
                  <a:pt x="-35328" y="188068"/>
                  <a:pt x="141391" y="214008"/>
                </a:cubicBezTo>
                <a:cubicBezTo>
                  <a:pt x="318110" y="239948"/>
                  <a:pt x="750180" y="226978"/>
                  <a:pt x="1182251" y="214008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383001" y="477224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위반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심사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영상</a:t>
            </a:r>
            <a:endParaRPr lang="en-US" altLang="ko-KR" sz="1000" dirty="0" smtClean="0"/>
          </a:p>
        </p:txBody>
      </p:sp>
      <p:grpSp>
        <p:nvGrpSpPr>
          <p:cNvPr id="97" name="그룹 96"/>
          <p:cNvGrpSpPr/>
          <p:nvPr/>
        </p:nvGrpSpPr>
        <p:grpSpPr>
          <a:xfrm>
            <a:off x="7972984" y="5266407"/>
            <a:ext cx="1576385" cy="1035335"/>
            <a:chOff x="2373663" y="2122538"/>
            <a:chExt cx="1576385" cy="1035335"/>
          </a:xfrm>
        </p:grpSpPr>
        <p:sp>
          <p:nvSpPr>
            <p:cNvPr id="113" name="화이트투명사각판"/>
            <p:cNvSpPr/>
            <p:nvPr/>
          </p:nvSpPr>
          <p:spPr bwMode="auto">
            <a:xfrm flipH="1">
              <a:off x="2373664" y="2122538"/>
              <a:ext cx="1576383" cy="103533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90000" tIns="72000" rIns="90000" bIns="0"/>
            <a:lstStyle/>
            <a:p>
              <a:pPr eaLnBrk="0" latinLnBrk="0" hangingPunct="0">
                <a:spcAft>
                  <a:spcPts val="240"/>
                </a:spcAft>
                <a:defRPr/>
              </a:pPr>
              <a:endParaRPr lang="ko-KR" altLang="en-US" sz="1000" kern="0" dirty="0">
                <a:solidFill>
                  <a:srgbClr val="FF0000"/>
                </a:solidFill>
                <a:latin typeface="맑은 고딕" pitchFamily="50" charset="-127"/>
              </a:endParaRPr>
            </a:p>
          </p:txBody>
        </p:sp>
        <p:sp>
          <p:nvSpPr>
            <p:cNvPr id="114" name="양쪽 모서리가 둥근 사각형 113"/>
            <p:cNvSpPr/>
            <p:nvPr/>
          </p:nvSpPr>
          <p:spPr bwMode="auto">
            <a:xfrm flipH="1">
              <a:off x="2373665" y="2122538"/>
              <a:ext cx="1576383" cy="26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6350" cap="flat" cmpd="sng" algn="ctr">
              <a:solidFill>
                <a:srgbClr val="F4B183"/>
              </a:solidFill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48" algn="ctr" latinLnBrk="0">
                <a:defRPr/>
              </a:pP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통합 영상 </a:t>
              </a:r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– </a:t>
              </a:r>
              <a:r>
                <a:rPr lang="ko-KR" altLang="en-US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glow rad="165100">
                      <a:schemeClr val="bg1"/>
                    </a:glow>
                  </a:effectLst>
                  <a:latin typeface="맑은 고딕" pitchFamily="50" charset="-127"/>
                  <a:ea typeface="맑은 고딕" pitchFamily="50" charset="-127"/>
                  <a:sym typeface="Monotype Sorts" pitchFamily="2" charset="2"/>
                </a:rPr>
                <a:t>수집 서버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ffectLst>
                  <a:glow rad="165100">
                    <a:schemeClr val="bg1"/>
                  </a:glow>
                </a:effectLst>
                <a:latin typeface="맑은 고딕" pitchFamily="50" charset="-127"/>
                <a:ea typeface="맑은 고딕" pitchFamily="50" charset="-127"/>
                <a:sym typeface="Monotype Sorts" pitchFamily="2" charset="2"/>
              </a:endParaRPr>
            </a:p>
          </p:txBody>
        </p:sp>
        <p:sp>
          <p:nvSpPr>
            <p:cNvPr id="115" name="TextBox 57"/>
            <p:cNvSpPr txBox="1">
              <a:spLocks noChangeArrowheads="1"/>
            </p:cNvSpPr>
            <p:nvPr/>
          </p:nvSpPr>
          <p:spPr bwMode="auto">
            <a:xfrm>
              <a:off x="2373663" y="2415276"/>
              <a:ext cx="157638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PL/BL 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수신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DB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처리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영상촬영 단말 응답</a:t>
              </a:r>
              <a:endPara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76" name="타원 75"/>
          <p:cNvSpPr/>
          <p:nvPr/>
        </p:nvSpPr>
        <p:spPr>
          <a:xfrm>
            <a:off x="7013803" y="2677199"/>
            <a:ext cx="621874" cy="4034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Ex-link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349024" y="5941462"/>
            <a:ext cx="621874" cy="4034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Ex-link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/>
          <p:nvPr/>
        </p:nvCxnSpPr>
        <p:spPr>
          <a:xfrm>
            <a:off x="7635677" y="2878914"/>
            <a:ext cx="2024284" cy="3465977"/>
          </a:xfrm>
          <a:prstGeom prst="bentConnector4">
            <a:avLst>
              <a:gd name="adj1" fmla="val 9624"/>
              <a:gd name="adj2" fmla="val 106596"/>
            </a:avLst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5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269</Words>
  <Application>Microsoft Office PowerPoint</Application>
  <PresentationFormat>와이드스크린</PresentationFormat>
  <Paragraphs>127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Monotype Sorts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BSOP_Minsu</dc:creator>
  <cp:lastModifiedBy>Administrator</cp:lastModifiedBy>
  <cp:revision>6</cp:revision>
  <dcterms:created xsi:type="dcterms:W3CDTF">2020-09-25T00:34:09Z</dcterms:created>
  <dcterms:modified xsi:type="dcterms:W3CDTF">2020-09-28T04:11:34Z</dcterms:modified>
</cp:coreProperties>
</file>