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C539-911A-4843-9BAC-8BA07C8630D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CE61-69E3-45F5-91DE-D234BCDA8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1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C539-911A-4843-9BAC-8BA07C8630D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CE61-69E3-45F5-91DE-D234BCDA8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3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C539-911A-4843-9BAC-8BA07C8630D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CE61-69E3-45F5-91DE-D234BCDA8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C539-911A-4843-9BAC-8BA07C8630D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CE61-69E3-45F5-91DE-D234BCDA8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02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C539-911A-4843-9BAC-8BA07C8630D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CE61-69E3-45F5-91DE-D234BCDA8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1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C539-911A-4843-9BAC-8BA07C8630D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CE61-69E3-45F5-91DE-D234BCDA8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C539-911A-4843-9BAC-8BA07C8630D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CE61-69E3-45F5-91DE-D234BCDA8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52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C539-911A-4843-9BAC-8BA07C8630D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CE61-69E3-45F5-91DE-D234BCDA8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7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C539-911A-4843-9BAC-8BA07C8630D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CE61-69E3-45F5-91DE-D234BCDA8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0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C539-911A-4843-9BAC-8BA07C8630D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CE61-69E3-45F5-91DE-D234BCDA8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4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C539-911A-4843-9BAC-8BA07C8630D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CE61-69E3-45F5-91DE-D234BCDA8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4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8C539-911A-4843-9BAC-8BA07C8630D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FCE61-69E3-45F5-91DE-D234BCDA8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32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5787929" y="2240105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5807277" y="1324232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86362" y="129122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solidFill>
                  <a:schemeClr val="accent1">
                    <a:lumMod val="50000"/>
                  </a:schemeClr>
                </a:solidFill>
              </a:rPr>
              <a:t>수도권본부</a:t>
            </a:r>
            <a:endParaRPr lang="ko-KR" alt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22645" y="1285081"/>
            <a:ext cx="2275905" cy="185978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5799419" y="1765479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4264477" y="1896339"/>
            <a:ext cx="515644" cy="343766"/>
            <a:chOff x="3968496" y="1645920"/>
            <a:chExt cx="731520" cy="21031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3968496" y="1645920"/>
              <a:ext cx="731520" cy="2103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t41">
              <a:extLst>
                <a:ext uri="{FF2B5EF4-FFF2-40B4-BE49-F238E27FC236}">
                  <a16:creationId xmlns:a16="http://schemas.microsoft.com/office/drawing/2014/main" id="{52B9C653-74BA-4D14-A6A9-ACE323FFA3E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12242" y="1681826"/>
              <a:ext cx="44403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3838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914400"/>
              <a:r>
                <a: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HAproxy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cxnSp>
        <p:nvCxnSpPr>
          <p:cNvPr id="27" name="직선 화살표 연결선 26"/>
          <p:cNvCxnSpPr>
            <a:stCxn id="83" idx="3"/>
            <a:endCxn id="4" idx="1"/>
          </p:cNvCxnSpPr>
          <p:nvPr/>
        </p:nvCxnSpPr>
        <p:spPr>
          <a:xfrm flipV="1">
            <a:off x="5200090" y="1552832"/>
            <a:ext cx="607187" cy="24715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83" idx="3"/>
            <a:endCxn id="9" idx="1"/>
          </p:cNvCxnSpPr>
          <p:nvPr/>
        </p:nvCxnSpPr>
        <p:spPr>
          <a:xfrm>
            <a:off x="5200090" y="1799983"/>
            <a:ext cx="599329" cy="19409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83" idx="3"/>
          </p:cNvCxnSpPr>
          <p:nvPr/>
        </p:nvCxnSpPr>
        <p:spPr>
          <a:xfrm>
            <a:off x="5200090" y="1799983"/>
            <a:ext cx="558101" cy="72747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4812596" y="5730702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4398548" y="53066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50000"/>
                  </a:schemeClr>
                </a:solidFill>
              </a:rPr>
              <a:t>충북본부</a:t>
            </a:r>
            <a:endParaRPr lang="ko-KR" alt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122645" y="5300497"/>
            <a:ext cx="1399736" cy="112780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6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8138658" y="1826639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TextBox 146"/>
          <p:cNvSpPr txBox="1"/>
          <p:nvPr/>
        </p:nvSpPr>
        <p:spPr>
          <a:xfrm>
            <a:off x="7308627" y="129794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50000"/>
                  </a:schemeClr>
                </a:solidFill>
              </a:rPr>
              <a:t>대구경북본부</a:t>
            </a:r>
            <a:endParaRPr lang="ko-KR" alt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6600182" y="1291803"/>
            <a:ext cx="2322740" cy="18597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0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8138658" y="2381240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4" name="직선 화살표 연결선 153"/>
          <p:cNvCxnSpPr>
            <a:endCxn id="146" idx="1"/>
          </p:cNvCxnSpPr>
          <p:nvPr/>
        </p:nvCxnSpPr>
        <p:spPr>
          <a:xfrm>
            <a:off x="7642035" y="2055239"/>
            <a:ext cx="49662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endCxn id="150" idx="1"/>
          </p:cNvCxnSpPr>
          <p:nvPr/>
        </p:nvCxnSpPr>
        <p:spPr>
          <a:xfrm>
            <a:off x="7642035" y="2055239"/>
            <a:ext cx="496623" cy="55460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6400008" y="5704831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TextBox 179"/>
          <p:cNvSpPr txBox="1"/>
          <p:nvPr/>
        </p:nvSpPr>
        <p:spPr>
          <a:xfrm>
            <a:off x="6020699" y="528269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50000"/>
                  </a:schemeClr>
                </a:solidFill>
              </a:rPr>
              <a:t>전북본부</a:t>
            </a:r>
            <a:endParaRPr lang="ko-KR" alt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5752510" y="5276548"/>
            <a:ext cx="1299239" cy="112780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2087892" y="1729263"/>
            <a:ext cx="1879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1) </a:t>
            </a:r>
            <a:r>
              <a:rPr lang="ko-KR" altLang="en-US" sz="1200" dirty="0" smtClean="0"/>
              <a:t>연계 항목</a:t>
            </a:r>
            <a:endParaRPr lang="en-US" altLang="ko-KR" sz="1200" dirty="0" smtClean="0"/>
          </a:p>
          <a:p>
            <a:r>
              <a:rPr lang="ko-KR" altLang="en-US" sz="1200" dirty="0" smtClean="0"/>
              <a:t>  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차종</a:t>
            </a:r>
            <a:r>
              <a:rPr lang="en-US" altLang="ko-KR" sz="1200" dirty="0" smtClean="0"/>
              <a:t>PL</a:t>
            </a:r>
          </a:p>
          <a:p>
            <a:r>
              <a:rPr lang="ko-KR" altLang="en-US" sz="1200" dirty="0" smtClean="0"/>
              <a:t>  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경차</a:t>
            </a:r>
            <a:r>
              <a:rPr lang="en-US" altLang="ko-KR" sz="1200" dirty="0" smtClean="0"/>
              <a:t>PL</a:t>
            </a:r>
          </a:p>
          <a:p>
            <a:r>
              <a:rPr lang="ko-KR" altLang="en-US" sz="1200" dirty="0" smtClean="0"/>
              <a:t>  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미납</a:t>
            </a:r>
            <a:r>
              <a:rPr lang="en-US" altLang="ko-KR" sz="1200" dirty="0" smtClean="0"/>
              <a:t>BL</a:t>
            </a:r>
          </a:p>
          <a:p>
            <a:r>
              <a:rPr lang="ko-KR" altLang="en-US" sz="1200" dirty="0" smtClean="0"/>
              <a:t>  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화물차</a:t>
            </a:r>
            <a:r>
              <a:rPr lang="en-US" altLang="ko-KR" sz="1200" dirty="0" smtClean="0"/>
              <a:t>PL</a:t>
            </a:r>
          </a:p>
          <a:p>
            <a:r>
              <a:rPr lang="en-US" altLang="ko-KR" sz="1200" dirty="0" smtClean="0"/>
              <a:t>2) </a:t>
            </a:r>
            <a:r>
              <a:rPr lang="ko-KR" altLang="en-US" sz="1200" dirty="0" smtClean="0"/>
              <a:t>연계 방법</a:t>
            </a:r>
            <a:endParaRPr lang="en-US" altLang="ko-KR" sz="1200" dirty="0" smtClean="0"/>
          </a:p>
          <a:p>
            <a:r>
              <a:rPr lang="en-US" altLang="ko-KR" sz="1200" dirty="0" smtClean="0"/>
              <a:t>   - </a:t>
            </a:r>
            <a:r>
              <a:rPr lang="ko-KR" altLang="en-US" sz="1200" dirty="0" smtClean="0"/>
              <a:t>마스터  </a:t>
            </a:r>
            <a:r>
              <a:rPr lang="en-US" altLang="ko-KR" sz="1200" dirty="0" smtClean="0"/>
              <a:t>: 1</a:t>
            </a:r>
            <a:r>
              <a:rPr lang="ko-KR" altLang="en-US" sz="1200" dirty="0" smtClean="0"/>
              <a:t>일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회</a:t>
            </a:r>
            <a:endParaRPr lang="en-US" altLang="ko-KR" sz="1200" dirty="0" smtClean="0"/>
          </a:p>
          <a:p>
            <a:r>
              <a:rPr lang="en-US" altLang="ko-KR" sz="1200" dirty="0" smtClean="0"/>
              <a:t>   - </a:t>
            </a:r>
            <a:r>
              <a:rPr lang="ko-KR" altLang="en-US" sz="1200" dirty="0" err="1" smtClean="0"/>
              <a:t>변경분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: 10</a:t>
            </a:r>
            <a:r>
              <a:rPr lang="ko-KR" altLang="en-US" sz="1200" dirty="0" smtClean="0"/>
              <a:t>분 주기</a:t>
            </a:r>
            <a:endParaRPr lang="ko-KR" altLang="en-US" sz="1200" dirty="0"/>
          </a:p>
        </p:txBody>
      </p:sp>
      <p:sp>
        <p:nvSpPr>
          <p:cNvPr id="203" name="제목 1">
            <a:extLst>
              <a:ext uri="{FF2B5EF4-FFF2-40B4-BE49-F238E27FC236}">
                <a16:creationId xmlns:a16="http://schemas.microsoft.com/office/drawing/2014/main" id="{2DE730CC-9AA0-42E0-AFC7-CD845E6F9E60}"/>
              </a:ext>
            </a:extLst>
          </p:cNvPr>
          <p:cNvSpPr txBox="1">
            <a:spLocks/>
          </p:cNvSpPr>
          <p:nvPr/>
        </p:nvSpPr>
        <p:spPr>
          <a:xfrm>
            <a:off x="764710" y="320963"/>
            <a:ext cx="6004912" cy="26930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algn="l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lang="en-US" altLang="en-US" sz="1300" kern="1200" dirty="0">
                <a:ln w="1270">
                  <a:solidFill>
                    <a:srgbClr val="FF99FF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</a:lstStyle>
          <a:p>
            <a:r>
              <a:rPr lang="en-US" altLang="ko-KR" sz="1400" smtClean="0"/>
              <a:t>P/L </a:t>
            </a:r>
            <a:r>
              <a:rPr lang="ko-KR" altLang="en-US" sz="1400" dirty="0" smtClean="0"/>
              <a:t>조회 시스템 구성도</a:t>
            </a:r>
            <a:endParaRPr lang="ko-KR" altLang="en-US" sz="1400" dirty="0"/>
          </a:p>
        </p:txBody>
      </p:sp>
      <p:sp>
        <p:nvSpPr>
          <p:cNvPr id="204" name="직사각형 203"/>
          <p:cNvSpPr/>
          <p:nvPr/>
        </p:nvSpPr>
        <p:spPr>
          <a:xfrm>
            <a:off x="4021040" y="863726"/>
            <a:ext cx="7635154" cy="563332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4021040" y="841341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50000"/>
                  </a:schemeClr>
                </a:solidFill>
              </a:rPr>
              <a:t>통합영상관리 시스템</a:t>
            </a:r>
            <a:endParaRPr lang="ko-KR" alt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764710" y="901789"/>
            <a:ext cx="1323414" cy="156372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9836633" y="129794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50000"/>
                  </a:schemeClr>
                </a:solidFill>
              </a:rPr>
              <a:t>대전충남본부</a:t>
            </a:r>
          </a:p>
        </p:txBody>
      </p:sp>
      <p:sp>
        <p:nvSpPr>
          <p:cNvPr id="212" name="직사각형 211"/>
          <p:cNvSpPr/>
          <p:nvPr/>
        </p:nvSpPr>
        <p:spPr>
          <a:xfrm>
            <a:off x="9128188" y="1291803"/>
            <a:ext cx="2322740" cy="18597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4817879" y="332550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50000"/>
                  </a:schemeClr>
                </a:solidFill>
              </a:rPr>
              <a:t>강원본부</a:t>
            </a:r>
          </a:p>
        </p:txBody>
      </p:sp>
      <p:sp>
        <p:nvSpPr>
          <p:cNvPr id="221" name="직사각형 220"/>
          <p:cNvSpPr/>
          <p:nvPr/>
        </p:nvSpPr>
        <p:spPr>
          <a:xfrm>
            <a:off x="4109434" y="3319364"/>
            <a:ext cx="2322740" cy="18597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7325222" y="332100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50000"/>
                  </a:schemeClr>
                </a:solidFill>
              </a:rPr>
              <a:t>광주전남본부</a:t>
            </a:r>
            <a:endParaRPr lang="ko-KR" alt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6616777" y="3314858"/>
            <a:ext cx="2322740" cy="18597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/>
          <p:cNvSpPr txBox="1"/>
          <p:nvPr/>
        </p:nvSpPr>
        <p:spPr>
          <a:xfrm>
            <a:off x="9796238" y="329739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1">
                    <a:lumMod val="50000"/>
                  </a:schemeClr>
                </a:solidFill>
              </a:rPr>
              <a:t>부산경남본부</a:t>
            </a:r>
            <a:endParaRPr lang="ko-KR" alt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9136485" y="3292828"/>
            <a:ext cx="2322740" cy="18597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TextBox 245"/>
          <p:cNvSpPr txBox="1"/>
          <p:nvPr/>
        </p:nvSpPr>
        <p:spPr>
          <a:xfrm>
            <a:off x="764709" y="976040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>
                <a:solidFill>
                  <a:schemeClr val="accent2">
                    <a:lumMod val="50000"/>
                  </a:schemeClr>
                </a:solidFill>
              </a:rPr>
              <a:t>영업통합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</a:rPr>
              <a:t> 시스템</a:t>
            </a:r>
            <a:endParaRPr lang="ko-KR" altLang="en-US" sz="1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47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1223200" y="1475932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8" name="꺾인 연결선 247"/>
          <p:cNvCxnSpPr>
            <a:stCxn id="206" idx="3"/>
          </p:cNvCxnSpPr>
          <p:nvPr/>
        </p:nvCxnSpPr>
        <p:spPr>
          <a:xfrm>
            <a:off x="2088124" y="1683653"/>
            <a:ext cx="1879405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직사각형 254"/>
          <p:cNvSpPr/>
          <p:nvPr/>
        </p:nvSpPr>
        <p:spPr>
          <a:xfrm>
            <a:off x="797200" y="4312454"/>
            <a:ext cx="1323414" cy="156372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TextBox 255"/>
          <p:cNvSpPr txBox="1"/>
          <p:nvPr/>
        </p:nvSpPr>
        <p:spPr>
          <a:xfrm>
            <a:off x="993477" y="440377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</a:rPr>
              <a:t>차로 시스템</a:t>
            </a:r>
            <a:endParaRPr lang="ko-KR" altLang="en-US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57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1255690" y="4886597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8" name="꺾인 연결선 247"/>
          <p:cNvCxnSpPr>
            <a:endCxn id="255" idx="3"/>
          </p:cNvCxnSpPr>
          <p:nvPr/>
        </p:nvCxnSpPr>
        <p:spPr>
          <a:xfrm flipH="1">
            <a:off x="2120614" y="5094317"/>
            <a:ext cx="1900426" cy="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2549661" y="5205297"/>
            <a:ext cx="1042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요청시응답</a:t>
            </a:r>
            <a:endParaRPr lang="ko-KR" altLang="en-US" sz="1200" dirty="0"/>
          </a:p>
        </p:txBody>
      </p:sp>
      <p:cxnSp>
        <p:nvCxnSpPr>
          <p:cNvPr id="265" name="꺾인 연결선 247"/>
          <p:cNvCxnSpPr/>
          <p:nvPr/>
        </p:nvCxnSpPr>
        <p:spPr>
          <a:xfrm flipH="1">
            <a:off x="2120614" y="4953015"/>
            <a:ext cx="1900426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4831789" y="1571383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4831788" y="2094592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직선 화살표 연결선 86"/>
          <p:cNvCxnSpPr>
            <a:stCxn id="85" idx="3"/>
            <a:endCxn id="4" idx="1"/>
          </p:cNvCxnSpPr>
          <p:nvPr/>
        </p:nvCxnSpPr>
        <p:spPr>
          <a:xfrm flipV="1">
            <a:off x="5200089" y="1552832"/>
            <a:ext cx="607188" cy="77036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5" idx="3"/>
            <a:endCxn id="9" idx="1"/>
          </p:cNvCxnSpPr>
          <p:nvPr/>
        </p:nvCxnSpPr>
        <p:spPr>
          <a:xfrm flipV="1">
            <a:off x="5200089" y="1994079"/>
            <a:ext cx="599330" cy="32911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5" idx="3"/>
          </p:cNvCxnSpPr>
          <p:nvPr/>
        </p:nvCxnSpPr>
        <p:spPr>
          <a:xfrm>
            <a:off x="5200089" y="2323192"/>
            <a:ext cx="558102" cy="20426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>
            <a:off x="6742296" y="2111956"/>
            <a:ext cx="515644" cy="343766"/>
            <a:chOff x="3968496" y="1645920"/>
            <a:chExt cx="731520" cy="210312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3968496" y="1645920"/>
              <a:ext cx="731520" cy="2103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Rt41">
              <a:extLst>
                <a:ext uri="{FF2B5EF4-FFF2-40B4-BE49-F238E27FC236}">
                  <a16:creationId xmlns:a16="http://schemas.microsoft.com/office/drawing/2014/main" id="{52B9C653-74BA-4D14-A6A9-ACE323FFA3E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12242" y="1681826"/>
              <a:ext cx="44403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3838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914400"/>
              <a:r>
                <a: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HAproxy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9412051" y="4155182"/>
            <a:ext cx="515644" cy="343766"/>
            <a:chOff x="3968496" y="1645920"/>
            <a:chExt cx="731520" cy="210312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3968496" y="1645920"/>
              <a:ext cx="731520" cy="2103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Rt41">
              <a:extLst>
                <a:ext uri="{FF2B5EF4-FFF2-40B4-BE49-F238E27FC236}">
                  <a16:creationId xmlns:a16="http://schemas.microsoft.com/office/drawing/2014/main" id="{52B9C653-74BA-4D14-A6A9-ACE323FFA3E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12242" y="1681826"/>
              <a:ext cx="444031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3838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914400"/>
              <a:r>
                <a: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HAproxy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114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10864190" y="3618880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10864189" y="4614652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10864189" y="4142089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9910379" y="3847480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9910379" y="4402081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5773060" y="2675494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6" name="직선 화살표 연결선 135"/>
          <p:cNvCxnSpPr>
            <a:stCxn id="85" idx="3"/>
            <a:endCxn id="128" idx="1"/>
          </p:cNvCxnSpPr>
          <p:nvPr/>
        </p:nvCxnSpPr>
        <p:spPr>
          <a:xfrm>
            <a:off x="5200089" y="2323192"/>
            <a:ext cx="572971" cy="58090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83" idx="3"/>
            <a:endCxn id="128" idx="1"/>
          </p:cNvCxnSpPr>
          <p:nvPr/>
        </p:nvCxnSpPr>
        <p:spPr>
          <a:xfrm>
            <a:off x="5200090" y="1799983"/>
            <a:ext cx="572970" cy="110411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7281176" y="1841173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7281175" y="2364382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7" name="직선 화살표 연결선 156"/>
          <p:cNvCxnSpPr>
            <a:endCxn id="150" idx="1"/>
          </p:cNvCxnSpPr>
          <p:nvPr/>
        </p:nvCxnSpPr>
        <p:spPr>
          <a:xfrm>
            <a:off x="7642035" y="2590262"/>
            <a:ext cx="496623" cy="1957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endCxn id="146" idx="1"/>
          </p:cNvCxnSpPr>
          <p:nvPr/>
        </p:nvCxnSpPr>
        <p:spPr>
          <a:xfrm flipV="1">
            <a:off x="7642035" y="2055239"/>
            <a:ext cx="496623" cy="53502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endCxn id="114" idx="1"/>
          </p:cNvCxnSpPr>
          <p:nvPr/>
        </p:nvCxnSpPr>
        <p:spPr>
          <a:xfrm flipV="1">
            <a:off x="10255383" y="3847480"/>
            <a:ext cx="608807" cy="22860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endCxn id="116" idx="1"/>
          </p:cNvCxnSpPr>
          <p:nvPr/>
        </p:nvCxnSpPr>
        <p:spPr>
          <a:xfrm>
            <a:off x="10255383" y="4076080"/>
            <a:ext cx="608806" cy="29460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endCxn id="115" idx="1"/>
          </p:cNvCxnSpPr>
          <p:nvPr/>
        </p:nvCxnSpPr>
        <p:spPr>
          <a:xfrm>
            <a:off x="10255383" y="4076080"/>
            <a:ext cx="608806" cy="76717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endCxn id="114" idx="1"/>
          </p:cNvCxnSpPr>
          <p:nvPr/>
        </p:nvCxnSpPr>
        <p:spPr>
          <a:xfrm flipV="1">
            <a:off x="10255383" y="3847480"/>
            <a:ext cx="608807" cy="77419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endCxn id="116" idx="1"/>
          </p:cNvCxnSpPr>
          <p:nvPr/>
        </p:nvCxnSpPr>
        <p:spPr>
          <a:xfrm flipV="1">
            <a:off x="10255383" y="4370689"/>
            <a:ext cx="608806" cy="25098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endCxn id="115" idx="1"/>
          </p:cNvCxnSpPr>
          <p:nvPr/>
        </p:nvCxnSpPr>
        <p:spPr>
          <a:xfrm>
            <a:off x="10255383" y="4621674"/>
            <a:ext cx="608806" cy="22157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10093097" y="1772144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10093097" y="2326745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7705976" y="3710179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7705976" y="4264780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1" name="TextBox 260"/>
          <p:cNvSpPr txBox="1"/>
          <p:nvPr/>
        </p:nvSpPr>
        <p:spPr>
          <a:xfrm>
            <a:off x="7306152" y="5319234"/>
            <a:ext cx="414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◆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교통량에 따른 </a:t>
            </a:r>
            <a:r>
              <a:rPr lang="en-US" altLang="ko-KR" sz="1200" dirty="0" smtClean="0"/>
              <a:t>API Server </a:t>
            </a:r>
            <a:r>
              <a:rPr lang="ko-KR" altLang="en-US" sz="1200" dirty="0" smtClean="0"/>
              <a:t>구성</a:t>
            </a:r>
            <a:endParaRPr lang="en-US" altLang="ko-KR" sz="1200" dirty="0" smtClean="0"/>
          </a:p>
          <a:p>
            <a:r>
              <a:rPr lang="ko-KR" altLang="en-US" sz="1200" dirty="0" smtClean="0"/>
              <a:t>  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수도권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대구경북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부산경남 </a:t>
            </a:r>
            <a:r>
              <a:rPr lang="en-US" altLang="ko-KR" sz="1200" dirty="0" smtClean="0"/>
              <a:t>= 6</a:t>
            </a:r>
            <a:r>
              <a:rPr lang="ko-KR" altLang="en-US" sz="1200" dirty="0" smtClean="0"/>
              <a:t>대</a:t>
            </a:r>
            <a:r>
              <a:rPr lang="en-US" altLang="ko-KR" sz="1200" dirty="0" smtClean="0"/>
              <a:t> | 4</a:t>
            </a:r>
            <a:r>
              <a:rPr lang="ko-KR" altLang="en-US" sz="1200" dirty="0" smtClean="0"/>
              <a:t>대 </a:t>
            </a:r>
            <a:r>
              <a:rPr lang="en-US" altLang="ko-KR" sz="1200" dirty="0" smtClean="0"/>
              <a:t>| 5</a:t>
            </a:r>
            <a:r>
              <a:rPr lang="ko-KR" altLang="en-US" sz="1200" dirty="0" smtClean="0"/>
              <a:t>대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=15</a:t>
            </a:r>
            <a:r>
              <a:rPr lang="ko-KR" altLang="en-US" sz="1200" dirty="0" smtClean="0"/>
              <a:t>대</a:t>
            </a:r>
            <a:endParaRPr lang="en-US" altLang="ko-KR" sz="1200" dirty="0" smtClean="0"/>
          </a:p>
          <a:p>
            <a:r>
              <a:rPr lang="ko-KR" altLang="en-US" sz="1200" dirty="0" smtClean="0"/>
              <a:t>  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대전충청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강원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광주전남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충북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전북 </a:t>
            </a:r>
            <a:r>
              <a:rPr lang="en-US" altLang="ko-KR" sz="1200" dirty="0" smtClean="0"/>
              <a:t>= VM </a:t>
            </a:r>
            <a:r>
              <a:rPr lang="ko-KR" altLang="en-US" sz="1200" dirty="0" smtClean="0"/>
              <a:t>구성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L4 </a:t>
            </a:r>
            <a:r>
              <a:rPr lang="ko-KR" altLang="en-US" sz="1200" dirty="0" smtClean="0"/>
              <a:t>없이 서버를 이용한 </a:t>
            </a:r>
            <a:r>
              <a:rPr lang="en-US" altLang="ko-KR" sz="1200" dirty="0" err="1" smtClean="0"/>
              <a:t>HAProxy</a:t>
            </a:r>
            <a:r>
              <a:rPr lang="ko-KR" altLang="en-US" sz="1200" dirty="0" smtClean="0"/>
              <a:t>로 이중화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부하분산</a:t>
            </a:r>
            <a:endParaRPr lang="en-US" altLang="ko-KR" sz="1200" dirty="0" smtClean="0"/>
          </a:p>
          <a:p>
            <a:r>
              <a:rPr lang="ko-KR" altLang="en-US" sz="1200" dirty="0" smtClean="0"/>
              <a:t>  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</a:t>
            </a:r>
            <a:r>
              <a:rPr lang="en-US" altLang="ko-KR" sz="1000" dirty="0" smtClean="0"/>
              <a:t>※ </a:t>
            </a:r>
            <a:r>
              <a:rPr lang="ko-KR" altLang="en-US" sz="1000" dirty="0" smtClean="0"/>
              <a:t>교통량은 한국도로공사</a:t>
            </a:r>
            <a:r>
              <a:rPr lang="en-US" altLang="ko-KR" sz="1000" dirty="0" smtClean="0"/>
              <a:t>(2019.03 </a:t>
            </a:r>
            <a:r>
              <a:rPr lang="ko-KR" altLang="en-US" sz="1000" dirty="0" smtClean="0"/>
              <a:t>기준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4165195" y="2801596"/>
            <a:ext cx="1452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교통량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약 </a:t>
            </a:r>
            <a:r>
              <a:rPr lang="en-US" altLang="ko-KR" sz="900" dirty="0" smtClean="0"/>
              <a:t>2,600,000 </a:t>
            </a:r>
            <a:r>
              <a:rPr lang="ko-KR" altLang="en-US" sz="900" dirty="0" smtClean="0"/>
              <a:t>대</a:t>
            </a:r>
            <a:endParaRPr lang="ko-KR" altLang="en-US" sz="900" dirty="0"/>
          </a:p>
        </p:txBody>
      </p:sp>
      <p:sp>
        <p:nvSpPr>
          <p:cNvPr id="263" name="TextBox 262"/>
          <p:cNvSpPr txBox="1"/>
          <p:nvPr/>
        </p:nvSpPr>
        <p:spPr>
          <a:xfrm>
            <a:off x="6621528" y="2860737"/>
            <a:ext cx="1452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교통량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약 </a:t>
            </a:r>
            <a:r>
              <a:rPr lang="en-US" altLang="ko-KR" sz="900" dirty="0" smtClean="0"/>
              <a:t>650,000 </a:t>
            </a:r>
            <a:r>
              <a:rPr lang="ko-KR" altLang="en-US" sz="900" dirty="0" smtClean="0"/>
              <a:t>대</a:t>
            </a:r>
            <a:endParaRPr lang="ko-KR" altLang="en-US" sz="900" dirty="0"/>
          </a:p>
        </p:txBody>
      </p:sp>
      <p:sp>
        <p:nvSpPr>
          <p:cNvPr id="266" name="TextBox 265"/>
          <p:cNvSpPr txBox="1"/>
          <p:nvPr/>
        </p:nvSpPr>
        <p:spPr>
          <a:xfrm>
            <a:off x="9184004" y="2860737"/>
            <a:ext cx="1452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교통량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약 </a:t>
            </a:r>
            <a:r>
              <a:rPr lang="en-US" altLang="ko-KR" sz="900" dirty="0" smtClean="0"/>
              <a:t>570,000 </a:t>
            </a:r>
            <a:r>
              <a:rPr lang="ko-KR" altLang="en-US" sz="900" dirty="0" smtClean="0"/>
              <a:t>대</a:t>
            </a:r>
            <a:endParaRPr lang="ko-KR" altLang="en-US" sz="900" dirty="0"/>
          </a:p>
        </p:txBody>
      </p:sp>
      <p:sp>
        <p:nvSpPr>
          <p:cNvPr id="267" name="TextBox 266"/>
          <p:cNvSpPr txBox="1"/>
          <p:nvPr/>
        </p:nvSpPr>
        <p:spPr>
          <a:xfrm>
            <a:off x="4165194" y="4884136"/>
            <a:ext cx="1452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교통량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약 </a:t>
            </a:r>
            <a:r>
              <a:rPr lang="en-US" altLang="ko-KR" sz="900" dirty="0" smtClean="0"/>
              <a:t>350,000 </a:t>
            </a:r>
            <a:r>
              <a:rPr lang="ko-KR" altLang="en-US" sz="900" dirty="0" smtClean="0"/>
              <a:t>대</a:t>
            </a:r>
            <a:endParaRPr lang="ko-KR" altLang="en-US" sz="900" dirty="0"/>
          </a:p>
        </p:txBody>
      </p:sp>
      <p:sp>
        <p:nvSpPr>
          <p:cNvPr id="268" name="TextBox 267"/>
          <p:cNvSpPr txBox="1"/>
          <p:nvPr/>
        </p:nvSpPr>
        <p:spPr>
          <a:xfrm>
            <a:off x="6685909" y="4884136"/>
            <a:ext cx="1452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교통량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약 </a:t>
            </a:r>
            <a:r>
              <a:rPr lang="en-US" altLang="ko-KR" sz="900" dirty="0" smtClean="0"/>
              <a:t>430,000 </a:t>
            </a:r>
            <a:r>
              <a:rPr lang="ko-KR" altLang="en-US" sz="900" dirty="0" smtClean="0"/>
              <a:t>대</a:t>
            </a:r>
            <a:endParaRPr lang="ko-KR" altLang="en-US" sz="900" dirty="0"/>
          </a:p>
        </p:txBody>
      </p:sp>
      <p:sp>
        <p:nvSpPr>
          <p:cNvPr id="269" name="TextBox 268"/>
          <p:cNvSpPr txBox="1"/>
          <p:nvPr/>
        </p:nvSpPr>
        <p:spPr>
          <a:xfrm>
            <a:off x="9178467" y="4884136"/>
            <a:ext cx="1452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교통량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약 </a:t>
            </a:r>
            <a:r>
              <a:rPr lang="en-US" altLang="ko-KR" sz="900" dirty="0" smtClean="0"/>
              <a:t>1,030,000 </a:t>
            </a:r>
            <a:r>
              <a:rPr lang="ko-KR" altLang="en-US" sz="900" dirty="0" smtClean="0"/>
              <a:t>대</a:t>
            </a:r>
            <a:endParaRPr lang="ko-KR" altLang="en-US" sz="900" dirty="0"/>
          </a:p>
        </p:txBody>
      </p:sp>
      <p:sp>
        <p:nvSpPr>
          <p:cNvPr id="270" name="TextBox 269"/>
          <p:cNvSpPr txBox="1"/>
          <p:nvPr/>
        </p:nvSpPr>
        <p:spPr>
          <a:xfrm>
            <a:off x="4165194" y="6179585"/>
            <a:ext cx="1452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교통량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약 </a:t>
            </a:r>
            <a:r>
              <a:rPr lang="en-US" altLang="ko-KR" sz="900" dirty="0" smtClean="0"/>
              <a:t>270,000 </a:t>
            </a:r>
            <a:r>
              <a:rPr lang="ko-KR" altLang="en-US" sz="900" dirty="0" smtClean="0"/>
              <a:t>대</a:t>
            </a:r>
            <a:endParaRPr lang="ko-KR" altLang="en-US" sz="900" dirty="0"/>
          </a:p>
        </p:txBody>
      </p:sp>
      <p:sp>
        <p:nvSpPr>
          <p:cNvPr id="271" name="TextBox 270"/>
          <p:cNvSpPr txBox="1"/>
          <p:nvPr/>
        </p:nvSpPr>
        <p:spPr>
          <a:xfrm>
            <a:off x="5699721" y="6179585"/>
            <a:ext cx="14527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교통량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약 </a:t>
            </a:r>
            <a:r>
              <a:rPr lang="en-US" altLang="ko-KR" sz="900" dirty="0" smtClean="0"/>
              <a:t>200,000 </a:t>
            </a:r>
            <a:r>
              <a:rPr lang="ko-KR" altLang="en-US" sz="900" dirty="0" smtClean="0"/>
              <a:t>대</a:t>
            </a:r>
            <a:endParaRPr lang="ko-KR" altLang="en-US" sz="900" dirty="0"/>
          </a:p>
        </p:txBody>
      </p:sp>
      <p:grpSp>
        <p:nvGrpSpPr>
          <p:cNvPr id="125" name="그룹 124"/>
          <p:cNvGrpSpPr/>
          <p:nvPr/>
        </p:nvGrpSpPr>
        <p:grpSpPr>
          <a:xfrm>
            <a:off x="8166733" y="3693757"/>
            <a:ext cx="515644" cy="343766"/>
            <a:chOff x="3968496" y="1645920"/>
            <a:chExt cx="731520" cy="210312"/>
          </a:xfrm>
        </p:grpSpPr>
        <p:sp>
          <p:nvSpPr>
            <p:cNvPr id="126" name="모서리가 둥근 직사각형 125"/>
            <p:cNvSpPr/>
            <p:nvPr/>
          </p:nvSpPr>
          <p:spPr>
            <a:xfrm>
              <a:off x="3968496" y="1645920"/>
              <a:ext cx="731520" cy="2103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Rt41">
              <a:extLst>
                <a:ext uri="{FF2B5EF4-FFF2-40B4-BE49-F238E27FC236}">
                  <a16:creationId xmlns:a16="http://schemas.microsoft.com/office/drawing/2014/main" id="{52B9C653-74BA-4D14-A6A9-ACE323FFA3E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44310" y="1708709"/>
              <a:ext cx="579897" cy="8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3838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914400"/>
              <a:r>
                <a: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VM </a:t>
              </a:r>
              <a:r>
                <a:rPr lang="ko-KR" altLang="en-US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할당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10559786" y="1732826"/>
            <a:ext cx="515644" cy="343766"/>
            <a:chOff x="3968496" y="1645920"/>
            <a:chExt cx="731520" cy="210312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3968496" y="1645920"/>
              <a:ext cx="731520" cy="2103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Rt41">
              <a:extLst>
                <a:ext uri="{FF2B5EF4-FFF2-40B4-BE49-F238E27FC236}">
                  <a16:creationId xmlns:a16="http://schemas.microsoft.com/office/drawing/2014/main" id="{52B9C653-74BA-4D14-A6A9-ACE323FFA3E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44310" y="1708709"/>
              <a:ext cx="579897" cy="8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3838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914400"/>
              <a:r>
                <a: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VM </a:t>
              </a:r>
              <a:r>
                <a:rPr lang="ko-KR" altLang="en-US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할당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133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4381207" y="5711193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5916642" y="5724631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그룹 134"/>
          <p:cNvGrpSpPr/>
          <p:nvPr/>
        </p:nvGrpSpPr>
        <p:grpSpPr>
          <a:xfrm>
            <a:off x="5180220" y="5386936"/>
            <a:ext cx="515644" cy="343766"/>
            <a:chOff x="3968496" y="1645920"/>
            <a:chExt cx="731520" cy="210312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3968496" y="1645920"/>
              <a:ext cx="731520" cy="2103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Rt41">
              <a:extLst>
                <a:ext uri="{FF2B5EF4-FFF2-40B4-BE49-F238E27FC236}">
                  <a16:creationId xmlns:a16="http://schemas.microsoft.com/office/drawing/2014/main" id="{52B9C653-74BA-4D14-A6A9-ACE323FFA3E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44310" y="1708709"/>
              <a:ext cx="579897" cy="8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3838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914400"/>
              <a:r>
                <a: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VM </a:t>
              </a:r>
              <a:r>
                <a:rPr lang="ko-KR" altLang="en-US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할당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6743906" y="5386187"/>
            <a:ext cx="515644" cy="343766"/>
            <a:chOff x="3968496" y="1645920"/>
            <a:chExt cx="731520" cy="210312"/>
          </a:xfrm>
        </p:grpSpPr>
        <p:sp>
          <p:nvSpPr>
            <p:cNvPr id="141" name="모서리가 둥근 직사각형 140"/>
            <p:cNvSpPr/>
            <p:nvPr/>
          </p:nvSpPr>
          <p:spPr>
            <a:xfrm>
              <a:off x="3968496" y="1645920"/>
              <a:ext cx="731520" cy="2103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Rt41">
              <a:extLst>
                <a:ext uri="{FF2B5EF4-FFF2-40B4-BE49-F238E27FC236}">
                  <a16:creationId xmlns:a16="http://schemas.microsoft.com/office/drawing/2014/main" id="{52B9C653-74BA-4D14-A6A9-ACE323FFA3E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44310" y="1708709"/>
              <a:ext cx="579897" cy="8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3838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914400"/>
              <a:r>
                <a: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VM </a:t>
              </a:r>
              <a:r>
                <a:rPr lang="ko-KR" altLang="en-US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할당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143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4958675" y="3716425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_x368913696" descr="EMB0000084c22d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7" t="46921" r="72487" b="35443"/>
          <a:stretch/>
        </p:blipFill>
        <p:spPr bwMode="auto">
          <a:xfrm>
            <a:off x="4958675" y="4271026"/>
            <a:ext cx="36830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그룹 144"/>
          <p:cNvGrpSpPr/>
          <p:nvPr/>
        </p:nvGrpSpPr>
        <p:grpSpPr>
          <a:xfrm>
            <a:off x="5425364" y="3677107"/>
            <a:ext cx="515644" cy="343766"/>
            <a:chOff x="3968496" y="1645920"/>
            <a:chExt cx="731520" cy="210312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3968496" y="1645920"/>
              <a:ext cx="731520" cy="2103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Rt41">
              <a:extLst>
                <a:ext uri="{FF2B5EF4-FFF2-40B4-BE49-F238E27FC236}">
                  <a16:creationId xmlns:a16="http://schemas.microsoft.com/office/drawing/2014/main" id="{52B9C653-74BA-4D14-A6A9-ACE323FFA3E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44310" y="1708709"/>
              <a:ext cx="579897" cy="8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25488" indent="-279400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16013" indent="-222250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563688" indent="-223838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09775" indent="-223838" algn="l" defTabSz="8937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4669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241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3813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38575" indent="-223838" defTabSz="8937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defTabSz="914400"/>
              <a:r>
                <a:rPr lang="en-US" altLang="ko-KR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VM </a:t>
              </a:r>
              <a:r>
                <a:rPr lang="ko-KR" altLang="en-US" sz="9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할당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31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162</Words>
  <Application>Microsoft Office PowerPoint</Application>
  <PresentationFormat>와이드스크린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KoPub돋움체 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leesb</dc:creator>
  <cp:lastModifiedBy>Lee Charles</cp:lastModifiedBy>
  <cp:revision>11</cp:revision>
  <dcterms:created xsi:type="dcterms:W3CDTF">2020-07-06T06:50:02Z</dcterms:created>
  <dcterms:modified xsi:type="dcterms:W3CDTF">2020-07-08T01:17:33Z</dcterms:modified>
</cp:coreProperties>
</file>