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8" r:id="rId2"/>
    <p:sldId id="269" r:id="rId3"/>
    <p:sldId id="270" r:id="rId4"/>
    <p:sldId id="271" r:id="rId5"/>
    <p:sldId id="272" r:id="rId6"/>
    <p:sldId id="273" r:id="rId7"/>
    <p:sldId id="277" r:id="rId8"/>
    <p:sldId id="278" r:id="rId9"/>
    <p:sldId id="274" r:id="rId10"/>
    <p:sldId id="275" r:id="rId11"/>
    <p:sldId id="276" r:id="rId12"/>
    <p:sldId id="279" r:id="rId13"/>
    <p:sldId id="280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&#25289;&#26684;&#26391;&#26085;&#25554;&#20540;&#27861;.pptx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&#25289;&#26684;&#26391;&#26085;&#25554;&#20540;&#27861;.ppt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3DC7AE-6984-40CC-A017-4484128ECC3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9BA8FF5-89CB-4D57-B974-E7A13EAA662F}">
      <dgm:prSet phldrT="[文本]"/>
      <dgm:spPr/>
      <dgm:t>
        <a:bodyPr/>
        <a:lstStyle/>
        <a:p>
          <a:r>
            <a:rPr lang="zh-CN" altLang="en-US" dirty="0"/>
            <a:t>数据清洗</a:t>
          </a:r>
        </a:p>
      </dgm:t>
    </dgm:pt>
    <dgm:pt modelId="{66D0126A-D136-4D62-BEB1-D6659D3E6905}" type="parTrans" cxnId="{D3BF6C04-D67F-4EE8-8A70-B7B78106B209}">
      <dgm:prSet/>
      <dgm:spPr/>
      <dgm:t>
        <a:bodyPr/>
        <a:lstStyle/>
        <a:p>
          <a:endParaRPr lang="zh-CN" altLang="en-US"/>
        </a:p>
      </dgm:t>
    </dgm:pt>
    <dgm:pt modelId="{935F211F-8888-498E-9CC8-5388E5162759}" type="sibTrans" cxnId="{D3BF6C04-D67F-4EE8-8A70-B7B78106B209}">
      <dgm:prSet/>
      <dgm:spPr/>
      <dgm:t>
        <a:bodyPr/>
        <a:lstStyle/>
        <a:p>
          <a:endParaRPr lang="zh-CN" altLang="en-US"/>
        </a:p>
      </dgm:t>
    </dgm:pt>
    <dgm:pt modelId="{C59F9337-3A62-4120-B3BF-B00C0BFA35B4}">
      <dgm:prSet phldrT="[文本]"/>
      <dgm:spPr/>
      <dgm:t>
        <a:bodyPr/>
        <a:lstStyle/>
        <a:p>
          <a:r>
            <a:rPr lang="zh-CN" altLang="en-US" dirty="0"/>
            <a:t>根据对问题和数据的探索过滤数据</a:t>
          </a:r>
        </a:p>
      </dgm:t>
    </dgm:pt>
    <dgm:pt modelId="{08774D17-CFED-461E-8F73-A73967098EA7}" type="parTrans" cxnId="{0F3BD1CF-4075-4B10-828E-B8FF68AE5435}">
      <dgm:prSet/>
      <dgm:spPr/>
      <dgm:t>
        <a:bodyPr/>
        <a:lstStyle/>
        <a:p>
          <a:endParaRPr lang="zh-CN" altLang="en-US"/>
        </a:p>
      </dgm:t>
    </dgm:pt>
    <dgm:pt modelId="{79819D03-1564-4A3A-92E2-1977AC775C64}" type="sibTrans" cxnId="{0F3BD1CF-4075-4B10-828E-B8FF68AE5435}">
      <dgm:prSet/>
      <dgm:spPr/>
      <dgm:t>
        <a:bodyPr/>
        <a:lstStyle/>
        <a:p>
          <a:endParaRPr lang="zh-CN" altLang="en-US"/>
        </a:p>
      </dgm:t>
    </dgm:pt>
    <dgm:pt modelId="{FBFB640C-BE1B-4B7E-B8B1-9E9776990AF8}">
      <dgm:prSet phldrT="[文本]"/>
      <dgm:spPr/>
      <dgm:t>
        <a:bodyPr/>
        <a:lstStyle/>
        <a:p>
          <a:r>
            <a:rPr lang="zh-CN" altLang="en-US" dirty="0"/>
            <a:t>缺失值处理</a:t>
          </a:r>
        </a:p>
      </dgm:t>
    </dgm:pt>
    <dgm:pt modelId="{366E18AA-739F-4624-A609-C71A316EC8A8}" type="parTrans" cxnId="{062AD749-EEA8-4D31-BD4A-67D6AB1043AC}">
      <dgm:prSet/>
      <dgm:spPr/>
      <dgm:t>
        <a:bodyPr/>
        <a:lstStyle/>
        <a:p>
          <a:endParaRPr lang="zh-CN" altLang="en-US"/>
        </a:p>
      </dgm:t>
    </dgm:pt>
    <dgm:pt modelId="{F57E6EE4-2FED-461A-93D4-784D11647740}" type="sibTrans" cxnId="{062AD749-EEA8-4D31-BD4A-67D6AB1043AC}">
      <dgm:prSet/>
      <dgm:spPr/>
      <dgm:t>
        <a:bodyPr/>
        <a:lstStyle/>
        <a:p>
          <a:endParaRPr lang="zh-CN" altLang="en-US"/>
        </a:p>
      </dgm:t>
    </dgm:pt>
    <dgm:pt modelId="{D81747AB-FD2B-47B9-BDCB-0E30CF6376A3}">
      <dgm:prSet phldrT="[文本]"/>
      <dgm:spPr/>
      <dgm:t>
        <a:bodyPr/>
        <a:lstStyle/>
        <a:p>
          <a:r>
            <a:rPr lang="zh-CN" altLang="en-US" dirty="0">
              <a:hlinkClick xmlns:r="http://schemas.openxmlformats.org/officeDocument/2006/relationships" r:id="rId1" action="ppaction://hlinkpres?slideindex=1&amp;slidetitle="/>
            </a:rPr>
            <a:t>拉格朗日插值法</a:t>
          </a:r>
          <a:r>
            <a:rPr lang="zh-CN" altLang="en-US" dirty="0"/>
            <a:t>（推导）</a:t>
          </a:r>
        </a:p>
      </dgm:t>
    </dgm:pt>
    <dgm:pt modelId="{860BD41B-AAEA-48B8-80A7-67CDB6867CD8}" type="parTrans" cxnId="{E4FC066E-09BB-4882-B55E-A7ABE9E7047D}">
      <dgm:prSet/>
      <dgm:spPr/>
      <dgm:t>
        <a:bodyPr/>
        <a:lstStyle/>
        <a:p>
          <a:endParaRPr lang="zh-CN" altLang="en-US"/>
        </a:p>
      </dgm:t>
    </dgm:pt>
    <dgm:pt modelId="{228E1859-5165-49A6-8AA8-5C369179F60A}" type="sibTrans" cxnId="{E4FC066E-09BB-4882-B55E-A7ABE9E7047D}">
      <dgm:prSet/>
      <dgm:spPr/>
      <dgm:t>
        <a:bodyPr/>
        <a:lstStyle/>
        <a:p>
          <a:endParaRPr lang="zh-CN" altLang="en-US"/>
        </a:p>
      </dgm:t>
    </dgm:pt>
    <dgm:pt modelId="{BD3F2FB5-1F8C-4A0C-81CF-3A3FCA0A1D92}">
      <dgm:prSet phldrT="[文本]"/>
      <dgm:spPr/>
      <dgm:t>
        <a:bodyPr/>
        <a:lstStyle/>
        <a:p>
          <a:r>
            <a:rPr lang="zh-CN" altLang="en-US" dirty="0"/>
            <a:t>数据变化</a:t>
          </a:r>
        </a:p>
      </dgm:t>
    </dgm:pt>
    <dgm:pt modelId="{5486D509-9AEC-4DAC-A7A3-FB5F575A13DF}" type="parTrans" cxnId="{1AF91167-64C4-41E7-B548-363E56CB0C0F}">
      <dgm:prSet/>
      <dgm:spPr/>
      <dgm:t>
        <a:bodyPr/>
        <a:lstStyle/>
        <a:p>
          <a:endParaRPr lang="zh-CN" altLang="en-US"/>
        </a:p>
      </dgm:t>
    </dgm:pt>
    <dgm:pt modelId="{2D7928AF-1564-42FE-AB7C-A2DC1DC4F128}" type="sibTrans" cxnId="{1AF91167-64C4-41E7-B548-363E56CB0C0F}">
      <dgm:prSet/>
      <dgm:spPr/>
      <dgm:t>
        <a:bodyPr/>
        <a:lstStyle/>
        <a:p>
          <a:endParaRPr lang="zh-CN" altLang="en-US"/>
        </a:p>
      </dgm:t>
    </dgm:pt>
    <dgm:pt modelId="{796D0B40-90AB-4F15-A370-CE4FA9C0C46F}">
      <dgm:prSet phldrT="[文本]"/>
      <dgm:spPr/>
      <dgm:t>
        <a:bodyPr/>
        <a:lstStyle/>
        <a:p>
          <a:r>
            <a:rPr lang="zh-CN" altLang="en-US" dirty="0"/>
            <a:t>降维</a:t>
          </a:r>
        </a:p>
      </dgm:t>
    </dgm:pt>
    <dgm:pt modelId="{C3DDF98C-E974-480E-9D9B-C02DDD7236A9}" type="parTrans" cxnId="{42E526B1-CD1D-4393-AE6C-6924934DFEFF}">
      <dgm:prSet/>
      <dgm:spPr/>
      <dgm:t>
        <a:bodyPr/>
        <a:lstStyle/>
        <a:p>
          <a:endParaRPr lang="zh-CN" altLang="en-US"/>
        </a:p>
      </dgm:t>
    </dgm:pt>
    <dgm:pt modelId="{D7DF9CA3-E6C6-42FC-8ED8-67E1C01AFD9D}" type="sibTrans" cxnId="{42E526B1-CD1D-4393-AE6C-6924934DFEFF}">
      <dgm:prSet/>
      <dgm:spPr/>
      <dgm:t>
        <a:bodyPr/>
        <a:lstStyle/>
        <a:p>
          <a:endParaRPr lang="zh-CN" altLang="en-US"/>
        </a:p>
      </dgm:t>
    </dgm:pt>
    <dgm:pt modelId="{49A72D51-7A0A-4B48-948A-54D78397CEB5}">
      <dgm:prSet phldrT="[文本]"/>
      <dgm:spPr/>
      <dgm:t>
        <a:bodyPr/>
        <a:lstStyle/>
        <a:p>
          <a:r>
            <a:rPr lang="zh-CN" altLang="en-US" dirty="0"/>
            <a:t>将几个维度构建成特征明显的指标</a:t>
          </a:r>
        </a:p>
      </dgm:t>
    </dgm:pt>
    <dgm:pt modelId="{BC2C46E7-D2E0-4E6F-9D98-A7A5168BEADE}" type="parTrans" cxnId="{E28B752D-22CE-4E1E-855C-B8AA29FC4805}">
      <dgm:prSet/>
      <dgm:spPr/>
      <dgm:t>
        <a:bodyPr/>
        <a:lstStyle/>
        <a:p>
          <a:endParaRPr lang="zh-CN" altLang="en-US"/>
        </a:p>
      </dgm:t>
    </dgm:pt>
    <dgm:pt modelId="{A20C0AAA-36EA-4E9D-9F88-BA1C6C5903FD}" type="sibTrans" cxnId="{E28B752D-22CE-4E1E-855C-B8AA29FC4805}">
      <dgm:prSet/>
      <dgm:spPr/>
      <dgm:t>
        <a:bodyPr/>
        <a:lstStyle/>
        <a:p>
          <a:endParaRPr lang="zh-CN" altLang="en-US"/>
        </a:p>
      </dgm:t>
    </dgm:pt>
    <dgm:pt modelId="{0D4A8331-592E-4BAD-AEFD-8ADF3B89F4CA}" type="pres">
      <dgm:prSet presAssocID="{9A3DC7AE-6984-40CC-A017-4484128ECC39}" presName="linearFlow" presStyleCnt="0">
        <dgm:presLayoutVars>
          <dgm:dir/>
          <dgm:animLvl val="lvl"/>
          <dgm:resizeHandles val="exact"/>
        </dgm:presLayoutVars>
      </dgm:prSet>
      <dgm:spPr/>
    </dgm:pt>
    <dgm:pt modelId="{F0B0E88E-93EE-4C4E-93FA-1561BB66C845}" type="pres">
      <dgm:prSet presAssocID="{A9BA8FF5-89CB-4D57-B974-E7A13EAA662F}" presName="composite" presStyleCnt="0"/>
      <dgm:spPr/>
    </dgm:pt>
    <dgm:pt modelId="{63EFBF7C-15D1-4ECE-9D24-880A09DFF0D0}" type="pres">
      <dgm:prSet presAssocID="{A9BA8FF5-89CB-4D57-B974-E7A13EAA662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A38F4D6-F6F2-420B-8363-51CBBFC2D153}" type="pres">
      <dgm:prSet presAssocID="{A9BA8FF5-89CB-4D57-B974-E7A13EAA662F}" presName="descendantText" presStyleLbl="alignAcc1" presStyleIdx="0" presStyleCnt="3">
        <dgm:presLayoutVars>
          <dgm:bulletEnabled val="1"/>
        </dgm:presLayoutVars>
      </dgm:prSet>
      <dgm:spPr/>
    </dgm:pt>
    <dgm:pt modelId="{8EC4BF34-342E-4CAF-86AD-A1609F02DBC0}" type="pres">
      <dgm:prSet presAssocID="{935F211F-8888-498E-9CC8-5388E5162759}" presName="sp" presStyleCnt="0"/>
      <dgm:spPr/>
    </dgm:pt>
    <dgm:pt modelId="{84410888-E603-49DC-9514-F1ECA3935059}" type="pres">
      <dgm:prSet presAssocID="{FBFB640C-BE1B-4B7E-B8B1-9E9776990AF8}" presName="composite" presStyleCnt="0"/>
      <dgm:spPr/>
    </dgm:pt>
    <dgm:pt modelId="{EC766BD4-0325-43F4-AC9A-86F82FBB6FD2}" type="pres">
      <dgm:prSet presAssocID="{FBFB640C-BE1B-4B7E-B8B1-9E9776990AF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3B89F21-D5C2-4E8E-A49B-FC4AA29997F0}" type="pres">
      <dgm:prSet presAssocID="{FBFB640C-BE1B-4B7E-B8B1-9E9776990AF8}" presName="descendantText" presStyleLbl="alignAcc1" presStyleIdx="1" presStyleCnt="3">
        <dgm:presLayoutVars>
          <dgm:bulletEnabled val="1"/>
        </dgm:presLayoutVars>
      </dgm:prSet>
      <dgm:spPr/>
    </dgm:pt>
    <dgm:pt modelId="{8E06A798-723A-4E37-9F57-1BB7E1C7E005}" type="pres">
      <dgm:prSet presAssocID="{F57E6EE4-2FED-461A-93D4-784D11647740}" presName="sp" presStyleCnt="0"/>
      <dgm:spPr/>
    </dgm:pt>
    <dgm:pt modelId="{FEE37702-F18F-44BC-B479-900546FDEAC7}" type="pres">
      <dgm:prSet presAssocID="{BD3F2FB5-1F8C-4A0C-81CF-3A3FCA0A1D92}" presName="composite" presStyleCnt="0"/>
      <dgm:spPr/>
    </dgm:pt>
    <dgm:pt modelId="{F79E5177-91F9-4435-B41C-E1C99CFCF780}" type="pres">
      <dgm:prSet presAssocID="{BD3F2FB5-1F8C-4A0C-81CF-3A3FCA0A1D9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51C2657-DFA5-4E29-987E-019276D70476}" type="pres">
      <dgm:prSet presAssocID="{BD3F2FB5-1F8C-4A0C-81CF-3A3FCA0A1D9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3BF6C04-D67F-4EE8-8A70-B7B78106B209}" srcId="{9A3DC7AE-6984-40CC-A017-4484128ECC39}" destId="{A9BA8FF5-89CB-4D57-B974-E7A13EAA662F}" srcOrd="0" destOrd="0" parTransId="{66D0126A-D136-4D62-BEB1-D6659D3E6905}" sibTransId="{935F211F-8888-498E-9CC8-5388E5162759}"/>
    <dgm:cxn modelId="{4FE45209-17AE-4962-BBFC-153A7FBD252C}" type="presOf" srcId="{BD3F2FB5-1F8C-4A0C-81CF-3A3FCA0A1D92}" destId="{F79E5177-91F9-4435-B41C-E1C99CFCF780}" srcOrd="0" destOrd="0" presId="urn:microsoft.com/office/officeart/2005/8/layout/chevron2"/>
    <dgm:cxn modelId="{5C740A10-F877-469F-B023-410B1E247893}" type="presOf" srcId="{C59F9337-3A62-4120-B3BF-B00C0BFA35B4}" destId="{EA38F4D6-F6F2-420B-8363-51CBBFC2D153}" srcOrd="0" destOrd="0" presId="urn:microsoft.com/office/officeart/2005/8/layout/chevron2"/>
    <dgm:cxn modelId="{EE27BE20-5C4A-4192-B098-2671B66C0227}" type="presOf" srcId="{D81747AB-FD2B-47B9-BDCB-0E30CF6376A3}" destId="{03B89F21-D5C2-4E8E-A49B-FC4AA29997F0}" srcOrd="0" destOrd="0" presId="urn:microsoft.com/office/officeart/2005/8/layout/chevron2"/>
    <dgm:cxn modelId="{E28B752D-22CE-4E1E-855C-B8AA29FC4805}" srcId="{BD3F2FB5-1F8C-4A0C-81CF-3A3FCA0A1D92}" destId="{49A72D51-7A0A-4B48-948A-54D78397CEB5}" srcOrd="1" destOrd="0" parTransId="{BC2C46E7-D2E0-4E6F-9D98-A7A5168BEADE}" sibTransId="{A20C0AAA-36EA-4E9D-9F88-BA1C6C5903FD}"/>
    <dgm:cxn modelId="{29F0A944-E8A3-4579-BDD0-A60B5C2461F5}" type="presOf" srcId="{A9BA8FF5-89CB-4D57-B974-E7A13EAA662F}" destId="{63EFBF7C-15D1-4ECE-9D24-880A09DFF0D0}" srcOrd="0" destOrd="0" presId="urn:microsoft.com/office/officeart/2005/8/layout/chevron2"/>
    <dgm:cxn modelId="{E5624E66-485F-4A1E-B079-B5A2A464C19F}" type="presOf" srcId="{49A72D51-7A0A-4B48-948A-54D78397CEB5}" destId="{251C2657-DFA5-4E29-987E-019276D70476}" srcOrd="0" destOrd="1" presId="urn:microsoft.com/office/officeart/2005/8/layout/chevron2"/>
    <dgm:cxn modelId="{1AF91167-64C4-41E7-B548-363E56CB0C0F}" srcId="{9A3DC7AE-6984-40CC-A017-4484128ECC39}" destId="{BD3F2FB5-1F8C-4A0C-81CF-3A3FCA0A1D92}" srcOrd="2" destOrd="0" parTransId="{5486D509-9AEC-4DAC-A7A3-FB5F575A13DF}" sibTransId="{2D7928AF-1564-42FE-AB7C-A2DC1DC4F128}"/>
    <dgm:cxn modelId="{062AD749-EEA8-4D31-BD4A-67D6AB1043AC}" srcId="{9A3DC7AE-6984-40CC-A017-4484128ECC39}" destId="{FBFB640C-BE1B-4B7E-B8B1-9E9776990AF8}" srcOrd="1" destOrd="0" parTransId="{366E18AA-739F-4624-A609-C71A316EC8A8}" sibTransId="{F57E6EE4-2FED-461A-93D4-784D11647740}"/>
    <dgm:cxn modelId="{E4FC066E-09BB-4882-B55E-A7ABE9E7047D}" srcId="{FBFB640C-BE1B-4B7E-B8B1-9E9776990AF8}" destId="{D81747AB-FD2B-47B9-BDCB-0E30CF6376A3}" srcOrd="0" destOrd="0" parTransId="{860BD41B-AAEA-48B8-80A7-67CDB6867CD8}" sibTransId="{228E1859-5165-49A6-8AA8-5C369179F60A}"/>
    <dgm:cxn modelId="{FC06937E-538A-41AE-9CAA-38649ACCD860}" type="presOf" srcId="{796D0B40-90AB-4F15-A370-CE4FA9C0C46F}" destId="{251C2657-DFA5-4E29-987E-019276D70476}" srcOrd="0" destOrd="0" presId="urn:microsoft.com/office/officeart/2005/8/layout/chevron2"/>
    <dgm:cxn modelId="{42E526B1-CD1D-4393-AE6C-6924934DFEFF}" srcId="{BD3F2FB5-1F8C-4A0C-81CF-3A3FCA0A1D92}" destId="{796D0B40-90AB-4F15-A370-CE4FA9C0C46F}" srcOrd="0" destOrd="0" parTransId="{C3DDF98C-E974-480E-9D9B-C02DDD7236A9}" sibTransId="{D7DF9CA3-E6C6-42FC-8ED8-67E1C01AFD9D}"/>
    <dgm:cxn modelId="{0F3BD1CF-4075-4B10-828E-B8FF68AE5435}" srcId="{A9BA8FF5-89CB-4D57-B974-E7A13EAA662F}" destId="{C59F9337-3A62-4120-B3BF-B00C0BFA35B4}" srcOrd="0" destOrd="0" parTransId="{08774D17-CFED-461E-8F73-A73967098EA7}" sibTransId="{79819D03-1564-4A3A-92E2-1977AC775C64}"/>
    <dgm:cxn modelId="{CD4ECCD8-E224-4E08-B787-B0D1BB3ED8FD}" type="presOf" srcId="{FBFB640C-BE1B-4B7E-B8B1-9E9776990AF8}" destId="{EC766BD4-0325-43F4-AC9A-86F82FBB6FD2}" srcOrd="0" destOrd="0" presId="urn:microsoft.com/office/officeart/2005/8/layout/chevron2"/>
    <dgm:cxn modelId="{814F4DE8-B47F-416A-9424-FFD970C00E83}" type="presOf" srcId="{9A3DC7AE-6984-40CC-A017-4484128ECC39}" destId="{0D4A8331-592E-4BAD-AEFD-8ADF3B89F4CA}" srcOrd="0" destOrd="0" presId="urn:microsoft.com/office/officeart/2005/8/layout/chevron2"/>
    <dgm:cxn modelId="{6E4101EC-F525-44A1-B38E-AD62A37C9593}" type="presParOf" srcId="{0D4A8331-592E-4BAD-AEFD-8ADF3B89F4CA}" destId="{F0B0E88E-93EE-4C4E-93FA-1561BB66C845}" srcOrd="0" destOrd="0" presId="urn:microsoft.com/office/officeart/2005/8/layout/chevron2"/>
    <dgm:cxn modelId="{6072ABE7-62AA-4AEB-AE07-05248BBE4987}" type="presParOf" srcId="{F0B0E88E-93EE-4C4E-93FA-1561BB66C845}" destId="{63EFBF7C-15D1-4ECE-9D24-880A09DFF0D0}" srcOrd="0" destOrd="0" presId="urn:microsoft.com/office/officeart/2005/8/layout/chevron2"/>
    <dgm:cxn modelId="{20C95CEB-37AD-409C-950E-6B6986E40E97}" type="presParOf" srcId="{F0B0E88E-93EE-4C4E-93FA-1561BB66C845}" destId="{EA38F4D6-F6F2-420B-8363-51CBBFC2D153}" srcOrd="1" destOrd="0" presId="urn:microsoft.com/office/officeart/2005/8/layout/chevron2"/>
    <dgm:cxn modelId="{E4EDEE57-7419-4F03-B738-205092AB753D}" type="presParOf" srcId="{0D4A8331-592E-4BAD-AEFD-8ADF3B89F4CA}" destId="{8EC4BF34-342E-4CAF-86AD-A1609F02DBC0}" srcOrd="1" destOrd="0" presId="urn:microsoft.com/office/officeart/2005/8/layout/chevron2"/>
    <dgm:cxn modelId="{541F7704-5A93-4D54-BD50-0B4FEEC48E8E}" type="presParOf" srcId="{0D4A8331-592E-4BAD-AEFD-8ADF3B89F4CA}" destId="{84410888-E603-49DC-9514-F1ECA3935059}" srcOrd="2" destOrd="0" presId="urn:microsoft.com/office/officeart/2005/8/layout/chevron2"/>
    <dgm:cxn modelId="{35595CD5-27A1-4D96-9C3D-9B14410D33BC}" type="presParOf" srcId="{84410888-E603-49DC-9514-F1ECA3935059}" destId="{EC766BD4-0325-43F4-AC9A-86F82FBB6FD2}" srcOrd="0" destOrd="0" presId="urn:microsoft.com/office/officeart/2005/8/layout/chevron2"/>
    <dgm:cxn modelId="{F408894C-3CBF-4797-8919-FE4CC0821FE9}" type="presParOf" srcId="{84410888-E603-49DC-9514-F1ECA3935059}" destId="{03B89F21-D5C2-4E8E-A49B-FC4AA29997F0}" srcOrd="1" destOrd="0" presId="urn:microsoft.com/office/officeart/2005/8/layout/chevron2"/>
    <dgm:cxn modelId="{C3A3C406-E97D-4F02-A4D8-42DA7531573A}" type="presParOf" srcId="{0D4A8331-592E-4BAD-AEFD-8ADF3B89F4CA}" destId="{8E06A798-723A-4E37-9F57-1BB7E1C7E005}" srcOrd="3" destOrd="0" presId="urn:microsoft.com/office/officeart/2005/8/layout/chevron2"/>
    <dgm:cxn modelId="{28D16E99-AE93-4917-9BF6-7AFF36E7B5A3}" type="presParOf" srcId="{0D4A8331-592E-4BAD-AEFD-8ADF3B89F4CA}" destId="{FEE37702-F18F-44BC-B479-900546FDEAC7}" srcOrd="4" destOrd="0" presId="urn:microsoft.com/office/officeart/2005/8/layout/chevron2"/>
    <dgm:cxn modelId="{0EC210CE-FA75-4E1E-81F3-2DD666E4534A}" type="presParOf" srcId="{FEE37702-F18F-44BC-B479-900546FDEAC7}" destId="{F79E5177-91F9-4435-B41C-E1C99CFCF780}" srcOrd="0" destOrd="0" presId="urn:microsoft.com/office/officeart/2005/8/layout/chevron2"/>
    <dgm:cxn modelId="{E68BE658-BB8F-485D-9869-6A2AD14D4FC2}" type="presParOf" srcId="{FEE37702-F18F-44BC-B479-900546FDEAC7}" destId="{251C2657-DFA5-4E29-987E-019276D7047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FBF7C-15D1-4ECE-9D24-880A09DFF0D0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数据清洗</a:t>
          </a:r>
        </a:p>
      </dsp:txBody>
      <dsp:txXfrm rot="-5400000">
        <a:off x="1" y="679096"/>
        <a:ext cx="1352020" cy="579438"/>
      </dsp:txXfrm>
    </dsp:sp>
    <dsp:sp modelId="{EA38F4D6-F6F2-420B-8363-51CBBFC2D153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根据对问题和数据的探索过滤数据</a:t>
          </a:r>
        </a:p>
      </dsp:txBody>
      <dsp:txXfrm rot="-5400000">
        <a:off x="1352020" y="64373"/>
        <a:ext cx="6714693" cy="1132875"/>
      </dsp:txXfrm>
    </dsp:sp>
    <dsp:sp modelId="{EC766BD4-0325-43F4-AC9A-86F82FBB6FD2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缺失值处理</a:t>
          </a:r>
        </a:p>
      </dsp:txBody>
      <dsp:txXfrm rot="-5400000">
        <a:off x="1" y="2419614"/>
        <a:ext cx="1352020" cy="579438"/>
      </dsp:txXfrm>
    </dsp:sp>
    <dsp:sp modelId="{03B89F21-D5C2-4E8E-A49B-FC4AA29997F0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>
              <a:hlinkClick xmlns:r="http://schemas.openxmlformats.org/officeDocument/2006/relationships" r:id="rId1" action="ppaction://hlinkpres?slideindex=1&amp;slidetitle="/>
            </a:rPr>
            <a:t>拉格朗日插值法</a:t>
          </a:r>
          <a:r>
            <a:rPr lang="zh-CN" altLang="en-US" sz="3200" kern="1200" dirty="0"/>
            <a:t>（推导）</a:t>
          </a:r>
        </a:p>
      </dsp:txBody>
      <dsp:txXfrm rot="-5400000">
        <a:off x="1352020" y="1804891"/>
        <a:ext cx="6714693" cy="1132875"/>
      </dsp:txXfrm>
    </dsp:sp>
    <dsp:sp modelId="{F79E5177-91F9-4435-B41C-E1C99CFCF780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数据变化</a:t>
          </a:r>
        </a:p>
      </dsp:txBody>
      <dsp:txXfrm rot="-5400000">
        <a:off x="1" y="4160131"/>
        <a:ext cx="1352020" cy="579438"/>
      </dsp:txXfrm>
    </dsp:sp>
    <dsp:sp modelId="{251C2657-DFA5-4E29-987E-019276D70476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降维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将几个维度构建成特征明显的指标</a:t>
          </a:r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21603-1D7C-4740-A190-FA6AD2DE2FCD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04251-0C2E-4F8E-A8BE-A81978354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7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20E9-FEDB-4C59-8052-DFADDEE59F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300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、缺失值可以删除也可以插补、插补的方法很多，处理请参考书</a:t>
            </a:r>
            <a:r>
              <a:rPr lang="en-US" altLang="zh-CN" dirty="0"/>
              <a:t>《Python</a:t>
            </a:r>
            <a:r>
              <a:rPr lang="zh-CN" altLang="en-US" dirty="0"/>
              <a:t>数据分析与挖掘实战</a:t>
            </a:r>
            <a:r>
              <a:rPr lang="en-US" altLang="zh-CN" dirty="0"/>
              <a:t>》Page 61</a:t>
            </a:r>
            <a:r>
              <a:rPr lang="zh-CN" altLang="en-US" dirty="0"/>
              <a:t>页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、处理的数据集威威</a:t>
            </a:r>
            <a:r>
              <a:rPr lang="en-US" altLang="zh-CN" dirty="0"/>
              <a:t>missing_data.xls</a:t>
            </a:r>
            <a:r>
              <a:rPr lang="zh-CN" altLang="en-US" dirty="0"/>
              <a:t>，处理结束的数据集为</a:t>
            </a:r>
            <a:r>
              <a:rPr lang="en-US" altLang="zh-CN" dirty="0"/>
              <a:t>missing_data_processed.xls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20E9-FEDB-4C59-8052-DFADDEE59F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712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我们就是对如上的样本数据进行模型构建，第四列为目标分类</a:t>
            </a:r>
            <a:endParaRPr lang="en-US" altLang="zh-CN" dirty="0"/>
          </a:p>
          <a:p>
            <a:r>
              <a:rPr lang="zh-CN" altLang="en-US" dirty="0"/>
              <a:t>数据为</a:t>
            </a:r>
            <a:r>
              <a:rPr lang="en-US" altLang="zh-CN" dirty="0"/>
              <a:t>model.xls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20E9-FEDB-4C59-8052-DFADDEE59F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99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具体的</a:t>
            </a:r>
            <a:r>
              <a:rPr lang="en-US" altLang="zh-CN" dirty="0"/>
              <a:t>LM</a:t>
            </a:r>
            <a:r>
              <a:rPr lang="zh-CN" altLang="en-US" dirty="0"/>
              <a:t>神经网络算法和</a:t>
            </a:r>
            <a:r>
              <a:rPr lang="en-US" altLang="zh-CN" dirty="0"/>
              <a:t>CART</a:t>
            </a:r>
            <a:r>
              <a:rPr lang="zh-CN" altLang="en-US" dirty="0"/>
              <a:t>决策树算法详解请参照连接的</a:t>
            </a:r>
            <a:r>
              <a:rPr lang="en-US" altLang="zh-CN" dirty="0"/>
              <a:t>ppt</a:t>
            </a:r>
          </a:p>
          <a:p>
            <a:r>
              <a:rPr lang="en-US" altLang="zh-CN" dirty="0"/>
              <a:t>ROC</a:t>
            </a:r>
            <a:r>
              <a:rPr lang="zh-CN" altLang="en-US" dirty="0"/>
              <a:t>曲线的介绍也请参照详细的</a:t>
            </a:r>
            <a:r>
              <a:rPr lang="en-US" altLang="zh-CN"/>
              <a:t>ppt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20E9-FEDB-4C59-8052-DFADDEE59F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75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66D62-9B65-436E-AF2D-FD2B8B7FD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C26782-8305-4852-87B2-E23D928B3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909F9-8A81-4391-9A9F-D0A50809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9CE2-EF24-48A4-80E6-39C7809A4228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FE3A6-1824-4C83-A35A-F8258FD4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85872-06B2-4F03-95C3-7A71B0AB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BA94-AB28-4BAE-9FAB-42A43A527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20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7BB9F-9787-4603-BF41-C9606ADB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6448AA-5693-4414-B175-E70D5E12D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0EE182-AFE2-4CF4-82BB-8493BA91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9CE2-EF24-48A4-80E6-39C7809A4228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8A789-3D9F-4228-AB60-13EAEB6A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19277-A573-49C8-9882-AF4E139B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BA94-AB28-4BAE-9FAB-42A43A527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63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148D48-F066-4243-8502-621A1970F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BE412A-4523-49C7-875A-CE468E127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FFCF8-030A-459E-AD7A-4221E1D6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9CE2-EF24-48A4-80E6-39C7809A4228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28F71B-D424-4AF3-91CB-8E0E3D43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A0A1A-E6EE-4E34-BADB-FDB351CB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BA94-AB28-4BAE-9FAB-42A43A527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0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6183A-0D7D-4A97-A018-E173EB2E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78FFB6-A8AC-4318-AB60-48B013C5E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2FC65-886F-4A1A-98DF-0AE9986C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9CE2-EF24-48A4-80E6-39C7809A4228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3DEB4-2146-4988-AC31-4BDA467E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04197-01AD-4EDA-B767-205A4633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BA94-AB28-4BAE-9FAB-42A43A527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07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0C070-2F85-49C2-886D-70351600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73F5C5-3285-4E58-9495-7CB790E1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FA9775-6C99-4782-9891-2F1C8818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9CE2-EF24-48A4-80E6-39C7809A4228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8521D-E114-43C9-95E1-578BB9D5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8C46C8-7557-4103-BF69-66E93473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BA94-AB28-4BAE-9FAB-42A43A527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24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0B952-8A16-44B3-B52C-B7A38871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788F3-A50D-4DCC-A761-35091A738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2B25DC-9CB5-4606-9774-B4A7FDAB9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47A7D2-0B24-47DA-8210-25DA9EF0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9CE2-EF24-48A4-80E6-39C7809A4228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261050-AAF0-4B0E-B70B-90824027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6E55FD-DB64-4012-8176-5E1EED91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BA94-AB28-4BAE-9FAB-42A43A527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2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21F44-7D0A-4E01-AAC0-1708EC39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C955B1-9202-4B49-BD2A-92C6E17E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D2E04C-BA9B-4754-991F-F696648BB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CD2E87-ED19-42B6-A097-E7F2C43E3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3F9515-51B6-469D-B833-9FD433006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4E3DBF-A451-4C77-89F9-C085B059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9CE2-EF24-48A4-80E6-39C7809A4228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DB3EB6-960E-4255-BFB6-C705EA9B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3B0892-49BB-43DE-A94D-D03D00DE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BA94-AB28-4BAE-9FAB-42A43A527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22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17A6E-32D7-4883-9A5D-738DD82D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B75C9A-DFBD-4FC2-9F45-CB21A483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9CE2-EF24-48A4-80E6-39C7809A4228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424D10-E918-4F58-B92A-CC7BF024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19FE34-6D58-4C25-9A6D-DBC95730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BA94-AB28-4BAE-9FAB-42A43A527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62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869FAF-A0BB-4654-BC60-AE8E0197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9CE2-EF24-48A4-80E6-39C7809A4228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3CBF3B-8963-4773-994B-2B281A98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B39840-D035-46BF-AB61-108ECB15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BA94-AB28-4BAE-9FAB-42A43A527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1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07437-E438-427A-88D6-D9452271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6F51B-FE8F-4F8C-97A3-CCEBBBA8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5052B2-AEED-4B92-81B8-888CA1980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B2C07E-F365-4BC7-89E5-BDF04B78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9CE2-EF24-48A4-80E6-39C7809A4228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F5ECAB-060A-43FD-8068-6AFE57D9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63665-8D61-411D-922A-DB732BA6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BA94-AB28-4BAE-9FAB-42A43A527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3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C20A8-7478-4479-8D61-E151548C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33F0BA-4EFC-4183-BB63-0EB84ACAF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4C7A88-9153-4018-B689-1D9DA77C3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A11DEE-6256-4630-A02F-BBF8E6FF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9CE2-EF24-48A4-80E6-39C7809A4228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7A86FC-6D09-464A-8A0E-8B708E5C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5DE8AC-075B-4ADA-9281-5C9965A3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BA94-AB28-4BAE-9FAB-42A43A527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50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D77C6E-7B9E-4D8D-813B-BDB1A20D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909503-8A6B-4B4E-A67E-B9F7B33CF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87F2E-C8C0-47D8-8D68-40C54D3CB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C9CE2-EF24-48A4-80E6-39C7809A4228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5CA71-839E-44EB-A4D9-2ADF43F91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9B970-CCB3-495A-8540-328E41E26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DBA94-AB28-4BAE-9FAB-42A43A527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79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LM&#31070;&#32463;&#32593;&#32476;&#31639;&#27861;(BP).ppt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ROC(&#28151;&#28102;&#30697;&#38453;).pptx" TargetMode="External"/><Relationship Id="rId4" Type="http://schemas.openxmlformats.org/officeDocument/2006/relationships/hyperlink" Target="CART&#20915;&#31574;&#26641;&#31639;&#27861;(ID3).pptx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9B99DFE-60D6-4EBF-9FA8-C5A14C1B16B1}"/>
              </a:ext>
            </a:extLst>
          </p:cNvPr>
          <p:cNvSpPr/>
          <p:nvPr/>
        </p:nvSpPr>
        <p:spPr>
          <a:xfrm>
            <a:off x="575750" y="634484"/>
            <a:ext cx="68675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/>
              <a:t>5</a:t>
            </a:r>
            <a:r>
              <a:rPr lang="zh-CN" altLang="en-US" sz="4000" dirty="0"/>
              <a:t>、实例</a:t>
            </a:r>
            <a:r>
              <a:rPr lang="en-US" altLang="zh-CN" sz="4000" dirty="0"/>
              <a:t>-</a:t>
            </a:r>
            <a:r>
              <a:rPr lang="zh-CN" altLang="en-US" sz="4000" dirty="0"/>
              <a:t>电力窃漏电用户识别</a:t>
            </a:r>
            <a:endParaRPr lang="en-US" altLang="zh-CN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40D00F-DCEF-4A74-A7F3-F308715967D0}"/>
              </a:ext>
            </a:extLst>
          </p:cNvPr>
          <p:cNvSpPr txBox="1"/>
          <p:nvPr/>
        </p:nvSpPr>
        <p:spPr>
          <a:xfrm>
            <a:off x="1390650" y="2076450"/>
            <a:ext cx="89344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一、挖掘目标：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1</a:t>
            </a:r>
            <a:r>
              <a:rPr lang="zh-CN" altLang="en-US" sz="2800" dirty="0"/>
              <a:t>、归纳出窃漏电用户的</a:t>
            </a:r>
            <a:r>
              <a:rPr lang="zh-CN" altLang="en-US" sz="2800" dirty="0">
                <a:solidFill>
                  <a:srgbClr val="FF0000"/>
                </a:solidFill>
              </a:rPr>
              <a:t>关键特征</a:t>
            </a:r>
            <a:r>
              <a:rPr lang="zh-CN" altLang="en-US" sz="2800" dirty="0"/>
              <a:t>，构建且漏电用户的</a:t>
            </a:r>
            <a:r>
              <a:rPr lang="zh-CN" altLang="en-US" sz="2800" dirty="0">
                <a:solidFill>
                  <a:srgbClr val="FF0000"/>
                </a:solidFill>
              </a:rPr>
              <a:t>识别</a:t>
            </a:r>
            <a:r>
              <a:rPr lang="zh-CN" altLang="en-US" sz="2800" dirty="0"/>
              <a:t>模型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、利用实时监测数据，调用窃漏电用户识别模型</a:t>
            </a:r>
            <a:r>
              <a:rPr lang="zh-CN" altLang="en-US" sz="2800" dirty="0">
                <a:solidFill>
                  <a:srgbClr val="FF0000"/>
                </a:solidFill>
              </a:rPr>
              <a:t>实现实时判断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75DF1D-D0B0-430F-9CC8-64098D123D5B}"/>
              </a:ext>
            </a:extLst>
          </p:cNvPr>
          <p:cNvSpPr txBox="1"/>
          <p:nvPr/>
        </p:nvSpPr>
        <p:spPr>
          <a:xfrm>
            <a:off x="2152650" y="5219699"/>
            <a:ext cx="8934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属于分类与预测的问题</a:t>
            </a:r>
          </a:p>
        </p:txBody>
      </p:sp>
    </p:spTree>
    <p:extLst>
      <p:ext uri="{BB962C8B-B14F-4D97-AF65-F5344CB8AC3E}">
        <p14:creationId xmlns:p14="http://schemas.microsoft.com/office/powerpoint/2010/main" val="341886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3C78F41-1350-4180-B69D-5B378766D2B3}"/>
              </a:ext>
            </a:extLst>
          </p:cNvPr>
          <p:cNvSpPr txBox="1"/>
          <p:nvPr/>
        </p:nvSpPr>
        <p:spPr>
          <a:xfrm>
            <a:off x="742950" y="400050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五、模型构建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39701D-C5CF-487C-8A37-9208CAF4FD37}"/>
              </a:ext>
            </a:extLst>
          </p:cNvPr>
          <p:cNvSpPr/>
          <p:nvPr/>
        </p:nvSpPr>
        <p:spPr>
          <a:xfrm>
            <a:off x="523869" y="2838450"/>
            <a:ext cx="2676529" cy="64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hlinkClick r:id="rId3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LM</a:t>
            </a:r>
            <a:r>
              <a:rPr lang="zh-CN" altLang="en-US" sz="2400" dirty="0">
                <a:solidFill>
                  <a:srgbClr val="FF0000"/>
                </a:solidFill>
                <a:hlinkClick r:id="rId3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神经网络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67267B-3C88-4B70-836E-96EFB58E3B1A}"/>
              </a:ext>
            </a:extLst>
          </p:cNvPr>
          <p:cNvSpPr/>
          <p:nvPr/>
        </p:nvSpPr>
        <p:spPr>
          <a:xfrm>
            <a:off x="5286375" y="2838450"/>
            <a:ext cx="2438401" cy="64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hlinkClick r:id="rId4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</a:t>
            </a:r>
            <a:r>
              <a:rPr lang="zh-CN" altLang="en-US" sz="2400" dirty="0">
                <a:solidFill>
                  <a:srgbClr val="FF0000"/>
                </a:solidFill>
                <a:hlinkClick r:id="rId4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决策树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F2D689-ECEA-4CEF-8C12-78D25D0FF574}"/>
              </a:ext>
            </a:extLst>
          </p:cNvPr>
          <p:cNvSpPr/>
          <p:nvPr/>
        </p:nvSpPr>
        <p:spPr>
          <a:xfrm>
            <a:off x="6096000" y="165674"/>
            <a:ext cx="2247900" cy="81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dataset</a:t>
            </a:r>
            <a:endParaRPr lang="zh-CN" altLang="en-US" sz="32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37EA6EB-01D9-4A21-992B-3E2072FF405D}"/>
              </a:ext>
            </a:extLst>
          </p:cNvPr>
          <p:cNvSpPr/>
          <p:nvPr/>
        </p:nvSpPr>
        <p:spPr>
          <a:xfrm>
            <a:off x="3429000" y="1641656"/>
            <a:ext cx="1562100" cy="815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训练样本（</a:t>
            </a:r>
            <a:r>
              <a:rPr lang="en-US" altLang="zh-CN" dirty="0"/>
              <a:t>80%</a:t>
            </a:r>
            <a:r>
              <a:rPr lang="zh-CN" altLang="en-US" dirty="0"/>
              <a:t>）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7B8CDBB-9E58-4A97-8540-61CD436F8D9E}"/>
              </a:ext>
            </a:extLst>
          </p:cNvPr>
          <p:cNvSpPr/>
          <p:nvPr/>
        </p:nvSpPr>
        <p:spPr>
          <a:xfrm>
            <a:off x="8953499" y="2019300"/>
            <a:ext cx="1562100" cy="819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测试样本（</a:t>
            </a:r>
            <a:r>
              <a:rPr lang="en-US" altLang="zh-CN" dirty="0"/>
              <a:t>20%</a:t>
            </a:r>
            <a:r>
              <a:rPr lang="zh-CN" altLang="en-US" dirty="0"/>
              <a:t>）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D4BEB32-4CD6-4342-8049-42950C30272B}"/>
              </a:ext>
            </a:extLst>
          </p:cNvPr>
          <p:cNvSpPr/>
          <p:nvPr/>
        </p:nvSpPr>
        <p:spPr>
          <a:xfrm>
            <a:off x="1428749" y="4943475"/>
            <a:ext cx="1547813" cy="502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model</a:t>
            </a:r>
            <a:endParaRPr lang="zh-CN" altLang="en-US" sz="2400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CA75F81-8363-4E6C-B9ED-6C812C9B47F4}"/>
              </a:ext>
            </a:extLst>
          </p:cNvPr>
          <p:cNvSpPr/>
          <p:nvPr/>
        </p:nvSpPr>
        <p:spPr>
          <a:xfrm>
            <a:off x="4831555" y="4764041"/>
            <a:ext cx="1547813" cy="502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tree</a:t>
            </a:r>
            <a:endParaRPr lang="zh-CN" altLang="en-US" sz="2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093857A-E934-4941-A497-FB7649A87D34}"/>
              </a:ext>
            </a:extLst>
          </p:cNvPr>
          <p:cNvSpPr/>
          <p:nvPr/>
        </p:nvSpPr>
        <p:spPr>
          <a:xfrm>
            <a:off x="4210050" y="6248400"/>
            <a:ext cx="2152650" cy="50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混淆矩阵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7E3956A-A704-460A-8577-DACC2803D6BD}"/>
              </a:ext>
            </a:extLst>
          </p:cNvPr>
          <p:cNvSpPr/>
          <p:nvPr/>
        </p:nvSpPr>
        <p:spPr>
          <a:xfrm>
            <a:off x="6800849" y="6248400"/>
            <a:ext cx="2152650" cy="50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hlinkClick r:id="rId5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</a:t>
            </a:r>
            <a:r>
              <a:rPr lang="zh-CN" altLang="en-US" dirty="0">
                <a:solidFill>
                  <a:srgbClr val="FF0000"/>
                </a:solidFill>
                <a:hlinkClick r:id="rId5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曲线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4913C0B-493E-4A1E-92BA-677684B4F6AB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4210050" y="984825"/>
            <a:ext cx="3009900" cy="656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B1D6938-B792-48AD-B95C-7B1F79F0528E}"/>
              </a:ext>
            </a:extLst>
          </p:cNvPr>
          <p:cNvCxnSpPr>
            <a:stCxn id="8" idx="2"/>
            <a:endCxn id="14" idx="0"/>
          </p:cNvCxnSpPr>
          <p:nvPr/>
        </p:nvCxnSpPr>
        <p:spPr>
          <a:xfrm>
            <a:off x="7219950" y="984825"/>
            <a:ext cx="2514599" cy="103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B1BB5F42-B2E4-4D23-B44A-8D68C99020BC}"/>
              </a:ext>
            </a:extLst>
          </p:cNvPr>
          <p:cNvSpPr/>
          <p:nvPr/>
        </p:nvSpPr>
        <p:spPr>
          <a:xfrm>
            <a:off x="3657600" y="3771900"/>
            <a:ext cx="1333500" cy="625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Training </a:t>
            </a:r>
            <a:endParaRPr lang="zh-CN" altLang="en-US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E37497C-F2AA-4E01-8FB4-7F0C5EB28372}"/>
              </a:ext>
            </a:extLst>
          </p:cNvPr>
          <p:cNvCxnSpPr>
            <a:stCxn id="13" idx="4"/>
            <a:endCxn id="53" idx="0"/>
          </p:cNvCxnSpPr>
          <p:nvPr/>
        </p:nvCxnSpPr>
        <p:spPr>
          <a:xfrm>
            <a:off x="4210050" y="2457450"/>
            <a:ext cx="114300" cy="131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F616ED0-29B5-4501-B99F-2A33D812EE3A}"/>
              </a:ext>
            </a:extLst>
          </p:cNvPr>
          <p:cNvCxnSpPr>
            <a:stCxn id="5" idx="2"/>
            <a:endCxn id="34" idx="0"/>
          </p:cNvCxnSpPr>
          <p:nvPr/>
        </p:nvCxnSpPr>
        <p:spPr>
          <a:xfrm>
            <a:off x="1862134" y="3485212"/>
            <a:ext cx="340522" cy="145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5EEE5C5-A0DA-4047-B9A0-7CDD4D1AEE73}"/>
              </a:ext>
            </a:extLst>
          </p:cNvPr>
          <p:cNvCxnSpPr>
            <a:stCxn id="53" idx="2"/>
            <a:endCxn id="34" idx="0"/>
          </p:cNvCxnSpPr>
          <p:nvPr/>
        </p:nvCxnSpPr>
        <p:spPr>
          <a:xfrm flipH="1">
            <a:off x="2202656" y="4397195"/>
            <a:ext cx="2121694" cy="54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32035E54-A750-4704-AD7B-7C72E93020D9}"/>
              </a:ext>
            </a:extLst>
          </p:cNvPr>
          <p:cNvCxnSpPr>
            <a:endCxn id="35" idx="0"/>
          </p:cNvCxnSpPr>
          <p:nvPr/>
        </p:nvCxnSpPr>
        <p:spPr>
          <a:xfrm flipH="1">
            <a:off x="5605462" y="3343878"/>
            <a:ext cx="57151" cy="142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7E187A0-A034-4CA0-9D91-B3CB0C8E59D8}"/>
              </a:ext>
            </a:extLst>
          </p:cNvPr>
          <p:cNvCxnSpPr>
            <a:stCxn id="53" idx="2"/>
            <a:endCxn id="35" idx="0"/>
          </p:cNvCxnSpPr>
          <p:nvPr/>
        </p:nvCxnSpPr>
        <p:spPr>
          <a:xfrm>
            <a:off x="4324350" y="4397195"/>
            <a:ext cx="1281112" cy="36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EB891A0-58AE-4C95-AD75-BE39404D8DE3}"/>
              </a:ext>
            </a:extLst>
          </p:cNvPr>
          <p:cNvCxnSpPr>
            <a:stCxn id="14" idx="4"/>
            <a:endCxn id="36" idx="0"/>
          </p:cNvCxnSpPr>
          <p:nvPr/>
        </p:nvCxnSpPr>
        <p:spPr>
          <a:xfrm flipH="1">
            <a:off x="5286375" y="2838450"/>
            <a:ext cx="4448174" cy="340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258FB4E-F297-407F-84CB-3A6F364A0EA1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>
            <a:off x="2202656" y="5446157"/>
            <a:ext cx="3083719" cy="80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5F4623F-B044-4F6E-AF61-5365301E8604}"/>
              </a:ext>
            </a:extLst>
          </p:cNvPr>
          <p:cNvCxnSpPr>
            <a:stCxn id="35" idx="2"/>
          </p:cNvCxnSpPr>
          <p:nvPr/>
        </p:nvCxnSpPr>
        <p:spPr>
          <a:xfrm flipH="1">
            <a:off x="5286375" y="5266723"/>
            <a:ext cx="319087" cy="107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9390225-46E9-49D3-8FB6-38FD00178701}"/>
              </a:ext>
            </a:extLst>
          </p:cNvPr>
          <p:cNvCxnSpPr>
            <a:stCxn id="35" idx="2"/>
            <a:endCxn id="37" idx="0"/>
          </p:cNvCxnSpPr>
          <p:nvPr/>
        </p:nvCxnSpPr>
        <p:spPr>
          <a:xfrm>
            <a:off x="5605462" y="5266723"/>
            <a:ext cx="2271712" cy="98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E2DA760F-5F71-4D18-823B-D1402C8E8760}"/>
              </a:ext>
            </a:extLst>
          </p:cNvPr>
          <p:cNvCxnSpPr>
            <a:stCxn id="14" idx="4"/>
            <a:endCxn id="37" idx="0"/>
          </p:cNvCxnSpPr>
          <p:nvPr/>
        </p:nvCxnSpPr>
        <p:spPr>
          <a:xfrm flipH="1">
            <a:off x="7877174" y="2838450"/>
            <a:ext cx="1857375" cy="340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E6015A1-2356-41D2-8BBD-C9EE05B0C4CD}"/>
              </a:ext>
            </a:extLst>
          </p:cNvPr>
          <p:cNvCxnSpPr>
            <a:stCxn id="34" idx="2"/>
          </p:cNvCxnSpPr>
          <p:nvPr/>
        </p:nvCxnSpPr>
        <p:spPr>
          <a:xfrm>
            <a:off x="2202656" y="5446157"/>
            <a:ext cx="5788818" cy="80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37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D9C62E-CBD6-4AF7-BE5D-420C5C64D651}"/>
              </a:ext>
            </a:extLst>
          </p:cNvPr>
          <p:cNvSpPr txBox="1"/>
          <p:nvPr/>
        </p:nvSpPr>
        <p:spPr>
          <a:xfrm>
            <a:off x="571500" y="361950"/>
            <a:ext cx="552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</a:t>
            </a:r>
            <a:r>
              <a:rPr lang="zh-CN" altLang="en-US" sz="3600" dirty="0"/>
              <a:t>、数据划分代码实现：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90025C-49A3-4D95-9736-47966F5DE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78" y="1238357"/>
            <a:ext cx="11841644" cy="438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78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08101B-B643-4CD1-8B7B-27C698E97EE7}"/>
              </a:ext>
            </a:extLst>
          </p:cNvPr>
          <p:cNvSpPr txBox="1"/>
          <p:nvPr/>
        </p:nvSpPr>
        <p:spPr>
          <a:xfrm>
            <a:off x="571500" y="361950"/>
            <a:ext cx="552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</a:t>
            </a:r>
            <a:r>
              <a:rPr lang="zh-CN" altLang="en-US" sz="3600" dirty="0"/>
              <a:t>、</a:t>
            </a:r>
            <a:r>
              <a:rPr lang="en-US" altLang="zh-CN" sz="3600" dirty="0"/>
              <a:t>LM</a:t>
            </a:r>
            <a:r>
              <a:rPr lang="zh-CN" altLang="en-US" sz="3600" dirty="0"/>
              <a:t>神经网络算法实现：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BD7C28-E55F-4FCF-AADF-F0095D9D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97" y="967739"/>
            <a:ext cx="8791103" cy="58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11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975A592-6466-4DF7-AF1C-2594ACA75FB0}"/>
              </a:ext>
            </a:extLst>
          </p:cNvPr>
          <p:cNvSpPr txBox="1"/>
          <p:nvPr/>
        </p:nvSpPr>
        <p:spPr>
          <a:xfrm>
            <a:off x="571500" y="361950"/>
            <a:ext cx="552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3</a:t>
            </a:r>
            <a:r>
              <a:rPr lang="zh-CN" altLang="en-US" sz="3600" dirty="0"/>
              <a:t>、</a:t>
            </a:r>
            <a:r>
              <a:rPr lang="en-US" altLang="zh-CN" sz="3600" dirty="0"/>
              <a:t>CART</a:t>
            </a:r>
            <a:r>
              <a:rPr lang="zh-CN" altLang="en-US" sz="3600" dirty="0"/>
              <a:t>决策树算法实现：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56518E-9EB0-40BC-A292-888702314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19" y="1362280"/>
            <a:ext cx="11243161" cy="492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0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798ACA5-3A07-4F2F-9510-2FE3B177CEAD}"/>
              </a:ext>
            </a:extLst>
          </p:cNvPr>
          <p:cNvSpPr txBox="1"/>
          <p:nvPr/>
        </p:nvSpPr>
        <p:spPr>
          <a:xfrm>
            <a:off x="742950" y="400050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六、模型评价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4471154-24F6-405F-A4C5-F80ACDFE5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5" y="984825"/>
            <a:ext cx="4842515" cy="484251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9186553-816B-4CF8-BAF3-EFB5B079A2F7}"/>
              </a:ext>
            </a:extLst>
          </p:cNvPr>
          <p:cNvSpPr txBox="1"/>
          <p:nvPr/>
        </p:nvSpPr>
        <p:spPr>
          <a:xfrm>
            <a:off x="1714500" y="5905500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LM</a:t>
            </a:r>
            <a:r>
              <a:rPr lang="zh-CN" altLang="en-US" dirty="0"/>
              <a:t>混淆矩阵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E2A70E2-2019-4EB2-9918-044EBBEE1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56224"/>
            <a:ext cx="5071116" cy="507111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2F714DD-8A5D-4B96-B661-544A5485AC08}"/>
              </a:ext>
            </a:extLst>
          </p:cNvPr>
          <p:cNvSpPr txBox="1"/>
          <p:nvPr/>
        </p:nvSpPr>
        <p:spPr>
          <a:xfrm>
            <a:off x="7650483" y="5917110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CART</a:t>
            </a:r>
            <a:r>
              <a:rPr lang="zh-CN" altLang="en-US" dirty="0"/>
              <a:t>混淆矩阵</a:t>
            </a:r>
          </a:p>
        </p:txBody>
      </p:sp>
    </p:spTree>
    <p:extLst>
      <p:ext uri="{BB962C8B-B14F-4D97-AF65-F5344CB8AC3E}">
        <p14:creationId xmlns:p14="http://schemas.microsoft.com/office/powerpoint/2010/main" val="1882918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337991-D770-4FA4-8732-F9A514494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4" y="777235"/>
            <a:ext cx="6393186" cy="47948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5BE2690-8B40-4EC8-B4B5-A243D2D5F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980115"/>
            <a:ext cx="5852172" cy="43891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CAFC281-FD9C-43DC-A441-3021833AE218}"/>
              </a:ext>
            </a:extLst>
          </p:cNvPr>
          <p:cNvSpPr txBox="1"/>
          <p:nvPr/>
        </p:nvSpPr>
        <p:spPr>
          <a:xfrm>
            <a:off x="2381250" y="5746430"/>
            <a:ext cx="417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LM ROC</a:t>
            </a:r>
            <a:r>
              <a:rPr lang="zh-CN" altLang="en-US" dirty="0"/>
              <a:t>曲线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CE49EC-A0A2-43D9-A345-26A734FD5475}"/>
              </a:ext>
            </a:extLst>
          </p:cNvPr>
          <p:cNvSpPr txBox="1"/>
          <p:nvPr/>
        </p:nvSpPr>
        <p:spPr>
          <a:xfrm>
            <a:off x="8496300" y="5693219"/>
            <a:ext cx="417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CART ROC</a:t>
            </a:r>
            <a:r>
              <a:rPr lang="zh-CN" altLang="en-US" dirty="0"/>
              <a:t>曲线</a:t>
            </a:r>
          </a:p>
        </p:txBody>
      </p:sp>
    </p:spTree>
    <p:extLst>
      <p:ext uri="{BB962C8B-B14F-4D97-AF65-F5344CB8AC3E}">
        <p14:creationId xmlns:p14="http://schemas.microsoft.com/office/powerpoint/2010/main" val="627308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E94687-3B5A-4D97-B340-AB59456AC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3843" y="3022651"/>
            <a:ext cx="12605843" cy="16231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D297137-7901-47A0-83AA-51C348DC912A}"/>
              </a:ext>
            </a:extLst>
          </p:cNvPr>
          <p:cNvSpPr txBox="1"/>
          <p:nvPr/>
        </p:nvSpPr>
        <p:spPr>
          <a:xfrm>
            <a:off x="685800" y="762000"/>
            <a:ext cx="826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结论：选用</a:t>
            </a:r>
            <a:r>
              <a:rPr lang="en-US" altLang="zh-CN" sz="3600" dirty="0"/>
              <a:t>LM</a:t>
            </a:r>
            <a:r>
              <a:rPr lang="zh-CN" altLang="en-US" sz="3600" dirty="0"/>
              <a:t>神经网络模型</a:t>
            </a:r>
          </a:p>
        </p:txBody>
      </p:sp>
    </p:spTree>
    <p:extLst>
      <p:ext uri="{BB962C8B-B14F-4D97-AF65-F5344CB8AC3E}">
        <p14:creationId xmlns:p14="http://schemas.microsoft.com/office/powerpoint/2010/main" val="254986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B35AB5-4AFA-4069-AFD1-EBFE55A374BF}"/>
              </a:ext>
            </a:extLst>
          </p:cNvPr>
          <p:cNvSpPr txBox="1"/>
          <p:nvPr/>
        </p:nvSpPr>
        <p:spPr>
          <a:xfrm>
            <a:off x="819150" y="666750"/>
            <a:ext cx="8743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二、数据抽取：</a:t>
            </a:r>
            <a:endParaRPr lang="en-US" altLang="zh-CN" sz="2800" dirty="0"/>
          </a:p>
          <a:p>
            <a:r>
              <a:rPr lang="en-US" altLang="zh-CN" sz="2800" dirty="0"/>
              <a:t>1</a:t>
            </a:r>
            <a:r>
              <a:rPr lang="zh-CN" altLang="en-US" sz="2800" dirty="0"/>
              <a:t>、从营销系统抽取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、从计量自动化系统采集、电量、负荷等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8CEB90-B5EC-4D3E-A8BF-3F6A71F39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874819" y="-700458"/>
            <a:ext cx="4442362" cy="1003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3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1EDCD9-A20B-4C62-B2A0-DE841CE94574}"/>
              </a:ext>
            </a:extLst>
          </p:cNvPr>
          <p:cNvSpPr txBox="1"/>
          <p:nvPr/>
        </p:nvSpPr>
        <p:spPr>
          <a:xfrm>
            <a:off x="742950" y="400050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三、数据探索：分布分析</a:t>
            </a:r>
            <a:r>
              <a:rPr lang="en-US" altLang="zh-CN" sz="3200" dirty="0"/>
              <a:t>+</a:t>
            </a:r>
            <a:r>
              <a:rPr lang="zh-CN" altLang="en-US" sz="3200" dirty="0"/>
              <a:t>周期性分析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D2D7FF-9A98-471B-9618-45C9AB7C0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57" y="971876"/>
            <a:ext cx="9198532" cy="56384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78822DC-F014-41BC-926F-D6EAE1A5F5B3}"/>
              </a:ext>
            </a:extLst>
          </p:cNvPr>
          <p:cNvSpPr txBox="1"/>
          <p:nvPr/>
        </p:nvSpPr>
        <p:spPr>
          <a:xfrm>
            <a:off x="10689788" y="1409700"/>
            <a:ext cx="1292662" cy="3810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dirty="0"/>
              <a:t>探索与预测无关的数据！！</a:t>
            </a:r>
          </a:p>
        </p:txBody>
      </p:sp>
    </p:spTree>
    <p:extLst>
      <p:ext uri="{BB962C8B-B14F-4D97-AF65-F5344CB8AC3E}">
        <p14:creationId xmlns:p14="http://schemas.microsoft.com/office/powerpoint/2010/main" val="126213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A6E2D76-66E4-4226-9FA4-43793303E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98" y="347983"/>
            <a:ext cx="10846003" cy="651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9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2213478-1B39-4521-AC0F-AE2D9026C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21" y="380300"/>
            <a:ext cx="9157779" cy="577314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34C65BE-42A3-42DA-91B4-B6070223A815}"/>
              </a:ext>
            </a:extLst>
          </p:cNvPr>
          <p:cNvSpPr txBox="1"/>
          <p:nvPr/>
        </p:nvSpPr>
        <p:spPr>
          <a:xfrm>
            <a:off x="1162050" y="6293034"/>
            <a:ext cx="956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分析结论：正常用电到窃漏电过程是用电量持续下降的过程。</a:t>
            </a:r>
          </a:p>
        </p:txBody>
      </p:sp>
    </p:spTree>
    <p:extLst>
      <p:ext uri="{BB962C8B-B14F-4D97-AF65-F5344CB8AC3E}">
        <p14:creationId xmlns:p14="http://schemas.microsoft.com/office/powerpoint/2010/main" val="309783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CB5728C-438F-48F1-9EB7-E04A78FE0E04}"/>
              </a:ext>
            </a:extLst>
          </p:cNvPr>
          <p:cNvSpPr txBox="1"/>
          <p:nvPr/>
        </p:nvSpPr>
        <p:spPr>
          <a:xfrm>
            <a:off x="742950" y="400050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四、数据预处理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1C7A8B8F-C446-46AC-B610-1A3BD4FB2634}"/>
              </a:ext>
            </a:extLst>
          </p:cNvPr>
          <p:cNvGraphicFramePr/>
          <p:nvPr>
            <p:extLst/>
          </p:nvPr>
        </p:nvGraphicFramePr>
        <p:xfrm>
          <a:off x="2032000" y="103928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222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34E445-8706-4965-9B6A-D00B16D43490}"/>
              </a:ext>
            </a:extLst>
          </p:cNvPr>
          <p:cNvSpPr txBox="1"/>
          <p:nvPr/>
        </p:nvSpPr>
        <p:spPr>
          <a:xfrm>
            <a:off x="762000" y="400050"/>
            <a:ext cx="415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拉格朗日插值算法实现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03953C-F49E-4AA1-9485-8892E4594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480" y="880166"/>
            <a:ext cx="8772069" cy="597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6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635E5F-5281-421A-96B9-445F41314F25}"/>
              </a:ext>
            </a:extLst>
          </p:cNvPr>
          <p:cNvSpPr txBox="1"/>
          <p:nvPr/>
        </p:nvSpPr>
        <p:spPr>
          <a:xfrm>
            <a:off x="381000" y="245417"/>
            <a:ext cx="413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拉格朗日插补法结果对比图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C4DDBDD-AEB8-44F2-9D68-A396F18A4D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4350" y="1162050"/>
          <a:ext cx="3657600" cy="4953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650554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7540118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47782126"/>
                    </a:ext>
                  </a:extLst>
                </a:gridCol>
              </a:tblGrid>
              <a:tr h="450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235.8333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324.0343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478.3231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5416382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236.2708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325.6379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515.4564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6368557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238.0521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328.0897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517.0909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6489565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235.9063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514.89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8728763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236.7604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268.8324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5463131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404.048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486.0912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4194177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237.4167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391.2652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516.233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6277815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238.6563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380.8241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4937712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237.6042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388.023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435.3508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5695077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238.0313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206.4349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487.675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679348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235.0729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814091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23C81255-3534-4B60-ACD1-A7DC3CDB1E18}"/>
              </a:ext>
            </a:extLst>
          </p:cNvPr>
          <p:cNvSpPr txBox="1"/>
          <p:nvPr/>
        </p:nvSpPr>
        <p:spPr>
          <a:xfrm>
            <a:off x="1504950" y="6191255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插值前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7450745-8471-4D24-8B97-1B4D3409AD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24700" y="1009650"/>
          <a:ext cx="3352800" cy="5105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1053278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392745579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231036337"/>
                    </a:ext>
                  </a:extLst>
                </a:gridCol>
              </a:tblGrid>
              <a:tr h="46412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235.8333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324.0343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478.3231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2594485"/>
                  </a:ext>
                </a:extLst>
              </a:tr>
              <a:tr h="46412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236.2708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325.6379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515.4564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1112334"/>
                  </a:ext>
                </a:extLst>
              </a:tr>
              <a:tr h="46412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238.0521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328.0897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517.0909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5304002"/>
                  </a:ext>
                </a:extLst>
              </a:tr>
              <a:tr h="46412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235.9063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203.4621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514.89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9505909"/>
                  </a:ext>
                </a:extLst>
              </a:tr>
              <a:tr h="46412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236.7604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268.8324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493.3526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4514908"/>
                  </a:ext>
                </a:extLst>
              </a:tr>
              <a:tr h="46412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237.1512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404.048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486.0912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0855040"/>
                  </a:ext>
                </a:extLst>
              </a:tr>
              <a:tr h="46412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237.4167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391.2652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516.233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7504457"/>
                  </a:ext>
                </a:extLst>
              </a:tr>
              <a:tr h="46412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238.6563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380.8241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493.3424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488665"/>
                  </a:ext>
                </a:extLst>
              </a:tr>
              <a:tr h="46412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237.6042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388.023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435.3508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1552210"/>
                  </a:ext>
                </a:extLst>
              </a:tr>
              <a:tr h="46412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238.0313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206.4349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487.675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67665"/>
                  </a:ext>
                </a:extLst>
              </a:tr>
              <a:tr h="46412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235.0729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237.3481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 dirty="0">
                          <a:effectLst/>
                        </a:rPr>
                        <a:t>609.1936</a:t>
                      </a:r>
                      <a:endParaRPr lang="en-US" altLang="zh-C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86887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8780C35-4678-47FF-B4BA-0D8FDAB31AD0}"/>
              </a:ext>
            </a:extLst>
          </p:cNvPr>
          <p:cNvSpPr txBox="1"/>
          <p:nvPr/>
        </p:nvSpPr>
        <p:spPr>
          <a:xfrm>
            <a:off x="8020050" y="6191255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插值后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8D0B908-1BEB-4B8A-AF17-104B3F9BD5FC}"/>
              </a:ext>
            </a:extLst>
          </p:cNvPr>
          <p:cNvSpPr/>
          <p:nvPr/>
        </p:nvSpPr>
        <p:spPr>
          <a:xfrm>
            <a:off x="4343400" y="3429000"/>
            <a:ext cx="2114550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7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9B4D0B-64B8-4F01-8071-E57B046B950A}"/>
              </a:ext>
            </a:extLst>
          </p:cNvPr>
          <p:cNvSpPr txBox="1"/>
          <p:nvPr/>
        </p:nvSpPr>
        <p:spPr>
          <a:xfrm>
            <a:off x="762000" y="266700"/>
            <a:ext cx="6743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根据数据变换得到的数据取专家样本数据（</a:t>
            </a:r>
            <a:r>
              <a:rPr lang="en-US" altLang="zh-CN" sz="2800" dirty="0"/>
              <a:t>291</a:t>
            </a:r>
            <a:r>
              <a:rPr lang="zh-CN" altLang="en-US" sz="2800" dirty="0"/>
              <a:t>个样本）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2BB58EE-2972-4888-A6A9-39A18356F7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6050" y="1220806"/>
          <a:ext cx="10147300" cy="5604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22700">
                  <a:extLst>
                    <a:ext uri="{9D8B030D-6E8A-4147-A177-3AD203B41FA5}">
                      <a16:colId xmlns:a16="http://schemas.microsoft.com/office/drawing/2014/main" val="83634932"/>
                    </a:ext>
                  </a:extLst>
                </a:gridCol>
                <a:gridCol w="2465768">
                  <a:extLst>
                    <a:ext uri="{9D8B030D-6E8A-4147-A177-3AD203B41FA5}">
                      <a16:colId xmlns:a16="http://schemas.microsoft.com/office/drawing/2014/main" val="1287247625"/>
                    </a:ext>
                  </a:extLst>
                </a:gridCol>
                <a:gridCol w="1929416">
                  <a:extLst>
                    <a:ext uri="{9D8B030D-6E8A-4147-A177-3AD203B41FA5}">
                      <a16:colId xmlns:a16="http://schemas.microsoft.com/office/drawing/2014/main" val="4113286680"/>
                    </a:ext>
                  </a:extLst>
                </a:gridCol>
                <a:gridCol w="1929416">
                  <a:extLst>
                    <a:ext uri="{9D8B030D-6E8A-4147-A177-3AD203B41FA5}">
                      <a16:colId xmlns:a16="http://schemas.microsoft.com/office/drawing/2014/main" val="2011192745"/>
                    </a:ext>
                  </a:extLst>
                </a:gridCol>
              </a:tblGrid>
              <a:tr h="7256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u="none" strike="noStrike">
                          <a:effectLst/>
                        </a:rPr>
                        <a:t>电量趋势下降指标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u="none" strike="noStrike">
                          <a:effectLst/>
                        </a:rPr>
                        <a:t>线损指标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u="none" strike="noStrike">
                          <a:effectLst/>
                        </a:rPr>
                        <a:t>告警类指标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u="none" strike="noStrike">
                          <a:effectLst/>
                        </a:rPr>
                        <a:t>是否窃漏电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2412842"/>
                  </a:ext>
                </a:extLst>
              </a:tr>
              <a:tr h="36633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1007330"/>
                  </a:ext>
                </a:extLst>
              </a:tr>
              <a:tr h="36633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0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4169473"/>
                  </a:ext>
                </a:extLst>
              </a:tr>
              <a:tr h="36633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8995325"/>
                  </a:ext>
                </a:extLst>
              </a:tr>
              <a:tr h="36633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0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4390958"/>
                  </a:ext>
                </a:extLst>
              </a:tr>
              <a:tr h="36633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3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8860075"/>
                  </a:ext>
                </a:extLst>
              </a:tr>
              <a:tr h="36633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0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4780564"/>
                  </a:ext>
                </a:extLst>
              </a:tr>
              <a:tr h="36633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0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8163413"/>
                  </a:ext>
                </a:extLst>
              </a:tr>
              <a:tr h="36633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3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3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348764"/>
                  </a:ext>
                </a:extLst>
              </a:tr>
              <a:tr h="36633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3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0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0428165"/>
                  </a:ext>
                </a:extLst>
              </a:tr>
              <a:tr h="36633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5258170"/>
                  </a:ext>
                </a:extLst>
              </a:tr>
              <a:tr h="36633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9174745"/>
                  </a:ext>
                </a:extLst>
              </a:tr>
              <a:tr h="36633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3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2814210"/>
                  </a:ext>
                </a:extLst>
              </a:tr>
              <a:tr h="36633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0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3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0269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93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宽屏</PresentationFormat>
  <Paragraphs>179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璐</dc:creator>
  <cp:lastModifiedBy>王 璐</cp:lastModifiedBy>
  <cp:revision>2</cp:revision>
  <dcterms:created xsi:type="dcterms:W3CDTF">2018-10-20T07:50:11Z</dcterms:created>
  <dcterms:modified xsi:type="dcterms:W3CDTF">2018-10-20T07:57:02Z</dcterms:modified>
</cp:coreProperties>
</file>