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695" autoAdjust="0"/>
  </p:normalViewPr>
  <p:slideViewPr>
    <p:cSldViewPr snapToGrid="0">
      <p:cViewPr varScale="1">
        <p:scale>
          <a:sx n="52" d="100"/>
          <a:sy n="52" d="100"/>
        </p:scale>
        <p:origin x="14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1B0AC-BAA5-45C2-B69A-F9A426F6B870}" type="datetimeFigureOut">
              <a:rPr lang="zh-CN" altLang="en-US" smtClean="0"/>
              <a:t>2018/11/13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05EA25-C9B6-48E5-BAD6-BAF35E274815}" type="slidenum">
              <a:rPr lang="zh-CN" altLang="en-US" smtClean="0"/>
              <a:t>‹#›</a:t>
            </a:fld>
            <a:endParaRPr lang="zh-CN" altLang="en-US"/>
          </a:p>
        </p:txBody>
      </p:sp>
    </p:spTree>
    <p:extLst>
      <p:ext uri="{BB962C8B-B14F-4D97-AF65-F5344CB8AC3E}">
        <p14:creationId xmlns:p14="http://schemas.microsoft.com/office/powerpoint/2010/main" val="891798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r>
              <a:rPr lang="en-US" altLang="zh-CN" dirty="0"/>
              <a:t>https://blog.csdn.net/qq_36330643/article/details/77415451</a:t>
            </a:r>
          </a:p>
          <a:p>
            <a:r>
              <a:rPr lang="en-US" altLang="zh-CN" dirty="0"/>
              <a:t>https://blog.csdn.net/u011331731/article/details/72832300</a:t>
            </a:r>
          </a:p>
          <a:p>
            <a:r>
              <a:rPr lang="en-US" altLang="zh-CN" dirty="0"/>
              <a:t>https://www.cnblogs.com/lvlvlvlvlv/p/5856986.html</a:t>
            </a:r>
            <a:endParaRPr lang="zh-CN" altLang="en-US" dirty="0"/>
          </a:p>
        </p:txBody>
      </p:sp>
      <p:sp>
        <p:nvSpPr>
          <p:cNvPr id="4" name="灯片编号占位符 3"/>
          <p:cNvSpPr>
            <a:spLocks noGrp="1"/>
          </p:cNvSpPr>
          <p:nvPr>
            <p:ph type="sldNum" sz="quarter" idx="5"/>
          </p:nvPr>
        </p:nvSpPr>
        <p:spPr/>
        <p:txBody>
          <a:bodyPr/>
          <a:lstStyle/>
          <a:p>
            <a:fld id="{FF05EA25-C9B6-48E5-BAD6-BAF35E274815}" type="slidenum">
              <a:rPr lang="zh-CN" altLang="en-US" smtClean="0"/>
              <a:t>1</a:t>
            </a:fld>
            <a:endParaRPr lang="zh-CN" altLang="en-US"/>
          </a:p>
        </p:txBody>
      </p:sp>
    </p:spTree>
    <p:extLst>
      <p:ext uri="{BB962C8B-B14F-4D97-AF65-F5344CB8AC3E}">
        <p14:creationId xmlns:p14="http://schemas.microsoft.com/office/powerpoint/2010/main" val="79955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ID3</a:t>
            </a:r>
            <a:r>
              <a:rPr lang="zh-CN" altLang="en-US" dirty="0"/>
              <a:t>算法的核心就在选择合适的属性节点及其顺序来构建决策树</a:t>
            </a:r>
          </a:p>
        </p:txBody>
      </p:sp>
      <p:sp>
        <p:nvSpPr>
          <p:cNvPr id="4" name="灯片编号占位符 3"/>
          <p:cNvSpPr>
            <a:spLocks noGrp="1"/>
          </p:cNvSpPr>
          <p:nvPr>
            <p:ph type="sldNum" sz="quarter" idx="5"/>
          </p:nvPr>
        </p:nvSpPr>
        <p:spPr/>
        <p:txBody>
          <a:bodyPr/>
          <a:lstStyle/>
          <a:p>
            <a:fld id="{FF05EA25-C9B6-48E5-BAD6-BAF35E274815}" type="slidenum">
              <a:rPr lang="zh-CN" altLang="en-US" smtClean="0"/>
              <a:t>4</a:t>
            </a:fld>
            <a:endParaRPr lang="zh-CN" altLang="en-US"/>
          </a:p>
        </p:txBody>
      </p:sp>
    </p:spTree>
    <p:extLst>
      <p:ext uri="{BB962C8B-B14F-4D97-AF65-F5344CB8AC3E}">
        <p14:creationId xmlns:p14="http://schemas.microsoft.com/office/powerpoint/2010/main" val="1899323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ID3</a:t>
            </a:r>
            <a:r>
              <a:rPr lang="zh-CN" altLang="en-US" dirty="0"/>
              <a:t>只能分类</a:t>
            </a:r>
          </a:p>
        </p:txBody>
      </p:sp>
      <p:sp>
        <p:nvSpPr>
          <p:cNvPr id="4" name="灯片编号占位符 3"/>
          <p:cNvSpPr>
            <a:spLocks noGrp="1"/>
          </p:cNvSpPr>
          <p:nvPr>
            <p:ph type="sldNum" sz="quarter" idx="5"/>
          </p:nvPr>
        </p:nvSpPr>
        <p:spPr/>
        <p:txBody>
          <a:bodyPr/>
          <a:lstStyle/>
          <a:p>
            <a:fld id="{FF05EA25-C9B6-48E5-BAD6-BAF35E274815}" type="slidenum">
              <a:rPr lang="zh-CN" altLang="en-US" smtClean="0"/>
              <a:t>5</a:t>
            </a:fld>
            <a:endParaRPr lang="zh-CN" altLang="en-US"/>
          </a:p>
        </p:txBody>
      </p:sp>
    </p:spTree>
    <p:extLst>
      <p:ext uri="{BB962C8B-B14F-4D97-AF65-F5344CB8AC3E}">
        <p14:creationId xmlns:p14="http://schemas.microsoft.com/office/powerpoint/2010/main" val="1619415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属性是按照顺序一层层，着重划分属性值，选属性值！不选属性</a:t>
            </a:r>
          </a:p>
        </p:txBody>
      </p:sp>
      <p:sp>
        <p:nvSpPr>
          <p:cNvPr id="4" name="灯片编号占位符 3"/>
          <p:cNvSpPr>
            <a:spLocks noGrp="1"/>
          </p:cNvSpPr>
          <p:nvPr>
            <p:ph type="sldNum" sz="quarter" idx="5"/>
          </p:nvPr>
        </p:nvSpPr>
        <p:spPr/>
        <p:txBody>
          <a:bodyPr/>
          <a:lstStyle/>
          <a:p>
            <a:fld id="{FF05EA25-C9B6-48E5-BAD6-BAF35E274815}" type="slidenum">
              <a:rPr lang="zh-CN" altLang="en-US" smtClean="0"/>
              <a:t>6</a:t>
            </a:fld>
            <a:endParaRPr lang="zh-CN" altLang="en-US"/>
          </a:p>
        </p:txBody>
      </p:sp>
    </p:spTree>
    <p:extLst>
      <p:ext uri="{BB962C8B-B14F-4D97-AF65-F5344CB8AC3E}">
        <p14:creationId xmlns:p14="http://schemas.microsoft.com/office/powerpoint/2010/main" val="220350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05EA25-C9B6-48E5-BAD6-BAF35E274815}" type="slidenum">
              <a:rPr lang="zh-CN" altLang="en-US" smtClean="0"/>
              <a:t>7</a:t>
            </a:fld>
            <a:endParaRPr lang="zh-CN" altLang="en-US"/>
          </a:p>
        </p:txBody>
      </p:sp>
    </p:spTree>
    <p:extLst>
      <p:ext uri="{BB962C8B-B14F-4D97-AF65-F5344CB8AC3E}">
        <p14:creationId xmlns:p14="http://schemas.microsoft.com/office/powerpoint/2010/main" val="2071494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T(i+1)</a:t>
            </a:r>
            <a:r>
              <a:rPr lang="zh-CN" altLang="en-US" dirty="0"/>
              <a:t>总是从</a:t>
            </a:r>
            <a:r>
              <a:rPr lang="en-US" altLang="zh-CN" dirty="0" err="1"/>
              <a:t>Ti</a:t>
            </a:r>
            <a:r>
              <a:rPr lang="zh-CN" altLang="en-US" dirty="0"/>
              <a:t>生成</a:t>
            </a:r>
          </a:p>
        </p:txBody>
      </p:sp>
      <p:sp>
        <p:nvSpPr>
          <p:cNvPr id="4" name="灯片编号占位符 3"/>
          <p:cNvSpPr>
            <a:spLocks noGrp="1"/>
          </p:cNvSpPr>
          <p:nvPr>
            <p:ph type="sldNum" sz="quarter" idx="5"/>
          </p:nvPr>
        </p:nvSpPr>
        <p:spPr/>
        <p:txBody>
          <a:bodyPr/>
          <a:lstStyle/>
          <a:p>
            <a:fld id="{FF05EA25-C9B6-48E5-BAD6-BAF35E274815}" type="slidenum">
              <a:rPr lang="zh-CN" altLang="en-US" smtClean="0"/>
              <a:t>9</a:t>
            </a:fld>
            <a:endParaRPr lang="zh-CN" altLang="en-US"/>
          </a:p>
        </p:txBody>
      </p:sp>
    </p:spTree>
    <p:extLst>
      <p:ext uri="{BB962C8B-B14F-4D97-AF65-F5344CB8AC3E}">
        <p14:creationId xmlns:p14="http://schemas.microsoft.com/office/powerpoint/2010/main" val="1180546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F19E86-870C-406F-B0A6-09DBDD0DE86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A424936-1FFC-4FA7-B721-BCD6D9D93F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8522B65-9BC8-41DF-B7DC-4AAEAB99651D}"/>
              </a:ext>
            </a:extLst>
          </p:cNvPr>
          <p:cNvSpPr>
            <a:spLocks noGrp="1"/>
          </p:cNvSpPr>
          <p:nvPr>
            <p:ph type="dt" sz="half" idx="10"/>
          </p:nvPr>
        </p:nvSpPr>
        <p:spPr/>
        <p:txBody>
          <a:bodyPr/>
          <a:lstStyle/>
          <a:p>
            <a:fld id="{FB1F3A5C-AEC9-4DAB-9021-18206A0DD402}" type="datetimeFigureOut">
              <a:rPr lang="zh-CN" altLang="en-US" smtClean="0"/>
              <a:t>2018/11/13</a:t>
            </a:fld>
            <a:endParaRPr lang="zh-CN" altLang="en-US"/>
          </a:p>
        </p:txBody>
      </p:sp>
      <p:sp>
        <p:nvSpPr>
          <p:cNvPr id="5" name="页脚占位符 4">
            <a:extLst>
              <a:ext uri="{FF2B5EF4-FFF2-40B4-BE49-F238E27FC236}">
                <a16:creationId xmlns:a16="http://schemas.microsoft.com/office/drawing/2014/main" id="{EF970A12-86A8-4C31-B406-7DDAEA3B81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B5E6BE-F494-457A-AC16-B751AD9D5C3E}"/>
              </a:ext>
            </a:extLst>
          </p:cNvPr>
          <p:cNvSpPr>
            <a:spLocks noGrp="1"/>
          </p:cNvSpPr>
          <p:nvPr>
            <p:ph type="sldNum" sz="quarter" idx="12"/>
          </p:nvPr>
        </p:nvSpPr>
        <p:spPr/>
        <p:txBody>
          <a:bodyPr/>
          <a:lstStyle/>
          <a:p>
            <a:fld id="{F43C08F8-270C-4514-8039-DF7C6ABAF5E2}" type="slidenum">
              <a:rPr lang="zh-CN" altLang="en-US" smtClean="0"/>
              <a:t>‹#›</a:t>
            </a:fld>
            <a:endParaRPr lang="zh-CN" altLang="en-US"/>
          </a:p>
        </p:txBody>
      </p:sp>
    </p:spTree>
    <p:extLst>
      <p:ext uri="{BB962C8B-B14F-4D97-AF65-F5344CB8AC3E}">
        <p14:creationId xmlns:p14="http://schemas.microsoft.com/office/powerpoint/2010/main" val="317367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92FF83-5169-4815-9A95-E97E53C2C34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E5577C9-3B2A-49BE-A3E9-FB76D9B32FE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31B3CE-FBFA-4CA0-B899-42B9A089878B}"/>
              </a:ext>
            </a:extLst>
          </p:cNvPr>
          <p:cNvSpPr>
            <a:spLocks noGrp="1"/>
          </p:cNvSpPr>
          <p:nvPr>
            <p:ph type="dt" sz="half" idx="10"/>
          </p:nvPr>
        </p:nvSpPr>
        <p:spPr/>
        <p:txBody>
          <a:bodyPr/>
          <a:lstStyle/>
          <a:p>
            <a:fld id="{FB1F3A5C-AEC9-4DAB-9021-18206A0DD402}" type="datetimeFigureOut">
              <a:rPr lang="zh-CN" altLang="en-US" smtClean="0"/>
              <a:t>2018/11/13</a:t>
            </a:fld>
            <a:endParaRPr lang="zh-CN" altLang="en-US"/>
          </a:p>
        </p:txBody>
      </p:sp>
      <p:sp>
        <p:nvSpPr>
          <p:cNvPr id="5" name="页脚占位符 4">
            <a:extLst>
              <a:ext uri="{FF2B5EF4-FFF2-40B4-BE49-F238E27FC236}">
                <a16:creationId xmlns:a16="http://schemas.microsoft.com/office/drawing/2014/main" id="{57CF7DBE-533F-4F27-A1A8-E733C51DB3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14929A-B108-4DF7-8A95-AC3F8956685E}"/>
              </a:ext>
            </a:extLst>
          </p:cNvPr>
          <p:cNvSpPr>
            <a:spLocks noGrp="1"/>
          </p:cNvSpPr>
          <p:nvPr>
            <p:ph type="sldNum" sz="quarter" idx="12"/>
          </p:nvPr>
        </p:nvSpPr>
        <p:spPr/>
        <p:txBody>
          <a:bodyPr/>
          <a:lstStyle/>
          <a:p>
            <a:fld id="{F43C08F8-270C-4514-8039-DF7C6ABAF5E2}" type="slidenum">
              <a:rPr lang="zh-CN" altLang="en-US" smtClean="0"/>
              <a:t>‹#›</a:t>
            </a:fld>
            <a:endParaRPr lang="zh-CN" altLang="en-US"/>
          </a:p>
        </p:txBody>
      </p:sp>
    </p:spTree>
    <p:extLst>
      <p:ext uri="{BB962C8B-B14F-4D97-AF65-F5344CB8AC3E}">
        <p14:creationId xmlns:p14="http://schemas.microsoft.com/office/powerpoint/2010/main" val="2526798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9A70C72-A54F-4173-A965-23DBFF878A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DC58A11-35AC-462D-BF0B-D591A173C85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30AA62-0075-4CB0-8BA5-ECD38E39496A}"/>
              </a:ext>
            </a:extLst>
          </p:cNvPr>
          <p:cNvSpPr>
            <a:spLocks noGrp="1"/>
          </p:cNvSpPr>
          <p:nvPr>
            <p:ph type="dt" sz="half" idx="10"/>
          </p:nvPr>
        </p:nvSpPr>
        <p:spPr/>
        <p:txBody>
          <a:bodyPr/>
          <a:lstStyle/>
          <a:p>
            <a:fld id="{FB1F3A5C-AEC9-4DAB-9021-18206A0DD402}" type="datetimeFigureOut">
              <a:rPr lang="zh-CN" altLang="en-US" smtClean="0"/>
              <a:t>2018/11/13</a:t>
            </a:fld>
            <a:endParaRPr lang="zh-CN" altLang="en-US"/>
          </a:p>
        </p:txBody>
      </p:sp>
      <p:sp>
        <p:nvSpPr>
          <p:cNvPr id="5" name="页脚占位符 4">
            <a:extLst>
              <a:ext uri="{FF2B5EF4-FFF2-40B4-BE49-F238E27FC236}">
                <a16:creationId xmlns:a16="http://schemas.microsoft.com/office/drawing/2014/main" id="{0DB7798D-7E0B-4C2B-8C17-EFFC8C14F2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F0166B-4C78-4631-A4E7-976DFFCCC3C7}"/>
              </a:ext>
            </a:extLst>
          </p:cNvPr>
          <p:cNvSpPr>
            <a:spLocks noGrp="1"/>
          </p:cNvSpPr>
          <p:nvPr>
            <p:ph type="sldNum" sz="quarter" idx="12"/>
          </p:nvPr>
        </p:nvSpPr>
        <p:spPr/>
        <p:txBody>
          <a:bodyPr/>
          <a:lstStyle/>
          <a:p>
            <a:fld id="{F43C08F8-270C-4514-8039-DF7C6ABAF5E2}" type="slidenum">
              <a:rPr lang="zh-CN" altLang="en-US" smtClean="0"/>
              <a:t>‹#›</a:t>
            </a:fld>
            <a:endParaRPr lang="zh-CN" altLang="en-US"/>
          </a:p>
        </p:txBody>
      </p:sp>
    </p:spTree>
    <p:extLst>
      <p:ext uri="{BB962C8B-B14F-4D97-AF65-F5344CB8AC3E}">
        <p14:creationId xmlns:p14="http://schemas.microsoft.com/office/powerpoint/2010/main" val="1695875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AED4D-3448-4C19-A175-5CD64F2A63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7125E04-B998-4D6B-A5A0-088B9F408E8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0EADD1A-8EDB-425D-9244-A388E88FAF2F}"/>
              </a:ext>
            </a:extLst>
          </p:cNvPr>
          <p:cNvSpPr>
            <a:spLocks noGrp="1"/>
          </p:cNvSpPr>
          <p:nvPr>
            <p:ph type="dt" sz="half" idx="10"/>
          </p:nvPr>
        </p:nvSpPr>
        <p:spPr/>
        <p:txBody>
          <a:bodyPr/>
          <a:lstStyle/>
          <a:p>
            <a:fld id="{FB1F3A5C-AEC9-4DAB-9021-18206A0DD402}" type="datetimeFigureOut">
              <a:rPr lang="zh-CN" altLang="en-US" smtClean="0"/>
              <a:t>2018/11/13</a:t>
            </a:fld>
            <a:endParaRPr lang="zh-CN" altLang="en-US"/>
          </a:p>
        </p:txBody>
      </p:sp>
      <p:sp>
        <p:nvSpPr>
          <p:cNvPr id="5" name="页脚占位符 4">
            <a:extLst>
              <a:ext uri="{FF2B5EF4-FFF2-40B4-BE49-F238E27FC236}">
                <a16:creationId xmlns:a16="http://schemas.microsoft.com/office/drawing/2014/main" id="{09F98977-85E6-44D1-B2C0-9951A6A455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2FE138-910A-488D-B776-4F0F1923C693}"/>
              </a:ext>
            </a:extLst>
          </p:cNvPr>
          <p:cNvSpPr>
            <a:spLocks noGrp="1"/>
          </p:cNvSpPr>
          <p:nvPr>
            <p:ph type="sldNum" sz="quarter" idx="12"/>
          </p:nvPr>
        </p:nvSpPr>
        <p:spPr/>
        <p:txBody>
          <a:bodyPr/>
          <a:lstStyle/>
          <a:p>
            <a:fld id="{F43C08F8-270C-4514-8039-DF7C6ABAF5E2}" type="slidenum">
              <a:rPr lang="zh-CN" altLang="en-US" smtClean="0"/>
              <a:t>‹#›</a:t>
            </a:fld>
            <a:endParaRPr lang="zh-CN" altLang="en-US"/>
          </a:p>
        </p:txBody>
      </p:sp>
    </p:spTree>
    <p:extLst>
      <p:ext uri="{BB962C8B-B14F-4D97-AF65-F5344CB8AC3E}">
        <p14:creationId xmlns:p14="http://schemas.microsoft.com/office/powerpoint/2010/main" val="3043286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B844D1-B5B3-43EE-94D0-706E7977187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40EE9D-CD93-4CD4-B980-09334665D1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D18FEF6-2339-40E6-884E-965AA8CEF5A6}"/>
              </a:ext>
            </a:extLst>
          </p:cNvPr>
          <p:cNvSpPr>
            <a:spLocks noGrp="1"/>
          </p:cNvSpPr>
          <p:nvPr>
            <p:ph type="dt" sz="half" idx="10"/>
          </p:nvPr>
        </p:nvSpPr>
        <p:spPr/>
        <p:txBody>
          <a:bodyPr/>
          <a:lstStyle/>
          <a:p>
            <a:fld id="{FB1F3A5C-AEC9-4DAB-9021-18206A0DD402}" type="datetimeFigureOut">
              <a:rPr lang="zh-CN" altLang="en-US" smtClean="0"/>
              <a:t>2018/11/13</a:t>
            </a:fld>
            <a:endParaRPr lang="zh-CN" altLang="en-US"/>
          </a:p>
        </p:txBody>
      </p:sp>
      <p:sp>
        <p:nvSpPr>
          <p:cNvPr id="5" name="页脚占位符 4">
            <a:extLst>
              <a:ext uri="{FF2B5EF4-FFF2-40B4-BE49-F238E27FC236}">
                <a16:creationId xmlns:a16="http://schemas.microsoft.com/office/drawing/2014/main" id="{8F6B2F44-8937-476F-BAD0-40A94329EE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8336E3-17C6-4C25-9AF9-0AAF74DE9990}"/>
              </a:ext>
            </a:extLst>
          </p:cNvPr>
          <p:cNvSpPr>
            <a:spLocks noGrp="1"/>
          </p:cNvSpPr>
          <p:nvPr>
            <p:ph type="sldNum" sz="quarter" idx="12"/>
          </p:nvPr>
        </p:nvSpPr>
        <p:spPr/>
        <p:txBody>
          <a:bodyPr/>
          <a:lstStyle/>
          <a:p>
            <a:fld id="{F43C08F8-270C-4514-8039-DF7C6ABAF5E2}" type="slidenum">
              <a:rPr lang="zh-CN" altLang="en-US" smtClean="0"/>
              <a:t>‹#›</a:t>
            </a:fld>
            <a:endParaRPr lang="zh-CN" altLang="en-US"/>
          </a:p>
        </p:txBody>
      </p:sp>
    </p:spTree>
    <p:extLst>
      <p:ext uri="{BB962C8B-B14F-4D97-AF65-F5344CB8AC3E}">
        <p14:creationId xmlns:p14="http://schemas.microsoft.com/office/powerpoint/2010/main" val="2163948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33977-D3BA-4E1D-BDFF-454CF19F00E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E0DFCA1-E20E-409E-9311-5629DFB5F57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01B891D-E53D-46DB-B7C9-0D31FCE1FCF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83C5924-3D3A-49BE-99ED-62BED18EB83E}"/>
              </a:ext>
            </a:extLst>
          </p:cNvPr>
          <p:cNvSpPr>
            <a:spLocks noGrp="1"/>
          </p:cNvSpPr>
          <p:nvPr>
            <p:ph type="dt" sz="half" idx="10"/>
          </p:nvPr>
        </p:nvSpPr>
        <p:spPr/>
        <p:txBody>
          <a:bodyPr/>
          <a:lstStyle/>
          <a:p>
            <a:fld id="{FB1F3A5C-AEC9-4DAB-9021-18206A0DD402}" type="datetimeFigureOut">
              <a:rPr lang="zh-CN" altLang="en-US" smtClean="0"/>
              <a:t>2018/11/13</a:t>
            </a:fld>
            <a:endParaRPr lang="zh-CN" altLang="en-US"/>
          </a:p>
        </p:txBody>
      </p:sp>
      <p:sp>
        <p:nvSpPr>
          <p:cNvPr id="6" name="页脚占位符 5">
            <a:extLst>
              <a:ext uri="{FF2B5EF4-FFF2-40B4-BE49-F238E27FC236}">
                <a16:creationId xmlns:a16="http://schemas.microsoft.com/office/drawing/2014/main" id="{9F6A00B5-F7D2-481B-922D-9469EB2D7A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C5FD4F-55F5-4D9D-8F72-FA965AD3363B}"/>
              </a:ext>
            </a:extLst>
          </p:cNvPr>
          <p:cNvSpPr>
            <a:spLocks noGrp="1"/>
          </p:cNvSpPr>
          <p:nvPr>
            <p:ph type="sldNum" sz="quarter" idx="12"/>
          </p:nvPr>
        </p:nvSpPr>
        <p:spPr/>
        <p:txBody>
          <a:bodyPr/>
          <a:lstStyle/>
          <a:p>
            <a:fld id="{F43C08F8-270C-4514-8039-DF7C6ABAF5E2}" type="slidenum">
              <a:rPr lang="zh-CN" altLang="en-US" smtClean="0"/>
              <a:t>‹#›</a:t>
            </a:fld>
            <a:endParaRPr lang="zh-CN" altLang="en-US"/>
          </a:p>
        </p:txBody>
      </p:sp>
    </p:spTree>
    <p:extLst>
      <p:ext uri="{BB962C8B-B14F-4D97-AF65-F5344CB8AC3E}">
        <p14:creationId xmlns:p14="http://schemas.microsoft.com/office/powerpoint/2010/main" val="3861744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F94901-2213-4C75-A0AC-04524E76F22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FD9629C-8EE1-4F5C-9203-9188D265AF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7159313-3453-4271-BC7C-6D97C26E103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DA36194-59EA-4531-BC18-D4FC9C1CEB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B1A4F5F-FAA1-445E-A69D-5C4859A4401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A220280-1782-4507-92A4-2F7871C265EB}"/>
              </a:ext>
            </a:extLst>
          </p:cNvPr>
          <p:cNvSpPr>
            <a:spLocks noGrp="1"/>
          </p:cNvSpPr>
          <p:nvPr>
            <p:ph type="dt" sz="half" idx="10"/>
          </p:nvPr>
        </p:nvSpPr>
        <p:spPr/>
        <p:txBody>
          <a:bodyPr/>
          <a:lstStyle/>
          <a:p>
            <a:fld id="{FB1F3A5C-AEC9-4DAB-9021-18206A0DD402}" type="datetimeFigureOut">
              <a:rPr lang="zh-CN" altLang="en-US" smtClean="0"/>
              <a:t>2018/11/13</a:t>
            </a:fld>
            <a:endParaRPr lang="zh-CN" altLang="en-US"/>
          </a:p>
        </p:txBody>
      </p:sp>
      <p:sp>
        <p:nvSpPr>
          <p:cNvPr id="8" name="页脚占位符 7">
            <a:extLst>
              <a:ext uri="{FF2B5EF4-FFF2-40B4-BE49-F238E27FC236}">
                <a16:creationId xmlns:a16="http://schemas.microsoft.com/office/drawing/2014/main" id="{2E3614C6-7DC9-43A9-8040-3E40DE4366F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A2A1349-B6CE-4A8C-87B4-F1073CC62135}"/>
              </a:ext>
            </a:extLst>
          </p:cNvPr>
          <p:cNvSpPr>
            <a:spLocks noGrp="1"/>
          </p:cNvSpPr>
          <p:nvPr>
            <p:ph type="sldNum" sz="quarter" idx="12"/>
          </p:nvPr>
        </p:nvSpPr>
        <p:spPr/>
        <p:txBody>
          <a:bodyPr/>
          <a:lstStyle/>
          <a:p>
            <a:fld id="{F43C08F8-270C-4514-8039-DF7C6ABAF5E2}" type="slidenum">
              <a:rPr lang="zh-CN" altLang="en-US" smtClean="0"/>
              <a:t>‹#›</a:t>
            </a:fld>
            <a:endParaRPr lang="zh-CN" altLang="en-US"/>
          </a:p>
        </p:txBody>
      </p:sp>
    </p:spTree>
    <p:extLst>
      <p:ext uri="{BB962C8B-B14F-4D97-AF65-F5344CB8AC3E}">
        <p14:creationId xmlns:p14="http://schemas.microsoft.com/office/powerpoint/2010/main" val="4148169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72439-A6F7-4166-BF30-8A85ED36831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95317D0-CE82-45E7-8698-DBD97612536F}"/>
              </a:ext>
            </a:extLst>
          </p:cNvPr>
          <p:cNvSpPr>
            <a:spLocks noGrp="1"/>
          </p:cNvSpPr>
          <p:nvPr>
            <p:ph type="dt" sz="half" idx="10"/>
          </p:nvPr>
        </p:nvSpPr>
        <p:spPr/>
        <p:txBody>
          <a:bodyPr/>
          <a:lstStyle/>
          <a:p>
            <a:fld id="{FB1F3A5C-AEC9-4DAB-9021-18206A0DD402}" type="datetimeFigureOut">
              <a:rPr lang="zh-CN" altLang="en-US" smtClean="0"/>
              <a:t>2018/11/13</a:t>
            </a:fld>
            <a:endParaRPr lang="zh-CN" altLang="en-US"/>
          </a:p>
        </p:txBody>
      </p:sp>
      <p:sp>
        <p:nvSpPr>
          <p:cNvPr id="4" name="页脚占位符 3">
            <a:extLst>
              <a:ext uri="{FF2B5EF4-FFF2-40B4-BE49-F238E27FC236}">
                <a16:creationId xmlns:a16="http://schemas.microsoft.com/office/drawing/2014/main" id="{BD18BEA8-0DEB-4713-B582-2B9E2AF23D6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D57CA5-9D87-4901-9140-31FB8FAE47FB}"/>
              </a:ext>
            </a:extLst>
          </p:cNvPr>
          <p:cNvSpPr>
            <a:spLocks noGrp="1"/>
          </p:cNvSpPr>
          <p:nvPr>
            <p:ph type="sldNum" sz="quarter" idx="12"/>
          </p:nvPr>
        </p:nvSpPr>
        <p:spPr/>
        <p:txBody>
          <a:bodyPr/>
          <a:lstStyle/>
          <a:p>
            <a:fld id="{F43C08F8-270C-4514-8039-DF7C6ABAF5E2}" type="slidenum">
              <a:rPr lang="zh-CN" altLang="en-US" smtClean="0"/>
              <a:t>‹#›</a:t>
            </a:fld>
            <a:endParaRPr lang="zh-CN" altLang="en-US"/>
          </a:p>
        </p:txBody>
      </p:sp>
    </p:spTree>
    <p:extLst>
      <p:ext uri="{BB962C8B-B14F-4D97-AF65-F5344CB8AC3E}">
        <p14:creationId xmlns:p14="http://schemas.microsoft.com/office/powerpoint/2010/main" val="1196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4C15BC6-DB6C-49AD-98E1-39380B95B8F3}"/>
              </a:ext>
            </a:extLst>
          </p:cNvPr>
          <p:cNvSpPr>
            <a:spLocks noGrp="1"/>
          </p:cNvSpPr>
          <p:nvPr>
            <p:ph type="dt" sz="half" idx="10"/>
          </p:nvPr>
        </p:nvSpPr>
        <p:spPr/>
        <p:txBody>
          <a:bodyPr/>
          <a:lstStyle/>
          <a:p>
            <a:fld id="{FB1F3A5C-AEC9-4DAB-9021-18206A0DD402}" type="datetimeFigureOut">
              <a:rPr lang="zh-CN" altLang="en-US" smtClean="0"/>
              <a:t>2018/11/13</a:t>
            </a:fld>
            <a:endParaRPr lang="zh-CN" altLang="en-US"/>
          </a:p>
        </p:txBody>
      </p:sp>
      <p:sp>
        <p:nvSpPr>
          <p:cNvPr id="3" name="页脚占位符 2">
            <a:extLst>
              <a:ext uri="{FF2B5EF4-FFF2-40B4-BE49-F238E27FC236}">
                <a16:creationId xmlns:a16="http://schemas.microsoft.com/office/drawing/2014/main" id="{ADA87F63-DB5A-45DC-A9C0-72FD0A1F73E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482716-B2A1-4F63-B96F-4B2BB931E52C}"/>
              </a:ext>
            </a:extLst>
          </p:cNvPr>
          <p:cNvSpPr>
            <a:spLocks noGrp="1"/>
          </p:cNvSpPr>
          <p:nvPr>
            <p:ph type="sldNum" sz="quarter" idx="12"/>
          </p:nvPr>
        </p:nvSpPr>
        <p:spPr/>
        <p:txBody>
          <a:bodyPr/>
          <a:lstStyle/>
          <a:p>
            <a:fld id="{F43C08F8-270C-4514-8039-DF7C6ABAF5E2}" type="slidenum">
              <a:rPr lang="zh-CN" altLang="en-US" smtClean="0"/>
              <a:t>‹#›</a:t>
            </a:fld>
            <a:endParaRPr lang="zh-CN" altLang="en-US"/>
          </a:p>
        </p:txBody>
      </p:sp>
    </p:spTree>
    <p:extLst>
      <p:ext uri="{BB962C8B-B14F-4D97-AF65-F5344CB8AC3E}">
        <p14:creationId xmlns:p14="http://schemas.microsoft.com/office/powerpoint/2010/main" val="2469805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D31B9-91C0-401A-9C2B-FD581425D1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0E8EE9A-9D09-4E56-BF2F-AF8144A0F2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3193A63-853E-47F1-BA94-995241C68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5F534D4-6AD2-4F2B-B29D-5BEFFAE2E65D}"/>
              </a:ext>
            </a:extLst>
          </p:cNvPr>
          <p:cNvSpPr>
            <a:spLocks noGrp="1"/>
          </p:cNvSpPr>
          <p:nvPr>
            <p:ph type="dt" sz="half" idx="10"/>
          </p:nvPr>
        </p:nvSpPr>
        <p:spPr/>
        <p:txBody>
          <a:bodyPr/>
          <a:lstStyle/>
          <a:p>
            <a:fld id="{FB1F3A5C-AEC9-4DAB-9021-18206A0DD402}" type="datetimeFigureOut">
              <a:rPr lang="zh-CN" altLang="en-US" smtClean="0"/>
              <a:t>2018/11/13</a:t>
            </a:fld>
            <a:endParaRPr lang="zh-CN" altLang="en-US"/>
          </a:p>
        </p:txBody>
      </p:sp>
      <p:sp>
        <p:nvSpPr>
          <p:cNvPr id="6" name="页脚占位符 5">
            <a:extLst>
              <a:ext uri="{FF2B5EF4-FFF2-40B4-BE49-F238E27FC236}">
                <a16:creationId xmlns:a16="http://schemas.microsoft.com/office/drawing/2014/main" id="{9BB9FA82-6366-4201-B980-1CBBB248BB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94318F-E012-4C14-8CEA-B9D3E04CA51F}"/>
              </a:ext>
            </a:extLst>
          </p:cNvPr>
          <p:cNvSpPr>
            <a:spLocks noGrp="1"/>
          </p:cNvSpPr>
          <p:nvPr>
            <p:ph type="sldNum" sz="quarter" idx="12"/>
          </p:nvPr>
        </p:nvSpPr>
        <p:spPr/>
        <p:txBody>
          <a:bodyPr/>
          <a:lstStyle/>
          <a:p>
            <a:fld id="{F43C08F8-270C-4514-8039-DF7C6ABAF5E2}" type="slidenum">
              <a:rPr lang="zh-CN" altLang="en-US" smtClean="0"/>
              <a:t>‹#›</a:t>
            </a:fld>
            <a:endParaRPr lang="zh-CN" altLang="en-US"/>
          </a:p>
        </p:txBody>
      </p:sp>
    </p:spTree>
    <p:extLst>
      <p:ext uri="{BB962C8B-B14F-4D97-AF65-F5344CB8AC3E}">
        <p14:creationId xmlns:p14="http://schemas.microsoft.com/office/powerpoint/2010/main" val="3585391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1495D2-ED0E-424D-A2F9-13D420E0DE9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1E05383-406D-4961-8EF7-BBB4944C3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8A5968-B2A6-479C-AE5A-0CBE3D2D6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F07F09D-C055-4BC1-81B6-2AA970B63E74}"/>
              </a:ext>
            </a:extLst>
          </p:cNvPr>
          <p:cNvSpPr>
            <a:spLocks noGrp="1"/>
          </p:cNvSpPr>
          <p:nvPr>
            <p:ph type="dt" sz="half" idx="10"/>
          </p:nvPr>
        </p:nvSpPr>
        <p:spPr/>
        <p:txBody>
          <a:bodyPr/>
          <a:lstStyle/>
          <a:p>
            <a:fld id="{FB1F3A5C-AEC9-4DAB-9021-18206A0DD402}" type="datetimeFigureOut">
              <a:rPr lang="zh-CN" altLang="en-US" smtClean="0"/>
              <a:t>2018/11/13</a:t>
            </a:fld>
            <a:endParaRPr lang="zh-CN" altLang="en-US"/>
          </a:p>
        </p:txBody>
      </p:sp>
      <p:sp>
        <p:nvSpPr>
          <p:cNvPr id="6" name="页脚占位符 5">
            <a:extLst>
              <a:ext uri="{FF2B5EF4-FFF2-40B4-BE49-F238E27FC236}">
                <a16:creationId xmlns:a16="http://schemas.microsoft.com/office/drawing/2014/main" id="{17ACDB11-5E18-42FC-A7CA-7062E5B90E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B2B803-0C78-4E7C-85AD-A1D5CD2038F9}"/>
              </a:ext>
            </a:extLst>
          </p:cNvPr>
          <p:cNvSpPr>
            <a:spLocks noGrp="1"/>
          </p:cNvSpPr>
          <p:nvPr>
            <p:ph type="sldNum" sz="quarter" idx="12"/>
          </p:nvPr>
        </p:nvSpPr>
        <p:spPr/>
        <p:txBody>
          <a:bodyPr/>
          <a:lstStyle/>
          <a:p>
            <a:fld id="{F43C08F8-270C-4514-8039-DF7C6ABAF5E2}" type="slidenum">
              <a:rPr lang="zh-CN" altLang="en-US" smtClean="0"/>
              <a:t>‹#›</a:t>
            </a:fld>
            <a:endParaRPr lang="zh-CN" altLang="en-US"/>
          </a:p>
        </p:txBody>
      </p:sp>
    </p:spTree>
    <p:extLst>
      <p:ext uri="{BB962C8B-B14F-4D97-AF65-F5344CB8AC3E}">
        <p14:creationId xmlns:p14="http://schemas.microsoft.com/office/powerpoint/2010/main" val="2382480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DE72B48-2AA7-44F5-9827-5E00366DD9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F79F1BF-C88D-40D2-A77A-2773F06DDF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29A7D2F-B396-4770-926C-B59B65F063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1F3A5C-AEC9-4DAB-9021-18206A0DD402}" type="datetimeFigureOut">
              <a:rPr lang="zh-CN" altLang="en-US" smtClean="0"/>
              <a:t>2018/11/13</a:t>
            </a:fld>
            <a:endParaRPr lang="zh-CN" altLang="en-US"/>
          </a:p>
        </p:txBody>
      </p:sp>
      <p:sp>
        <p:nvSpPr>
          <p:cNvPr id="5" name="页脚占位符 4">
            <a:extLst>
              <a:ext uri="{FF2B5EF4-FFF2-40B4-BE49-F238E27FC236}">
                <a16:creationId xmlns:a16="http://schemas.microsoft.com/office/drawing/2014/main" id="{747AC3CE-35E3-4B00-B9E9-672072C8D1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88F043D-87FF-4EAE-8587-DE46B1520E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3C08F8-270C-4514-8039-DF7C6ABAF5E2}" type="slidenum">
              <a:rPr lang="zh-CN" altLang="en-US" smtClean="0"/>
              <a:t>‹#›</a:t>
            </a:fld>
            <a:endParaRPr lang="zh-CN" altLang="en-US"/>
          </a:p>
        </p:txBody>
      </p:sp>
    </p:spTree>
    <p:extLst>
      <p:ext uri="{BB962C8B-B14F-4D97-AF65-F5344CB8AC3E}">
        <p14:creationId xmlns:p14="http://schemas.microsoft.com/office/powerpoint/2010/main" val="2042514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CF82E4-681B-47FC-B443-925BB66B14B6}"/>
              </a:ext>
            </a:extLst>
          </p:cNvPr>
          <p:cNvSpPr>
            <a:spLocks noGrp="1"/>
          </p:cNvSpPr>
          <p:nvPr>
            <p:ph type="title"/>
          </p:nvPr>
        </p:nvSpPr>
        <p:spPr>
          <a:xfrm>
            <a:off x="1893277" y="2658159"/>
            <a:ext cx="10515600" cy="1325563"/>
          </a:xfrm>
        </p:spPr>
        <p:txBody>
          <a:bodyPr/>
          <a:lstStyle/>
          <a:p>
            <a:r>
              <a:rPr lang="en-US" altLang="zh-CN" dirty="0"/>
              <a:t>CART</a:t>
            </a:r>
            <a:r>
              <a:rPr lang="zh-CN" altLang="en-US" dirty="0"/>
              <a:t>决策树算法</a:t>
            </a:r>
          </a:p>
        </p:txBody>
      </p:sp>
    </p:spTree>
    <p:extLst>
      <p:ext uri="{BB962C8B-B14F-4D97-AF65-F5344CB8AC3E}">
        <p14:creationId xmlns:p14="http://schemas.microsoft.com/office/powerpoint/2010/main" val="1411969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AC18FE0-D1B5-464D-B7EE-0D5E7375D679}"/>
              </a:ext>
            </a:extLst>
          </p:cNvPr>
          <p:cNvSpPr txBox="1"/>
          <p:nvPr/>
        </p:nvSpPr>
        <p:spPr>
          <a:xfrm>
            <a:off x="211015" y="404446"/>
            <a:ext cx="3516923" cy="369332"/>
          </a:xfrm>
          <a:prstGeom prst="rect">
            <a:avLst/>
          </a:prstGeom>
          <a:noFill/>
        </p:spPr>
        <p:txBody>
          <a:bodyPr wrap="square" rtlCol="0">
            <a:spAutoFit/>
          </a:bodyPr>
          <a:lstStyle/>
          <a:p>
            <a:r>
              <a:rPr lang="en-US" altLang="zh-CN" dirty="0"/>
              <a:t>CART</a:t>
            </a:r>
            <a:r>
              <a:rPr lang="zh-CN" altLang="en-US" dirty="0"/>
              <a:t>算法实现</a:t>
            </a:r>
          </a:p>
        </p:txBody>
      </p:sp>
    </p:spTree>
    <p:extLst>
      <p:ext uri="{BB962C8B-B14F-4D97-AF65-F5344CB8AC3E}">
        <p14:creationId xmlns:p14="http://schemas.microsoft.com/office/powerpoint/2010/main" val="1583003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4C87F-F625-4080-9902-33F562BB4B72}"/>
              </a:ext>
            </a:extLst>
          </p:cNvPr>
          <p:cNvSpPr>
            <a:spLocks noGrp="1"/>
          </p:cNvSpPr>
          <p:nvPr>
            <p:ph type="title"/>
          </p:nvPr>
        </p:nvSpPr>
        <p:spPr>
          <a:xfrm>
            <a:off x="590842" y="379827"/>
            <a:ext cx="8990428" cy="649679"/>
          </a:xfrm>
        </p:spPr>
        <p:txBody>
          <a:bodyPr>
            <a:normAutofit fontScale="90000"/>
          </a:bodyPr>
          <a:lstStyle/>
          <a:p>
            <a:r>
              <a:rPr lang="zh-CN" altLang="en-US" dirty="0"/>
              <a:t>介绍</a:t>
            </a:r>
            <a:r>
              <a:rPr lang="en-US" altLang="zh-CN" dirty="0"/>
              <a:t>ID3</a:t>
            </a:r>
            <a:r>
              <a:rPr lang="zh-CN" altLang="en-US" dirty="0"/>
              <a:t>算法</a:t>
            </a:r>
          </a:p>
        </p:txBody>
      </p:sp>
      <p:sp>
        <p:nvSpPr>
          <p:cNvPr id="3" name="文本框 2">
            <a:extLst>
              <a:ext uri="{FF2B5EF4-FFF2-40B4-BE49-F238E27FC236}">
                <a16:creationId xmlns:a16="http://schemas.microsoft.com/office/drawing/2014/main" id="{881A39C0-E457-4EFF-97DF-74E6CEB1E0E4}"/>
              </a:ext>
            </a:extLst>
          </p:cNvPr>
          <p:cNvSpPr txBox="1"/>
          <p:nvPr/>
        </p:nvSpPr>
        <p:spPr>
          <a:xfrm>
            <a:off x="984738" y="1209822"/>
            <a:ext cx="2293034" cy="369332"/>
          </a:xfrm>
          <a:prstGeom prst="rect">
            <a:avLst/>
          </a:prstGeom>
          <a:noFill/>
        </p:spPr>
        <p:txBody>
          <a:bodyPr wrap="square" rtlCol="0">
            <a:spAutoFit/>
          </a:bodyPr>
          <a:lstStyle/>
          <a:p>
            <a:r>
              <a:rPr lang="zh-CN" altLang="en-US" dirty="0"/>
              <a:t>背景概念：</a:t>
            </a:r>
          </a:p>
        </p:txBody>
      </p:sp>
      <p:pic>
        <p:nvPicPr>
          <p:cNvPr id="6" name="图片 5">
            <a:extLst>
              <a:ext uri="{FF2B5EF4-FFF2-40B4-BE49-F238E27FC236}">
                <a16:creationId xmlns:a16="http://schemas.microsoft.com/office/drawing/2014/main" id="{7B91C6FC-3029-4756-8C0F-CB3CC86A67BA}"/>
              </a:ext>
            </a:extLst>
          </p:cNvPr>
          <p:cNvPicPr>
            <a:picLocks noChangeAspect="1"/>
          </p:cNvPicPr>
          <p:nvPr/>
        </p:nvPicPr>
        <p:blipFill>
          <a:blip r:embed="rId2"/>
          <a:stretch>
            <a:fillRect/>
          </a:stretch>
        </p:blipFill>
        <p:spPr>
          <a:xfrm>
            <a:off x="2074876" y="1759470"/>
            <a:ext cx="7814712" cy="2934832"/>
          </a:xfrm>
          <a:prstGeom prst="rect">
            <a:avLst/>
          </a:prstGeom>
        </p:spPr>
      </p:pic>
    </p:spTree>
    <p:extLst>
      <p:ext uri="{BB962C8B-B14F-4D97-AF65-F5344CB8AC3E}">
        <p14:creationId xmlns:p14="http://schemas.microsoft.com/office/powerpoint/2010/main" val="3622493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EC36C87-7570-4E8D-9DDA-2D0472E0E3EC}"/>
              </a:ext>
            </a:extLst>
          </p:cNvPr>
          <p:cNvPicPr>
            <a:picLocks noChangeAspect="1"/>
          </p:cNvPicPr>
          <p:nvPr/>
        </p:nvPicPr>
        <p:blipFill>
          <a:blip r:embed="rId2"/>
          <a:stretch>
            <a:fillRect/>
          </a:stretch>
        </p:blipFill>
        <p:spPr>
          <a:xfrm>
            <a:off x="1597011" y="755712"/>
            <a:ext cx="8165968" cy="4768537"/>
          </a:xfrm>
          <a:prstGeom prst="rect">
            <a:avLst/>
          </a:prstGeom>
        </p:spPr>
      </p:pic>
      <p:sp>
        <p:nvSpPr>
          <p:cNvPr id="3" name="文本框 2">
            <a:extLst>
              <a:ext uri="{FF2B5EF4-FFF2-40B4-BE49-F238E27FC236}">
                <a16:creationId xmlns:a16="http://schemas.microsoft.com/office/drawing/2014/main" id="{052DAAB8-5424-49CE-B9ED-08508568053C}"/>
              </a:ext>
            </a:extLst>
          </p:cNvPr>
          <p:cNvSpPr txBox="1"/>
          <p:nvPr/>
        </p:nvSpPr>
        <p:spPr>
          <a:xfrm>
            <a:off x="407963" y="5978769"/>
            <a:ext cx="7244862" cy="369332"/>
          </a:xfrm>
          <a:prstGeom prst="rect">
            <a:avLst/>
          </a:prstGeom>
          <a:noFill/>
        </p:spPr>
        <p:txBody>
          <a:bodyPr wrap="square" rtlCol="0">
            <a:spAutoFit/>
          </a:bodyPr>
          <a:lstStyle/>
          <a:p>
            <a:r>
              <a:rPr lang="zh-CN" altLang="en-US" dirty="0"/>
              <a:t>问题：用哪个属性最适合充当根节点？ 选择信息增益最大的</a:t>
            </a:r>
          </a:p>
        </p:txBody>
      </p:sp>
    </p:spTree>
    <p:extLst>
      <p:ext uri="{BB962C8B-B14F-4D97-AF65-F5344CB8AC3E}">
        <p14:creationId xmlns:p14="http://schemas.microsoft.com/office/powerpoint/2010/main" val="3526718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9F6791C-30DE-4AF2-BE26-260D7DC0C2B5}"/>
              </a:ext>
            </a:extLst>
          </p:cNvPr>
          <p:cNvPicPr>
            <a:picLocks noChangeAspect="1"/>
          </p:cNvPicPr>
          <p:nvPr/>
        </p:nvPicPr>
        <p:blipFill>
          <a:blip r:embed="rId3"/>
          <a:stretch>
            <a:fillRect/>
          </a:stretch>
        </p:blipFill>
        <p:spPr>
          <a:xfrm>
            <a:off x="530597" y="6041230"/>
            <a:ext cx="8796284" cy="636643"/>
          </a:xfrm>
          <a:prstGeom prst="rect">
            <a:avLst/>
          </a:prstGeom>
        </p:spPr>
      </p:pic>
      <p:pic>
        <p:nvPicPr>
          <p:cNvPr id="3" name="图片 2">
            <a:extLst>
              <a:ext uri="{FF2B5EF4-FFF2-40B4-BE49-F238E27FC236}">
                <a16:creationId xmlns:a16="http://schemas.microsoft.com/office/drawing/2014/main" id="{093EEB77-76F1-4270-BFD6-AA3978E964C9}"/>
              </a:ext>
            </a:extLst>
          </p:cNvPr>
          <p:cNvPicPr>
            <a:picLocks noChangeAspect="1"/>
          </p:cNvPicPr>
          <p:nvPr/>
        </p:nvPicPr>
        <p:blipFill>
          <a:blip r:embed="rId4"/>
          <a:stretch>
            <a:fillRect/>
          </a:stretch>
        </p:blipFill>
        <p:spPr>
          <a:xfrm>
            <a:off x="-208466" y="1378857"/>
            <a:ext cx="12400466" cy="3247402"/>
          </a:xfrm>
          <a:prstGeom prst="rect">
            <a:avLst/>
          </a:prstGeom>
        </p:spPr>
      </p:pic>
      <p:sp>
        <p:nvSpPr>
          <p:cNvPr id="4" name="文本框 3">
            <a:extLst>
              <a:ext uri="{FF2B5EF4-FFF2-40B4-BE49-F238E27FC236}">
                <a16:creationId xmlns:a16="http://schemas.microsoft.com/office/drawing/2014/main" id="{CC470483-96C1-43B3-8285-A4F4402FAE40}"/>
              </a:ext>
            </a:extLst>
          </p:cNvPr>
          <p:cNvSpPr txBox="1"/>
          <p:nvPr/>
        </p:nvSpPr>
        <p:spPr>
          <a:xfrm>
            <a:off x="783771" y="217714"/>
            <a:ext cx="3323772" cy="523220"/>
          </a:xfrm>
          <a:prstGeom prst="rect">
            <a:avLst/>
          </a:prstGeom>
          <a:noFill/>
        </p:spPr>
        <p:txBody>
          <a:bodyPr wrap="square" rtlCol="0">
            <a:spAutoFit/>
          </a:bodyPr>
          <a:lstStyle/>
          <a:p>
            <a:r>
              <a:rPr lang="en-US" altLang="zh-CN" sz="2800" dirty="0"/>
              <a:t>ID3</a:t>
            </a:r>
            <a:r>
              <a:rPr lang="zh-CN" altLang="en-US" sz="2800" dirty="0"/>
              <a:t>算法步骤</a:t>
            </a:r>
          </a:p>
        </p:txBody>
      </p:sp>
    </p:spTree>
    <p:extLst>
      <p:ext uri="{BB962C8B-B14F-4D97-AF65-F5344CB8AC3E}">
        <p14:creationId xmlns:p14="http://schemas.microsoft.com/office/powerpoint/2010/main" val="1446321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6C00F1-C124-4F8B-BCD9-8BBA7A19EF1E}"/>
              </a:ext>
            </a:extLst>
          </p:cNvPr>
          <p:cNvSpPr txBox="1"/>
          <p:nvPr/>
        </p:nvSpPr>
        <p:spPr>
          <a:xfrm>
            <a:off x="703385" y="618978"/>
            <a:ext cx="3784209" cy="584775"/>
          </a:xfrm>
          <a:prstGeom prst="rect">
            <a:avLst/>
          </a:prstGeom>
          <a:noFill/>
        </p:spPr>
        <p:txBody>
          <a:bodyPr wrap="square" rtlCol="0">
            <a:spAutoFit/>
          </a:bodyPr>
          <a:lstStyle/>
          <a:p>
            <a:r>
              <a:rPr lang="en-US" altLang="zh-CN" sz="3200" dirty="0"/>
              <a:t>CART</a:t>
            </a:r>
            <a:r>
              <a:rPr lang="zh-CN" altLang="en-US" sz="3200" dirty="0"/>
              <a:t>决策树：</a:t>
            </a:r>
          </a:p>
        </p:txBody>
      </p:sp>
      <p:sp>
        <p:nvSpPr>
          <p:cNvPr id="3" name="文本框 2">
            <a:extLst>
              <a:ext uri="{FF2B5EF4-FFF2-40B4-BE49-F238E27FC236}">
                <a16:creationId xmlns:a16="http://schemas.microsoft.com/office/drawing/2014/main" id="{4BCE3335-5F44-4E85-9046-9A3952FA6B6D}"/>
              </a:ext>
            </a:extLst>
          </p:cNvPr>
          <p:cNvSpPr txBox="1"/>
          <p:nvPr/>
        </p:nvSpPr>
        <p:spPr>
          <a:xfrm>
            <a:off x="3263705" y="702026"/>
            <a:ext cx="7047913" cy="369332"/>
          </a:xfrm>
          <a:prstGeom prst="rect">
            <a:avLst/>
          </a:prstGeom>
          <a:noFill/>
        </p:spPr>
        <p:txBody>
          <a:bodyPr wrap="square" rtlCol="0">
            <a:spAutoFit/>
          </a:bodyPr>
          <a:lstStyle/>
          <a:p>
            <a:r>
              <a:rPr lang="zh-CN" altLang="en-US" dirty="0"/>
              <a:t>它既是回归树，又是分类树，但他是二叉树</a:t>
            </a:r>
          </a:p>
        </p:txBody>
      </p:sp>
      <p:pic>
        <p:nvPicPr>
          <p:cNvPr id="4" name="图片 3">
            <a:extLst>
              <a:ext uri="{FF2B5EF4-FFF2-40B4-BE49-F238E27FC236}">
                <a16:creationId xmlns:a16="http://schemas.microsoft.com/office/drawing/2014/main" id="{09D4B097-7337-4250-AE4A-7B678C76B510}"/>
              </a:ext>
            </a:extLst>
          </p:cNvPr>
          <p:cNvPicPr>
            <a:picLocks noChangeAspect="1"/>
          </p:cNvPicPr>
          <p:nvPr/>
        </p:nvPicPr>
        <p:blipFill>
          <a:blip r:embed="rId3"/>
          <a:stretch>
            <a:fillRect/>
          </a:stretch>
        </p:blipFill>
        <p:spPr>
          <a:xfrm>
            <a:off x="601650" y="1717950"/>
            <a:ext cx="9980650" cy="4619546"/>
          </a:xfrm>
          <a:prstGeom prst="rect">
            <a:avLst/>
          </a:prstGeom>
        </p:spPr>
      </p:pic>
      <p:sp>
        <p:nvSpPr>
          <p:cNvPr id="5" name="任意多边形: 形状 4">
            <a:extLst>
              <a:ext uri="{FF2B5EF4-FFF2-40B4-BE49-F238E27FC236}">
                <a16:creationId xmlns:a16="http://schemas.microsoft.com/office/drawing/2014/main" id="{AE0AFD3A-5784-4C3B-951A-50BD2AE2CF67}"/>
              </a:ext>
            </a:extLst>
          </p:cNvPr>
          <p:cNvSpPr/>
          <p:nvPr/>
        </p:nvSpPr>
        <p:spPr>
          <a:xfrm>
            <a:off x="5711150" y="1631837"/>
            <a:ext cx="2729753" cy="618994"/>
          </a:xfrm>
          <a:custGeom>
            <a:avLst/>
            <a:gdLst>
              <a:gd name="connsiteX0" fmla="*/ 577108 w 2729753"/>
              <a:gd name="connsiteY0" fmla="*/ 182895 h 618994"/>
              <a:gd name="connsiteX1" fmla="*/ 126942 w 2729753"/>
              <a:gd name="connsiteY1" fmla="*/ 196963 h 618994"/>
              <a:gd name="connsiteX2" fmla="*/ 84739 w 2729753"/>
              <a:gd name="connsiteY2" fmla="*/ 225098 h 618994"/>
              <a:gd name="connsiteX3" fmla="*/ 56604 w 2729753"/>
              <a:gd name="connsiteY3" fmla="*/ 267301 h 618994"/>
              <a:gd name="connsiteX4" fmla="*/ 28468 w 2729753"/>
              <a:gd name="connsiteY4" fmla="*/ 295437 h 618994"/>
              <a:gd name="connsiteX5" fmla="*/ 333 w 2729753"/>
              <a:gd name="connsiteY5" fmla="*/ 351708 h 618994"/>
              <a:gd name="connsiteX6" fmla="*/ 14401 w 2729753"/>
              <a:gd name="connsiteY6" fmla="*/ 407978 h 618994"/>
              <a:gd name="connsiteX7" fmla="*/ 28468 w 2729753"/>
              <a:gd name="connsiteY7" fmla="*/ 450181 h 618994"/>
              <a:gd name="connsiteX8" fmla="*/ 98807 w 2729753"/>
              <a:gd name="connsiteY8" fmla="*/ 506452 h 618994"/>
              <a:gd name="connsiteX9" fmla="*/ 169145 w 2729753"/>
              <a:gd name="connsiteY9" fmla="*/ 562723 h 618994"/>
              <a:gd name="connsiteX10" fmla="*/ 309822 w 2729753"/>
              <a:gd name="connsiteY10" fmla="*/ 604926 h 618994"/>
              <a:gd name="connsiteX11" fmla="*/ 408296 w 2729753"/>
              <a:gd name="connsiteY11" fmla="*/ 618994 h 618994"/>
              <a:gd name="connsiteX12" fmla="*/ 1730659 w 2729753"/>
              <a:gd name="connsiteY12" fmla="*/ 604926 h 618994"/>
              <a:gd name="connsiteX13" fmla="*/ 1786930 w 2729753"/>
              <a:gd name="connsiteY13" fmla="*/ 590858 h 618994"/>
              <a:gd name="connsiteX14" fmla="*/ 1871336 w 2729753"/>
              <a:gd name="connsiteY14" fmla="*/ 576791 h 618994"/>
              <a:gd name="connsiteX15" fmla="*/ 1955742 w 2729753"/>
              <a:gd name="connsiteY15" fmla="*/ 534588 h 618994"/>
              <a:gd name="connsiteX16" fmla="*/ 2180825 w 2729753"/>
              <a:gd name="connsiteY16" fmla="*/ 492385 h 618994"/>
              <a:gd name="connsiteX17" fmla="*/ 2335570 w 2729753"/>
              <a:gd name="connsiteY17" fmla="*/ 450181 h 618994"/>
              <a:gd name="connsiteX18" fmla="*/ 2462179 w 2729753"/>
              <a:gd name="connsiteY18" fmla="*/ 436114 h 618994"/>
              <a:gd name="connsiteX19" fmla="*/ 2518450 w 2729753"/>
              <a:gd name="connsiteY19" fmla="*/ 422046 h 618994"/>
              <a:gd name="connsiteX20" fmla="*/ 2588788 w 2729753"/>
              <a:gd name="connsiteY20" fmla="*/ 407978 h 618994"/>
              <a:gd name="connsiteX21" fmla="*/ 2673195 w 2729753"/>
              <a:gd name="connsiteY21" fmla="*/ 379843 h 618994"/>
              <a:gd name="connsiteX22" fmla="*/ 2715398 w 2729753"/>
              <a:gd name="connsiteY22" fmla="*/ 337640 h 618994"/>
              <a:gd name="connsiteX23" fmla="*/ 2715398 w 2729753"/>
              <a:gd name="connsiteY23" fmla="*/ 225098 h 618994"/>
              <a:gd name="connsiteX24" fmla="*/ 2645059 w 2729753"/>
              <a:gd name="connsiteY24" fmla="*/ 168828 h 618994"/>
              <a:gd name="connsiteX25" fmla="*/ 2532518 w 2729753"/>
              <a:gd name="connsiteY25" fmla="*/ 140692 h 618994"/>
              <a:gd name="connsiteX26" fmla="*/ 2448112 w 2729753"/>
              <a:gd name="connsiteY26" fmla="*/ 112557 h 618994"/>
              <a:gd name="connsiteX27" fmla="*/ 2405908 w 2729753"/>
              <a:gd name="connsiteY27" fmla="*/ 98489 h 618994"/>
              <a:gd name="connsiteX28" fmla="*/ 2265232 w 2729753"/>
              <a:gd name="connsiteY28" fmla="*/ 84421 h 618994"/>
              <a:gd name="connsiteX29" fmla="*/ 2194893 w 2729753"/>
              <a:gd name="connsiteY29" fmla="*/ 56286 h 618994"/>
              <a:gd name="connsiteX30" fmla="*/ 1969810 w 2729753"/>
              <a:gd name="connsiteY30" fmla="*/ 28151 h 618994"/>
              <a:gd name="connsiteX31" fmla="*/ 1674388 w 2729753"/>
              <a:gd name="connsiteY31" fmla="*/ 15 h 618994"/>
              <a:gd name="connsiteX32" fmla="*/ 858462 w 2729753"/>
              <a:gd name="connsiteY32" fmla="*/ 14083 h 618994"/>
              <a:gd name="connsiteX33" fmla="*/ 745921 w 2729753"/>
              <a:gd name="connsiteY33" fmla="*/ 42218 h 618994"/>
              <a:gd name="connsiteX34" fmla="*/ 661515 w 2729753"/>
              <a:gd name="connsiteY34" fmla="*/ 70354 h 618994"/>
              <a:gd name="connsiteX35" fmla="*/ 619312 w 2729753"/>
              <a:gd name="connsiteY35" fmla="*/ 84421 h 618994"/>
              <a:gd name="connsiteX36" fmla="*/ 563041 w 2729753"/>
              <a:gd name="connsiteY36" fmla="*/ 98489 h 618994"/>
              <a:gd name="connsiteX37" fmla="*/ 492702 w 2729753"/>
              <a:gd name="connsiteY37" fmla="*/ 112557 h 618994"/>
              <a:gd name="connsiteX38" fmla="*/ 436432 w 2729753"/>
              <a:gd name="connsiteY38" fmla="*/ 126625 h 61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29753" h="618994">
                <a:moveTo>
                  <a:pt x="577108" y="182895"/>
                </a:moveTo>
                <a:cubicBezTo>
                  <a:pt x="427053" y="187584"/>
                  <a:pt x="276522" y="184142"/>
                  <a:pt x="126942" y="196963"/>
                </a:cubicBezTo>
                <a:cubicBezTo>
                  <a:pt x="110097" y="198407"/>
                  <a:pt x="96694" y="213143"/>
                  <a:pt x="84739" y="225098"/>
                </a:cubicBezTo>
                <a:cubicBezTo>
                  <a:pt x="72784" y="237053"/>
                  <a:pt x="67166" y="254099"/>
                  <a:pt x="56604" y="267301"/>
                </a:cubicBezTo>
                <a:cubicBezTo>
                  <a:pt x="48318" y="277658"/>
                  <a:pt x="37847" y="286058"/>
                  <a:pt x="28468" y="295437"/>
                </a:cubicBezTo>
                <a:cubicBezTo>
                  <a:pt x="19090" y="314194"/>
                  <a:pt x="2934" y="330899"/>
                  <a:pt x="333" y="351708"/>
                </a:cubicBezTo>
                <a:cubicBezTo>
                  <a:pt x="-2065" y="370893"/>
                  <a:pt x="9090" y="389388"/>
                  <a:pt x="14401" y="407978"/>
                </a:cubicBezTo>
                <a:cubicBezTo>
                  <a:pt x="18475" y="422236"/>
                  <a:pt x="20839" y="437466"/>
                  <a:pt x="28468" y="450181"/>
                </a:cubicBezTo>
                <a:cubicBezTo>
                  <a:pt x="44145" y="476310"/>
                  <a:pt x="76689" y="488757"/>
                  <a:pt x="98807" y="506452"/>
                </a:cubicBezTo>
                <a:cubicBezTo>
                  <a:pt x="135348" y="535685"/>
                  <a:pt x="120430" y="541072"/>
                  <a:pt x="169145" y="562723"/>
                </a:cubicBezTo>
                <a:cubicBezTo>
                  <a:pt x="194550" y="574014"/>
                  <a:pt x="275201" y="598631"/>
                  <a:pt x="309822" y="604926"/>
                </a:cubicBezTo>
                <a:cubicBezTo>
                  <a:pt x="342445" y="610858"/>
                  <a:pt x="375471" y="614305"/>
                  <a:pt x="408296" y="618994"/>
                </a:cubicBezTo>
                <a:lnTo>
                  <a:pt x="1730659" y="604926"/>
                </a:lnTo>
                <a:cubicBezTo>
                  <a:pt x="1749989" y="604531"/>
                  <a:pt x="1767971" y="594650"/>
                  <a:pt x="1786930" y="590858"/>
                </a:cubicBezTo>
                <a:cubicBezTo>
                  <a:pt x="1814899" y="585264"/>
                  <a:pt x="1843201" y="581480"/>
                  <a:pt x="1871336" y="576791"/>
                </a:cubicBezTo>
                <a:cubicBezTo>
                  <a:pt x="1916532" y="531595"/>
                  <a:pt x="1881665" y="556811"/>
                  <a:pt x="1955742" y="534588"/>
                </a:cubicBezTo>
                <a:cubicBezTo>
                  <a:pt x="2106378" y="489397"/>
                  <a:pt x="1976438" y="512823"/>
                  <a:pt x="2180825" y="492385"/>
                </a:cubicBezTo>
                <a:cubicBezTo>
                  <a:pt x="2229290" y="476230"/>
                  <a:pt x="2287973" y="455469"/>
                  <a:pt x="2335570" y="450181"/>
                </a:cubicBezTo>
                <a:lnTo>
                  <a:pt x="2462179" y="436114"/>
                </a:lnTo>
                <a:cubicBezTo>
                  <a:pt x="2480936" y="431425"/>
                  <a:pt x="2499576" y="426240"/>
                  <a:pt x="2518450" y="422046"/>
                </a:cubicBezTo>
                <a:cubicBezTo>
                  <a:pt x="2541791" y="416859"/>
                  <a:pt x="2565720" y="414269"/>
                  <a:pt x="2588788" y="407978"/>
                </a:cubicBezTo>
                <a:cubicBezTo>
                  <a:pt x="2617401" y="400175"/>
                  <a:pt x="2673195" y="379843"/>
                  <a:pt x="2673195" y="379843"/>
                </a:cubicBezTo>
                <a:cubicBezTo>
                  <a:pt x="2687263" y="365775"/>
                  <a:pt x="2704363" y="354193"/>
                  <a:pt x="2715398" y="337640"/>
                </a:cubicBezTo>
                <a:cubicBezTo>
                  <a:pt x="2738166" y="303488"/>
                  <a:pt x="2730535" y="260418"/>
                  <a:pt x="2715398" y="225098"/>
                </a:cubicBezTo>
                <a:cubicBezTo>
                  <a:pt x="2708871" y="209869"/>
                  <a:pt x="2655511" y="172629"/>
                  <a:pt x="2645059" y="168828"/>
                </a:cubicBezTo>
                <a:cubicBezTo>
                  <a:pt x="2608719" y="155613"/>
                  <a:pt x="2569202" y="152920"/>
                  <a:pt x="2532518" y="140692"/>
                </a:cubicBezTo>
                <a:lnTo>
                  <a:pt x="2448112" y="112557"/>
                </a:lnTo>
                <a:cubicBezTo>
                  <a:pt x="2434044" y="107868"/>
                  <a:pt x="2420663" y="99965"/>
                  <a:pt x="2405908" y="98489"/>
                </a:cubicBezTo>
                <a:lnTo>
                  <a:pt x="2265232" y="84421"/>
                </a:lnTo>
                <a:cubicBezTo>
                  <a:pt x="2241786" y="75043"/>
                  <a:pt x="2218850" y="64271"/>
                  <a:pt x="2194893" y="56286"/>
                </a:cubicBezTo>
                <a:cubicBezTo>
                  <a:pt x="2120856" y="31607"/>
                  <a:pt x="2049792" y="34816"/>
                  <a:pt x="1969810" y="28151"/>
                </a:cubicBezTo>
                <a:cubicBezTo>
                  <a:pt x="1850792" y="-1604"/>
                  <a:pt x="1872028" y="15"/>
                  <a:pt x="1674388" y="15"/>
                </a:cubicBezTo>
                <a:cubicBezTo>
                  <a:pt x="1402372" y="15"/>
                  <a:pt x="1130437" y="9394"/>
                  <a:pt x="858462" y="14083"/>
                </a:cubicBezTo>
                <a:cubicBezTo>
                  <a:pt x="820948" y="23461"/>
                  <a:pt x="782605" y="29990"/>
                  <a:pt x="745921" y="42218"/>
                </a:cubicBezTo>
                <a:lnTo>
                  <a:pt x="661515" y="70354"/>
                </a:lnTo>
                <a:cubicBezTo>
                  <a:pt x="647447" y="75043"/>
                  <a:pt x="633698" y="80824"/>
                  <a:pt x="619312" y="84421"/>
                </a:cubicBezTo>
                <a:cubicBezTo>
                  <a:pt x="600555" y="89110"/>
                  <a:pt x="581915" y="94295"/>
                  <a:pt x="563041" y="98489"/>
                </a:cubicBezTo>
                <a:cubicBezTo>
                  <a:pt x="539700" y="103676"/>
                  <a:pt x="515899" y="106758"/>
                  <a:pt x="492702" y="112557"/>
                </a:cubicBezTo>
                <a:cubicBezTo>
                  <a:pt x="430500" y="128108"/>
                  <a:pt x="470245" y="126625"/>
                  <a:pt x="436432" y="1266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6" name="任意多边形: 形状 5">
            <a:extLst>
              <a:ext uri="{FF2B5EF4-FFF2-40B4-BE49-F238E27FC236}">
                <a16:creationId xmlns:a16="http://schemas.microsoft.com/office/drawing/2014/main" id="{67C4AF49-BEDE-4570-90E5-77386C1B15FC}"/>
              </a:ext>
            </a:extLst>
          </p:cNvPr>
          <p:cNvSpPr/>
          <p:nvPr/>
        </p:nvSpPr>
        <p:spPr>
          <a:xfrm>
            <a:off x="3981157" y="5500468"/>
            <a:ext cx="422031" cy="28135"/>
          </a:xfrm>
          <a:custGeom>
            <a:avLst/>
            <a:gdLst>
              <a:gd name="connsiteX0" fmla="*/ 0 w 422031"/>
              <a:gd name="connsiteY0" fmla="*/ 0 h 28135"/>
              <a:gd name="connsiteX1" fmla="*/ 70338 w 422031"/>
              <a:gd name="connsiteY1" fmla="*/ 14067 h 28135"/>
              <a:gd name="connsiteX2" fmla="*/ 422031 w 422031"/>
              <a:gd name="connsiteY2" fmla="*/ 28135 h 28135"/>
            </a:gdLst>
            <a:ahLst/>
            <a:cxnLst>
              <a:cxn ang="0">
                <a:pos x="connsiteX0" y="connsiteY0"/>
              </a:cxn>
              <a:cxn ang="0">
                <a:pos x="connsiteX1" y="connsiteY1"/>
              </a:cxn>
              <a:cxn ang="0">
                <a:pos x="connsiteX2" y="connsiteY2"/>
              </a:cxn>
            </a:cxnLst>
            <a:rect l="l" t="t" r="r" b="b"/>
            <a:pathLst>
              <a:path w="422031" h="28135">
                <a:moveTo>
                  <a:pt x="0" y="0"/>
                </a:moveTo>
                <a:cubicBezTo>
                  <a:pt x="23446" y="4689"/>
                  <a:pt x="46481" y="12477"/>
                  <a:pt x="70338" y="14067"/>
                </a:cubicBezTo>
                <a:cubicBezTo>
                  <a:pt x="187403" y="21871"/>
                  <a:pt x="422031" y="28135"/>
                  <a:pt x="422031" y="2813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id="{89310E4C-773A-4A9F-B8D6-424211837F37}"/>
              </a:ext>
            </a:extLst>
          </p:cNvPr>
          <p:cNvSpPr/>
          <p:nvPr/>
        </p:nvSpPr>
        <p:spPr>
          <a:xfrm>
            <a:off x="3432517" y="6132046"/>
            <a:ext cx="829994" cy="43671"/>
          </a:xfrm>
          <a:custGeom>
            <a:avLst/>
            <a:gdLst>
              <a:gd name="connsiteX0" fmla="*/ 0 w 829994"/>
              <a:gd name="connsiteY0" fmla="*/ 43671 h 43671"/>
              <a:gd name="connsiteX1" fmla="*/ 534572 w 829994"/>
              <a:gd name="connsiteY1" fmla="*/ 29603 h 43671"/>
              <a:gd name="connsiteX2" fmla="*/ 590843 w 829994"/>
              <a:gd name="connsiteY2" fmla="*/ 15536 h 43671"/>
              <a:gd name="connsiteX3" fmla="*/ 661181 w 829994"/>
              <a:gd name="connsiteY3" fmla="*/ 1468 h 43671"/>
              <a:gd name="connsiteX4" fmla="*/ 829994 w 829994"/>
              <a:gd name="connsiteY4" fmla="*/ 1468 h 43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994" h="43671">
                <a:moveTo>
                  <a:pt x="0" y="43671"/>
                </a:moveTo>
                <a:cubicBezTo>
                  <a:pt x="178191" y="38982"/>
                  <a:pt x="356521" y="38081"/>
                  <a:pt x="534572" y="29603"/>
                </a:cubicBezTo>
                <a:cubicBezTo>
                  <a:pt x="553884" y="28683"/>
                  <a:pt x="571969" y="19730"/>
                  <a:pt x="590843" y="15536"/>
                </a:cubicBezTo>
                <a:cubicBezTo>
                  <a:pt x="614184" y="10349"/>
                  <a:pt x="637312" y="2872"/>
                  <a:pt x="661181" y="1468"/>
                </a:cubicBezTo>
                <a:cubicBezTo>
                  <a:pt x="717355" y="-1836"/>
                  <a:pt x="773723" y="1468"/>
                  <a:pt x="829994" y="14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C9B90A9A-25C4-45CD-99BD-3F27A0B4C1A9}"/>
              </a:ext>
            </a:extLst>
          </p:cNvPr>
          <p:cNvSpPr/>
          <p:nvPr/>
        </p:nvSpPr>
        <p:spPr>
          <a:xfrm>
            <a:off x="3334043" y="4009292"/>
            <a:ext cx="5444197" cy="196948"/>
          </a:xfrm>
          <a:custGeom>
            <a:avLst/>
            <a:gdLst>
              <a:gd name="connsiteX0" fmla="*/ 0 w 5444197"/>
              <a:gd name="connsiteY0" fmla="*/ 0 h 196948"/>
              <a:gd name="connsiteX1" fmla="*/ 211015 w 5444197"/>
              <a:gd name="connsiteY1" fmla="*/ 56271 h 196948"/>
              <a:gd name="connsiteX2" fmla="*/ 253219 w 5444197"/>
              <a:gd name="connsiteY2" fmla="*/ 70339 h 196948"/>
              <a:gd name="connsiteX3" fmla="*/ 351692 w 5444197"/>
              <a:gd name="connsiteY3" fmla="*/ 126610 h 196948"/>
              <a:gd name="connsiteX4" fmla="*/ 422031 w 5444197"/>
              <a:gd name="connsiteY4" fmla="*/ 140677 h 196948"/>
              <a:gd name="connsiteX5" fmla="*/ 478302 w 5444197"/>
              <a:gd name="connsiteY5" fmla="*/ 168813 h 196948"/>
              <a:gd name="connsiteX6" fmla="*/ 548640 w 5444197"/>
              <a:gd name="connsiteY6" fmla="*/ 182880 h 196948"/>
              <a:gd name="connsiteX7" fmla="*/ 1055077 w 5444197"/>
              <a:gd name="connsiteY7" fmla="*/ 168813 h 196948"/>
              <a:gd name="connsiteX8" fmla="*/ 1167619 w 5444197"/>
              <a:gd name="connsiteY8" fmla="*/ 154745 h 196948"/>
              <a:gd name="connsiteX9" fmla="*/ 1280160 w 5444197"/>
              <a:gd name="connsiteY9" fmla="*/ 126610 h 196948"/>
              <a:gd name="connsiteX10" fmla="*/ 1406769 w 5444197"/>
              <a:gd name="connsiteY10" fmla="*/ 98474 h 196948"/>
              <a:gd name="connsiteX11" fmla="*/ 1505243 w 5444197"/>
              <a:gd name="connsiteY11" fmla="*/ 84406 h 196948"/>
              <a:gd name="connsiteX12" fmla="*/ 1575582 w 5444197"/>
              <a:gd name="connsiteY12" fmla="*/ 70339 h 196948"/>
              <a:gd name="connsiteX13" fmla="*/ 1702191 w 5444197"/>
              <a:gd name="connsiteY13" fmla="*/ 28136 h 196948"/>
              <a:gd name="connsiteX14" fmla="*/ 1927274 w 5444197"/>
              <a:gd name="connsiteY14" fmla="*/ 140677 h 196948"/>
              <a:gd name="connsiteX15" fmla="*/ 2011680 w 5444197"/>
              <a:gd name="connsiteY15" fmla="*/ 196948 h 196948"/>
              <a:gd name="connsiteX16" fmla="*/ 2180492 w 5444197"/>
              <a:gd name="connsiteY16" fmla="*/ 182880 h 196948"/>
              <a:gd name="connsiteX17" fmla="*/ 2349305 w 5444197"/>
              <a:gd name="connsiteY17" fmla="*/ 140677 h 196948"/>
              <a:gd name="connsiteX18" fmla="*/ 2518117 w 5444197"/>
              <a:gd name="connsiteY18" fmla="*/ 70339 h 196948"/>
              <a:gd name="connsiteX19" fmla="*/ 2686929 w 5444197"/>
              <a:gd name="connsiteY19" fmla="*/ 42203 h 196948"/>
              <a:gd name="connsiteX20" fmla="*/ 2897945 w 5444197"/>
              <a:gd name="connsiteY20" fmla="*/ 56271 h 196948"/>
              <a:gd name="connsiteX21" fmla="*/ 2968283 w 5444197"/>
              <a:gd name="connsiteY21" fmla="*/ 84406 h 196948"/>
              <a:gd name="connsiteX22" fmla="*/ 3024554 w 5444197"/>
              <a:gd name="connsiteY22" fmla="*/ 98474 h 196948"/>
              <a:gd name="connsiteX23" fmla="*/ 3066757 w 5444197"/>
              <a:gd name="connsiteY23" fmla="*/ 112542 h 196948"/>
              <a:gd name="connsiteX24" fmla="*/ 4332849 w 5444197"/>
              <a:gd name="connsiteY24" fmla="*/ 112542 h 196948"/>
              <a:gd name="connsiteX25" fmla="*/ 4417255 w 5444197"/>
              <a:gd name="connsiteY25" fmla="*/ 140677 h 196948"/>
              <a:gd name="connsiteX26" fmla="*/ 4783015 w 5444197"/>
              <a:gd name="connsiteY26" fmla="*/ 154745 h 196948"/>
              <a:gd name="connsiteX27" fmla="*/ 4825219 w 5444197"/>
              <a:gd name="connsiteY27" fmla="*/ 168813 h 196948"/>
              <a:gd name="connsiteX28" fmla="*/ 4867422 w 5444197"/>
              <a:gd name="connsiteY28" fmla="*/ 196948 h 196948"/>
              <a:gd name="connsiteX29" fmla="*/ 5387926 w 5444197"/>
              <a:gd name="connsiteY29" fmla="*/ 182880 h 196948"/>
              <a:gd name="connsiteX30" fmla="*/ 5444197 w 5444197"/>
              <a:gd name="connsiteY30" fmla="*/ 168813 h 196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444197" h="196948">
                <a:moveTo>
                  <a:pt x="0" y="0"/>
                </a:moveTo>
                <a:cubicBezTo>
                  <a:pt x="155558" y="34569"/>
                  <a:pt x="85596" y="14465"/>
                  <a:pt x="211015" y="56271"/>
                </a:cubicBezTo>
                <a:cubicBezTo>
                  <a:pt x="225083" y="60960"/>
                  <a:pt x="240881" y="62113"/>
                  <a:pt x="253219" y="70339"/>
                </a:cubicBezTo>
                <a:cubicBezTo>
                  <a:pt x="284088" y="90918"/>
                  <a:pt x="316001" y="114713"/>
                  <a:pt x="351692" y="126610"/>
                </a:cubicBezTo>
                <a:cubicBezTo>
                  <a:pt x="374376" y="134171"/>
                  <a:pt x="398585" y="135988"/>
                  <a:pt x="422031" y="140677"/>
                </a:cubicBezTo>
                <a:cubicBezTo>
                  <a:pt x="440788" y="150056"/>
                  <a:pt x="458407" y="162181"/>
                  <a:pt x="478302" y="168813"/>
                </a:cubicBezTo>
                <a:cubicBezTo>
                  <a:pt x="500985" y="176374"/>
                  <a:pt x="524730" y="182880"/>
                  <a:pt x="548640" y="182880"/>
                </a:cubicBezTo>
                <a:cubicBezTo>
                  <a:pt x="717517" y="182880"/>
                  <a:pt x="886265" y="173502"/>
                  <a:pt x="1055077" y="168813"/>
                </a:cubicBezTo>
                <a:cubicBezTo>
                  <a:pt x="1092591" y="164124"/>
                  <a:pt x="1130461" y="161712"/>
                  <a:pt x="1167619" y="154745"/>
                </a:cubicBezTo>
                <a:cubicBezTo>
                  <a:pt x="1205625" y="147619"/>
                  <a:pt x="1242520" y="135467"/>
                  <a:pt x="1280160" y="126610"/>
                </a:cubicBezTo>
                <a:cubicBezTo>
                  <a:pt x="1322243" y="116708"/>
                  <a:pt x="1364277" y="106441"/>
                  <a:pt x="1406769" y="98474"/>
                </a:cubicBezTo>
                <a:cubicBezTo>
                  <a:pt x="1439359" y="92363"/>
                  <a:pt x="1472536" y="89857"/>
                  <a:pt x="1505243" y="84406"/>
                </a:cubicBezTo>
                <a:cubicBezTo>
                  <a:pt x="1528828" y="80475"/>
                  <a:pt x="1552591" y="76908"/>
                  <a:pt x="1575582" y="70339"/>
                </a:cubicBezTo>
                <a:cubicBezTo>
                  <a:pt x="1618356" y="58118"/>
                  <a:pt x="1702191" y="28136"/>
                  <a:pt x="1702191" y="28136"/>
                </a:cubicBezTo>
                <a:cubicBezTo>
                  <a:pt x="1883884" y="73559"/>
                  <a:pt x="1755105" y="25897"/>
                  <a:pt x="1927274" y="140677"/>
                </a:cubicBezTo>
                <a:lnTo>
                  <a:pt x="2011680" y="196948"/>
                </a:lnTo>
                <a:cubicBezTo>
                  <a:pt x="2067951" y="192259"/>
                  <a:pt x="2124413" y="189477"/>
                  <a:pt x="2180492" y="182880"/>
                </a:cubicBezTo>
                <a:cubicBezTo>
                  <a:pt x="2222162" y="177978"/>
                  <a:pt x="2316566" y="152739"/>
                  <a:pt x="2349305" y="140677"/>
                </a:cubicBezTo>
                <a:cubicBezTo>
                  <a:pt x="2406506" y="119603"/>
                  <a:pt x="2457987" y="80361"/>
                  <a:pt x="2518117" y="70339"/>
                </a:cubicBezTo>
                <a:lnTo>
                  <a:pt x="2686929" y="42203"/>
                </a:lnTo>
                <a:cubicBezTo>
                  <a:pt x="2757268" y="46892"/>
                  <a:pt x="2828230" y="45814"/>
                  <a:pt x="2897945" y="56271"/>
                </a:cubicBezTo>
                <a:cubicBezTo>
                  <a:pt x="2922918" y="60017"/>
                  <a:pt x="2944327" y="76421"/>
                  <a:pt x="2968283" y="84406"/>
                </a:cubicBezTo>
                <a:cubicBezTo>
                  <a:pt x="2986625" y="90520"/>
                  <a:pt x="3005964" y="93162"/>
                  <a:pt x="3024554" y="98474"/>
                </a:cubicBezTo>
                <a:cubicBezTo>
                  <a:pt x="3038812" y="102548"/>
                  <a:pt x="3052689" y="107853"/>
                  <a:pt x="3066757" y="112542"/>
                </a:cubicBezTo>
                <a:cubicBezTo>
                  <a:pt x="3593093" y="90611"/>
                  <a:pt x="3623005" y="82965"/>
                  <a:pt x="4332849" y="112542"/>
                </a:cubicBezTo>
                <a:cubicBezTo>
                  <a:pt x="4362480" y="113777"/>
                  <a:pt x="4389120" y="131299"/>
                  <a:pt x="4417255" y="140677"/>
                </a:cubicBezTo>
                <a:cubicBezTo>
                  <a:pt x="4533004" y="179260"/>
                  <a:pt x="4661095" y="150056"/>
                  <a:pt x="4783015" y="154745"/>
                </a:cubicBezTo>
                <a:cubicBezTo>
                  <a:pt x="4797083" y="159434"/>
                  <a:pt x="4811956" y="162181"/>
                  <a:pt x="4825219" y="168813"/>
                </a:cubicBezTo>
                <a:cubicBezTo>
                  <a:pt x="4840341" y="176374"/>
                  <a:pt x="4850520" y="196525"/>
                  <a:pt x="4867422" y="196948"/>
                </a:cubicBezTo>
                <a:lnTo>
                  <a:pt x="5387926" y="182880"/>
                </a:lnTo>
                <a:lnTo>
                  <a:pt x="5444197" y="168813"/>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31027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87C1B47-AD20-4790-B432-30EBB682C4DA}"/>
              </a:ext>
            </a:extLst>
          </p:cNvPr>
          <p:cNvSpPr txBox="1"/>
          <p:nvPr/>
        </p:nvSpPr>
        <p:spPr>
          <a:xfrm>
            <a:off x="562708" y="182880"/>
            <a:ext cx="2883877" cy="523220"/>
          </a:xfrm>
          <a:prstGeom prst="rect">
            <a:avLst/>
          </a:prstGeom>
          <a:noFill/>
        </p:spPr>
        <p:txBody>
          <a:bodyPr wrap="square" rtlCol="0">
            <a:spAutoFit/>
          </a:bodyPr>
          <a:lstStyle/>
          <a:p>
            <a:r>
              <a:rPr lang="zh-CN" altLang="en-US" sz="2800" dirty="0"/>
              <a:t>建树原理：</a:t>
            </a:r>
            <a:endParaRPr lang="en-US" altLang="zh-CN" sz="2800" dirty="0"/>
          </a:p>
        </p:txBody>
      </p:sp>
      <p:sp>
        <p:nvSpPr>
          <p:cNvPr id="3" name="文本框 2">
            <a:extLst>
              <a:ext uri="{FF2B5EF4-FFF2-40B4-BE49-F238E27FC236}">
                <a16:creationId xmlns:a16="http://schemas.microsoft.com/office/drawing/2014/main" id="{4EDF2366-1BB6-4A8A-A78E-63827B840D13}"/>
              </a:ext>
            </a:extLst>
          </p:cNvPr>
          <p:cNvSpPr txBox="1"/>
          <p:nvPr/>
        </p:nvSpPr>
        <p:spPr>
          <a:xfrm>
            <a:off x="379828" y="1055077"/>
            <a:ext cx="2658794" cy="461665"/>
          </a:xfrm>
          <a:prstGeom prst="rect">
            <a:avLst/>
          </a:prstGeom>
          <a:noFill/>
        </p:spPr>
        <p:txBody>
          <a:bodyPr wrap="square" rtlCol="0">
            <a:spAutoFit/>
          </a:bodyPr>
          <a:lstStyle/>
          <a:p>
            <a:r>
              <a:rPr lang="en-US" altLang="zh-CN" sz="2400" dirty="0"/>
              <a:t>1</a:t>
            </a:r>
            <a:r>
              <a:rPr lang="zh-CN" altLang="en-US" sz="2400" dirty="0"/>
              <a:t>、如何进行划分</a:t>
            </a:r>
          </a:p>
        </p:txBody>
      </p:sp>
      <p:pic>
        <p:nvPicPr>
          <p:cNvPr id="4" name="图片 3">
            <a:extLst>
              <a:ext uri="{FF2B5EF4-FFF2-40B4-BE49-F238E27FC236}">
                <a16:creationId xmlns:a16="http://schemas.microsoft.com/office/drawing/2014/main" id="{89909921-AEA7-47D0-A12A-FF84BAA575DE}"/>
              </a:ext>
            </a:extLst>
          </p:cNvPr>
          <p:cNvPicPr>
            <a:picLocks noChangeAspect="1"/>
          </p:cNvPicPr>
          <p:nvPr/>
        </p:nvPicPr>
        <p:blipFill>
          <a:blip r:embed="rId3"/>
          <a:stretch>
            <a:fillRect/>
          </a:stretch>
        </p:blipFill>
        <p:spPr>
          <a:xfrm>
            <a:off x="1004241" y="1657419"/>
            <a:ext cx="8608683" cy="4419824"/>
          </a:xfrm>
          <a:prstGeom prst="rect">
            <a:avLst/>
          </a:prstGeom>
        </p:spPr>
      </p:pic>
    </p:spTree>
    <p:extLst>
      <p:ext uri="{BB962C8B-B14F-4D97-AF65-F5344CB8AC3E}">
        <p14:creationId xmlns:p14="http://schemas.microsoft.com/office/powerpoint/2010/main" val="3210389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C0E29D7-9E93-4406-A537-24A046F461F3}"/>
              </a:ext>
            </a:extLst>
          </p:cNvPr>
          <p:cNvSpPr txBox="1"/>
          <p:nvPr/>
        </p:nvSpPr>
        <p:spPr>
          <a:xfrm>
            <a:off x="647113" y="562708"/>
            <a:ext cx="3573195" cy="461665"/>
          </a:xfrm>
          <a:prstGeom prst="rect">
            <a:avLst/>
          </a:prstGeom>
          <a:noFill/>
        </p:spPr>
        <p:txBody>
          <a:bodyPr wrap="square" rtlCol="0">
            <a:spAutoFit/>
          </a:bodyPr>
          <a:lstStyle/>
          <a:p>
            <a:r>
              <a:rPr lang="en-US" altLang="zh-CN" sz="2400" dirty="0"/>
              <a:t>2</a:t>
            </a:r>
            <a:r>
              <a:rPr lang="zh-CN" altLang="en-US" sz="2400" dirty="0"/>
              <a:t>、按照什么标准来划分？</a:t>
            </a:r>
          </a:p>
        </p:txBody>
      </p:sp>
      <p:sp>
        <p:nvSpPr>
          <p:cNvPr id="4" name="Rectangle 5">
            <a:extLst>
              <a:ext uri="{FF2B5EF4-FFF2-40B4-BE49-F238E27FC236}">
                <a16:creationId xmlns:a16="http://schemas.microsoft.com/office/drawing/2014/main" id="{F276E1C0-F8EA-473F-8554-4BABEAFF00BD}"/>
              </a:ext>
            </a:extLst>
          </p:cNvPr>
          <p:cNvSpPr>
            <a:spLocks noChangeArrowheads="1"/>
          </p:cNvSpPr>
          <p:nvPr/>
        </p:nvSpPr>
        <p:spPr bwMode="auto">
          <a:xfrm>
            <a:off x="158879" y="1928611"/>
            <a:ext cx="12033121"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4F4F4F"/>
                </a:solidFill>
                <a:effectLst/>
                <a:latin typeface="Courier New" panose="02070309020205020404" pitchFamily="49" charset="0"/>
                <a:cs typeface="Courier New" panose="02070309020205020404" pitchFamily="49" charset="0"/>
              </a:rPr>
              <a:t>每个属性的划分按照能减少的杂质的量来进行排序，而杂质的减少量定义为划分前的杂质减去划分后的每个节点的杂质量划分所占比率之和。而杂质度量方法常用</a:t>
            </a:r>
            <a:r>
              <a:rPr kumimoji="0" lang="zh-CN" altLang="zh-CN" sz="2400" b="1" i="0" u="none" strike="noStrike" cap="none" normalizeH="0" baseline="0" dirty="0">
                <a:ln>
                  <a:noFill/>
                </a:ln>
                <a:solidFill>
                  <a:srgbClr val="4F4F4F"/>
                </a:solidFill>
                <a:effectLst/>
                <a:latin typeface="Courier New" panose="02070309020205020404" pitchFamily="49" charset="0"/>
                <a:cs typeface="Courier New" panose="02070309020205020404" pitchFamily="49" charset="0"/>
              </a:rPr>
              <a:t>Gini指标</a:t>
            </a:r>
            <a:r>
              <a:rPr kumimoji="0" lang="zh-CN" altLang="zh-CN" sz="2400" b="0" i="0" u="none" strike="noStrike" cap="none" normalizeH="0" baseline="0" dirty="0">
                <a:ln>
                  <a:noFill/>
                </a:ln>
                <a:solidFill>
                  <a:srgbClr val="4F4F4F"/>
                </a:solidFill>
                <a:effectLst/>
                <a:latin typeface="Courier New" panose="02070309020205020404" pitchFamily="49" charset="0"/>
                <a:cs typeface="Courier New" panose="02070309020205020404" pitchFamily="49" charset="0"/>
              </a:rPr>
              <a:t>，假设一个样本共有     类，那么 一个节点     的Gini不纯度可定义为</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4F4F4F"/>
                </a:solidFill>
                <a:effectLst/>
                <a:latin typeface="Arial" panose="020B0604020202020204" pitchFamily="34" charset="0"/>
                <a:cs typeface="Arial" panose="020B0604020202020204" pitchFamily="34" charset="0"/>
              </a:rPr>
              <a:t> </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4F4F4F"/>
                </a:solidFill>
                <a:effectLst/>
                <a:latin typeface="Courier New" panose="02070309020205020404" pitchFamily="49" charset="0"/>
                <a:cs typeface="Courier New" panose="02070309020205020404" pitchFamily="49" charset="0"/>
              </a:rPr>
              <a:t>                   </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pic>
        <p:nvPicPr>
          <p:cNvPr id="2054" name="Picture 6" descr="http://images.cnitblog.com/blog/571227/201501/091603514532531.png">
            <a:extLst>
              <a:ext uri="{FF2B5EF4-FFF2-40B4-BE49-F238E27FC236}">
                <a16:creationId xmlns:a16="http://schemas.microsoft.com/office/drawing/2014/main" id="{5F1F206E-12D4-4AD7-8F81-B11E3FBD91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664" y="2689621"/>
            <a:ext cx="461248" cy="39835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http://images.cnitblog.com/blog/571227/201501/091604407344010.png">
            <a:extLst>
              <a:ext uri="{FF2B5EF4-FFF2-40B4-BE49-F238E27FC236}">
                <a16:creationId xmlns:a16="http://schemas.microsoft.com/office/drawing/2014/main" id="{50CA5AE2-AE47-499D-A739-5D34913E50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2116" y="2688070"/>
            <a:ext cx="399901" cy="3999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images.cnitblog.com/blog/571227/201501/091605244537519.png">
            <a:extLst>
              <a:ext uri="{FF2B5EF4-FFF2-40B4-BE49-F238E27FC236}">
                <a16:creationId xmlns:a16="http://schemas.microsoft.com/office/drawing/2014/main" id="{D1BE6329-3B38-406C-8A8E-A1E0D8DC01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0933" y="3297547"/>
            <a:ext cx="3085901" cy="944965"/>
          </a:xfrm>
          <a:prstGeom prst="rect">
            <a:avLst/>
          </a:prstGeom>
          <a:noFill/>
          <a:extLst>
            <a:ext uri="{909E8E84-426E-40DD-AFC4-6F175D3DCCD1}">
              <a14:hiddenFill xmlns:a14="http://schemas.microsoft.com/office/drawing/2010/main">
                <a:solidFill>
                  <a:srgbClr val="FFFFFF"/>
                </a:solidFill>
              </a14:hiddenFill>
            </a:ext>
          </a:extLst>
        </p:spPr>
      </p:pic>
      <p:sp>
        <p:nvSpPr>
          <p:cNvPr id="5" name="任意多边形: 形状 4">
            <a:extLst>
              <a:ext uri="{FF2B5EF4-FFF2-40B4-BE49-F238E27FC236}">
                <a16:creationId xmlns:a16="http://schemas.microsoft.com/office/drawing/2014/main" id="{28E0CE6C-4A70-4D76-A81F-589BA317F81D}"/>
              </a:ext>
            </a:extLst>
          </p:cNvPr>
          <p:cNvSpPr/>
          <p:nvPr/>
        </p:nvSpPr>
        <p:spPr>
          <a:xfrm>
            <a:off x="5064369" y="2433711"/>
            <a:ext cx="2574388" cy="928467"/>
          </a:xfrm>
          <a:custGeom>
            <a:avLst/>
            <a:gdLst>
              <a:gd name="connsiteX0" fmla="*/ 0 w 2574388"/>
              <a:gd name="connsiteY0" fmla="*/ 801858 h 928467"/>
              <a:gd name="connsiteX1" fmla="*/ 196948 w 2574388"/>
              <a:gd name="connsiteY1" fmla="*/ 844061 h 928467"/>
              <a:gd name="connsiteX2" fmla="*/ 393896 w 2574388"/>
              <a:gd name="connsiteY2" fmla="*/ 872197 h 928467"/>
              <a:gd name="connsiteX3" fmla="*/ 506437 w 2574388"/>
              <a:gd name="connsiteY3" fmla="*/ 900332 h 928467"/>
              <a:gd name="connsiteX4" fmla="*/ 647114 w 2574388"/>
              <a:gd name="connsiteY4" fmla="*/ 914400 h 928467"/>
              <a:gd name="connsiteX5" fmla="*/ 773723 w 2574388"/>
              <a:gd name="connsiteY5" fmla="*/ 928467 h 928467"/>
              <a:gd name="connsiteX6" fmla="*/ 1899139 w 2574388"/>
              <a:gd name="connsiteY6" fmla="*/ 914400 h 928467"/>
              <a:gd name="connsiteX7" fmla="*/ 2082019 w 2574388"/>
              <a:gd name="connsiteY7" fmla="*/ 872197 h 928467"/>
              <a:gd name="connsiteX8" fmla="*/ 2180493 w 2574388"/>
              <a:gd name="connsiteY8" fmla="*/ 858129 h 928467"/>
              <a:gd name="connsiteX9" fmla="*/ 2264899 w 2574388"/>
              <a:gd name="connsiteY9" fmla="*/ 829994 h 928467"/>
              <a:gd name="connsiteX10" fmla="*/ 2321169 w 2574388"/>
              <a:gd name="connsiteY10" fmla="*/ 815926 h 928467"/>
              <a:gd name="connsiteX11" fmla="*/ 2391508 w 2574388"/>
              <a:gd name="connsiteY11" fmla="*/ 787791 h 928467"/>
              <a:gd name="connsiteX12" fmla="*/ 2433711 w 2574388"/>
              <a:gd name="connsiteY12" fmla="*/ 773723 h 928467"/>
              <a:gd name="connsiteX13" fmla="*/ 2504049 w 2574388"/>
              <a:gd name="connsiteY13" fmla="*/ 731520 h 928467"/>
              <a:gd name="connsiteX14" fmla="*/ 2532185 w 2574388"/>
              <a:gd name="connsiteY14" fmla="*/ 689317 h 928467"/>
              <a:gd name="connsiteX15" fmla="*/ 2560320 w 2574388"/>
              <a:gd name="connsiteY15" fmla="*/ 661181 h 928467"/>
              <a:gd name="connsiteX16" fmla="*/ 2574388 w 2574388"/>
              <a:gd name="connsiteY16" fmla="*/ 604911 h 928467"/>
              <a:gd name="connsiteX17" fmla="*/ 2560320 w 2574388"/>
              <a:gd name="connsiteY17" fmla="*/ 464234 h 928467"/>
              <a:gd name="connsiteX18" fmla="*/ 2447779 w 2574388"/>
              <a:gd name="connsiteY18" fmla="*/ 379827 h 928467"/>
              <a:gd name="connsiteX19" fmla="*/ 2363373 w 2574388"/>
              <a:gd name="connsiteY19" fmla="*/ 295421 h 928467"/>
              <a:gd name="connsiteX20" fmla="*/ 2307102 w 2574388"/>
              <a:gd name="connsiteY20" fmla="*/ 267286 h 928467"/>
              <a:gd name="connsiteX21" fmla="*/ 2152357 w 2574388"/>
              <a:gd name="connsiteY21" fmla="*/ 182880 h 928467"/>
              <a:gd name="connsiteX22" fmla="*/ 2124222 w 2574388"/>
              <a:gd name="connsiteY22" fmla="*/ 154744 h 928467"/>
              <a:gd name="connsiteX23" fmla="*/ 1955409 w 2574388"/>
              <a:gd name="connsiteY23" fmla="*/ 126609 h 928467"/>
              <a:gd name="connsiteX24" fmla="*/ 1871003 w 2574388"/>
              <a:gd name="connsiteY24" fmla="*/ 98474 h 928467"/>
              <a:gd name="connsiteX25" fmla="*/ 1631853 w 2574388"/>
              <a:gd name="connsiteY25" fmla="*/ 70338 h 928467"/>
              <a:gd name="connsiteX26" fmla="*/ 1463040 w 2574388"/>
              <a:gd name="connsiteY26" fmla="*/ 28135 h 928467"/>
              <a:gd name="connsiteX27" fmla="*/ 1294228 w 2574388"/>
              <a:gd name="connsiteY27" fmla="*/ 0 h 928467"/>
              <a:gd name="connsiteX28" fmla="*/ 506437 w 2574388"/>
              <a:gd name="connsiteY28" fmla="*/ 14067 h 928467"/>
              <a:gd name="connsiteX29" fmla="*/ 407963 w 2574388"/>
              <a:gd name="connsiteY29" fmla="*/ 42203 h 928467"/>
              <a:gd name="connsiteX30" fmla="*/ 337625 w 2574388"/>
              <a:gd name="connsiteY30" fmla="*/ 56271 h 928467"/>
              <a:gd name="connsiteX31" fmla="*/ 225083 w 2574388"/>
              <a:gd name="connsiteY31" fmla="*/ 98474 h 928467"/>
              <a:gd name="connsiteX32" fmla="*/ 98474 w 2574388"/>
              <a:gd name="connsiteY32" fmla="*/ 168812 h 928467"/>
              <a:gd name="connsiteX33" fmla="*/ 70339 w 2574388"/>
              <a:gd name="connsiteY33" fmla="*/ 211015 h 928467"/>
              <a:gd name="connsiteX34" fmla="*/ 42203 w 2574388"/>
              <a:gd name="connsiteY34" fmla="*/ 309489 h 928467"/>
              <a:gd name="connsiteX35" fmla="*/ 14068 w 2574388"/>
              <a:gd name="connsiteY35" fmla="*/ 351692 h 928467"/>
              <a:gd name="connsiteX36" fmla="*/ 56271 w 2574388"/>
              <a:gd name="connsiteY36" fmla="*/ 647114 h 928467"/>
              <a:gd name="connsiteX37" fmla="*/ 140677 w 2574388"/>
              <a:gd name="connsiteY37" fmla="*/ 703384 h 928467"/>
              <a:gd name="connsiteX38" fmla="*/ 196948 w 2574388"/>
              <a:gd name="connsiteY38" fmla="*/ 731520 h 92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574388" h="928467">
                <a:moveTo>
                  <a:pt x="0" y="801858"/>
                </a:moveTo>
                <a:cubicBezTo>
                  <a:pt x="16580" y="805543"/>
                  <a:pt x="157979" y="837908"/>
                  <a:pt x="196948" y="844061"/>
                </a:cubicBezTo>
                <a:cubicBezTo>
                  <a:pt x="262452" y="854404"/>
                  <a:pt x="329560" y="856113"/>
                  <a:pt x="393896" y="872197"/>
                </a:cubicBezTo>
                <a:cubicBezTo>
                  <a:pt x="431410" y="881575"/>
                  <a:pt x="468295" y="893975"/>
                  <a:pt x="506437" y="900332"/>
                </a:cubicBezTo>
                <a:cubicBezTo>
                  <a:pt x="552922" y="908080"/>
                  <a:pt x="600247" y="909467"/>
                  <a:pt x="647114" y="914400"/>
                </a:cubicBezTo>
                <a:lnTo>
                  <a:pt x="773723" y="928467"/>
                </a:lnTo>
                <a:lnTo>
                  <a:pt x="1899139" y="914400"/>
                </a:lnTo>
                <a:cubicBezTo>
                  <a:pt x="1967902" y="912801"/>
                  <a:pt x="2015144" y="886527"/>
                  <a:pt x="2082019" y="872197"/>
                </a:cubicBezTo>
                <a:cubicBezTo>
                  <a:pt x="2114441" y="865249"/>
                  <a:pt x="2147668" y="862818"/>
                  <a:pt x="2180493" y="858129"/>
                </a:cubicBezTo>
                <a:cubicBezTo>
                  <a:pt x="2208628" y="848751"/>
                  <a:pt x="2236493" y="838516"/>
                  <a:pt x="2264899" y="829994"/>
                </a:cubicBezTo>
                <a:cubicBezTo>
                  <a:pt x="2283418" y="824438"/>
                  <a:pt x="2302827" y="822040"/>
                  <a:pt x="2321169" y="815926"/>
                </a:cubicBezTo>
                <a:cubicBezTo>
                  <a:pt x="2345126" y="807940"/>
                  <a:pt x="2367863" y="796658"/>
                  <a:pt x="2391508" y="787791"/>
                </a:cubicBezTo>
                <a:cubicBezTo>
                  <a:pt x="2405393" y="782584"/>
                  <a:pt x="2420448" y="780355"/>
                  <a:pt x="2433711" y="773723"/>
                </a:cubicBezTo>
                <a:cubicBezTo>
                  <a:pt x="2458167" y="761495"/>
                  <a:pt x="2480603" y="745588"/>
                  <a:pt x="2504049" y="731520"/>
                </a:cubicBezTo>
                <a:cubicBezTo>
                  <a:pt x="2513428" y="717452"/>
                  <a:pt x="2521623" y="702519"/>
                  <a:pt x="2532185" y="689317"/>
                </a:cubicBezTo>
                <a:cubicBezTo>
                  <a:pt x="2540470" y="678960"/>
                  <a:pt x="2554389" y="673044"/>
                  <a:pt x="2560320" y="661181"/>
                </a:cubicBezTo>
                <a:cubicBezTo>
                  <a:pt x="2568966" y="643888"/>
                  <a:pt x="2569699" y="623668"/>
                  <a:pt x="2574388" y="604911"/>
                </a:cubicBezTo>
                <a:cubicBezTo>
                  <a:pt x="2569699" y="558019"/>
                  <a:pt x="2577822" y="507990"/>
                  <a:pt x="2560320" y="464234"/>
                </a:cubicBezTo>
                <a:cubicBezTo>
                  <a:pt x="2535451" y="402061"/>
                  <a:pt x="2496415" y="396039"/>
                  <a:pt x="2447779" y="379827"/>
                </a:cubicBezTo>
                <a:cubicBezTo>
                  <a:pt x="2419644" y="351692"/>
                  <a:pt x="2398962" y="313215"/>
                  <a:pt x="2363373" y="295421"/>
                </a:cubicBezTo>
                <a:cubicBezTo>
                  <a:pt x="2344616" y="286043"/>
                  <a:pt x="2325216" y="277853"/>
                  <a:pt x="2307102" y="267286"/>
                </a:cubicBezTo>
                <a:cubicBezTo>
                  <a:pt x="2161132" y="182137"/>
                  <a:pt x="2243518" y="213266"/>
                  <a:pt x="2152357" y="182880"/>
                </a:cubicBezTo>
                <a:cubicBezTo>
                  <a:pt x="2142979" y="173501"/>
                  <a:pt x="2136085" y="160675"/>
                  <a:pt x="2124222" y="154744"/>
                </a:cubicBezTo>
                <a:cubicBezTo>
                  <a:pt x="2093243" y="139254"/>
                  <a:pt x="1965962" y="127928"/>
                  <a:pt x="1955409" y="126609"/>
                </a:cubicBezTo>
                <a:cubicBezTo>
                  <a:pt x="1927274" y="117231"/>
                  <a:pt x="1900513" y="101425"/>
                  <a:pt x="1871003" y="98474"/>
                </a:cubicBezTo>
                <a:cubicBezTo>
                  <a:pt x="1697333" y="81107"/>
                  <a:pt x="1776979" y="91071"/>
                  <a:pt x="1631853" y="70338"/>
                </a:cubicBezTo>
                <a:cubicBezTo>
                  <a:pt x="1524888" y="27553"/>
                  <a:pt x="1594180" y="48841"/>
                  <a:pt x="1463040" y="28135"/>
                </a:cubicBezTo>
                <a:lnTo>
                  <a:pt x="1294228" y="0"/>
                </a:lnTo>
                <a:lnTo>
                  <a:pt x="506437" y="14067"/>
                </a:lnTo>
                <a:cubicBezTo>
                  <a:pt x="476075" y="15079"/>
                  <a:pt x="437604" y="34793"/>
                  <a:pt x="407963" y="42203"/>
                </a:cubicBezTo>
                <a:cubicBezTo>
                  <a:pt x="384767" y="48002"/>
                  <a:pt x="361071" y="51582"/>
                  <a:pt x="337625" y="56271"/>
                </a:cubicBezTo>
                <a:cubicBezTo>
                  <a:pt x="250943" y="114058"/>
                  <a:pt x="346768" y="57912"/>
                  <a:pt x="225083" y="98474"/>
                </a:cubicBezTo>
                <a:cubicBezTo>
                  <a:pt x="194812" y="108564"/>
                  <a:pt x="121009" y="155291"/>
                  <a:pt x="98474" y="168812"/>
                </a:cubicBezTo>
                <a:cubicBezTo>
                  <a:pt x="89096" y="182880"/>
                  <a:pt x="77900" y="195893"/>
                  <a:pt x="70339" y="211015"/>
                </a:cubicBezTo>
                <a:cubicBezTo>
                  <a:pt x="42962" y="265768"/>
                  <a:pt x="69248" y="246384"/>
                  <a:pt x="42203" y="309489"/>
                </a:cubicBezTo>
                <a:cubicBezTo>
                  <a:pt x="35543" y="325029"/>
                  <a:pt x="23446" y="337624"/>
                  <a:pt x="14068" y="351692"/>
                </a:cubicBezTo>
                <a:cubicBezTo>
                  <a:pt x="20426" y="472491"/>
                  <a:pt x="-33700" y="579635"/>
                  <a:pt x="56271" y="647114"/>
                </a:cubicBezTo>
                <a:cubicBezTo>
                  <a:pt x="83322" y="667403"/>
                  <a:pt x="116767" y="679474"/>
                  <a:pt x="140677" y="703384"/>
                </a:cubicBezTo>
                <a:cubicBezTo>
                  <a:pt x="175444" y="738151"/>
                  <a:pt x="155550" y="731520"/>
                  <a:pt x="196948" y="73152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908F0EE-F10A-4DEA-A3DB-58DFEDCBCC79}"/>
              </a:ext>
            </a:extLst>
          </p:cNvPr>
          <p:cNvSpPr txBox="1"/>
          <p:nvPr/>
        </p:nvSpPr>
        <p:spPr>
          <a:xfrm>
            <a:off x="7464874" y="3039012"/>
            <a:ext cx="1740838" cy="646331"/>
          </a:xfrm>
          <a:prstGeom prst="rect">
            <a:avLst/>
          </a:prstGeom>
          <a:noFill/>
        </p:spPr>
        <p:txBody>
          <a:bodyPr wrap="square" rtlCol="0">
            <a:spAutoFit/>
          </a:bodyPr>
          <a:lstStyle/>
          <a:p>
            <a:r>
              <a:rPr lang="zh-CN" altLang="en-US" dirty="0"/>
              <a:t>属性的某个确定值</a:t>
            </a:r>
          </a:p>
        </p:txBody>
      </p:sp>
      <p:pic>
        <p:nvPicPr>
          <p:cNvPr id="7" name="图片 6">
            <a:extLst>
              <a:ext uri="{FF2B5EF4-FFF2-40B4-BE49-F238E27FC236}">
                <a16:creationId xmlns:a16="http://schemas.microsoft.com/office/drawing/2014/main" id="{DE63568C-76B5-4EC2-BCE8-02C1CAC80789}"/>
              </a:ext>
            </a:extLst>
          </p:cNvPr>
          <p:cNvPicPr>
            <a:picLocks noChangeAspect="1"/>
          </p:cNvPicPr>
          <p:nvPr/>
        </p:nvPicPr>
        <p:blipFill>
          <a:blip r:embed="rId6"/>
          <a:stretch>
            <a:fillRect/>
          </a:stretch>
        </p:blipFill>
        <p:spPr>
          <a:xfrm>
            <a:off x="158879" y="4242512"/>
            <a:ext cx="10350008" cy="1556392"/>
          </a:xfrm>
          <a:prstGeom prst="rect">
            <a:avLst/>
          </a:prstGeom>
        </p:spPr>
      </p:pic>
      <p:sp>
        <p:nvSpPr>
          <p:cNvPr id="8" name="文本框 7">
            <a:extLst>
              <a:ext uri="{FF2B5EF4-FFF2-40B4-BE49-F238E27FC236}">
                <a16:creationId xmlns:a16="http://schemas.microsoft.com/office/drawing/2014/main" id="{998926D4-CE3F-409F-9F7E-F6C347D1A2F1}"/>
              </a:ext>
            </a:extLst>
          </p:cNvPr>
          <p:cNvSpPr txBox="1"/>
          <p:nvPr/>
        </p:nvSpPr>
        <p:spPr>
          <a:xfrm>
            <a:off x="158879" y="6006905"/>
            <a:ext cx="9196136" cy="523220"/>
          </a:xfrm>
          <a:prstGeom prst="rect">
            <a:avLst/>
          </a:prstGeom>
          <a:noFill/>
        </p:spPr>
        <p:txBody>
          <a:bodyPr wrap="square" rtlCol="0">
            <a:spAutoFit/>
          </a:bodyPr>
          <a:lstStyle/>
          <a:p>
            <a:r>
              <a:rPr lang="zh-CN" altLang="en-US" sz="2800" dirty="0"/>
              <a:t>属性的</a:t>
            </a:r>
            <a:r>
              <a:rPr lang="en-US" altLang="zh-CN" sz="2800" dirty="0"/>
              <a:t>Gini = |A|/|</a:t>
            </a:r>
            <a:r>
              <a:rPr lang="zh-CN" altLang="en-US" sz="2800" dirty="0"/>
              <a:t>总样本数</a:t>
            </a:r>
            <a:r>
              <a:rPr lang="en-US" altLang="zh-CN" sz="2800" dirty="0"/>
              <a:t>|*Gini(A)+|B|/</a:t>
            </a:r>
            <a:r>
              <a:rPr lang="zh-CN" altLang="en-US" sz="2800" dirty="0"/>
              <a:t>总样本数</a:t>
            </a:r>
            <a:r>
              <a:rPr lang="en-US" altLang="zh-CN" sz="2800" dirty="0"/>
              <a:t>Gini(B)</a:t>
            </a:r>
            <a:endParaRPr lang="zh-CN" altLang="en-US" sz="2800" dirty="0"/>
          </a:p>
        </p:txBody>
      </p:sp>
      <p:sp>
        <p:nvSpPr>
          <p:cNvPr id="9" name="任意多边形: 形状 8">
            <a:extLst>
              <a:ext uri="{FF2B5EF4-FFF2-40B4-BE49-F238E27FC236}">
                <a16:creationId xmlns:a16="http://schemas.microsoft.com/office/drawing/2014/main" id="{51347A3B-4349-4756-BE10-6E84847D7DCC}"/>
              </a:ext>
            </a:extLst>
          </p:cNvPr>
          <p:cNvSpPr/>
          <p:nvPr/>
        </p:nvSpPr>
        <p:spPr>
          <a:xfrm>
            <a:off x="168812" y="6020972"/>
            <a:ext cx="1899139" cy="745588"/>
          </a:xfrm>
          <a:custGeom>
            <a:avLst/>
            <a:gdLst>
              <a:gd name="connsiteX0" fmla="*/ 239151 w 1899139"/>
              <a:gd name="connsiteY0" fmla="*/ 689317 h 745588"/>
              <a:gd name="connsiteX1" fmla="*/ 407963 w 1899139"/>
              <a:gd name="connsiteY1" fmla="*/ 703385 h 745588"/>
              <a:gd name="connsiteX2" fmla="*/ 520505 w 1899139"/>
              <a:gd name="connsiteY2" fmla="*/ 731520 h 745588"/>
              <a:gd name="connsiteX3" fmla="*/ 590843 w 1899139"/>
              <a:gd name="connsiteY3" fmla="*/ 745588 h 745588"/>
              <a:gd name="connsiteX4" fmla="*/ 1012874 w 1899139"/>
              <a:gd name="connsiteY4" fmla="*/ 731520 h 745588"/>
              <a:gd name="connsiteX5" fmla="*/ 1209822 w 1899139"/>
              <a:gd name="connsiteY5" fmla="*/ 689317 h 745588"/>
              <a:gd name="connsiteX6" fmla="*/ 1280160 w 1899139"/>
              <a:gd name="connsiteY6" fmla="*/ 675250 h 745588"/>
              <a:gd name="connsiteX7" fmla="*/ 1322363 w 1899139"/>
              <a:gd name="connsiteY7" fmla="*/ 661182 h 745588"/>
              <a:gd name="connsiteX8" fmla="*/ 1406770 w 1899139"/>
              <a:gd name="connsiteY8" fmla="*/ 647114 h 745588"/>
              <a:gd name="connsiteX9" fmla="*/ 1505243 w 1899139"/>
              <a:gd name="connsiteY9" fmla="*/ 618979 h 745588"/>
              <a:gd name="connsiteX10" fmla="*/ 1589650 w 1899139"/>
              <a:gd name="connsiteY10" fmla="*/ 562708 h 745588"/>
              <a:gd name="connsiteX11" fmla="*/ 1645920 w 1899139"/>
              <a:gd name="connsiteY11" fmla="*/ 534573 h 745588"/>
              <a:gd name="connsiteX12" fmla="*/ 1716259 w 1899139"/>
              <a:gd name="connsiteY12" fmla="*/ 492370 h 745588"/>
              <a:gd name="connsiteX13" fmla="*/ 1800665 w 1899139"/>
              <a:gd name="connsiteY13" fmla="*/ 436099 h 745588"/>
              <a:gd name="connsiteX14" fmla="*/ 1828800 w 1899139"/>
              <a:gd name="connsiteY14" fmla="*/ 407963 h 745588"/>
              <a:gd name="connsiteX15" fmla="*/ 1885071 w 1899139"/>
              <a:gd name="connsiteY15" fmla="*/ 309490 h 745588"/>
              <a:gd name="connsiteX16" fmla="*/ 1899139 w 1899139"/>
              <a:gd name="connsiteY16" fmla="*/ 267286 h 745588"/>
              <a:gd name="connsiteX17" fmla="*/ 1885071 w 1899139"/>
              <a:gd name="connsiteY17" fmla="*/ 140677 h 745588"/>
              <a:gd name="connsiteX18" fmla="*/ 1800665 w 1899139"/>
              <a:gd name="connsiteY18" fmla="*/ 84406 h 745588"/>
              <a:gd name="connsiteX19" fmla="*/ 1758462 w 1899139"/>
              <a:gd name="connsiteY19" fmla="*/ 56271 h 745588"/>
              <a:gd name="connsiteX20" fmla="*/ 1674056 w 1899139"/>
              <a:gd name="connsiteY20" fmla="*/ 28136 h 745588"/>
              <a:gd name="connsiteX21" fmla="*/ 1547446 w 1899139"/>
              <a:gd name="connsiteY21" fmla="*/ 0 h 745588"/>
              <a:gd name="connsiteX22" fmla="*/ 140677 w 1899139"/>
              <a:gd name="connsiteY22" fmla="*/ 14068 h 745588"/>
              <a:gd name="connsiteX23" fmla="*/ 98474 w 1899139"/>
              <a:gd name="connsiteY23" fmla="*/ 42203 h 745588"/>
              <a:gd name="connsiteX24" fmla="*/ 42203 w 1899139"/>
              <a:gd name="connsiteY24" fmla="*/ 126610 h 745588"/>
              <a:gd name="connsiteX25" fmla="*/ 0 w 1899139"/>
              <a:gd name="connsiteY25" fmla="*/ 211016 h 745588"/>
              <a:gd name="connsiteX26" fmla="*/ 14068 w 1899139"/>
              <a:gd name="connsiteY26" fmla="*/ 379828 h 745588"/>
              <a:gd name="connsiteX27" fmla="*/ 42203 w 1899139"/>
              <a:gd name="connsiteY27" fmla="*/ 422031 h 745588"/>
              <a:gd name="connsiteX28" fmla="*/ 70339 w 1899139"/>
              <a:gd name="connsiteY28" fmla="*/ 492370 h 745588"/>
              <a:gd name="connsiteX29" fmla="*/ 196948 w 1899139"/>
              <a:gd name="connsiteY29" fmla="*/ 590843 h 745588"/>
              <a:gd name="connsiteX30" fmla="*/ 253219 w 1899139"/>
              <a:gd name="connsiteY30" fmla="*/ 633046 h 745588"/>
              <a:gd name="connsiteX31" fmla="*/ 295422 w 1899139"/>
              <a:gd name="connsiteY31" fmla="*/ 647114 h 745588"/>
              <a:gd name="connsiteX32" fmla="*/ 323557 w 1899139"/>
              <a:gd name="connsiteY32" fmla="*/ 675250 h 745588"/>
              <a:gd name="connsiteX33" fmla="*/ 365760 w 1899139"/>
              <a:gd name="connsiteY33" fmla="*/ 689317 h 74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899139" h="745588">
                <a:moveTo>
                  <a:pt x="239151" y="689317"/>
                </a:moveTo>
                <a:cubicBezTo>
                  <a:pt x="295422" y="694006"/>
                  <a:pt x="352122" y="695009"/>
                  <a:pt x="407963" y="703385"/>
                </a:cubicBezTo>
                <a:cubicBezTo>
                  <a:pt x="446204" y="709121"/>
                  <a:pt x="482587" y="723936"/>
                  <a:pt x="520505" y="731520"/>
                </a:cubicBezTo>
                <a:lnTo>
                  <a:pt x="590843" y="745588"/>
                </a:lnTo>
                <a:cubicBezTo>
                  <a:pt x="731520" y="740899"/>
                  <a:pt x="872336" y="739328"/>
                  <a:pt x="1012874" y="731520"/>
                </a:cubicBezTo>
                <a:cubicBezTo>
                  <a:pt x="1076968" y="727959"/>
                  <a:pt x="1148854" y="701510"/>
                  <a:pt x="1209822" y="689317"/>
                </a:cubicBezTo>
                <a:cubicBezTo>
                  <a:pt x="1233268" y="684628"/>
                  <a:pt x="1256964" y="681049"/>
                  <a:pt x="1280160" y="675250"/>
                </a:cubicBezTo>
                <a:cubicBezTo>
                  <a:pt x="1294546" y="671654"/>
                  <a:pt x="1307887" y="664399"/>
                  <a:pt x="1322363" y="661182"/>
                </a:cubicBezTo>
                <a:cubicBezTo>
                  <a:pt x="1350208" y="654994"/>
                  <a:pt x="1378800" y="652708"/>
                  <a:pt x="1406770" y="647114"/>
                </a:cubicBezTo>
                <a:cubicBezTo>
                  <a:pt x="1450923" y="638283"/>
                  <a:pt x="1465025" y="632385"/>
                  <a:pt x="1505243" y="618979"/>
                </a:cubicBezTo>
                <a:cubicBezTo>
                  <a:pt x="1533379" y="600222"/>
                  <a:pt x="1559405" y="577830"/>
                  <a:pt x="1589650" y="562708"/>
                </a:cubicBezTo>
                <a:cubicBezTo>
                  <a:pt x="1608407" y="553330"/>
                  <a:pt x="1628471" y="546205"/>
                  <a:pt x="1645920" y="534573"/>
                </a:cubicBezTo>
                <a:cubicBezTo>
                  <a:pt x="1723160" y="483079"/>
                  <a:pt x="1618297" y="525022"/>
                  <a:pt x="1716259" y="492370"/>
                </a:cubicBezTo>
                <a:cubicBezTo>
                  <a:pt x="1780768" y="427859"/>
                  <a:pt x="1698465" y="504233"/>
                  <a:pt x="1800665" y="436099"/>
                </a:cubicBezTo>
                <a:cubicBezTo>
                  <a:pt x="1811701" y="428742"/>
                  <a:pt x="1820515" y="418320"/>
                  <a:pt x="1828800" y="407963"/>
                </a:cubicBezTo>
                <a:cubicBezTo>
                  <a:pt x="1850537" y="380791"/>
                  <a:pt x="1871740" y="340597"/>
                  <a:pt x="1885071" y="309490"/>
                </a:cubicBezTo>
                <a:cubicBezTo>
                  <a:pt x="1890912" y="295860"/>
                  <a:pt x="1894450" y="281354"/>
                  <a:pt x="1899139" y="267286"/>
                </a:cubicBezTo>
                <a:cubicBezTo>
                  <a:pt x="1894450" y="225083"/>
                  <a:pt x="1898499" y="180961"/>
                  <a:pt x="1885071" y="140677"/>
                </a:cubicBezTo>
                <a:cubicBezTo>
                  <a:pt x="1869071" y="92676"/>
                  <a:pt x="1834396" y="101271"/>
                  <a:pt x="1800665" y="84406"/>
                </a:cubicBezTo>
                <a:cubicBezTo>
                  <a:pt x="1785543" y="76845"/>
                  <a:pt x="1773912" y="63138"/>
                  <a:pt x="1758462" y="56271"/>
                </a:cubicBezTo>
                <a:cubicBezTo>
                  <a:pt x="1731361" y="44226"/>
                  <a:pt x="1702828" y="35329"/>
                  <a:pt x="1674056" y="28136"/>
                </a:cubicBezTo>
                <a:cubicBezTo>
                  <a:pt x="1594588" y="8269"/>
                  <a:pt x="1636744" y="17860"/>
                  <a:pt x="1547446" y="0"/>
                </a:cubicBezTo>
                <a:lnTo>
                  <a:pt x="140677" y="14068"/>
                </a:lnTo>
                <a:cubicBezTo>
                  <a:pt x="123777" y="14560"/>
                  <a:pt x="109607" y="29479"/>
                  <a:pt x="98474" y="42203"/>
                </a:cubicBezTo>
                <a:cubicBezTo>
                  <a:pt x="76207" y="67651"/>
                  <a:pt x="60960" y="98474"/>
                  <a:pt x="42203" y="126610"/>
                </a:cubicBezTo>
                <a:cubicBezTo>
                  <a:pt x="5843" y="181151"/>
                  <a:pt x="19415" y="152774"/>
                  <a:pt x="0" y="211016"/>
                </a:cubicBezTo>
                <a:cubicBezTo>
                  <a:pt x="4689" y="267287"/>
                  <a:pt x="2994" y="324459"/>
                  <a:pt x="14068" y="379828"/>
                </a:cubicBezTo>
                <a:cubicBezTo>
                  <a:pt x="17384" y="396407"/>
                  <a:pt x="34642" y="406909"/>
                  <a:pt x="42203" y="422031"/>
                </a:cubicBezTo>
                <a:cubicBezTo>
                  <a:pt x="53496" y="444618"/>
                  <a:pt x="55486" y="471947"/>
                  <a:pt x="70339" y="492370"/>
                </a:cubicBezTo>
                <a:cubicBezTo>
                  <a:pt x="131070" y="575875"/>
                  <a:pt x="129728" y="568437"/>
                  <a:pt x="196948" y="590843"/>
                </a:cubicBezTo>
                <a:cubicBezTo>
                  <a:pt x="215705" y="604911"/>
                  <a:pt x="232862" y="621413"/>
                  <a:pt x="253219" y="633046"/>
                </a:cubicBezTo>
                <a:cubicBezTo>
                  <a:pt x="266094" y="640403"/>
                  <a:pt x="282707" y="639485"/>
                  <a:pt x="295422" y="647114"/>
                </a:cubicBezTo>
                <a:cubicBezTo>
                  <a:pt x="306795" y="653938"/>
                  <a:pt x="312184" y="668426"/>
                  <a:pt x="323557" y="675250"/>
                </a:cubicBezTo>
                <a:cubicBezTo>
                  <a:pt x="336272" y="682879"/>
                  <a:pt x="365760" y="689317"/>
                  <a:pt x="365760" y="6893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0" name="文本框 9">
            <a:extLst>
              <a:ext uri="{FF2B5EF4-FFF2-40B4-BE49-F238E27FC236}">
                <a16:creationId xmlns:a16="http://schemas.microsoft.com/office/drawing/2014/main" id="{32FE3768-C707-4A16-B474-A279A59EEA72}"/>
              </a:ext>
            </a:extLst>
          </p:cNvPr>
          <p:cNvSpPr txBox="1"/>
          <p:nvPr/>
        </p:nvSpPr>
        <p:spPr>
          <a:xfrm>
            <a:off x="9734843" y="5401994"/>
            <a:ext cx="1631852" cy="646331"/>
          </a:xfrm>
          <a:prstGeom prst="rect">
            <a:avLst/>
          </a:prstGeom>
          <a:noFill/>
        </p:spPr>
        <p:txBody>
          <a:bodyPr wrap="square" rtlCol="0">
            <a:spAutoFit/>
          </a:bodyPr>
          <a:lstStyle/>
          <a:p>
            <a:r>
              <a:rPr lang="zh-CN" altLang="en-US" dirty="0"/>
              <a:t>选最小的</a:t>
            </a:r>
            <a:r>
              <a:rPr lang="en-US" altLang="zh-CN" dirty="0"/>
              <a:t>Gini</a:t>
            </a:r>
            <a:r>
              <a:rPr lang="zh-CN" altLang="en-US" dirty="0"/>
              <a:t>作为节点</a:t>
            </a:r>
          </a:p>
        </p:txBody>
      </p:sp>
    </p:spTree>
    <p:extLst>
      <p:ext uri="{BB962C8B-B14F-4D97-AF65-F5344CB8AC3E}">
        <p14:creationId xmlns:p14="http://schemas.microsoft.com/office/powerpoint/2010/main" val="226738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4A71408-6C1F-4003-ABB7-62C2F311A778}"/>
              </a:ext>
            </a:extLst>
          </p:cNvPr>
          <p:cNvPicPr>
            <a:picLocks noChangeAspect="1"/>
          </p:cNvPicPr>
          <p:nvPr/>
        </p:nvPicPr>
        <p:blipFill>
          <a:blip r:embed="rId2"/>
          <a:stretch>
            <a:fillRect/>
          </a:stretch>
        </p:blipFill>
        <p:spPr>
          <a:xfrm>
            <a:off x="315623" y="298580"/>
            <a:ext cx="11876377" cy="3439049"/>
          </a:xfrm>
          <a:prstGeom prst="rect">
            <a:avLst/>
          </a:prstGeom>
        </p:spPr>
      </p:pic>
      <p:pic>
        <p:nvPicPr>
          <p:cNvPr id="3" name="图片 2">
            <a:extLst>
              <a:ext uri="{FF2B5EF4-FFF2-40B4-BE49-F238E27FC236}">
                <a16:creationId xmlns:a16="http://schemas.microsoft.com/office/drawing/2014/main" id="{3F9A99A2-5B8E-4FAD-AB80-FF1B8AAEDDE6}"/>
              </a:ext>
            </a:extLst>
          </p:cNvPr>
          <p:cNvPicPr>
            <a:picLocks noChangeAspect="1"/>
          </p:cNvPicPr>
          <p:nvPr/>
        </p:nvPicPr>
        <p:blipFill>
          <a:blip r:embed="rId3"/>
          <a:stretch>
            <a:fillRect/>
          </a:stretch>
        </p:blipFill>
        <p:spPr>
          <a:xfrm>
            <a:off x="983156" y="4328977"/>
            <a:ext cx="10793482" cy="1511986"/>
          </a:xfrm>
          <a:prstGeom prst="rect">
            <a:avLst/>
          </a:prstGeom>
        </p:spPr>
      </p:pic>
    </p:spTree>
    <p:extLst>
      <p:ext uri="{BB962C8B-B14F-4D97-AF65-F5344CB8AC3E}">
        <p14:creationId xmlns:p14="http://schemas.microsoft.com/office/powerpoint/2010/main" val="2268066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0C0EBA3-AF49-49E4-8523-1BA5A01C142D}"/>
              </a:ext>
            </a:extLst>
          </p:cNvPr>
          <p:cNvSpPr txBox="1"/>
          <p:nvPr/>
        </p:nvSpPr>
        <p:spPr>
          <a:xfrm>
            <a:off x="562708" y="182880"/>
            <a:ext cx="8487986" cy="523220"/>
          </a:xfrm>
          <a:prstGeom prst="rect">
            <a:avLst/>
          </a:prstGeom>
          <a:noFill/>
        </p:spPr>
        <p:txBody>
          <a:bodyPr wrap="square" rtlCol="0">
            <a:spAutoFit/>
          </a:bodyPr>
          <a:lstStyle/>
          <a:p>
            <a:r>
              <a:rPr lang="zh-CN" altLang="en-US" sz="2800" dirty="0"/>
              <a:t>剪枝原理：</a:t>
            </a:r>
            <a:r>
              <a:rPr lang="en-US" altLang="zh-CN" sz="2800" dirty="0"/>
              <a:t>CART</a:t>
            </a:r>
            <a:r>
              <a:rPr lang="zh-CN" altLang="en-US" sz="2800" dirty="0"/>
              <a:t>算法用的是</a:t>
            </a:r>
            <a:r>
              <a:rPr lang="en-US" altLang="zh-CN" sz="2800" dirty="0"/>
              <a:t>Cost complexity prune</a:t>
            </a:r>
          </a:p>
        </p:txBody>
      </p:sp>
      <p:sp>
        <p:nvSpPr>
          <p:cNvPr id="3" name="文本框 2">
            <a:extLst>
              <a:ext uri="{FF2B5EF4-FFF2-40B4-BE49-F238E27FC236}">
                <a16:creationId xmlns:a16="http://schemas.microsoft.com/office/drawing/2014/main" id="{7C9ACF46-5E49-4C1B-A810-6B03DC5FF1A9}"/>
              </a:ext>
            </a:extLst>
          </p:cNvPr>
          <p:cNvSpPr txBox="1"/>
          <p:nvPr/>
        </p:nvSpPr>
        <p:spPr>
          <a:xfrm>
            <a:off x="242596" y="761802"/>
            <a:ext cx="8322906" cy="1077218"/>
          </a:xfrm>
          <a:prstGeom prst="rect">
            <a:avLst/>
          </a:prstGeom>
          <a:noFill/>
        </p:spPr>
        <p:txBody>
          <a:bodyPr wrap="square" rtlCol="0">
            <a:spAutoFit/>
          </a:bodyPr>
          <a:lstStyle/>
          <a:p>
            <a:r>
              <a:rPr lang="en-US" altLang="zh-CN" sz="3200" dirty="0"/>
              <a:t>1</a:t>
            </a:r>
            <a:r>
              <a:rPr lang="zh-CN" altLang="en-US" sz="3200" dirty="0"/>
              <a:t>、先依据训练集，尝试一次剪一个节点，计算以下指标：</a:t>
            </a:r>
          </a:p>
        </p:txBody>
      </p:sp>
      <p:pic>
        <p:nvPicPr>
          <p:cNvPr id="4" name="图片 3">
            <a:extLst>
              <a:ext uri="{FF2B5EF4-FFF2-40B4-BE49-F238E27FC236}">
                <a16:creationId xmlns:a16="http://schemas.microsoft.com/office/drawing/2014/main" id="{6488C107-1527-4EC0-BB5F-CE51F7B49908}"/>
              </a:ext>
            </a:extLst>
          </p:cNvPr>
          <p:cNvPicPr>
            <a:picLocks noChangeAspect="1"/>
          </p:cNvPicPr>
          <p:nvPr/>
        </p:nvPicPr>
        <p:blipFill>
          <a:blip r:embed="rId3"/>
          <a:stretch>
            <a:fillRect/>
          </a:stretch>
        </p:blipFill>
        <p:spPr>
          <a:xfrm>
            <a:off x="1196267" y="2113053"/>
            <a:ext cx="5403585" cy="1475980"/>
          </a:xfrm>
          <a:prstGeom prst="rect">
            <a:avLst/>
          </a:prstGeom>
        </p:spPr>
      </p:pic>
      <p:sp>
        <p:nvSpPr>
          <p:cNvPr id="5" name="任意多边形: 形状 4">
            <a:extLst>
              <a:ext uri="{FF2B5EF4-FFF2-40B4-BE49-F238E27FC236}">
                <a16:creationId xmlns:a16="http://schemas.microsoft.com/office/drawing/2014/main" id="{33349EDE-C89F-44B5-8184-B3CF91508CF0}"/>
              </a:ext>
            </a:extLst>
          </p:cNvPr>
          <p:cNvSpPr/>
          <p:nvPr/>
        </p:nvSpPr>
        <p:spPr>
          <a:xfrm>
            <a:off x="1380930" y="2494109"/>
            <a:ext cx="2650739" cy="485192"/>
          </a:xfrm>
          <a:custGeom>
            <a:avLst/>
            <a:gdLst>
              <a:gd name="connsiteX0" fmla="*/ 130629 w 2650739"/>
              <a:gd name="connsiteY0" fmla="*/ 410547 h 485192"/>
              <a:gd name="connsiteX1" fmla="*/ 1548882 w 2650739"/>
              <a:gd name="connsiteY1" fmla="*/ 447869 h 485192"/>
              <a:gd name="connsiteX2" fmla="*/ 1604866 w 2650739"/>
              <a:gd name="connsiteY2" fmla="*/ 466531 h 485192"/>
              <a:gd name="connsiteX3" fmla="*/ 1679511 w 2650739"/>
              <a:gd name="connsiteY3" fmla="*/ 485192 h 485192"/>
              <a:gd name="connsiteX4" fmla="*/ 2332654 w 2650739"/>
              <a:gd name="connsiteY4" fmla="*/ 466531 h 485192"/>
              <a:gd name="connsiteX5" fmla="*/ 2463282 w 2650739"/>
              <a:gd name="connsiteY5" fmla="*/ 391886 h 485192"/>
              <a:gd name="connsiteX6" fmla="*/ 2575249 w 2650739"/>
              <a:gd name="connsiteY6" fmla="*/ 354563 h 485192"/>
              <a:gd name="connsiteX7" fmla="*/ 2649894 w 2650739"/>
              <a:gd name="connsiteY7" fmla="*/ 279918 h 485192"/>
              <a:gd name="connsiteX8" fmla="*/ 2593911 w 2650739"/>
              <a:gd name="connsiteY8" fmla="*/ 93306 h 485192"/>
              <a:gd name="connsiteX9" fmla="*/ 2519266 w 2650739"/>
              <a:gd name="connsiteY9" fmla="*/ 55984 h 485192"/>
              <a:gd name="connsiteX10" fmla="*/ 2407298 w 2650739"/>
              <a:gd name="connsiteY10" fmla="*/ 18661 h 485192"/>
              <a:gd name="connsiteX11" fmla="*/ 1212980 w 2650739"/>
              <a:gd name="connsiteY11" fmla="*/ 0 h 485192"/>
              <a:gd name="connsiteX12" fmla="*/ 335903 w 2650739"/>
              <a:gd name="connsiteY12" fmla="*/ 18661 h 485192"/>
              <a:gd name="connsiteX13" fmla="*/ 261258 w 2650739"/>
              <a:gd name="connsiteY13" fmla="*/ 37322 h 485192"/>
              <a:gd name="connsiteX14" fmla="*/ 149290 w 2650739"/>
              <a:gd name="connsiteY14" fmla="*/ 74645 h 485192"/>
              <a:gd name="connsiteX15" fmla="*/ 18662 w 2650739"/>
              <a:gd name="connsiteY15" fmla="*/ 223935 h 485192"/>
              <a:gd name="connsiteX16" fmla="*/ 0 w 2650739"/>
              <a:gd name="connsiteY16" fmla="*/ 279918 h 485192"/>
              <a:gd name="connsiteX17" fmla="*/ 111968 w 2650739"/>
              <a:gd name="connsiteY17" fmla="*/ 317241 h 485192"/>
              <a:gd name="connsiteX18" fmla="*/ 167952 w 2650739"/>
              <a:gd name="connsiteY18" fmla="*/ 335902 h 485192"/>
              <a:gd name="connsiteX19" fmla="*/ 223935 w 2650739"/>
              <a:gd name="connsiteY19" fmla="*/ 373225 h 485192"/>
              <a:gd name="connsiteX20" fmla="*/ 242596 w 2650739"/>
              <a:gd name="connsiteY20" fmla="*/ 466531 h 485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50739" h="485192">
                <a:moveTo>
                  <a:pt x="130629" y="410547"/>
                </a:moveTo>
                <a:cubicBezTo>
                  <a:pt x="664341" y="517288"/>
                  <a:pt x="90704" y="408458"/>
                  <a:pt x="1548882" y="447869"/>
                </a:cubicBezTo>
                <a:cubicBezTo>
                  <a:pt x="1568546" y="448400"/>
                  <a:pt x="1585952" y="461127"/>
                  <a:pt x="1604866" y="466531"/>
                </a:cubicBezTo>
                <a:cubicBezTo>
                  <a:pt x="1629527" y="473577"/>
                  <a:pt x="1654629" y="478972"/>
                  <a:pt x="1679511" y="485192"/>
                </a:cubicBezTo>
                <a:cubicBezTo>
                  <a:pt x="1897225" y="478972"/>
                  <a:pt x="2115492" y="483236"/>
                  <a:pt x="2332654" y="466531"/>
                </a:cubicBezTo>
                <a:cubicBezTo>
                  <a:pt x="2377677" y="463068"/>
                  <a:pt x="2424206" y="409253"/>
                  <a:pt x="2463282" y="391886"/>
                </a:cubicBezTo>
                <a:cubicBezTo>
                  <a:pt x="2499232" y="375908"/>
                  <a:pt x="2575249" y="354563"/>
                  <a:pt x="2575249" y="354563"/>
                </a:cubicBezTo>
                <a:cubicBezTo>
                  <a:pt x="2600131" y="329681"/>
                  <a:pt x="2658428" y="314055"/>
                  <a:pt x="2649894" y="279918"/>
                </a:cubicBezTo>
                <a:cubicBezTo>
                  <a:pt x="2642847" y="251731"/>
                  <a:pt x="2606892" y="99796"/>
                  <a:pt x="2593911" y="93306"/>
                </a:cubicBezTo>
                <a:cubicBezTo>
                  <a:pt x="2569029" y="80865"/>
                  <a:pt x="2545095" y="66315"/>
                  <a:pt x="2519266" y="55984"/>
                </a:cubicBezTo>
                <a:cubicBezTo>
                  <a:pt x="2482738" y="41373"/>
                  <a:pt x="2446635" y="19276"/>
                  <a:pt x="2407298" y="18661"/>
                </a:cubicBezTo>
                <a:lnTo>
                  <a:pt x="1212980" y="0"/>
                </a:lnTo>
                <a:lnTo>
                  <a:pt x="335903" y="18661"/>
                </a:lnTo>
                <a:cubicBezTo>
                  <a:pt x="310275" y="19666"/>
                  <a:pt x="285824" y="29952"/>
                  <a:pt x="261258" y="37322"/>
                </a:cubicBezTo>
                <a:cubicBezTo>
                  <a:pt x="223576" y="48627"/>
                  <a:pt x="149290" y="74645"/>
                  <a:pt x="149290" y="74645"/>
                </a:cubicBezTo>
                <a:cubicBezTo>
                  <a:pt x="100642" y="123293"/>
                  <a:pt x="49524" y="162211"/>
                  <a:pt x="18662" y="223935"/>
                </a:cubicBezTo>
                <a:cubicBezTo>
                  <a:pt x="9865" y="241529"/>
                  <a:pt x="6221" y="261257"/>
                  <a:pt x="0" y="279918"/>
                </a:cubicBezTo>
                <a:lnTo>
                  <a:pt x="111968" y="317241"/>
                </a:lnTo>
                <a:lnTo>
                  <a:pt x="167952" y="335902"/>
                </a:lnTo>
                <a:cubicBezTo>
                  <a:pt x="186613" y="348343"/>
                  <a:pt x="212808" y="353752"/>
                  <a:pt x="223935" y="373225"/>
                </a:cubicBezTo>
                <a:cubicBezTo>
                  <a:pt x="239671" y="400764"/>
                  <a:pt x="242596" y="466531"/>
                  <a:pt x="242596" y="46653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3260F1D2-A248-448D-AC0B-DA588C7053B1}"/>
              </a:ext>
            </a:extLst>
          </p:cNvPr>
          <p:cNvCxnSpPr>
            <a:stCxn id="5" idx="9"/>
          </p:cNvCxnSpPr>
          <p:nvPr/>
        </p:nvCxnSpPr>
        <p:spPr>
          <a:xfrm flipV="1">
            <a:off x="3900196" y="2113053"/>
            <a:ext cx="2699656" cy="437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FC860C0-B196-4EE6-93C7-7BE21641176A}"/>
              </a:ext>
            </a:extLst>
          </p:cNvPr>
          <p:cNvSpPr txBox="1"/>
          <p:nvPr/>
        </p:nvSpPr>
        <p:spPr>
          <a:xfrm>
            <a:off x="6599852" y="1839020"/>
            <a:ext cx="2519266" cy="369332"/>
          </a:xfrm>
          <a:prstGeom prst="rect">
            <a:avLst/>
          </a:prstGeom>
          <a:noFill/>
        </p:spPr>
        <p:txBody>
          <a:bodyPr wrap="square" rtlCol="0">
            <a:spAutoFit/>
          </a:bodyPr>
          <a:lstStyle/>
          <a:p>
            <a:r>
              <a:rPr lang="zh-CN" altLang="en-US" dirty="0"/>
              <a:t>结点</a:t>
            </a:r>
            <a:r>
              <a:rPr lang="en-US" altLang="zh-CN" dirty="0"/>
              <a:t>t</a:t>
            </a:r>
            <a:r>
              <a:rPr lang="zh-CN" altLang="en-US" dirty="0"/>
              <a:t>被剪后的误差</a:t>
            </a:r>
          </a:p>
        </p:txBody>
      </p:sp>
      <p:sp>
        <p:nvSpPr>
          <p:cNvPr id="9" name="文本框 8">
            <a:extLst>
              <a:ext uri="{FF2B5EF4-FFF2-40B4-BE49-F238E27FC236}">
                <a16:creationId xmlns:a16="http://schemas.microsoft.com/office/drawing/2014/main" id="{FAF319D1-67F3-4EEC-8E5C-FC787A1E1675}"/>
              </a:ext>
            </a:extLst>
          </p:cNvPr>
          <p:cNvSpPr txBox="1"/>
          <p:nvPr/>
        </p:nvSpPr>
        <p:spPr>
          <a:xfrm>
            <a:off x="6994848" y="2309443"/>
            <a:ext cx="2519266" cy="369332"/>
          </a:xfrm>
          <a:prstGeom prst="rect">
            <a:avLst/>
          </a:prstGeom>
          <a:noFill/>
        </p:spPr>
        <p:txBody>
          <a:bodyPr wrap="square" rtlCol="0">
            <a:spAutoFit/>
          </a:bodyPr>
          <a:lstStyle/>
          <a:p>
            <a:r>
              <a:rPr lang="zh-CN" altLang="en-US" dirty="0"/>
              <a:t>结点</a:t>
            </a:r>
            <a:r>
              <a:rPr lang="en-US" altLang="zh-CN" dirty="0"/>
              <a:t>t</a:t>
            </a:r>
            <a:r>
              <a:rPr lang="zh-CN" altLang="en-US" dirty="0"/>
              <a:t>没被剪的误差</a:t>
            </a:r>
          </a:p>
        </p:txBody>
      </p:sp>
      <p:sp>
        <p:nvSpPr>
          <p:cNvPr id="11" name="任意多边形: 形状 10">
            <a:extLst>
              <a:ext uri="{FF2B5EF4-FFF2-40B4-BE49-F238E27FC236}">
                <a16:creationId xmlns:a16="http://schemas.microsoft.com/office/drawing/2014/main" id="{16527C0C-D146-451A-B3B5-DBBC01B53E62}"/>
              </a:ext>
            </a:extLst>
          </p:cNvPr>
          <p:cNvSpPr/>
          <p:nvPr/>
        </p:nvSpPr>
        <p:spPr>
          <a:xfrm>
            <a:off x="4252580" y="2587415"/>
            <a:ext cx="1858144" cy="503853"/>
          </a:xfrm>
          <a:custGeom>
            <a:avLst/>
            <a:gdLst>
              <a:gd name="connsiteX0" fmla="*/ 1457755 w 1858144"/>
              <a:gd name="connsiteY0" fmla="*/ 111967 h 503853"/>
              <a:gd name="connsiteX1" fmla="*/ 1364448 w 1858144"/>
              <a:gd name="connsiteY1" fmla="*/ 55984 h 503853"/>
              <a:gd name="connsiteX2" fmla="*/ 1271142 w 1858144"/>
              <a:gd name="connsiteY2" fmla="*/ 37323 h 503853"/>
              <a:gd name="connsiteX3" fmla="*/ 1103191 w 1858144"/>
              <a:gd name="connsiteY3" fmla="*/ 0 h 503853"/>
              <a:gd name="connsiteX4" fmla="*/ 506032 w 1858144"/>
              <a:gd name="connsiteY4" fmla="*/ 18661 h 503853"/>
              <a:gd name="connsiteX5" fmla="*/ 300759 w 1858144"/>
              <a:gd name="connsiteY5" fmla="*/ 55984 h 503853"/>
              <a:gd name="connsiteX6" fmla="*/ 151469 w 1858144"/>
              <a:gd name="connsiteY6" fmla="*/ 74645 h 503853"/>
              <a:gd name="connsiteX7" fmla="*/ 58163 w 1858144"/>
              <a:gd name="connsiteY7" fmla="*/ 93306 h 503853"/>
              <a:gd name="connsiteX8" fmla="*/ 20840 w 1858144"/>
              <a:gd name="connsiteY8" fmla="*/ 130629 h 503853"/>
              <a:gd name="connsiteX9" fmla="*/ 20840 w 1858144"/>
              <a:gd name="connsiteY9" fmla="*/ 429208 h 503853"/>
              <a:gd name="connsiteX10" fmla="*/ 132808 w 1858144"/>
              <a:gd name="connsiteY10" fmla="*/ 503853 h 503853"/>
              <a:gd name="connsiteX11" fmla="*/ 655322 w 1858144"/>
              <a:gd name="connsiteY11" fmla="*/ 485192 h 503853"/>
              <a:gd name="connsiteX12" fmla="*/ 767289 w 1858144"/>
              <a:gd name="connsiteY12" fmla="*/ 466531 h 503853"/>
              <a:gd name="connsiteX13" fmla="*/ 823273 w 1858144"/>
              <a:gd name="connsiteY13" fmla="*/ 447870 h 503853"/>
              <a:gd name="connsiteX14" fmla="*/ 1233820 w 1858144"/>
              <a:gd name="connsiteY14" fmla="*/ 429208 h 503853"/>
              <a:gd name="connsiteX15" fmla="*/ 1308465 w 1858144"/>
              <a:gd name="connsiteY15" fmla="*/ 410547 h 503853"/>
              <a:gd name="connsiteX16" fmla="*/ 1439093 w 1858144"/>
              <a:gd name="connsiteY16" fmla="*/ 391886 h 503853"/>
              <a:gd name="connsiteX17" fmla="*/ 1551061 w 1858144"/>
              <a:gd name="connsiteY17" fmla="*/ 354563 h 503853"/>
              <a:gd name="connsiteX18" fmla="*/ 1607044 w 1858144"/>
              <a:gd name="connsiteY18" fmla="*/ 335902 h 503853"/>
              <a:gd name="connsiteX19" fmla="*/ 1719012 w 1858144"/>
              <a:gd name="connsiteY19" fmla="*/ 261257 h 503853"/>
              <a:gd name="connsiteX20" fmla="*/ 1774995 w 1858144"/>
              <a:gd name="connsiteY20" fmla="*/ 223935 h 503853"/>
              <a:gd name="connsiteX21" fmla="*/ 1830979 w 1858144"/>
              <a:gd name="connsiteY21" fmla="*/ 167951 h 503853"/>
              <a:gd name="connsiteX22" fmla="*/ 1849640 w 1858144"/>
              <a:gd name="connsiteY22" fmla="*/ 93306 h 503853"/>
              <a:gd name="connsiteX23" fmla="*/ 1588383 w 1858144"/>
              <a:gd name="connsiteY23" fmla="*/ 111967 h 503853"/>
              <a:gd name="connsiteX24" fmla="*/ 1551061 w 1858144"/>
              <a:gd name="connsiteY24" fmla="*/ 111967 h 50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58144" h="503853">
                <a:moveTo>
                  <a:pt x="1457755" y="111967"/>
                </a:moveTo>
                <a:cubicBezTo>
                  <a:pt x="1426653" y="93306"/>
                  <a:pt x="1398125" y="69455"/>
                  <a:pt x="1364448" y="55984"/>
                </a:cubicBezTo>
                <a:cubicBezTo>
                  <a:pt x="1334999" y="44204"/>
                  <a:pt x="1302105" y="44204"/>
                  <a:pt x="1271142" y="37323"/>
                </a:cubicBezTo>
                <a:cubicBezTo>
                  <a:pt x="1033957" y="-15386"/>
                  <a:pt x="1384604" y="56282"/>
                  <a:pt x="1103191" y="0"/>
                </a:cubicBezTo>
                <a:lnTo>
                  <a:pt x="506032" y="18661"/>
                </a:lnTo>
                <a:cubicBezTo>
                  <a:pt x="129784" y="37474"/>
                  <a:pt x="485683" y="22362"/>
                  <a:pt x="300759" y="55984"/>
                </a:cubicBezTo>
                <a:cubicBezTo>
                  <a:pt x="251417" y="64955"/>
                  <a:pt x="201036" y="67019"/>
                  <a:pt x="151469" y="74645"/>
                </a:cubicBezTo>
                <a:cubicBezTo>
                  <a:pt x="120120" y="79468"/>
                  <a:pt x="89265" y="87086"/>
                  <a:pt x="58163" y="93306"/>
                </a:cubicBezTo>
                <a:cubicBezTo>
                  <a:pt x="45722" y="105747"/>
                  <a:pt x="28708" y="114892"/>
                  <a:pt x="20840" y="130629"/>
                </a:cubicBezTo>
                <a:cubicBezTo>
                  <a:pt x="-18583" y="209475"/>
                  <a:pt x="7630" y="379670"/>
                  <a:pt x="20840" y="429208"/>
                </a:cubicBezTo>
                <a:cubicBezTo>
                  <a:pt x="34478" y="480350"/>
                  <a:pt x="93717" y="490823"/>
                  <a:pt x="132808" y="503853"/>
                </a:cubicBezTo>
                <a:cubicBezTo>
                  <a:pt x="306979" y="497633"/>
                  <a:pt x="481340" y="495426"/>
                  <a:pt x="655322" y="485192"/>
                </a:cubicBezTo>
                <a:cubicBezTo>
                  <a:pt x="693094" y="482970"/>
                  <a:pt x="730353" y="474739"/>
                  <a:pt x="767289" y="466531"/>
                </a:cubicBezTo>
                <a:cubicBezTo>
                  <a:pt x="786491" y="462264"/>
                  <a:pt x="803665" y="449439"/>
                  <a:pt x="823273" y="447870"/>
                </a:cubicBezTo>
                <a:cubicBezTo>
                  <a:pt x="959827" y="436946"/>
                  <a:pt x="1096971" y="435429"/>
                  <a:pt x="1233820" y="429208"/>
                </a:cubicBezTo>
                <a:cubicBezTo>
                  <a:pt x="1258702" y="422988"/>
                  <a:pt x="1283231" y="415135"/>
                  <a:pt x="1308465" y="410547"/>
                </a:cubicBezTo>
                <a:cubicBezTo>
                  <a:pt x="1351740" y="402679"/>
                  <a:pt x="1396235" y="401776"/>
                  <a:pt x="1439093" y="391886"/>
                </a:cubicBezTo>
                <a:cubicBezTo>
                  <a:pt x="1477427" y="383040"/>
                  <a:pt x="1513738" y="367004"/>
                  <a:pt x="1551061" y="354563"/>
                </a:cubicBezTo>
                <a:cubicBezTo>
                  <a:pt x="1569722" y="348343"/>
                  <a:pt x="1590677" y="346813"/>
                  <a:pt x="1607044" y="335902"/>
                </a:cubicBezTo>
                <a:lnTo>
                  <a:pt x="1719012" y="261257"/>
                </a:lnTo>
                <a:cubicBezTo>
                  <a:pt x="1737673" y="248816"/>
                  <a:pt x="1759136" y="239794"/>
                  <a:pt x="1774995" y="223935"/>
                </a:cubicBezTo>
                <a:lnTo>
                  <a:pt x="1830979" y="167951"/>
                </a:lnTo>
                <a:cubicBezTo>
                  <a:pt x="1837199" y="143069"/>
                  <a:pt x="1874631" y="99073"/>
                  <a:pt x="1849640" y="93306"/>
                </a:cubicBezTo>
                <a:cubicBezTo>
                  <a:pt x="1764568" y="73674"/>
                  <a:pt x="1675521" y="106521"/>
                  <a:pt x="1588383" y="111967"/>
                </a:cubicBezTo>
                <a:cubicBezTo>
                  <a:pt x="1575967" y="112743"/>
                  <a:pt x="1563502" y="111967"/>
                  <a:pt x="1551061" y="11196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FA7F3020-93BC-44EB-AE3F-BA686422BFA4}"/>
              </a:ext>
            </a:extLst>
          </p:cNvPr>
          <p:cNvCxnSpPr>
            <a:stCxn id="11" idx="22"/>
            <a:endCxn id="9" idx="1"/>
          </p:cNvCxnSpPr>
          <p:nvPr/>
        </p:nvCxnSpPr>
        <p:spPr>
          <a:xfrm flipV="1">
            <a:off x="6102220" y="2494109"/>
            <a:ext cx="892628" cy="186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D0C7D3C2-4ACD-4CBB-B26B-38B2E6176B8D}"/>
              </a:ext>
            </a:extLst>
          </p:cNvPr>
          <p:cNvSpPr/>
          <p:nvPr/>
        </p:nvSpPr>
        <p:spPr>
          <a:xfrm>
            <a:off x="242596" y="3774214"/>
            <a:ext cx="10846443" cy="2677656"/>
          </a:xfrm>
          <a:prstGeom prst="rect">
            <a:avLst/>
          </a:prstGeom>
        </p:spPr>
        <p:txBody>
          <a:bodyPr wrap="square">
            <a:spAutoFit/>
          </a:bodyPr>
          <a:lstStyle/>
          <a:p>
            <a:r>
              <a:rPr lang="zh-CN" altLang="en-US" sz="2800" b="0" i="0" dirty="0">
                <a:solidFill>
                  <a:srgbClr val="494949"/>
                </a:solidFill>
                <a:effectLst/>
                <a:latin typeface="Arial" panose="020B0604020202020204" pitchFamily="34" charset="0"/>
              </a:rPr>
              <a:t>取最小的那个</a:t>
            </a:r>
            <a:r>
              <a:rPr lang="en-US" altLang="zh-CN" sz="2800" b="0" i="0" dirty="0">
                <a:solidFill>
                  <a:srgbClr val="494949"/>
                </a:solidFill>
                <a:effectLst/>
                <a:latin typeface="Arial" panose="020B0604020202020204" pitchFamily="34" charset="0"/>
              </a:rPr>
              <a:t>a</a:t>
            </a:r>
            <a:r>
              <a:rPr lang="zh-CN" altLang="en-US" sz="2800" b="0" i="0" dirty="0">
                <a:solidFill>
                  <a:srgbClr val="494949"/>
                </a:solidFill>
                <a:effectLst/>
                <a:latin typeface="Arial" panose="020B0604020202020204" pitchFamily="34" charset="0"/>
              </a:rPr>
              <a:t>对应的节点，剪掉！，这时候生成了第一个子树（</a:t>
            </a:r>
            <a:r>
              <a:rPr lang="en-US" altLang="zh-CN" sz="2800" b="0" i="0" dirty="0">
                <a:solidFill>
                  <a:srgbClr val="494949"/>
                </a:solidFill>
                <a:effectLst/>
                <a:latin typeface="Arial" panose="020B0604020202020204" pitchFamily="34" charset="0"/>
              </a:rPr>
              <a:t>N-1</a:t>
            </a:r>
            <a:r>
              <a:rPr lang="zh-CN" altLang="en-US" sz="2800" b="0" i="0" dirty="0">
                <a:solidFill>
                  <a:srgbClr val="494949"/>
                </a:solidFill>
                <a:effectLst/>
                <a:latin typeface="Arial" panose="020B0604020202020204" pitchFamily="34" charset="0"/>
              </a:rPr>
              <a:t>个节点，原树</a:t>
            </a:r>
            <a:r>
              <a:rPr lang="en-US" altLang="zh-CN" sz="2800" b="0" i="0" dirty="0">
                <a:solidFill>
                  <a:srgbClr val="494949"/>
                </a:solidFill>
                <a:effectLst/>
                <a:latin typeface="Arial" panose="020B0604020202020204" pitchFamily="34" charset="0"/>
              </a:rPr>
              <a:t>N</a:t>
            </a:r>
            <a:r>
              <a:rPr lang="zh-CN" altLang="en-US" sz="2800" b="0" i="0" dirty="0">
                <a:solidFill>
                  <a:srgbClr val="494949"/>
                </a:solidFill>
                <a:effectLst/>
                <a:latin typeface="Arial" panose="020B0604020202020204" pitchFamily="34" charset="0"/>
              </a:rPr>
              <a:t>个）。重复以上步骤，直到最后只剩下根节点，作为最后一个子树。</a:t>
            </a:r>
          </a:p>
          <a:p>
            <a:r>
              <a:rPr lang="zh-CN" altLang="en-US" sz="2800" b="0" i="0" dirty="0">
                <a:solidFill>
                  <a:srgbClr val="494949"/>
                </a:solidFill>
                <a:effectLst/>
                <a:latin typeface="Arial" panose="020B0604020202020204" pitchFamily="34" charset="0"/>
              </a:rPr>
              <a:t>这时候，我们有了一系列的子树，然后第二步：</a:t>
            </a:r>
            <a:endParaRPr lang="en-US" altLang="zh-CN" sz="2800" b="0" i="0" dirty="0">
              <a:solidFill>
                <a:srgbClr val="494949"/>
              </a:solidFill>
              <a:effectLst/>
              <a:latin typeface="Arial" panose="020B0604020202020204" pitchFamily="34" charset="0"/>
            </a:endParaRPr>
          </a:p>
          <a:p>
            <a:r>
              <a:rPr lang="zh-CN" altLang="en-US" sz="2800" dirty="0"/>
              <a:t>只需要使用验证集对所有子树走一遍，取误差最小的那棵树，就是我们最终需要的树！</a:t>
            </a:r>
            <a:endParaRPr lang="zh-CN" altLang="en-US" sz="2800" b="0" i="0" dirty="0">
              <a:solidFill>
                <a:srgbClr val="494949"/>
              </a:solidFill>
              <a:effectLst/>
              <a:latin typeface="Arial" panose="020B0604020202020204" pitchFamily="34" charset="0"/>
            </a:endParaRPr>
          </a:p>
        </p:txBody>
      </p:sp>
    </p:spTree>
    <p:extLst>
      <p:ext uri="{BB962C8B-B14F-4D97-AF65-F5344CB8AC3E}">
        <p14:creationId xmlns:p14="http://schemas.microsoft.com/office/powerpoint/2010/main" val="28077135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386</Words>
  <Application>Microsoft Office PowerPoint</Application>
  <PresentationFormat>宽屏</PresentationFormat>
  <Paragraphs>37</Paragraphs>
  <Slides>10</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等线 Light</vt:lpstr>
      <vt:lpstr>Arial</vt:lpstr>
      <vt:lpstr>Courier New</vt:lpstr>
      <vt:lpstr>Office 主题​​</vt:lpstr>
      <vt:lpstr>CART决策树算法</vt:lpstr>
      <vt:lpstr>介绍ID3算法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CART决策树算法</dc:title>
  <dc:creator>王 璐</dc:creator>
  <cp:lastModifiedBy>王 璐</cp:lastModifiedBy>
  <cp:revision>17</cp:revision>
  <dcterms:created xsi:type="dcterms:W3CDTF">2018-10-13T09:37:04Z</dcterms:created>
  <dcterms:modified xsi:type="dcterms:W3CDTF">2018-11-13T06:15:39Z</dcterms:modified>
</cp:coreProperties>
</file>