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94" autoAdjust="0"/>
  </p:normalViewPr>
  <p:slideViewPr>
    <p:cSldViewPr snapToGrid="0">
      <p:cViewPr varScale="1">
        <p:scale>
          <a:sx n="60" d="100"/>
          <a:sy n="60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27591-3E0D-44C5-AC2F-46877663FC71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C0195-E3B2-45A6-BBA0-EF3E7CBBA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0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、参考：</a:t>
            </a:r>
            <a:r>
              <a:rPr lang="en-US" altLang="zh-CN" dirty="0"/>
              <a:t>https://wenku.baidu.com/view/056b7bfc770bf78a65295453.html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C0195-E3B2-45A6-BBA0-EF3E7CBBA4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078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信号每到一个神经元就会进行模型的运算，再将输出输出给下一个神经元，一层一层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C0195-E3B2-45A6-BBA0-EF3E7CBBA4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93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学习率：误差越小，学习率也会下降，误差越大，学习率会增大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C0195-E3B2-45A6-BBA0-EF3E7CBBA4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F939B-A392-4B4B-8668-468899691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00E65E-1F4B-4301-9331-D54AE300F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4B179-C22E-4C21-A7C7-C572A907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6742-419E-431A-8D5C-051075267FE8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99490-6A43-4318-923F-2EE0C55E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44AD05-7EA5-46AD-A6FA-89CF651D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5CE-CFD2-4973-B50F-DCBCCF5E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02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B5595-13BF-48F1-B35C-1BFC120E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EFF6BA-37D6-43D7-8C37-D6F745750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64CD1-E234-401F-A639-E78C75A4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6742-419E-431A-8D5C-051075267FE8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7D370-71DC-4119-9A96-056670E6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1DEAF-9EAF-4957-AC29-8C997D88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5CE-CFD2-4973-B50F-DCBCCF5E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6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5B9929-CEE0-4D80-8756-9D8C66D8C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78BF91-DBA0-48DC-ADFB-7158D777C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45572-107C-4230-A3EE-67EB489C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6742-419E-431A-8D5C-051075267FE8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13785-3458-4C46-9D13-CA861813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3C38D-2541-419A-AC14-923A827B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5CE-CFD2-4973-B50F-DCBCCF5E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8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6A569-3F4B-494C-8015-FE9AB01B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D9E7C-772E-4D08-A489-1B9224504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3F723-3A59-4543-9ED2-7223EF78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6742-419E-431A-8D5C-051075267FE8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6BB5F-555E-4A7A-97F3-F0B5E9DF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6285E-1152-45CC-AB29-D8A5ECE6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5CE-CFD2-4973-B50F-DCBCCF5E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4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B0655-D92A-4490-86E9-6EE1A454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C4D5D3-801F-46C7-9977-A0B01E31E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FB49B-EC69-42A5-B22A-404913BA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6742-419E-431A-8D5C-051075267FE8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DF2693-72DC-4C34-AC6F-67A48B6F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090B1-1184-4C0C-B829-4E53EF48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5CE-CFD2-4973-B50F-DCBCCF5E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2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C721D-D32F-4B13-A11A-BC64C85A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6CE31-8556-41E5-AEFC-231EF1E7A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87CAE7-0AA7-4BAE-8FD6-7935E9E5A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A8F311-BFC1-4CA8-9811-39403DA3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6742-419E-431A-8D5C-051075267FE8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1F8607-077E-42EA-A726-2ABF1FC7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9080DE-4F1E-421D-BF73-AA38F681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5CE-CFD2-4973-B50F-DCBCCF5E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3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FEAAC-3CBB-4D4E-94E6-369F48F7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FA3AFC-FBBB-48D9-8931-B24270E71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FF8717-F1EE-4F6F-8649-F60C050E0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3DE5AA-2CDE-47EE-9FC6-4E68A4543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1C8F2E-32B5-4F1A-91E3-0638CC72A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D8CF3E-B7CF-437D-9696-CB6F6447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6742-419E-431A-8D5C-051075267FE8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2C4710-880A-4DA1-9B2E-68ED962B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04B635-76DE-40FA-873E-4B9B1D0F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5CE-CFD2-4973-B50F-DCBCCF5E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36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F2F78-D43D-463D-8530-DF38C6A1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DE8EA0-678D-4583-8FA8-DC7CB416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6742-419E-431A-8D5C-051075267FE8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2337FF-257E-46B8-AED8-AB5DE7AE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163FDB-2F49-40D3-9A33-71E89021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5CE-CFD2-4973-B50F-DCBCCF5E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3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6760E1-ED09-430C-B6F4-C3DEF57F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6742-419E-431A-8D5C-051075267FE8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E65BF8-F804-407C-B4AA-AEF210C3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545C09-22A3-4157-BC56-D982D3F3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5CE-CFD2-4973-B50F-DCBCCF5E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82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368EF-0444-45EC-B731-93892281B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3E4BD-E412-4626-B817-A8F740B0C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C9339B-432F-4687-8393-C8FA40BA2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556B3C-C557-4E18-ABD4-D934D99F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6742-419E-431A-8D5C-051075267FE8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F1B0DA-1F09-457E-9BBD-1B0D6783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EE8312-2F8D-44A4-92BC-6F12A56C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5CE-CFD2-4973-B50F-DCBCCF5E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51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9948B-770F-41E5-B65E-942D9294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B43665-0F8A-4ACC-AFD1-8BF5ED4C5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CEE6B8-5C90-46F7-94C4-A7CD84FE1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9F2037-7A4A-449A-BCFF-EAD89F83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6742-419E-431A-8D5C-051075267FE8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925236-BA3D-4C75-A19E-43766B8C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9B4E1-2909-4752-8468-C0A0C3B0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5CE-CFD2-4973-B50F-DCBCCF5E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7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FFD878-E451-46FD-9661-2FB85A67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936A72-1362-4526-86BC-5E40832B7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1631D-98F0-4BCC-9663-446A88E16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06742-419E-431A-8D5C-051075267FE8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B91C1-C987-4AD3-82D5-EFF89863C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B9520-5D6D-47D0-A33D-C79BEFC22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415CE-CFD2-4973-B50F-DCBCCF5E9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77934-3459-4BBC-BD33-12529700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83" y="2517482"/>
            <a:ext cx="10515600" cy="1325563"/>
          </a:xfrm>
        </p:spPr>
        <p:txBody>
          <a:bodyPr/>
          <a:lstStyle/>
          <a:p>
            <a:r>
              <a:rPr lang="en-US" altLang="zh-CN" dirty="0"/>
              <a:t>LM-Levenberg-Marquardt</a:t>
            </a:r>
            <a:r>
              <a:rPr lang="zh-CN" altLang="en-US" dirty="0"/>
              <a:t>算法详解</a:t>
            </a:r>
          </a:p>
        </p:txBody>
      </p:sp>
    </p:spTree>
    <p:extLst>
      <p:ext uri="{BB962C8B-B14F-4D97-AF65-F5344CB8AC3E}">
        <p14:creationId xmlns:p14="http://schemas.microsoft.com/office/powerpoint/2010/main" val="44835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CA849F6-5F42-49ED-9723-8FCDC8198B09}"/>
              </a:ext>
            </a:extLst>
          </p:cNvPr>
          <p:cNvSpPr txBox="1"/>
          <p:nvPr/>
        </p:nvSpPr>
        <p:spPr>
          <a:xfrm>
            <a:off x="773722" y="2138289"/>
            <a:ext cx="11310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</a:t>
            </a:r>
            <a:r>
              <a:rPr lang="zh-CN" altLang="en-US" sz="3600" dirty="0"/>
              <a:t>、基于梯度下降算法（初始阶段优化）和牛顿法（收敛快）结合的多层前馈网络，特点：迭代次数少，收敛速度快，精度高</a:t>
            </a:r>
            <a:endParaRPr lang="en-US" altLang="zh-CN" sz="3600" dirty="0"/>
          </a:p>
          <a:p>
            <a:r>
              <a:rPr lang="en-US" altLang="zh-CN" sz="3600" dirty="0"/>
              <a:t>2</a:t>
            </a:r>
            <a:r>
              <a:rPr lang="zh-CN" altLang="en-US" sz="3600" dirty="0"/>
              <a:t>、</a:t>
            </a:r>
            <a:r>
              <a:rPr lang="en-US" altLang="zh-CN" sz="3600" dirty="0"/>
              <a:t>LM</a:t>
            </a:r>
            <a:r>
              <a:rPr lang="zh-CN" altLang="en-US" sz="3600" dirty="0"/>
              <a:t>对初值较为依赖，是</a:t>
            </a:r>
            <a:r>
              <a:rPr lang="en-US" altLang="zh-CN" sz="3600" dirty="0"/>
              <a:t>BP</a:t>
            </a:r>
            <a:r>
              <a:rPr lang="zh-CN" altLang="en-US" sz="3600" dirty="0"/>
              <a:t>算法的改进版</a:t>
            </a:r>
          </a:p>
        </p:txBody>
      </p:sp>
    </p:spTree>
    <p:extLst>
      <p:ext uri="{BB962C8B-B14F-4D97-AF65-F5344CB8AC3E}">
        <p14:creationId xmlns:p14="http://schemas.microsoft.com/office/powerpoint/2010/main" val="368890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391D88F-EF2B-4656-997A-85A9087CE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986" y="1406770"/>
            <a:ext cx="5460222" cy="30526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E15F9A9-B365-477A-A9DE-5756C562E0AD}"/>
              </a:ext>
            </a:extLst>
          </p:cNvPr>
          <p:cNvSpPr txBox="1"/>
          <p:nvPr/>
        </p:nvSpPr>
        <p:spPr>
          <a:xfrm>
            <a:off x="476326" y="389168"/>
            <a:ext cx="4768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介绍</a:t>
            </a:r>
            <a:r>
              <a:rPr lang="en-US" altLang="zh-CN" sz="3200" dirty="0"/>
              <a:t>BP</a:t>
            </a:r>
            <a:r>
              <a:rPr lang="zh-CN" altLang="en-US" sz="3200" dirty="0"/>
              <a:t>神经网络算法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254075-057B-4C6D-9CEB-E26C89151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068" y="4856387"/>
            <a:ext cx="9599931" cy="1189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4DE5096D-CD98-4588-9112-EE4A83D4183D}"/>
              </a:ext>
            </a:extLst>
          </p:cNvPr>
          <p:cNvSpPr/>
          <p:nvPr/>
        </p:nvSpPr>
        <p:spPr>
          <a:xfrm>
            <a:off x="1863355" y="4856387"/>
            <a:ext cx="2321170" cy="30342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0C0399-04AF-4986-A220-2673F40B194B}"/>
              </a:ext>
            </a:extLst>
          </p:cNvPr>
          <p:cNvSpPr txBox="1"/>
          <p:nvPr/>
        </p:nvSpPr>
        <p:spPr>
          <a:xfrm>
            <a:off x="10412661" y="742553"/>
            <a:ext cx="461665" cy="32104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每个神经元都这样计算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329755-5A90-4F36-9C94-72FA07AC6887}"/>
              </a:ext>
            </a:extLst>
          </p:cNvPr>
          <p:cNvSpPr txBox="1"/>
          <p:nvPr/>
        </p:nvSpPr>
        <p:spPr>
          <a:xfrm>
            <a:off x="815926" y="1106244"/>
            <a:ext cx="58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神经网络算法实际上是一种叠加的算法</a:t>
            </a:r>
          </a:p>
        </p:txBody>
      </p:sp>
    </p:spTree>
    <p:extLst>
      <p:ext uri="{BB962C8B-B14F-4D97-AF65-F5344CB8AC3E}">
        <p14:creationId xmlns:p14="http://schemas.microsoft.com/office/powerpoint/2010/main" val="68795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88E06DD-6D57-4628-9FAF-FF449BECE616}"/>
              </a:ext>
            </a:extLst>
          </p:cNvPr>
          <p:cNvSpPr txBox="1"/>
          <p:nvPr/>
        </p:nvSpPr>
        <p:spPr>
          <a:xfrm>
            <a:off x="844555" y="393895"/>
            <a:ext cx="305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补充：激活函数的种类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F2E006-7AA5-4A20-BDB3-E6D7A9CB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49" y="763227"/>
            <a:ext cx="9563306" cy="584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8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269950C-2DAD-47E3-B8CE-4760934F8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95" y="1206547"/>
            <a:ext cx="8048882" cy="444490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CA53AD-9DA9-4356-9F85-B487B4970586}"/>
              </a:ext>
            </a:extLst>
          </p:cNvPr>
          <p:cNvSpPr txBox="1"/>
          <p:nvPr/>
        </p:nvSpPr>
        <p:spPr>
          <a:xfrm>
            <a:off x="8442777" y="2655035"/>
            <a:ext cx="2681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信号正向传播</a:t>
            </a:r>
            <a:endParaRPr lang="en-US" altLang="zh-CN" sz="3200" dirty="0"/>
          </a:p>
          <a:p>
            <a:r>
              <a:rPr lang="zh-CN" altLang="en-US" sz="3200" dirty="0"/>
              <a:t>误差逆向传播</a:t>
            </a:r>
          </a:p>
        </p:txBody>
      </p:sp>
    </p:spTree>
    <p:extLst>
      <p:ext uri="{BB962C8B-B14F-4D97-AF65-F5344CB8AC3E}">
        <p14:creationId xmlns:p14="http://schemas.microsoft.com/office/powerpoint/2010/main" val="225938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DC38C10-2DEE-4BA1-B98E-E97E0C03E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71" y="-31652"/>
            <a:ext cx="5683881" cy="676121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0E5C990-BFBF-4D8E-8A70-1DB388B13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59747"/>
            <a:ext cx="5846432" cy="4692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1EAE515-1BE2-4975-8D78-E60BC9E83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729804"/>
            <a:ext cx="6001865" cy="4533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B39F03-DAA1-486A-A4E5-83CB0471E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23" y="2605186"/>
            <a:ext cx="1996079" cy="47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7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CF78AA-B403-4E15-B14C-47F3CB080F77}"/>
              </a:ext>
            </a:extLst>
          </p:cNvPr>
          <p:cNvSpPr txBox="1"/>
          <p:nvPr/>
        </p:nvSpPr>
        <p:spPr>
          <a:xfrm>
            <a:off x="112542" y="281354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LM</a:t>
            </a:r>
            <a:r>
              <a:rPr lang="zh-CN" altLang="en-US" sz="2800" dirty="0"/>
              <a:t>算法：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F03DE7-F054-48BD-9AAE-19B32D6AE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357" y="1122700"/>
            <a:ext cx="9609285" cy="28032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D475472-DEFB-499D-A2F9-B92ADC448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427" y="4034942"/>
            <a:ext cx="10063351" cy="6636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E71C88-528B-42E3-BE57-5BE04D042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643" y="4491912"/>
            <a:ext cx="8341164" cy="2074985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D7895058-9CEA-4FE1-BC74-181E6F5EA445}"/>
              </a:ext>
            </a:extLst>
          </p:cNvPr>
          <p:cNvSpPr/>
          <p:nvPr/>
        </p:nvSpPr>
        <p:spPr>
          <a:xfrm>
            <a:off x="9509760" y="5373858"/>
            <a:ext cx="1390882" cy="361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709F29-BD82-439A-A3BF-3D64ACF091F3}"/>
              </a:ext>
            </a:extLst>
          </p:cNvPr>
          <p:cNvSpPr txBox="1"/>
          <p:nvPr/>
        </p:nvSpPr>
        <p:spPr>
          <a:xfrm>
            <a:off x="10900642" y="5071633"/>
            <a:ext cx="1291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改进之处：采用了二阶导数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25C34E0-E329-4021-A6BE-53884C81B2B5}"/>
              </a:ext>
            </a:extLst>
          </p:cNvPr>
          <p:cNvSpPr/>
          <p:nvPr/>
        </p:nvSpPr>
        <p:spPr>
          <a:xfrm>
            <a:off x="5069305" y="4684098"/>
            <a:ext cx="1925053" cy="641881"/>
          </a:xfrm>
          <a:custGeom>
            <a:avLst/>
            <a:gdLst>
              <a:gd name="connsiteX0" fmla="*/ 449179 w 1925053"/>
              <a:gd name="connsiteY0" fmla="*/ 529586 h 641881"/>
              <a:gd name="connsiteX1" fmla="*/ 529390 w 1925053"/>
              <a:gd name="connsiteY1" fmla="*/ 561670 h 641881"/>
              <a:gd name="connsiteX2" fmla="*/ 641684 w 1925053"/>
              <a:gd name="connsiteY2" fmla="*/ 593755 h 641881"/>
              <a:gd name="connsiteX3" fmla="*/ 930442 w 1925053"/>
              <a:gd name="connsiteY3" fmla="*/ 625839 h 641881"/>
              <a:gd name="connsiteX4" fmla="*/ 978569 w 1925053"/>
              <a:gd name="connsiteY4" fmla="*/ 641881 h 641881"/>
              <a:gd name="connsiteX5" fmla="*/ 1556084 w 1925053"/>
              <a:gd name="connsiteY5" fmla="*/ 625839 h 641881"/>
              <a:gd name="connsiteX6" fmla="*/ 1588169 w 1925053"/>
              <a:gd name="connsiteY6" fmla="*/ 593755 h 641881"/>
              <a:gd name="connsiteX7" fmla="*/ 1700463 w 1925053"/>
              <a:gd name="connsiteY7" fmla="*/ 529586 h 641881"/>
              <a:gd name="connsiteX8" fmla="*/ 1844842 w 1925053"/>
              <a:gd name="connsiteY8" fmla="*/ 417291 h 641881"/>
              <a:gd name="connsiteX9" fmla="*/ 1925053 w 1925053"/>
              <a:gd name="connsiteY9" fmla="*/ 272913 h 641881"/>
              <a:gd name="connsiteX10" fmla="*/ 1892969 w 1925053"/>
              <a:gd name="connsiteY10" fmla="*/ 144576 h 641881"/>
              <a:gd name="connsiteX11" fmla="*/ 1796716 w 1925053"/>
              <a:gd name="connsiteY11" fmla="*/ 80407 h 641881"/>
              <a:gd name="connsiteX12" fmla="*/ 1748590 w 1925053"/>
              <a:gd name="connsiteY12" fmla="*/ 48323 h 641881"/>
              <a:gd name="connsiteX13" fmla="*/ 1138990 w 1925053"/>
              <a:gd name="connsiteY13" fmla="*/ 32281 h 641881"/>
              <a:gd name="connsiteX14" fmla="*/ 1090863 w 1925053"/>
              <a:gd name="connsiteY14" fmla="*/ 16239 h 641881"/>
              <a:gd name="connsiteX15" fmla="*/ 352927 w 1925053"/>
              <a:gd name="connsiteY15" fmla="*/ 16239 h 641881"/>
              <a:gd name="connsiteX16" fmla="*/ 272716 w 1925053"/>
              <a:gd name="connsiteY16" fmla="*/ 32281 h 641881"/>
              <a:gd name="connsiteX17" fmla="*/ 224590 w 1925053"/>
              <a:gd name="connsiteY17" fmla="*/ 64365 h 641881"/>
              <a:gd name="connsiteX18" fmla="*/ 176463 w 1925053"/>
              <a:gd name="connsiteY18" fmla="*/ 80407 h 641881"/>
              <a:gd name="connsiteX19" fmla="*/ 48127 w 1925053"/>
              <a:gd name="connsiteY19" fmla="*/ 128534 h 641881"/>
              <a:gd name="connsiteX20" fmla="*/ 16042 w 1925053"/>
              <a:gd name="connsiteY20" fmla="*/ 160618 h 641881"/>
              <a:gd name="connsiteX21" fmla="*/ 0 w 1925053"/>
              <a:gd name="connsiteY21" fmla="*/ 240828 h 641881"/>
              <a:gd name="connsiteX22" fmla="*/ 80211 w 1925053"/>
              <a:gd name="connsiteY22" fmla="*/ 385207 h 641881"/>
              <a:gd name="connsiteX23" fmla="*/ 176463 w 1925053"/>
              <a:gd name="connsiteY23" fmla="*/ 497502 h 641881"/>
              <a:gd name="connsiteX24" fmla="*/ 224590 w 1925053"/>
              <a:gd name="connsiteY24" fmla="*/ 513544 h 641881"/>
              <a:gd name="connsiteX25" fmla="*/ 545432 w 1925053"/>
              <a:gd name="connsiteY25" fmla="*/ 513544 h 64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25053" h="641881">
                <a:moveTo>
                  <a:pt x="449179" y="529586"/>
                </a:moveTo>
                <a:cubicBezTo>
                  <a:pt x="475916" y="540281"/>
                  <a:pt x="502427" y="551559"/>
                  <a:pt x="529390" y="561670"/>
                </a:cubicBezTo>
                <a:cubicBezTo>
                  <a:pt x="564344" y="574778"/>
                  <a:pt x="605556" y="586529"/>
                  <a:pt x="641684" y="593755"/>
                </a:cubicBezTo>
                <a:cubicBezTo>
                  <a:pt x="755803" y="616579"/>
                  <a:pt x="795890" y="614626"/>
                  <a:pt x="930442" y="625839"/>
                </a:cubicBezTo>
                <a:cubicBezTo>
                  <a:pt x="946484" y="631186"/>
                  <a:pt x="961659" y="641881"/>
                  <a:pt x="978569" y="641881"/>
                </a:cubicBezTo>
                <a:cubicBezTo>
                  <a:pt x="1171148" y="641881"/>
                  <a:pt x="1364102" y="640995"/>
                  <a:pt x="1556084" y="625839"/>
                </a:cubicBezTo>
                <a:cubicBezTo>
                  <a:pt x="1571162" y="624649"/>
                  <a:pt x="1575584" y="602145"/>
                  <a:pt x="1588169" y="593755"/>
                </a:cubicBezTo>
                <a:cubicBezTo>
                  <a:pt x="1650335" y="552311"/>
                  <a:pt x="1647956" y="575529"/>
                  <a:pt x="1700463" y="529586"/>
                </a:cubicBezTo>
                <a:cubicBezTo>
                  <a:pt x="1829958" y="416279"/>
                  <a:pt x="1726379" y="476524"/>
                  <a:pt x="1844842" y="417291"/>
                </a:cubicBezTo>
                <a:cubicBezTo>
                  <a:pt x="1918391" y="306969"/>
                  <a:pt x="1896817" y="357621"/>
                  <a:pt x="1925053" y="272913"/>
                </a:cubicBezTo>
                <a:cubicBezTo>
                  <a:pt x="1914358" y="230134"/>
                  <a:pt x="1909346" y="185518"/>
                  <a:pt x="1892969" y="144576"/>
                </a:cubicBezTo>
                <a:cubicBezTo>
                  <a:pt x="1880261" y="112807"/>
                  <a:pt x="1817039" y="92020"/>
                  <a:pt x="1796716" y="80407"/>
                </a:cubicBezTo>
                <a:cubicBezTo>
                  <a:pt x="1779976" y="70841"/>
                  <a:pt x="1767819" y="49730"/>
                  <a:pt x="1748590" y="48323"/>
                </a:cubicBezTo>
                <a:cubicBezTo>
                  <a:pt x="1545862" y="33489"/>
                  <a:pt x="1342190" y="37628"/>
                  <a:pt x="1138990" y="32281"/>
                </a:cubicBezTo>
                <a:cubicBezTo>
                  <a:pt x="1122948" y="26934"/>
                  <a:pt x="1107680" y="18009"/>
                  <a:pt x="1090863" y="16239"/>
                </a:cubicBezTo>
                <a:cubicBezTo>
                  <a:pt x="802615" y="-14103"/>
                  <a:pt x="679035" y="5369"/>
                  <a:pt x="352927" y="16239"/>
                </a:cubicBezTo>
                <a:cubicBezTo>
                  <a:pt x="326190" y="21586"/>
                  <a:pt x="298246" y="22707"/>
                  <a:pt x="272716" y="32281"/>
                </a:cubicBezTo>
                <a:cubicBezTo>
                  <a:pt x="254663" y="39051"/>
                  <a:pt x="241835" y="55743"/>
                  <a:pt x="224590" y="64365"/>
                </a:cubicBezTo>
                <a:cubicBezTo>
                  <a:pt x="209465" y="71927"/>
                  <a:pt x="192006" y="73746"/>
                  <a:pt x="176463" y="80407"/>
                </a:cubicBezTo>
                <a:cubicBezTo>
                  <a:pt x="59014" y="130742"/>
                  <a:pt x="166436" y="98955"/>
                  <a:pt x="48127" y="128534"/>
                </a:cubicBezTo>
                <a:cubicBezTo>
                  <a:pt x="37432" y="139229"/>
                  <a:pt x="22000" y="146716"/>
                  <a:pt x="16042" y="160618"/>
                </a:cubicBezTo>
                <a:cubicBezTo>
                  <a:pt x="5301" y="185679"/>
                  <a:pt x="0" y="213562"/>
                  <a:pt x="0" y="240828"/>
                </a:cubicBezTo>
                <a:cubicBezTo>
                  <a:pt x="0" y="283184"/>
                  <a:pt x="71048" y="371463"/>
                  <a:pt x="80211" y="385207"/>
                </a:cubicBezTo>
                <a:cubicBezTo>
                  <a:pt x="111043" y="431455"/>
                  <a:pt x="126950" y="462136"/>
                  <a:pt x="176463" y="497502"/>
                </a:cubicBezTo>
                <a:cubicBezTo>
                  <a:pt x="190223" y="507331"/>
                  <a:pt x="207696" y="512809"/>
                  <a:pt x="224590" y="513544"/>
                </a:cubicBezTo>
                <a:cubicBezTo>
                  <a:pt x="331436" y="518189"/>
                  <a:pt x="438485" y="513544"/>
                  <a:pt x="545432" y="5135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79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362433-08A3-4069-9333-EC0D8BB3A04F}"/>
              </a:ext>
            </a:extLst>
          </p:cNvPr>
          <p:cNvSpPr txBox="1"/>
          <p:nvPr/>
        </p:nvSpPr>
        <p:spPr>
          <a:xfrm>
            <a:off x="534572" y="436098"/>
            <a:ext cx="2461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算法过程：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9EC10A-6DC6-4E14-B3ED-066516DF3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72" y="1006247"/>
            <a:ext cx="9634658" cy="25528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777A867-69AB-479B-9DD1-798C86B4B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69" y="3161597"/>
            <a:ext cx="9634658" cy="3771174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A52AF136-481E-4936-8B95-7FF459527944}"/>
              </a:ext>
            </a:extLst>
          </p:cNvPr>
          <p:cNvSpPr/>
          <p:nvPr/>
        </p:nvSpPr>
        <p:spPr>
          <a:xfrm>
            <a:off x="2166425" y="5767754"/>
            <a:ext cx="1266092" cy="608161"/>
          </a:xfrm>
          <a:custGeom>
            <a:avLst/>
            <a:gdLst>
              <a:gd name="connsiteX0" fmla="*/ 98473 w 1266092"/>
              <a:gd name="connsiteY0" fmla="*/ 407963 h 608161"/>
              <a:gd name="connsiteX1" fmla="*/ 196947 w 1266092"/>
              <a:gd name="connsiteY1" fmla="*/ 478301 h 608161"/>
              <a:gd name="connsiteX2" fmla="*/ 337624 w 1266092"/>
              <a:gd name="connsiteY2" fmla="*/ 534572 h 608161"/>
              <a:gd name="connsiteX3" fmla="*/ 464233 w 1266092"/>
              <a:gd name="connsiteY3" fmla="*/ 548640 h 608161"/>
              <a:gd name="connsiteX4" fmla="*/ 562707 w 1266092"/>
              <a:gd name="connsiteY4" fmla="*/ 562708 h 608161"/>
              <a:gd name="connsiteX5" fmla="*/ 1195753 w 1266092"/>
              <a:gd name="connsiteY5" fmla="*/ 562708 h 608161"/>
              <a:gd name="connsiteX6" fmla="*/ 1266092 w 1266092"/>
              <a:gd name="connsiteY6" fmla="*/ 478301 h 608161"/>
              <a:gd name="connsiteX7" fmla="*/ 1252024 w 1266092"/>
              <a:gd name="connsiteY7" fmla="*/ 351692 h 608161"/>
              <a:gd name="connsiteX8" fmla="*/ 1237957 w 1266092"/>
              <a:gd name="connsiteY8" fmla="*/ 309489 h 608161"/>
              <a:gd name="connsiteX9" fmla="*/ 1167618 w 1266092"/>
              <a:gd name="connsiteY9" fmla="*/ 239151 h 608161"/>
              <a:gd name="connsiteX10" fmla="*/ 1139483 w 1266092"/>
              <a:gd name="connsiteY10" fmla="*/ 211015 h 608161"/>
              <a:gd name="connsiteX11" fmla="*/ 1111347 w 1266092"/>
              <a:gd name="connsiteY11" fmla="*/ 182880 h 608161"/>
              <a:gd name="connsiteX12" fmla="*/ 1012873 w 1266092"/>
              <a:gd name="connsiteY12" fmla="*/ 140677 h 608161"/>
              <a:gd name="connsiteX13" fmla="*/ 970670 w 1266092"/>
              <a:gd name="connsiteY13" fmla="*/ 98474 h 608161"/>
              <a:gd name="connsiteX14" fmla="*/ 928467 w 1266092"/>
              <a:gd name="connsiteY14" fmla="*/ 84406 h 608161"/>
              <a:gd name="connsiteX15" fmla="*/ 844061 w 1266092"/>
              <a:gd name="connsiteY15" fmla="*/ 14068 h 608161"/>
              <a:gd name="connsiteX16" fmla="*/ 689317 w 1266092"/>
              <a:gd name="connsiteY16" fmla="*/ 0 h 608161"/>
              <a:gd name="connsiteX17" fmla="*/ 98473 w 1266092"/>
              <a:gd name="connsiteY17" fmla="*/ 14068 h 608161"/>
              <a:gd name="connsiteX18" fmla="*/ 56270 w 1266092"/>
              <a:gd name="connsiteY18" fmla="*/ 42203 h 608161"/>
              <a:gd name="connsiteX19" fmla="*/ 28135 w 1266092"/>
              <a:gd name="connsiteY19" fmla="*/ 126609 h 608161"/>
              <a:gd name="connsiteX20" fmla="*/ 0 w 1266092"/>
              <a:gd name="connsiteY20" fmla="*/ 168812 h 608161"/>
              <a:gd name="connsiteX21" fmla="*/ 14067 w 1266092"/>
              <a:gd name="connsiteY21" fmla="*/ 267286 h 608161"/>
              <a:gd name="connsiteX22" fmla="*/ 56270 w 1266092"/>
              <a:gd name="connsiteY22" fmla="*/ 281354 h 608161"/>
              <a:gd name="connsiteX23" fmla="*/ 84406 w 1266092"/>
              <a:gd name="connsiteY23" fmla="*/ 309489 h 608161"/>
              <a:gd name="connsiteX24" fmla="*/ 154744 w 1266092"/>
              <a:gd name="connsiteY24" fmla="*/ 365760 h 608161"/>
              <a:gd name="connsiteX25" fmla="*/ 196947 w 1266092"/>
              <a:gd name="connsiteY25" fmla="*/ 450166 h 608161"/>
              <a:gd name="connsiteX26" fmla="*/ 211015 w 1266092"/>
              <a:gd name="connsiteY26" fmla="*/ 492369 h 60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66092" h="608161">
                <a:moveTo>
                  <a:pt x="98473" y="407963"/>
                </a:moveTo>
                <a:cubicBezTo>
                  <a:pt x="131298" y="431409"/>
                  <a:pt x="162915" y="456644"/>
                  <a:pt x="196947" y="478301"/>
                </a:cubicBezTo>
                <a:cubicBezTo>
                  <a:pt x="227048" y="497456"/>
                  <a:pt x="307846" y="531263"/>
                  <a:pt x="337624" y="534572"/>
                </a:cubicBezTo>
                <a:lnTo>
                  <a:pt x="464233" y="548640"/>
                </a:lnTo>
                <a:cubicBezTo>
                  <a:pt x="497135" y="552753"/>
                  <a:pt x="529882" y="558019"/>
                  <a:pt x="562707" y="562708"/>
                </a:cubicBezTo>
                <a:cubicBezTo>
                  <a:pt x="784778" y="636728"/>
                  <a:pt x="683446" y="608247"/>
                  <a:pt x="1195753" y="562708"/>
                </a:cubicBezTo>
                <a:cubicBezTo>
                  <a:pt x="1214944" y="561002"/>
                  <a:pt x="1256638" y="492482"/>
                  <a:pt x="1266092" y="478301"/>
                </a:cubicBezTo>
                <a:cubicBezTo>
                  <a:pt x="1261403" y="436098"/>
                  <a:pt x="1259005" y="393577"/>
                  <a:pt x="1252024" y="351692"/>
                </a:cubicBezTo>
                <a:cubicBezTo>
                  <a:pt x="1249586" y="337065"/>
                  <a:pt x="1246854" y="321352"/>
                  <a:pt x="1237957" y="309489"/>
                </a:cubicBezTo>
                <a:cubicBezTo>
                  <a:pt x="1218062" y="282963"/>
                  <a:pt x="1191064" y="262597"/>
                  <a:pt x="1167618" y="239151"/>
                </a:cubicBezTo>
                <a:lnTo>
                  <a:pt x="1139483" y="211015"/>
                </a:lnTo>
                <a:cubicBezTo>
                  <a:pt x="1130104" y="201636"/>
                  <a:pt x="1123930" y="187074"/>
                  <a:pt x="1111347" y="182880"/>
                </a:cubicBezTo>
                <a:cubicBezTo>
                  <a:pt x="1049249" y="162180"/>
                  <a:pt x="1082407" y="175443"/>
                  <a:pt x="1012873" y="140677"/>
                </a:cubicBezTo>
                <a:cubicBezTo>
                  <a:pt x="998805" y="126609"/>
                  <a:pt x="987223" y="109510"/>
                  <a:pt x="970670" y="98474"/>
                </a:cubicBezTo>
                <a:cubicBezTo>
                  <a:pt x="958332" y="90249"/>
                  <a:pt x="940046" y="93669"/>
                  <a:pt x="928467" y="84406"/>
                </a:cubicBezTo>
                <a:cubicBezTo>
                  <a:pt x="871082" y="38498"/>
                  <a:pt x="937306" y="32717"/>
                  <a:pt x="844061" y="14068"/>
                </a:cubicBezTo>
                <a:cubicBezTo>
                  <a:pt x="793273" y="3910"/>
                  <a:pt x="740898" y="4689"/>
                  <a:pt x="689317" y="0"/>
                </a:cubicBezTo>
                <a:cubicBezTo>
                  <a:pt x="492369" y="4689"/>
                  <a:pt x="295040" y="964"/>
                  <a:pt x="98473" y="14068"/>
                </a:cubicBezTo>
                <a:cubicBezTo>
                  <a:pt x="81603" y="15193"/>
                  <a:pt x="65231" y="27866"/>
                  <a:pt x="56270" y="42203"/>
                </a:cubicBezTo>
                <a:cubicBezTo>
                  <a:pt x="40552" y="67352"/>
                  <a:pt x="44586" y="101933"/>
                  <a:pt x="28135" y="126609"/>
                </a:cubicBezTo>
                <a:lnTo>
                  <a:pt x="0" y="168812"/>
                </a:lnTo>
                <a:cubicBezTo>
                  <a:pt x="4689" y="201637"/>
                  <a:pt x="-761" y="237629"/>
                  <a:pt x="14067" y="267286"/>
                </a:cubicBezTo>
                <a:cubicBezTo>
                  <a:pt x="20698" y="280549"/>
                  <a:pt x="43554" y="273725"/>
                  <a:pt x="56270" y="281354"/>
                </a:cubicBezTo>
                <a:cubicBezTo>
                  <a:pt x="67643" y="288178"/>
                  <a:pt x="74049" y="301204"/>
                  <a:pt x="84406" y="309489"/>
                </a:cubicBezTo>
                <a:cubicBezTo>
                  <a:pt x="173125" y="380463"/>
                  <a:pt x="86820" y="297834"/>
                  <a:pt x="154744" y="365760"/>
                </a:cubicBezTo>
                <a:cubicBezTo>
                  <a:pt x="190104" y="471839"/>
                  <a:pt x="142406" y="341084"/>
                  <a:pt x="196947" y="450166"/>
                </a:cubicBezTo>
                <a:cubicBezTo>
                  <a:pt x="203579" y="463429"/>
                  <a:pt x="211015" y="492369"/>
                  <a:pt x="211015" y="492369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4B7FA4-4373-4B0C-93B9-54BF2379B2B2}"/>
              </a:ext>
            </a:extLst>
          </p:cNvPr>
          <p:cNvSpPr txBox="1"/>
          <p:nvPr/>
        </p:nvSpPr>
        <p:spPr>
          <a:xfrm>
            <a:off x="3123028" y="5486400"/>
            <a:ext cx="153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变小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EE21EB10-0CB6-4A1D-83FC-E5A7808636D0}"/>
              </a:ext>
            </a:extLst>
          </p:cNvPr>
          <p:cNvSpPr/>
          <p:nvPr/>
        </p:nvSpPr>
        <p:spPr>
          <a:xfrm>
            <a:off x="4612197" y="5711483"/>
            <a:ext cx="1338437" cy="717452"/>
          </a:xfrm>
          <a:custGeom>
            <a:avLst/>
            <a:gdLst>
              <a:gd name="connsiteX0" fmla="*/ 1225895 w 1338437"/>
              <a:gd name="connsiteY0" fmla="*/ 154745 h 717452"/>
              <a:gd name="connsiteX1" fmla="*/ 1014880 w 1338437"/>
              <a:gd name="connsiteY1" fmla="*/ 56271 h 717452"/>
              <a:gd name="connsiteX2" fmla="*/ 930474 w 1338437"/>
              <a:gd name="connsiteY2" fmla="*/ 28135 h 717452"/>
              <a:gd name="connsiteX3" fmla="*/ 775729 w 1338437"/>
              <a:gd name="connsiteY3" fmla="*/ 0 h 717452"/>
              <a:gd name="connsiteX4" fmla="*/ 339631 w 1338437"/>
              <a:gd name="connsiteY4" fmla="*/ 14068 h 717452"/>
              <a:gd name="connsiteX5" fmla="*/ 142683 w 1338437"/>
              <a:gd name="connsiteY5" fmla="*/ 42203 h 717452"/>
              <a:gd name="connsiteX6" fmla="*/ 58277 w 1338437"/>
              <a:gd name="connsiteY6" fmla="*/ 84406 h 717452"/>
              <a:gd name="connsiteX7" fmla="*/ 44209 w 1338437"/>
              <a:gd name="connsiteY7" fmla="*/ 126609 h 717452"/>
              <a:gd name="connsiteX8" fmla="*/ 16074 w 1338437"/>
              <a:gd name="connsiteY8" fmla="*/ 154745 h 717452"/>
              <a:gd name="connsiteX9" fmla="*/ 16074 w 1338437"/>
              <a:gd name="connsiteY9" fmla="*/ 309489 h 717452"/>
              <a:gd name="connsiteX10" fmla="*/ 30141 w 1338437"/>
              <a:gd name="connsiteY10" fmla="*/ 407963 h 717452"/>
              <a:gd name="connsiteX11" fmla="*/ 58277 w 1338437"/>
              <a:gd name="connsiteY11" fmla="*/ 436099 h 717452"/>
              <a:gd name="connsiteX12" fmla="*/ 142683 w 1338437"/>
              <a:gd name="connsiteY12" fmla="*/ 492369 h 717452"/>
              <a:gd name="connsiteX13" fmla="*/ 170818 w 1338437"/>
              <a:gd name="connsiteY13" fmla="*/ 548640 h 717452"/>
              <a:gd name="connsiteX14" fmla="*/ 283360 w 1338437"/>
              <a:gd name="connsiteY14" fmla="*/ 647114 h 717452"/>
              <a:gd name="connsiteX15" fmla="*/ 325563 w 1338437"/>
              <a:gd name="connsiteY15" fmla="*/ 661182 h 717452"/>
              <a:gd name="connsiteX16" fmla="*/ 438105 w 1338437"/>
              <a:gd name="connsiteY16" fmla="*/ 689317 h 717452"/>
              <a:gd name="connsiteX17" fmla="*/ 522511 w 1338437"/>
              <a:gd name="connsiteY17" fmla="*/ 717452 h 717452"/>
              <a:gd name="connsiteX18" fmla="*/ 1085218 w 1338437"/>
              <a:gd name="connsiteY18" fmla="*/ 703385 h 717452"/>
              <a:gd name="connsiteX19" fmla="*/ 1127421 w 1338437"/>
              <a:gd name="connsiteY19" fmla="*/ 689317 h 717452"/>
              <a:gd name="connsiteX20" fmla="*/ 1225895 w 1338437"/>
              <a:gd name="connsiteY20" fmla="*/ 633046 h 717452"/>
              <a:gd name="connsiteX21" fmla="*/ 1268098 w 1338437"/>
              <a:gd name="connsiteY21" fmla="*/ 618979 h 717452"/>
              <a:gd name="connsiteX22" fmla="*/ 1324369 w 1338437"/>
              <a:gd name="connsiteY22" fmla="*/ 548640 h 717452"/>
              <a:gd name="connsiteX23" fmla="*/ 1338437 w 1338437"/>
              <a:gd name="connsiteY23" fmla="*/ 492369 h 717452"/>
              <a:gd name="connsiteX24" fmla="*/ 1310301 w 1338437"/>
              <a:gd name="connsiteY24" fmla="*/ 309489 h 717452"/>
              <a:gd name="connsiteX25" fmla="*/ 1268098 w 1338437"/>
              <a:gd name="connsiteY25" fmla="*/ 239151 h 717452"/>
              <a:gd name="connsiteX26" fmla="*/ 1239963 w 1338437"/>
              <a:gd name="connsiteY26" fmla="*/ 239151 h 71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38437" h="717452">
                <a:moveTo>
                  <a:pt x="1225895" y="154745"/>
                </a:moveTo>
                <a:cubicBezTo>
                  <a:pt x="1128513" y="106054"/>
                  <a:pt x="1102163" y="88011"/>
                  <a:pt x="1014880" y="56271"/>
                </a:cubicBezTo>
                <a:cubicBezTo>
                  <a:pt x="987008" y="46136"/>
                  <a:pt x="959833" y="32329"/>
                  <a:pt x="930474" y="28135"/>
                </a:cubicBezTo>
                <a:cubicBezTo>
                  <a:pt x="812860" y="11334"/>
                  <a:pt x="864168" y="22110"/>
                  <a:pt x="775729" y="0"/>
                </a:cubicBezTo>
                <a:cubicBezTo>
                  <a:pt x="630363" y="4689"/>
                  <a:pt x="484750" y="4393"/>
                  <a:pt x="339631" y="14068"/>
                </a:cubicBezTo>
                <a:cubicBezTo>
                  <a:pt x="273462" y="18479"/>
                  <a:pt x="142683" y="42203"/>
                  <a:pt x="142683" y="42203"/>
                </a:cubicBezTo>
                <a:cubicBezTo>
                  <a:pt x="114882" y="51470"/>
                  <a:pt x="78110" y="59615"/>
                  <a:pt x="58277" y="84406"/>
                </a:cubicBezTo>
                <a:cubicBezTo>
                  <a:pt x="49014" y="95985"/>
                  <a:pt x="51838" y="113893"/>
                  <a:pt x="44209" y="126609"/>
                </a:cubicBezTo>
                <a:cubicBezTo>
                  <a:pt x="37385" y="137982"/>
                  <a:pt x="25452" y="145366"/>
                  <a:pt x="16074" y="154745"/>
                </a:cubicBezTo>
                <a:cubicBezTo>
                  <a:pt x="-9653" y="231923"/>
                  <a:pt x="-590" y="184505"/>
                  <a:pt x="16074" y="309489"/>
                </a:cubicBezTo>
                <a:cubicBezTo>
                  <a:pt x="20456" y="342356"/>
                  <a:pt x="19656" y="376507"/>
                  <a:pt x="30141" y="407963"/>
                </a:cubicBezTo>
                <a:cubicBezTo>
                  <a:pt x="34335" y="420546"/>
                  <a:pt x="47666" y="428141"/>
                  <a:pt x="58277" y="436099"/>
                </a:cubicBezTo>
                <a:cubicBezTo>
                  <a:pt x="85329" y="456388"/>
                  <a:pt x="142683" y="492369"/>
                  <a:pt x="142683" y="492369"/>
                </a:cubicBezTo>
                <a:cubicBezTo>
                  <a:pt x="152061" y="511126"/>
                  <a:pt x="158236" y="531863"/>
                  <a:pt x="170818" y="548640"/>
                </a:cubicBezTo>
                <a:cubicBezTo>
                  <a:pt x="191248" y="575880"/>
                  <a:pt x="252201" y="629309"/>
                  <a:pt x="283360" y="647114"/>
                </a:cubicBezTo>
                <a:cubicBezTo>
                  <a:pt x="296235" y="654471"/>
                  <a:pt x="311257" y="657280"/>
                  <a:pt x="325563" y="661182"/>
                </a:cubicBezTo>
                <a:cubicBezTo>
                  <a:pt x="362869" y="671356"/>
                  <a:pt x="401421" y="677089"/>
                  <a:pt x="438105" y="689317"/>
                </a:cubicBezTo>
                <a:lnTo>
                  <a:pt x="522511" y="717452"/>
                </a:lnTo>
                <a:cubicBezTo>
                  <a:pt x="710080" y="712763"/>
                  <a:pt x="897793" y="712102"/>
                  <a:pt x="1085218" y="703385"/>
                </a:cubicBezTo>
                <a:cubicBezTo>
                  <a:pt x="1100031" y="702696"/>
                  <a:pt x="1113791" y="695158"/>
                  <a:pt x="1127421" y="689317"/>
                </a:cubicBezTo>
                <a:cubicBezTo>
                  <a:pt x="1300083" y="615319"/>
                  <a:pt x="1084598" y="703695"/>
                  <a:pt x="1225895" y="633046"/>
                </a:cubicBezTo>
                <a:cubicBezTo>
                  <a:pt x="1239158" y="626414"/>
                  <a:pt x="1254030" y="623668"/>
                  <a:pt x="1268098" y="618979"/>
                </a:cubicBezTo>
                <a:cubicBezTo>
                  <a:pt x="1290788" y="596289"/>
                  <a:pt x="1311059" y="579697"/>
                  <a:pt x="1324369" y="548640"/>
                </a:cubicBezTo>
                <a:cubicBezTo>
                  <a:pt x="1331985" y="530869"/>
                  <a:pt x="1333748" y="511126"/>
                  <a:pt x="1338437" y="492369"/>
                </a:cubicBezTo>
                <a:cubicBezTo>
                  <a:pt x="1329894" y="424028"/>
                  <a:pt x="1326413" y="373939"/>
                  <a:pt x="1310301" y="309489"/>
                </a:cubicBezTo>
                <a:cubicBezTo>
                  <a:pt x="1303425" y="281984"/>
                  <a:pt x="1296536" y="253370"/>
                  <a:pt x="1268098" y="239151"/>
                </a:cubicBezTo>
                <a:cubicBezTo>
                  <a:pt x="1259710" y="234957"/>
                  <a:pt x="1249341" y="239151"/>
                  <a:pt x="1239963" y="2391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089F04-B24B-4B66-BF5B-F50540F4763A}"/>
              </a:ext>
            </a:extLst>
          </p:cNvPr>
          <p:cNvSpPr txBox="1"/>
          <p:nvPr/>
        </p:nvSpPr>
        <p:spPr>
          <a:xfrm>
            <a:off x="5950634" y="5486400"/>
            <a:ext cx="11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变大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27F9CBA2-889B-4740-AD8B-F7B52F8FE891}"/>
              </a:ext>
            </a:extLst>
          </p:cNvPr>
          <p:cNvSpPr/>
          <p:nvPr/>
        </p:nvSpPr>
        <p:spPr>
          <a:xfrm>
            <a:off x="8382472" y="4867422"/>
            <a:ext cx="2071786" cy="1137765"/>
          </a:xfrm>
          <a:custGeom>
            <a:avLst/>
            <a:gdLst>
              <a:gd name="connsiteX0" fmla="*/ 1661860 w 2071786"/>
              <a:gd name="connsiteY0" fmla="*/ 42203 h 1137765"/>
              <a:gd name="connsiteX1" fmla="*/ 1563386 w 2071786"/>
              <a:gd name="connsiteY1" fmla="*/ 14067 h 1137765"/>
              <a:gd name="connsiteX2" fmla="*/ 1478980 w 2071786"/>
              <a:gd name="connsiteY2" fmla="*/ 0 h 1137765"/>
              <a:gd name="connsiteX3" fmla="*/ 283226 w 2071786"/>
              <a:gd name="connsiteY3" fmla="*/ 14067 h 1137765"/>
              <a:gd name="connsiteX4" fmla="*/ 241023 w 2071786"/>
              <a:gd name="connsiteY4" fmla="*/ 28135 h 1137765"/>
              <a:gd name="connsiteX5" fmla="*/ 184753 w 2071786"/>
              <a:gd name="connsiteY5" fmla="*/ 70338 h 1137765"/>
              <a:gd name="connsiteX6" fmla="*/ 128482 w 2071786"/>
              <a:gd name="connsiteY6" fmla="*/ 140676 h 1137765"/>
              <a:gd name="connsiteX7" fmla="*/ 114414 w 2071786"/>
              <a:gd name="connsiteY7" fmla="*/ 182880 h 1137765"/>
              <a:gd name="connsiteX8" fmla="*/ 58143 w 2071786"/>
              <a:gd name="connsiteY8" fmla="*/ 267286 h 1137765"/>
              <a:gd name="connsiteX9" fmla="*/ 30008 w 2071786"/>
              <a:gd name="connsiteY9" fmla="*/ 309489 h 1137765"/>
              <a:gd name="connsiteX10" fmla="*/ 15940 w 2071786"/>
              <a:gd name="connsiteY10" fmla="*/ 351692 h 1137765"/>
              <a:gd name="connsiteX11" fmla="*/ 15940 w 2071786"/>
              <a:gd name="connsiteY11" fmla="*/ 604910 h 1137765"/>
              <a:gd name="connsiteX12" fmla="*/ 30008 w 2071786"/>
              <a:gd name="connsiteY12" fmla="*/ 647113 h 1137765"/>
              <a:gd name="connsiteX13" fmla="*/ 58143 w 2071786"/>
              <a:gd name="connsiteY13" fmla="*/ 675249 h 1137765"/>
              <a:gd name="connsiteX14" fmla="*/ 100346 w 2071786"/>
              <a:gd name="connsiteY14" fmla="*/ 858129 h 1137765"/>
              <a:gd name="connsiteX15" fmla="*/ 128482 w 2071786"/>
              <a:gd name="connsiteY15" fmla="*/ 886264 h 1137765"/>
              <a:gd name="connsiteX16" fmla="*/ 142550 w 2071786"/>
              <a:gd name="connsiteY16" fmla="*/ 928467 h 1137765"/>
              <a:gd name="connsiteX17" fmla="*/ 255091 w 2071786"/>
              <a:gd name="connsiteY17" fmla="*/ 970670 h 1137765"/>
              <a:gd name="connsiteX18" fmla="*/ 311362 w 2071786"/>
              <a:gd name="connsiteY18" fmla="*/ 998806 h 1137765"/>
              <a:gd name="connsiteX19" fmla="*/ 508310 w 2071786"/>
              <a:gd name="connsiteY19" fmla="*/ 1026941 h 1137765"/>
              <a:gd name="connsiteX20" fmla="*/ 592716 w 2071786"/>
              <a:gd name="connsiteY20" fmla="*/ 1041009 h 1137765"/>
              <a:gd name="connsiteX21" fmla="*/ 648986 w 2071786"/>
              <a:gd name="connsiteY21" fmla="*/ 1069144 h 1137765"/>
              <a:gd name="connsiteX22" fmla="*/ 705257 w 2071786"/>
              <a:gd name="connsiteY22" fmla="*/ 1083212 h 1137765"/>
              <a:gd name="connsiteX23" fmla="*/ 888137 w 2071786"/>
              <a:gd name="connsiteY23" fmla="*/ 1111347 h 1137765"/>
              <a:gd name="connsiteX24" fmla="*/ 1352371 w 2071786"/>
              <a:gd name="connsiteY24" fmla="*/ 1111347 h 1137765"/>
              <a:gd name="connsiteX25" fmla="*/ 1436777 w 2071786"/>
              <a:gd name="connsiteY25" fmla="*/ 1097280 h 1137765"/>
              <a:gd name="connsiteX26" fmla="*/ 1633725 w 2071786"/>
              <a:gd name="connsiteY26" fmla="*/ 1069144 h 1137765"/>
              <a:gd name="connsiteX27" fmla="*/ 1802537 w 2071786"/>
              <a:gd name="connsiteY27" fmla="*/ 1012873 h 1137765"/>
              <a:gd name="connsiteX28" fmla="*/ 1886943 w 2071786"/>
              <a:gd name="connsiteY28" fmla="*/ 984738 h 1137765"/>
              <a:gd name="connsiteX29" fmla="*/ 1915079 w 2071786"/>
              <a:gd name="connsiteY29" fmla="*/ 956603 h 1137765"/>
              <a:gd name="connsiteX30" fmla="*/ 1999485 w 2071786"/>
              <a:gd name="connsiteY30" fmla="*/ 815926 h 1137765"/>
              <a:gd name="connsiteX31" fmla="*/ 2013553 w 2071786"/>
              <a:gd name="connsiteY31" fmla="*/ 745587 h 1137765"/>
              <a:gd name="connsiteX32" fmla="*/ 2041688 w 2071786"/>
              <a:gd name="connsiteY32" fmla="*/ 675249 h 1137765"/>
              <a:gd name="connsiteX33" fmla="*/ 2055756 w 2071786"/>
              <a:gd name="connsiteY33" fmla="*/ 633046 h 1137765"/>
              <a:gd name="connsiteX34" fmla="*/ 2041688 w 2071786"/>
              <a:gd name="connsiteY34" fmla="*/ 309489 h 1137765"/>
              <a:gd name="connsiteX35" fmla="*/ 2013553 w 2071786"/>
              <a:gd name="connsiteY35" fmla="*/ 239150 h 1137765"/>
              <a:gd name="connsiteX36" fmla="*/ 1957282 w 2071786"/>
              <a:gd name="connsiteY36" fmla="*/ 196947 h 1137765"/>
              <a:gd name="connsiteX37" fmla="*/ 1830673 w 2071786"/>
              <a:gd name="connsiteY37" fmla="*/ 140676 h 1137765"/>
              <a:gd name="connsiteX38" fmla="*/ 1746266 w 2071786"/>
              <a:gd name="connsiteY38" fmla="*/ 84406 h 1137765"/>
              <a:gd name="connsiteX39" fmla="*/ 1704063 w 2071786"/>
              <a:gd name="connsiteY39" fmla="*/ 70338 h 1137765"/>
              <a:gd name="connsiteX40" fmla="*/ 1591522 w 2071786"/>
              <a:gd name="connsiteY40" fmla="*/ 84406 h 1137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071786" h="1137765">
                <a:moveTo>
                  <a:pt x="1661860" y="42203"/>
                </a:moveTo>
                <a:cubicBezTo>
                  <a:pt x="1629035" y="32824"/>
                  <a:pt x="1596650" y="21743"/>
                  <a:pt x="1563386" y="14067"/>
                </a:cubicBezTo>
                <a:cubicBezTo>
                  <a:pt x="1535593" y="7653"/>
                  <a:pt x="1507503" y="0"/>
                  <a:pt x="1478980" y="0"/>
                </a:cubicBezTo>
                <a:cubicBezTo>
                  <a:pt x="1080368" y="0"/>
                  <a:pt x="681811" y="9378"/>
                  <a:pt x="283226" y="14067"/>
                </a:cubicBezTo>
                <a:cubicBezTo>
                  <a:pt x="269158" y="18756"/>
                  <a:pt x="253898" y="20778"/>
                  <a:pt x="241023" y="28135"/>
                </a:cubicBezTo>
                <a:cubicBezTo>
                  <a:pt x="220666" y="39768"/>
                  <a:pt x="202765" y="55328"/>
                  <a:pt x="184753" y="70338"/>
                </a:cubicBezTo>
                <a:cubicBezTo>
                  <a:pt x="162320" y="89032"/>
                  <a:pt x="141464" y="114712"/>
                  <a:pt x="128482" y="140676"/>
                </a:cubicBezTo>
                <a:cubicBezTo>
                  <a:pt x="121850" y="153939"/>
                  <a:pt x="121616" y="169917"/>
                  <a:pt x="114414" y="182880"/>
                </a:cubicBezTo>
                <a:cubicBezTo>
                  <a:pt x="97992" y="212439"/>
                  <a:pt x="76900" y="239151"/>
                  <a:pt x="58143" y="267286"/>
                </a:cubicBezTo>
                <a:cubicBezTo>
                  <a:pt x="48765" y="281354"/>
                  <a:pt x="35355" y="293449"/>
                  <a:pt x="30008" y="309489"/>
                </a:cubicBezTo>
                <a:lnTo>
                  <a:pt x="15940" y="351692"/>
                </a:lnTo>
                <a:cubicBezTo>
                  <a:pt x="-4642" y="475189"/>
                  <a:pt x="-5975" y="440549"/>
                  <a:pt x="15940" y="604910"/>
                </a:cubicBezTo>
                <a:cubicBezTo>
                  <a:pt x="17900" y="619609"/>
                  <a:pt x="22379" y="634397"/>
                  <a:pt x="30008" y="647113"/>
                </a:cubicBezTo>
                <a:cubicBezTo>
                  <a:pt x="36832" y="658486"/>
                  <a:pt x="48765" y="665870"/>
                  <a:pt x="58143" y="675249"/>
                </a:cubicBezTo>
                <a:cubicBezTo>
                  <a:pt x="62011" y="702328"/>
                  <a:pt x="74600" y="832384"/>
                  <a:pt x="100346" y="858129"/>
                </a:cubicBezTo>
                <a:lnTo>
                  <a:pt x="128482" y="886264"/>
                </a:lnTo>
                <a:cubicBezTo>
                  <a:pt x="133171" y="900332"/>
                  <a:pt x="133287" y="916888"/>
                  <a:pt x="142550" y="928467"/>
                </a:cubicBezTo>
                <a:cubicBezTo>
                  <a:pt x="170150" y="962967"/>
                  <a:pt x="216960" y="963044"/>
                  <a:pt x="255091" y="970670"/>
                </a:cubicBezTo>
                <a:cubicBezTo>
                  <a:pt x="273848" y="980049"/>
                  <a:pt x="291726" y="991443"/>
                  <a:pt x="311362" y="998806"/>
                </a:cubicBezTo>
                <a:cubicBezTo>
                  <a:pt x="368913" y="1020387"/>
                  <a:pt x="456714" y="1020491"/>
                  <a:pt x="508310" y="1026941"/>
                </a:cubicBezTo>
                <a:cubicBezTo>
                  <a:pt x="536613" y="1030479"/>
                  <a:pt x="564581" y="1036320"/>
                  <a:pt x="592716" y="1041009"/>
                </a:cubicBezTo>
                <a:cubicBezTo>
                  <a:pt x="611473" y="1050387"/>
                  <a:pt x="629351" y="1061781"/>
                  <a:pt x="648986" y="1069144"/>
                </a:cubicBezTo>
                <a:cubicBezTo>
                  <a:pt x="667089" y="1075933"/>
                  <a:pt x="686383" y="1079018"/>
                  <a:pt x="705257" y="1083212"/>
                </a:cubicBezTo>
                <a:cubicBezTo>
                  <a:pt x="788118" y="1101626"/>
                  <a:pt x="790685" y="1099166"/>
                  <a:pt x="888137" y="1111347"/>
                </a:cubicBezTo>
                <a:cubicBezTo>
                  <a:pt x="1071935" y="1157297"/>
                  <a:pt x="956607" y="1133962"/>
                  <a:pt x="1352371" y="1111347"/>
                </a:cubicBezTo>
                <a:cubicBezTo>
                  <a:pt x="1380848" y="1109720"/>
                  <a:pt x="1408569" y="1101511"/>
                  <a:pt x="1436777" y="1097280"/>
                </a:cubicBezTo>
                <a:lnTo>
                  <a:pt x="1633725" y="1069144"/>
                </a:lnTo>
                <a:cubicBezTo>
                  <a:pt x="1760612" y="1005701"/>
                  <a:pt x="1603215" y="1079313"/>
                  <a:pt x="1802537" y="1012873"/>
                </a:cubicBezTo>
                <a:lnTo>
                  <a:pt x="1886943" y="984738"/>
                </a:lnTo>
                <a:cubicBezTo>
                  <a:pt x="1896322" y="975360"/>
                  <a:pt x="1907121" y="967214"/>
                  <a:pt x="1915079" y="956603"/>
                </a:cubicBezTo>
                <a:cubicBezTo>
                  <a:pt x="1966005" y="888702"/>
                  <a:pt x="1966756" y="881384"/>
                  <a:pt x="1999485" y="815926"/>
                </a:cubicBezTo>
                <a:cubicBezTo>
                  <a:pt x="2004174" y="792480"/>
                  <a:pt x="2006682" y="768489"/>
                  <a:pt x="2013553" y="745587"/>
                </a:cubicBezTo>
                <a:cubicBezTo>
                  <a:pt x="2020809" y="721400"/>
                  <a:pt x="2032821" y="698893"/>
                  <a:pt x="2041688" y="675249"/>
                </a:cubicBezTo>
                <a:cubicBezTo>
                  <a:pt x="2046895" y="661365"/>
                  <a:pt x="2051067" y="647114"/>
                  <a:pt x="2055756" y="633046"/>
                </a:cubicBezTo>
                <a:cubicBezTo>
                  <a:pt x="2077341" y="481943"/>
                  <a:pt x="2081175" y="516798"/>
                  <a:pt x="2041688" y="309489"/>
                </a:cubicBezTo>
                <a:cubicBezTo>
                  <a:pt x="2036963" y="284683"/>
                  <a:pt x="2028704" y="259352"/>
                  <a:pt x="2013553" y="239150"/>
                </a:cubicBezTo>
                <a:cubicBezTo>
                  <a:pt x="1999485" y="220393"/>
                  <a:pt x="1977164" y="209373"/>
                  <a:pt x="1957282" y="196947"/>
                </a:cubicBezTo>
                <a:cubicBezTo>
                  <a:pt x="1914666" y="170312"/>
                  <a:pt x="1876842" y="161196"/>
                  <a:pt x="1830673" y="140676"/>
                </a:cubicBezTo>
                <a:cubicBezTo>
                  <a:pt x="1612187" y="43571"/>
                  <a:pt x="1884322" y="167239"/>
                  <a:pt x="1746266" y="84406"/>
                </a:cubicBezTo>
                <a:cubicBezTo>
                  <a:pt x="1733550" y="76777"/>
                  <a:pt x="1718131" y="75027"/>
                  <a:pt x="1704063" y="70338"/>
                </a:cubicBezTo>
                <a:lnTo>
                  <a:pt x="1591522" y="8440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86F2D5-07BF-48BE-B6A3-2C8362A26691}"/>
              </a:ext>
            </a:extLst>
          </p:cNvPr>
          <p:cNvSpPr txBox="1"/>
          <p:nvPr/>
        </p:nvSpPr>
        <p:spPr>
          <a:xfrm>
            <a:off x="9635812" y="4450637"/>
            <a:ext cx="135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接近成功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97CAAD-6F35-4CD2-9FC2-F63EC48970E6}"/>
              </a:ext>
            </a:extLst>
          </p:cNvPr>
          <p:cNvSpPr txBox="1"/>
          <p:nvPr/>
        </p:nvSpPr>
        <p:spPr>
          <a:xfrm>
            <a:off x="6898105" y="2470484"/>
            <a:ext cx="3609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学习率很大，接近下降梯度算法；每成功一次，学习率减小，接近最小值，速度更快</a:t>
            </a:r>
          </a:p>
        </p:txBody>
      </p:sp>
    </p:spTree>
    <p:extLst>
      <p:ext uri="{BB962C8B-B14F-4D97-AF65-F5344CB8AC3E}">
        <p14:creationId xmlns:p14="http://schemas.microsoft.com/office/powerpoint/2010/main" val="389090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E090BED-D4EC-4591-893E-34EA5127EB80}"/>
              </a:ext>
            </a:extLst>
          </p:cNvPr>
          <p:cNvSpPr txBox="1"/>
          <p:nvPr/>
        </p:nvSpPr>
        <p:spPr>
          <a:xfrm>
            <a:off x="465221" y="304800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算法实现：</a:t>
            </a:r>
          </a:p>
        </p:txBody>
      </p:sp>
    </p:spTree>
    <p:extLst>
      <p:ext uri="{BB962C8B-B14F-4D97-AF65-F5344CB8AC3E}">
        <p14:creationId xmlns:p14="http://schemas.microsoft.com/office/powerpoint/2010/main" val="290139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197</Words>
  <Application>Microsoft Office PowerPoint</Application>
  <PresentationFormat>宽屏</PresentationFormat>
  <Paragraphs>23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LM-Levenberg-Marquardt算法详解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LM-Levenberg-Marquardt算法详解</dc:title>
  <dc:creator>王 璐</dc:creator>
  <cp:lastModifiedBy>王 璐</cp:lastModifiedBy>
  <cp:revision>14</cp:revision>
  <dcterms:created xsi:type="dcterms:W3CDTF">2018-10-13T08:57:47Z</dcterms:created>
  <dcterms:modified xsi:type="dcterms:W3CDTF">2018-11-13T06:04:55Z</dcterms:modified>
</cp:coreProperties>
</file>