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483" r:id="rId3"/>
    <p:sldId id="496" r:id="rId4"/>
    <p:sldId id="486" r:id="rId5"/>
    <p:sldId id="484" r:id="rId6"/>
    <p:sldId id="498" r:id="rId7"/>
    <p:sldId id="499" r:id="rId8"/>
    <p:sldId id="500" r:id="rId9"/>
    <p:sldId id="501" r:id="rId10"/>
    <p:sldId id="502" r:id="rId11"/>
    <p:sldId id="282" r:id="rId12"/>
    <p:sldId id="503" r:id="rId13"/>
    <p:sldId id="485" r:id="rId14"/>
    <p:sldId id="492" r:id="rId15"/>
    <p:sldId id="510" r:id="rId16"/>
    <p:sldId id="504" r:id="rId17"/>
    <p:sldId id="304" r:id="rId18"/>
    <p:sldId id="507" r:id="rId19"/>
    <p:sldId id="508" r:id="rId20"/>
    <p:sldId id="506" r:id="rId21"/>
    <p:sldId id="509" r:id="rId22"/>
    <p:sldId id="516" r:id="rId23"/>
    <p:sldId id="470" r:id="rId24"/>
    <p:sldId id="445" r:id="rId25"/>
    <p:sldId id="489" r:id="rId26"/>
    <p:sldId id="490" r:id="rId27"/>
    <p:sldId id="491" r:id="rId28"/>
    <p:sldId id="488" r:id="rId29"/>
    <p:sldId id="446" r:id="rId30"/>
    <p:sldId id="511" r:id="rId31"/>
    <p:sldId id="286" r:id="rId32"/>
    <p:sldId id="289" r:id="rId33"/>
    <p:sldId id="513" r:id="rId34"/>
    <p:sldId id="51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101"/>
    <p:restoredTop sz="97030"/>
  </p:normalViewPr>
  <p:slideViewPr>
    <p:cSldViewPr snapToGrid="0" snapToObjects="1">
      <p:cViewPr varScale="1">
        <p:scale>
          <a:sx n="75" d="100"/>
          <a:sy n="75" d="100"/>
        </p:scale>
        <p:origin x="18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98534-9EE6-B644-A6D6-B7AC2C83E77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963F9-66F7-DC48-BA92-E6A028F3B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1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8FA6-DC2F-7748-B1B3-FA5FC0E9392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C03-ECE3-C749-A9FB-5F48D922C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4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8FA6-DC2F-7748-B1B3-FA5FC0E9392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C03-ECE3-C749-A9FB-5F48D922C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3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8FA6-DC2F-7748-B1B3-FA5FC0E9392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C03-ECE3-C749-A9FB-5F48D922C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8FA6-DC2F-7748-B1B3-FA5FC0E9392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C03-ECE3-C749-A9FB-5F48D922C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8FA6-DC2F-7748-B1B3-FA5FC0E9392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C03-ECE3-C749-A9FB-5F48D922C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8FA6-DC2F-7748-B1B3-FA5FC0E9392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C03-ECE3-C749-A9FB-5F48D922C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7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8FA6-DC2F-7748-B1B3-FA5FC0E9392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C03-ECE3-C749-A9FB-5F48D922C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8FA6-DC2F-7748-B1B3-FA5FC0E9392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C03-ECE3-C749-A9FB-5F48D922C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7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8FA6-DC2F-7748-B1B3-FA5FC0E9392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C03-ECE3-C749-A9FB-5F48D922C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6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8FA6-DC2F-7748-B1B3-FA5FC0E9392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C03-ECE3-C749-A9FB-5F48D922C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8FA6-DC2F-7748-B1B3-FA5FC0E9392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FC03-ECE3-C749-A9FB-5F48D922C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1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8FA6-DC2F-7748-B1B3-FA5FC0E9392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FC03-ECE3-C749-A9FB-5F48D922C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0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ctrTitle"/>
          </p:nvPr>
        </p:nvSpPr>
        <p:spPr>
          <a:xfrm>
            <a:off x="984354" y="9698956"/>
            <a:ext cx="10223291" cy="1241910"/>
          </a:xfrm>
          <a:solidFill>
            <a:schemeClr val="bg1">
              <a:alpha val="80000"/>
            </a:schemeClr>
          </a:solidFill>
        </p:spPr>
        <p:txBody>
          <a:bodyPr>
            <a:normAutofit/>
          </a:bodyPr>
          <a:lstStyle/>
          <a:p>
            <a:endParaRPr lang="en-US" sz="48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698500" y="78740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Corbel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67FC3B-64BA-AD51-166F-9CEF92D84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5" y="0"/>
            <a:ext cx="12165016" cy="7604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B654B3-EC76-1C91-6EC9-BDF429D74268}"/>
              </a:ext>
            </a:extLst>
          </p:cNvPr>
          <p:cNvSpPr txBox="1"/>
          <p:nvPr/>
        </p:nvSpPr>
        <p:spPr>
          <a:xfrm>
            <a:off x="7063658" y="4413006"/>
            <a:ext cx="47727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Beta distributions for communicating uncertainty in proportions</a:t>
            </a:r>
          </a:p>
        </p:txBody>
      </p:sp>
    </p:spTree>
    <p:extLst>
      <p:ext uri="{BB962C8B-B14F-4D97-AF65-F5344CB8AC3E}">
        <p14:creationId xmlns:p14="http://schemas.microsoft.com/office/powerpoint/2010/main" val="11481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98"/>
    </mc:Choice>
    <mc:Fallback xmlns:mv="urn:schemas-microsoft-com:mac:vml" xmlns="">
      <p:transition spd="slow" advTm="2489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9634-3E7E-7841-8115-33DC7C69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log -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7941E-3895-C944-BE3D-B74958E6B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" pitchFamily="2" charset="0"/>
                  </a:rPr>
                  <a:t>log </a:t>
                </a:r>
                <a:r>
                  <a:rPr lang="en-US" dirty="0" err="1">
                    <a:latin typeface="Times" pitchFamily="2" charset="0"/>
                  </a:rPr>
                  <a:t>P</a:t>
                </a:r>
                <a:r>
                  <a:rPr lang="en-US" baseline="-25000" dirty="0" err="1">
                    <a:latin typeface="Times" pitchFamily="2" charset="0"/>
                  </a:rPr>
                  <a:t>Binomial</a:t>
                </a:r>
                <a:r>
                  <a:rPr lang="en-US" dirty="0">
                    <a:latin typeface="Times" pitchFamily="2" charset="0"/>
                  </a:rPr>
                  <a:t> (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p</a:t>
                </a:r>
                <a:r>
                  <a:rPr lang="en-US" dirty="0">
                    <a:latin typeface="Times" pitchFamily="2" charset="0"/>
                  </a:rPr>
                  <a:t>; </a:t>
                </a:r>
                <a:r>
                  <a:rPr lang="en-US" dirty="0">
                    <a:solidFill>
                      <a:schemeClr val="accent2"/>
                    </a:solidFill>
                    <a:latin typeface="Times" pitchFamily="2" charset="0"/>
                  </a:rPr>
                  <a:t>n, k</a:t>
                </a:r>
                <a:r>
                  <a:rPr lang="en-US" dirty="0">
                    <a:latin typeface="Times" pitchFamily="2" charset="0"/>
                  </a:rPr>
                  <a:t>) =   </a:t>
                </a:r>
                <a:r>
                  <a:rPr lang="en-US" dirty="0">
                    <a:solidFill>
                      <a:schemeClr val="accent2"/>
                    </a:solidFill>
                    <a:latin typeface="Times" pitchFamily="2" charset="0"/>
                  </a:rPr>
                  <a:t>log(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𝑝)  </a:t>
                </a:r>
                <a:r>
                  <a:rPr lang="en-US" dirty="0">
                    <a:latin typeface="Times" pitchFamily="2" charset="0"/>
                  </a:rPr>
                  <a:t> + </a:t>
                </a:r>
                <a:r>
                  <a:rPr lang="en-US" dirty="0">
                    <a:solidFill>
                      <a:schemeClr val="accent2"/>
                    </a:solidFill>
                    <a:latin typeface="Times" pitchFamily="2" charset="0"/>
                  </a:rPr>
                  <a:t>(n-k) </a:t>
                </a:r>
                <a:r>
                  <a:rPr lang="en-US" dirty="0">
                    <a:latin typeface="Times" pitchFamily="2" charset="0"/>
                  </a:rPr>
                  <a:t>log  (1−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𝑝</a:t>
                </a:r>
                <a:r>
                  <a:rPr lang="en-US" dirty="0">
                    <a:latin typeface="Times" pitchFamily="2" charset="0"/>
                  </a:rPr>
                  <a:t>)</a:t>
                </a:r>
                <a:endParaRPr lang="en-US" baseline="30000" dirty="0">
                  <a:latin typeface="Times" pitchFamily="2" charset="0"/>
                </a:endParaRPr>
              </a:p>
              <a:p>
                <a:pPr marL="0" indent="0">
                  <a:buNone/>
                </a:pPr>
                <a:endParaRPr lang="en-US" baseline="300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7941E-3895-C944-BE3D-B74958E6B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4E36599-399D-1E4F-9170-EF18C30265F4}"/>
              </a:ext>
            </a:extLst>
          </p:cNvPr>
          <p:cNvSpPr txBox="1"/>
          <p:nvPr/>
        </p:nvSpPr>
        <p:spPr>
          <a:xfrm>
            <a:off x="496784" y="3825991"/>
            <a:ext cx="46602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Term that depends on n, k but </a:t>
            </a:r>
          </a:p>
          <a:p>
            <a:r>
              <a:rPr lang="en-US" sz="2800" dirty="0"/>
              <a:t>independent of 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E24996-96BE-E843-933D-2DD94EEADE48}"/>
              </a:ext>
            </a:extLst>
          </p:cNvPr>
          <p:cNvCxnSpPr>
            <a:cxnSpLocks/>
          </p:cNvCxnSpPr>
          <p:nvPr/>
        </p:nvCxnSpPr>
        <p:spPr>
          <a:xfrm flipV="1">
            <a:off x="4716966" y="2297151"/>
            <a:ext cx="334537" cy="1382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8DF5E3-FEBC-A445-B8AF-CBA25D0C4000}"/>
              </a:ext>
            </a:extLst>
          </p:cNvPr>
          <p:cNvSpPr txBox="1"/>
          <p:nvPr/>
        </p:nvSpPr>
        <p:spPr>
          <a:xfrm>
            <a:off x="7034968" y="4001294"/>
            <a:ext cx="366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Terms that depend on p</a:t>
            </a:r>
            <a:endParaRPr lang="en-US" sz="2800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11D079-0378-CD48-BE92-2DBDDFB33E4F}"/>
              </a:ext>
            </a:extLst>
          </p:cNvPr>
          <p:cNvCxnSpPr>
            <a:cxnSpLocks/>
          </p:cNvCxnSpPr>
          <p:nvPr/>
        </p:nvCxnSpPr>
        <p:spPr>
          <a:xfrm flipV="1">
            <a:off x="9155151" y="2497873"/>
            <a:ext cx="367990" cy="1429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5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Bayesian problems are the same.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0"/>
            <a:ext cx="6687749" cy="5257800"/>
          </a:xfrm>
        </p:spPr>
        <p:txBody>
          <a:bodyPr>
            <a:normAutofit/>
          </a:bodyPr>
          <a:lstStyle/>
          <a:p>
            <a:r>
              <a:rPr lang="en-US" dirty="0"/>
              <a:t>Construct prior distribution consistent with ignorance of the parameters</a:t>
            </a:r>
          </a:p>
          <a:p>
            <a:pPr lvl="2"/>
            <a:r>
              <a:rPr lang="en-US" dirty="0"/>
              <a:t>Laplace (uniform) prior = beta(x;1,1) and</a:t>
            </a:r>
          </a:p>
          <a:p>
            <a:pPr lvl="2"/>
            <a:r>
              <a:rPr lang="en-US" dirty="0" err="1"/>
              <a:t>Jeffreys</a:t>
            </a:r>
            <a:r>
              <a:rPr lang="en-US" dirty="0"/>
              <a:t> prior                  =  beta(x;0.5,0.5) </a:t>
            </a:r>
          </a:p>
          <a:p>
            <a:pPr marL="914400" lvl="2" indent="0">
              <a:buNone/>
            </a:pPr>
            <a:r>
              <a:rPr lang="en-US" dirty="0"/>
              <a:t>are the only serious contenders </a:t>
            </a:r>
          </a:p>
          <a:p>
            <a:r>
              <a:rPr lang="en-US" dirty="0"/>
              <a:t>Evaluate posterior distribution in light of the data (joint binomial)</a:t>
            </a:r>
          </a:p>
          <a:p>
            <a:r>
              <a:rPr lang="en-US" dirty="0"/>
              <a:t>Integrate posterior distribution to get parameters of interest. </a:t>
            </a:r>
            <a:br>
              <a:rPr lang="en-US" dirty="0"/>
            </a:br>
            <a:r>
              <a:rPr lang="en-US" dirty="0"/>
              <a:t>(Beta inequality)</a:t>
            </a:r>
          </a:p>
        </p:txBody>
      </p:sp>
      <p:pic>
        <p:nvPicPr>
          <p:cNvPr id="6" name="Picture 5" descr="jointdensity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431" y="3784036"/>
            <a:ext cx="2049309" cy="1536982"/>
          </a:xfrm>
          <a:prstGeom prst="rect">
            <a:avLst/>
          </a:prstGeom>
        </p:spPr>
      </p:pic>
      <p:pic>
        <p:nvPicPr>
          <p:cNvPr id="8" name="Picture 7" descr="jointdensity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431" y="2247054"/>
            <a:ext cx="2049309" cy="1536982"/>
          </a:xfrm>
          <a:prstGeom prst="rect">
            <a:avLst/>
          </a:prstGeom>
        </p:spPr>
      </p:pic>
      <p:pic>
        <p:nvPicPr>
          <p:cNvPr id="10" name="Picture 9" descr="jointdensity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431" y="5321018"/>
            <a:ext cx="2049309" cy="1536982"/>
          </a:xfrm>
          <a:prstGeom prst="rect">
            <a:avLst/>
          </a:prstGeom>
        </p:spPr>
      </p:pic>
      <p:sp>
        <p:nvSpPr>
          <p:cNvPr id="11" name="Right Triangle 10"/>
          <p:cNvSpPr/>
          <p:nvPr/>
        </p:nvSpPr>
        <p:spPr>
          <a:xfrm flipV="1">
            <a:off x="8761712" y="5486666"/>
            <a:ext cx="1272447" cy="1179091"/>
          </a:xfrm>
          <a:prstGeom prst="rtTriangle">
            <a:avLst/>
          </a:prstGeom>
          <a:solidFill>
            <a:srgbClr val="FF0000">
              <a:alpha val="14000"/>
            </a:srgb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61711" y="2404142"/>
            <a:ext cx="1232294" cy="1182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7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9634-3E7E-7841-8115-33DC7C69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log -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7941E-3895-C944-BE3D-B74958E6B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" pitchFamily="2" charset="0"/>
                  </a:rPr>
                  <a:t>log </a:t>
                </a:r>
                <a:r>
                  <a:rPr lang="en-US" dirty="0" err="1">
                    <a:latin typeface="Times" pitchFamily="2" charset="0"/>
                  </a:rPr>
                  <a:t>P</a:t>
                </a:r>
                <a:r>
                  <a:rPr lang="en-US" baseline="-25000" dirty="0" err="1">
                    <a:latin typeface="Times" pitchFamily="2" charset="0"/>
                  </a:rPr>
                  <a:t>Binomial</a:t>
                </a:r>
                <a:r>
                  <a:rPr lang="en-US" dirty="0">
                    <a:latin typeface="Times" pitchFamily="2" charset="0"/>
                  </a:rPr>
                  <a:t> (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p</a:t>
                </a:r>
                <a:r>
                  <a:rPr lang="en-US" dirty="0">
                    <a:latin typeface="Times" pitchFamily="2" charset="0"/>
                  </a:rPr>
                  <a:t>; </a:t>
                </a:r>
                <a:r>
                  <a:rPr lang="en-US" dirty="0">
                    <a:solidFill>
                      <a:schemeClr val="accent2"/>
                    </a:solidFill>
                    <a:latin typeface="Times" pitchFamily="2" charset="0"/>
                  </a:rPr>
                  <a:t>n, k</a:t>
                </a:r>
                <a:r>
                  <a:rPr lang="en-US" dirty="0">
                    <a:latin typeface="Times" pitchFamily="2" charset="0"/>
                  </a:rPr>
                  <a:t>) =   </a:t>
                </a:r>
                <a:r>
                  <a:rPr lang="en-US" dirty="0">
                    <a:solidFill>
                      <a:schemeClr val="accent2"/>
                    </a:solidFill>
                    <a:latin typeface="Times" pitchFamily="2" charset="0"/>
                  </a:rPr>
                  <a:t>log(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𝑝)  </a:t>
                </a:r>
                <a:r>
                  <a:rPr lang="en-US" dirty="0">
                    <a:latin typeface="Times" pitchFamily="2" charset="0"/>
                  </a:rPr>
                  <a:t> + </a:t>
                </a:r>
                <a:r>
                  <a:rPr lang="en-US" dirty="0">
                    <a:solidFill>
                      <a:schemeClr val="accent2"/>
                    </a:solidFill>
                    <a:latin typeface="Times" pitchFamily="2" charset="0"/>
                  </a:rPr>
                  <a:t>(n-k) </a:t>
                </a:r>
                <a:r>
                  <a:rPr lang="en-US" dirty="0">
                    <a:latin typeface="Times" pitchFamily="2" charset="0"/>
                  </a:rPr>
                  <a:t>log  (1−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𝑝</a:t>
                </a:r>
                <a:r>
                  <a:rPr lang="en-US" dirty="0">
                    <a:latin typeface="Times" pitchFamily="2" charset="0"/>
                  </a:rPr>
                  <a:t>)</a:t>
                </a:r>
                <a:endParaRPr lang="en-US" baseline="30000" dirty="0">
                  <a:latin typeface="Times" pitchFamily="2" charset="0"/>
                </a:endParaRPr>
              </a:p>
              <a:p>
                <a:pPr marL="0" indent="0">
                  <a:buNone/>
                </a:pPr>
                <a:endParaRPr lang="en-US" baseline="300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7941E-3895-C944-BE3D-B74958E6B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4E36599-399D-1E4F-9170-EF18C30265F4}"/>
              </a:ext>
            </a:extLst>
          </p:cNvPr>
          <p:cNvSpPr txBox="1"/>
          <p:nvPr/>
        </p:nvSpPr>
        <p:spPr>
          <a:xfrm>
            <a:off x="496784" y="3825991"/>
            <a:ext cx="46602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Term that depends on n, k but </a:t>
            </a:r>
          </a:p>
          <a:p>
            <a:r>
              <a:rPr lang="en-US" sz="2800" dirty="0"/>
              <a:t>independent of 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E24996-96BE-E843-933D-2DD94EEADE48}"/>
              </a:ext>
            </a:extLst>
          </p:cNvPr>
          <p:cNvCxnSpPr>
            <a:cxnSpLocks/>
          </p:cNvCxnSpPr>
          <p:nvPr/>
        </p:nvCxnSpPr>
        <p:spPr>
          <a:xfrm flipV="1">
            <a:off x="4716966" y="2297151"/>
            <a:ext cx="334537" cy="1382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8DF5E3-FEBC-A445-B8AF-CBA25D0C4000}"/>
              </a:ext>
            </a:extLst>
          </p:cNvPr>
          <p:cNvSpPr txBox="1"/>
          <p:nvPr/>
        </p:nvSpPr>
        <p:spPr>
          <a:xfrm>
            <a:off x="7034968" y="4001294"/>
            <a:ext cx="366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Terms that depend on p</a:t>
            </a:r>
            <a:endParaRPr lang="en-US" sz="2800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11D079-0378-CD48-BE92-2DBDDFB33E4F}"/>
              </a:ext>
            </a:extLst>
          </p:cNvPr>
          <p:cNvCxnSpPr>
            <a:cxnSpLocks/>
          </p:cNvCxnSpPr>
          <p:nvPr/>
        </p:nvCxnSpPr>
        <p:spPr>
          <a:xfrm flipV="1">
            <a:off x="9155151" y="2497873"/>
            <a:ext cx="367990" cy="1429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68EEF9-622E-0849-94C2-AE7C88CCE22C}"/>
              </a:ext>
            </a:extLst>
          </p:cNvPr>
          <p:cNvSpPr txBox="1">
            <a:spLocks/>
          </p:cNvSpPr>
          <p:nvPr/>
        </p:nvSpPr>
        <p:spPr>
          <a:xfrm>
            <a:off x="678061" y="5137638"/>
            <a:ext cx="9894757" cy="1603375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Times" pitchFamily="2" charset="0"/>
              </a:rPr>
              <a:t>Sometimes we use log-likelihood because it turns multiplication into addition and this makes some inferences easier.</a:t>
            </a:r>
          </a:p>
          <a:p>
            <a:pPr marL="0" indent="0">
              <a:buFont typeface="Arial"/>
              <a:buNone/>
            </a:pPr>
            <a:r>
              <a:rPr lang="en-US" dirty="0">
                <a:latin typeface="Times" pitchFamily="2" charset="0"/>
              </a:rPr>
              <a:t>Other times we use log-likelihood for numerical reasons; we may want to take the ratio of two likelihoods that are smaller than 10</a:t>
            </a:r>
            <a:r>
              <a:rPr lang="en-US" baseline="30000" dirty="0">
                <a:latin typeface="Times" pitchFamily="2" charset="0"/>
              </a:rPr>
              <a:t>–16</a:t>
            </a:r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5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C7E3-997B-D346-AF8D-699EFA07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Univariate Beta distribution</a:t>
            </a:r>
          </a:p>
        </p:txBody>
      </p:sp>
      <p:pic>
        <p:nvPicPr>
          <p:cNvPr id="6" name="Picture 5" descr="defn-Beta.pdf">
            <a:extLst>
              <a:ext uri="{FF2B5EF4-FFF2-40B4-BE49-F238E27FC236}">
                <a16:creationId xmlns:a16="http://schemas.microsoft.com/office/drawing/2014/main" id="{5EACE289-5205-C548-8BAE-CB31BA28E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93" y="2225491"/>
            <a:ext cx="67437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CC0B3-FBB0-1A41-B007-4A1F71930FF6}"/>
              </a:ext>
            </a:extLst>
          </p:cNvPr>
          <p:cNvSpPr txBox="1"/>
          <p:nvPr/>
        </p:nvSpPr>
        <p:spPr>
          <a:xfrm>
            <a:off x="2745391" y="5384259"/>
            <a:ext cx="2566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 number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865CDF-42E0-6743-AC10-C7827B3611B1}"/>
              </a:ext>
            </a:extLst>
          </p:cNvPr>
          <p:cNvCxnSpPr/>
          <p:nvPr/>
        </p:nvCxnSpPr>
        <p:spPr>
          <a:xfrm flipV="1">
            <a:off x="4680746" y="3429000"/>
            <a:ext cx="229697" cy="1955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B2A7CA-B284-3F4A-B877-AEAEC8E75F39}"/>
              </a:ext>
            </a:extLst>
          </p:cNvPr>
          <p:cNvSpPr txBox="1"/>
          <p:nvPr/>
        </p:nvSpPr>
        <p:spPr>
          <a:xfrm>
            <a:off x="6096000" y="5174526"/>
            <a:ext cx="39748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Two terms with powers of</a:t>
            </a:r>
          </a:p>
          <a:p>
            <a:r>
              <a:rPr lang="en-US" sz="2800" i="1" dirty="0"/>
              <a:t>x</a:t>
            </a:r>
            <a:r>
              <a:rPr lang="en-US" sz="2800" dirty="0"/>
              <a:t> and </a:t>
            </a:r>
            <a:r>
              <a:rPr lang="en-US" sz="2800" i="1" dirty="0"/>
              <a:t>1-x</a:t>
            </a:r>
          </a:p>
          <a:p>
            <a:r>
              <a:rPr lang="en-US" sz="2800" i="1" dirty="0"/>
              <a:t>x is probability of success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709443-AB46-1F49-8EF6-5ABFC8E0AA87}"/>
              </a:ext>
            </a:extLst>
          </p:cNvPr>
          <p:cNvCxnSpPr/>
          <p:nvPr/>
        </p:nvCxnSpPr>
        <p:spPr>
          <a:xfrm flipH="1" flipV="1">
            <a:off x="6469829" y="3066764"/>
            <a:ext cx="504179" cy="2107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49F56F-553A-2E41-B2DE-EA291CB13A8E}"/>
              </a:ext>
            </a:extLst>
          </p:cNvPr>
          <p:cNvCxnSpPr/>
          <p:nvPr/>
        </p:nvCxnSpPr>
        <p:spPr>
          <a:xfrm flipV="1">
            <a:off x="7126408" y="3066764"/>
            <a:ext cx="563717" cy="2107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C8EE79-BA7C-934F-9CF3-C1FDB9076B08}"/>
              </a:ext>
            </a:extLst>
          </p:cNvPr>
          <p:cNvSpPr txBox="1"/>
          <p:nvPr/>
        </p:nvSpPr>
        <p:spPr>
          <a:xfrm>
            <a:off x="536969" y="3510178"/>
            <a:ext cx="39308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and b are number</a:t>
            </a:r>
          </a:p>
          <a:p>
            <a:r>
              <a:rPr lang="en-US" sz="2800" dirty="0"/>
              <a:t>of successes and number </a:t>
            </a:r>
          </a:p>
          <a:p>
            <a:r>
              <a:rPr lang="en-US" sz="2800" dirty="0"/>
              <a:t>of failures (almost)</a:t>
            </a:r>
          </a:p>
          <a:p>
            <a:r>
              <a:rPr lang="en-US" sz="2800" dirty="0"/>
              <a:t>k, (n-k)</a:t>
            </a:r>
          </a:p>
        </p:txBody>
      </p:sp>
    </p:spTree>
    <p:extLst>
      <p:ext uri="{BB962C8B-B14F-4D97-AF65-F5344CB8AC3E}">
        <p14:creationId xmlns:p14="http://schemas.microsoft.com/office/powerpoint/2010/main" val="330904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C7E3-997B-D346-AF8D-699EFA07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Univariate Beta distribution</a:t>
            </a:r>
          </a:p>
        </p:txBody>
      </p:sp>
      <p:pic>
        <p:nvPicPr>
          <p:cNvPr id="6" name="Picture 5" descr="defn-Beta.pdf">
            <a:extLst>
              <a:ext uri="{FF2B5EF4-FFF2-40B4-BE49-F238E27FC236}">
                <a16:creationId xmlns:a16="http://schemas.microsoft.com/office/drawing/2014/main" id="{5EACE289-5205-C548-8BAE-CB31BA28E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93" y="2225491"/>
            <a:ext cx="67437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CC0B3-FBB0-1A41-B007-4A1F71930FF6}"/>
              </a:ext>
            </a:extLst>
          </p:cNvPr>
          <p:cNvSpPr txBox="1"/>
          <p:nvPr/>
        </p:nvSpPr>
        <p:spPr>
          <a:xfrm>
            <a:off x="2745391" y="5384259"/>
            <a:ext cx="2566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 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2A7CA-B284-3F4A-B877-AEAEC8E75F39}"/>
              </a:ext>
            </a:extLst>
          </p:cNvPr>
          <p:cNvSpPr txBox="1"/>
          <p:nvPr/>
        </p:nvSpPr>
        <p:spPr>
          <a:xfrm>
            <a:off x="6096000" y="5174526"/>
            <a:ext cx="41261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Two terms with powers of</a:t>
            </a:r>
          </a:p>
          <a:p>
            <a:r>
              <a:rPr lang="en-US" sz="2800" i="1" dirty="0"/>
              <a:t>x</a:t>
            </a:r>
            <a:r>
              <a:rPr lang="en-US" sz="2800" dirty="0"/>
              <a:t> and </a:t>
            </a:r>
            <a:r>
              <a:rPr lang="en-US" sz="2800" i="1" dirty="0"/>
              <a:t>1-x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11F03E-EEEA-DE4B-909F-66C339A93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4" y="4731980"/>
            <a:ext cx="9894757" cy="1603375"/>
          </a:xfrm>
          <a:solidFill>
            <a:srgbClr val="FFFF0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The late David MacKay pointed out that probability distributions are often named for their normalization constants. 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“Normalization constant” – jargon for “the number you have to multiply the math by to make the probability sum to 1” </a:t>
            </a:r>
          </a:p>
        </p:txBody>
      </p:sp>
    </p:spTree>
    <p:extLst>
      <p:ext uri="{BB962C8B-B14F-4D97-AF65-F5344CB8AC3E}">
        <p14:creationId xmlns:p14="http://schemas.microsoft.com/office/powerpoint/2010/main" val="238505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C7E3-997B-D346-AF8D-699EFA07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Univariate Beta distribution</a:t>
            </a:r>
          </a:p>
        </p:txBody>
      </p:sp>
      <p:pic>
        <p:nvPicPr>
          <p:cNvPr id="6" name="Picture 5" descr="defn-Beta.pdf">
            <a:extLst>
              <a:ext uri="{FF2B5EF4-FFF2-40B4-BE49-F238E27FC236}">
                <a16:creationId xmlns:a16="http://schemas.microsoft.com/office/drawing/2014/main" id="{5EACE289-5205-C548-8BAE-CB31BA28E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93" y="2225491"/>
            <a:ext cx="6743700" cy="105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CC0B3-FBB0-1A41-B007-4A1F71930FF6}"/>
              </a:ext>
            </a:extLst>
          </p:cNvPr>
          <p:cNvSpPr txBox="1"/>
          <p:nvPr/>
        </p:nvSpPr>
        <p:spPr>
          <a:xfrm>
            <a:off x="2745391" y="5384259"/>
            <a:ext cx="2566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 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2A7CA-B284-3F4A-B877-AEAEC8E75F39}"/>
              </a:ext>
            </a:extLst>
          </p:cNvPr>
          <p:cNvSpPr txBox="1"/>
          <p:nvPr/>
        </p:nvSpPr>
        <p:spPr>
          <a:xfrm>
            <a:off x="6096000" y="5174526"/>
            <a:ext cx="41261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Two terms with powers of</a:t>
            </a:r>
          </a:p>
          <a:p>
            <a:r>
              <a:rPr lang="en-US" sz="2800" i="1" dirty="0"/>
              <a:t>x</a:t>
            </a:r>
            <a:r>
              <a:rPr lang="en-US" sz="2800" dirty="0"/>
              <a:t> and </a:t>
            </a:r>
            <a:r>
              <a:rPr lang="en-US" sz="2800" i="1" dirty="0"/>
              <a:t>1-x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11F03E-EEEA-DE4B-909F-66C339A93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4" y="4731980"/>
            <a:ext cx="9894757" cy="1603375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You can think of this as the binomial probability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reorganized to add up to 1 when integrated over x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instead of summed over k. </a:t>
            </a:r>
          </a:p>
        </p:txBody>
      </p:sp>
    </p:spTree>
    <p:extLst>
      <p:ext uri="{BB962C8B-B14F-4D97-AF65-F5344CB8AC3E}">
        <p14:creationId xmlns:p14="http://schemas.microsoft.com/office/powerpoint/2010/main" val="410868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CDEDC1-53E5-8F4D-9408-EA389A96D87F}"/>
              </a:ext>
            </a:extLst>
          </p:cNvPr>
          <p:cNvSpPr txBox="1">
            <a:spLocks/>
          </p:cNvSpPr>
          <p:nvPr/>
        </p:nvSpPr>
        <p:spPr>
          <a:xfrm>
            <a:off x="838200" y="2313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Univariate Beta distribution</a:t>
            </a:r>
            <a:endParaRPr lang="en-US" dirty="0"/>
          </a:p>
        </p:txBody>
      </p:sp>
      <p:pic>
        <p:nvPicPr>
          <p:cNvPr id="5" name="Picture 4" descr="defn-Beta.pdf">
            <a:extLst>
              <a:ext uri="{FF2B5EF4-FFF2-40B4-BE49-F238E27FC236}">
                <a16:creationId xmlns:a16="http://schemas.microsoft.com/office/drawing/2014/main" id="{5E439B61-8F1A-3D45-B03C-E5B8C1DA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69" y="1989996"/>
            <a:ext cx="6743700" cy="105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53878-6235-F04B-97D6-9A4D92C121B6}"/>
                  </a:ext>
                </a:extLst>
              </p:cNvPr>
              <p:cNvSpPr txBox="1"/>
              <p:nvPr/>
            </p:nvSpPr>
            <p:spPr>
              <a:xfrm>
                <a:off x="1409700" y="3510709"/>
                <a:ext cx="2224712" cy="3115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" pitchFamily="2" charset="0"/>
                  </a:rPr>
                  <a:t>Expectation value</a:t>
                </a:r>
              </a:p>
              <a:p>
                <a:r>
                  <a:rPr lang="en-US" sz="3200" dirty="0">
                    <a:latin typeface="Times" pitchFamily="2" charset="0"/>
                  </a:rPr>
                  <a:t> </a:t>
                </a:r>
                <a:r>
                  <a:rPr lang="el-GR" sz="3200" dirty="0"/>
                  <a:t>μ </a:t>
                </a:r>
                <a:r>
                  <a:rPr lang="en-US" sz="3200" dirty="0">
                    <a:latin typeface="Times" pitchFamily="2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3200" dirty="0">
                  <a:latin typeface="Times" pitchFamily="2" charset="0"/>
                </a:endParaRPr>
              </a:p>
              <a:p>
                <a:endParaRPr lang="en-US" sz="3200" dirty="0">
                  <a:latin typeface="Times" pitchFamily="2" charset="0"/>
                </a:endParaRPr>
              </a:p>
              <a:p>
                <a:r>
                  <a:rPr lang="en-US" sz="2000" dirty="0">
                    <a:latin typeface="Times" pitchFamily="2" charset="0"/>
                  </a:rPr>
                  <a:t>Standard deviation</a:t>
                </a:r>
              </a:p>
              <a:p>
                <a:r>
                  <a:rPr lang="el-GR" sz="2400" dirty="0"/>
                  <a:t>σ</a:t>
                </a:r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sz="2400" dirty="0">
                  <a:latin typeface="Times" pitchFamily="2" charset="0"/>
                </a:endParaRPr>
              </a:p>
              <a:p>
                <a:endParaRPr lang="en-US" sz="44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53878-6235-F04B-97D6-9A4D92C12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0" y="3510709"/>
                <a:ext cx="2224712" cy="3115981"/>
              </a:xfrm>
              <a:prstGeom prst="rect">
                <a:avLst/>
              </a:prstGeom>
              <a:blipFill>
                <a:blip r:embed="rId3"/>
                <a:stretch>
                  <a:fillRect l="-3955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CA192B1A-02BB-6E4A-95F2-EB41705D1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4771" y="3833781"/>
                <a:ext cx="4272775" cy="18699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Mode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0" lang="en-US" alt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 for a, b &gt; 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any value in [0,1]  for </a:t>
                </a:r>
                <a:r>
                  <a:rPr kumimoji="0" lang="en-US" altLang="en-US" sz="1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α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r>
                  <a:rPr kumimoji="0" lang="en-US" altLang="en-US" sz="1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β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= 1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{0, 1} (bimodal) for </a:t>
                </a:r>
                <a:r>
                  <a:rPr kumimoji="0" lang="en-US" altLang="en-US" sz="1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α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r>
                  <a:rPr kumimoji="0" lang="en-US" altLang="en-US" sz="1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β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&lt; 1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0 for </a:t>
                </a:r>
                <a:r>
                  <a:rPr kumimoji="0" lang="en-US" altLang="en-US" sz="1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α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≤ 1, </a:t>
                </a:r>
                <a:r>
                  <a:rPr kumimoji="0" lang="en-US" altLang="en-US" sz="1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β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&gt; 1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1 for </a:t>
                </a:r>
                <a:r>
                  <a:rPr kumimoji="0" lang="en-US" altLang="en-US" sz="1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α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&gt; 1, </a:t>
                </a:r>
                <a:r>
                  <a:rPr kumimoji="0" lang="en-US" altLang="en-US" sz="1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β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≤ 1</a:t>
                </a: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CA192B1A-02BB-6E4A-95F2-EB41705D1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4771" y="3833781"/>
                <a:ext cx="4272775" cy="1869935"/>
              </a:xfrm>
              <a:prstGeom prst="rect">
                <a:avLst/>
              </a:prstGeom>
              <a:blipFill>
                <a:blip r:embed="rId4"/>
                <a:stretch>
                  <a:fillRect l="-888" t="-671" b="-46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4" descr="(0,1)">
            <a:extLst>
              <a:ext uri="{FF2B5EF4-FFF2-40B4-BE49-F238E27FC236}">
                <a16:creationId xmlns:a16="http://schemas.microsoft.com/office/drawing/2014/main" id="{493D8856-F867-B14C-8139-2E11E1A5D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9700" y="-555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6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</a:t>
            </a:r>
          </a:p>
        </p:txBody>
      </p:sp>
      <p:pic>
        <p:nvPicPr>
          <p:cNvPr id="4" name="Picture 3" descr="defn-Bet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85" y="2278257"/>
            <a:ext cx="6743700" cy="1054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5415" y="1633280"/>
            <a:ext cx="4318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Univariate</a:t>
            </a:r>
            <a:r>
              <a:rPr lang="en-US" sz="2800" dirty="0"/>
              <a:t> Beta distribution: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794" y="6111977"/>
            <a:ext cx="2374702" cy="4090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795" y="5538796"/>
            <a:ext cx="3641875" cy="409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421" y="4460094"/>
            <a:ext cx="3262721" cy="4090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8795" y="5043548"/>
            <a:ext cx="3641875" cy="4090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44535" y="4274295"/>
            <a:ext cx="47707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The posterior distributions for </a:t>
            </a:r>
          </a:p>
          <a:p>
            <a:pPr algn="ctr"/>
            <a:r>
              <a:rPr lang="en-US" sz="2800" dirty="0"/>
              <a:t>0, 1, 2, and 3 successes out of 3</a:t>
            </a:r>
          </a:p>
          <a:p>
            <a:pPr algn="ctr"/>
            <a:r>
              <a:rPr lang="en-US" sz="2800" dirty="0"/>
              <a:t>are “polynomial functions”</a:t>
            </a:r>
          </a:p>
          <a:p>
            <a:pPr algn="ctr"/>
            <a:r>
              <a:rPr lang="en-US" sz="2800" dirty="0"/>
              <a:t>known as middle- and high-</a:t>
            </a:r>
          </a:p>
          <a:p>
            <a:pPr algn="ctr"/>
            <a:r>
              <a:rPr lang="en-US" sz="2800" dirty="0"/>
              <a:t>school torture instruments. </a:t>
            </a:r>
          </a:p>
        </p:txBody>
      </p:sp>
    </p:spTree>
    <p:extLst>
      <p:ext uri="{BB962C8B-B14F-4D97-AF65-F5344CB8AC3E}">
        <p14:creationId xmlns:p14="http://schemas.microsoft.com/office/powerpoint/2010/main" val="297584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63501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dirty="0"/>
              <a:t>Bayesian inference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4F6814-DC68-1D49-BA50-9E6D6473DA53}"/>
              </a:ext>
            </a:extLst>
          </p:cNvPr>
          <p:cNvSpPr/>
          <p:nvPr/>
        </p:nvSpPr>
        <p:spPr>
          <a:xfrm>
            <a:off x="7972425" y="3143250"/>
            <a:ext cx="2500312" cy="24860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6D36E9-B3F3-5A4B-B7D9-2F5618316707}"/>
              </a:ext>
            </a:extLst>
          </p:cNvPr>
          <p:cNvSpPr/>
          <p:nvPr/>
        </p:nvSpPr>
        <p:spPr>
          <a:xfrm>
            <a:off x="9575007" y="3143249"/>
            <a:ext cx="2500312" cy="24860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8099B-6620-8041-8A97-D2AE220BCDCD}"/>
              </a:ext>
            </a:extLst>
          </p:cNvPr>
          <p:cNvSpPr txBox="1"/>
          <p:nvPr/>
        </p:nvSpPr>
        <p:spPr>
          <a:xfrm>
            <a:off x="10818087" y="3996505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264909-0EFB-E843-BA2D-AB046039A9AA}"/>
              </a:ext>
            </a:extLst>
          </p:cNvPr>
          <p:cNvSpPr txBox="1"/>
          <p:nvPr/>
        </p:nvSpPr>
        <p:spPr>
          <a:xfrm>
            <a:off x="8529553" y="406052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B2217D-4B0E-7C48-9BC2-6F37C154158A}"/>
              </a:ext>
            </a:extLst>
          </p:cNvPr>
          <p:cNvSpPr/>
          <p:nvPr/>
        </p:nvSpPr>
        <p:spPr>
          <a:xfrm>
            <a:off x="9444892" y="5921154"/>
            <a:ext cx="1027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/>
              <a:t>A</a:t>
            </a:r>
            <a:r>
              <a:rPr lang="en-US" sz="3600" dirty="0"/>
              <a:t>∩</a:t>
            </a:r>
            <a:r>
              <a:rPr lang="en-US" sz="3600" i="1" dirty="0"/>
              <a:t>C</a:t>
            </a:r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08E6F6-89DB-124E-85E4-541F93EA771A}"/>
              </a:ext>
            </a:extLst>
          </p:cNvPr>
          <p:cNvCxnSpPr>
            <a:cxnSpLocks/>
          </p:cNvCxnSpPr>
          <p:nvPr/>
        </p:nvCxnSpPr>
        <p:spPr>
          <a:xfrm flipV="1">
            <a:off x="10072803" y="4814639"/>
            <a:ext cx="21570" cy="960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D4F89A-C611-5C47-A94F-B2EFF7A06A0C}"/>
              </a:ext>
            </a:extLst>
          </p:cNvPr>
          <p:cNvSpPr txBox="1"/>
          <p:nvPr/>
        </p:nvSpPr>
        <p:spPr>
          <a:xfrm>
            <a:off x="3696816" y="843555"/>
            <a:ext cx="79615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Event A:  unknown state of nature</a:t>
            </a:r>
          </a:p>
          <a:p>
            <a:r>
              <a:rPr lang="en-US" sz="4400" dirty="0"/>
              <a:t>Event C:  experiment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AA6281-5D93-A34D-AAC3-AB9B8C1363F4}"/>
              </a:ext>
            </a:extLst>
          </p:cNvPr>
          <p:cNvSpPr txBox="1"/>
          <p:nvPr/>
        </p:nvSpPr>
        <p:spPr>
          <a:xfrm>
            <a:off x="390111" y="2517046"/>
            <a:ext cx="67810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P(A | C )  = P(C|A) P(A) / P(C)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2262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63501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dirty="0"/>
              <a:t>Bayesian inference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4F6814-DC68-1D49-BA50-9E6D6473DA53}"/>
              </a:ext>
            </a:extLst>
          </p:cNvPr>
          <p:cNvSpPr/>
          <p:nvPr/>
        </p:nvSpPr>
        <p:spPr>
          <a:xfrm>
            <a:off x="7972425" y="3143250"/>
            <a:ext cx="2500312" cy="24860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6D36E9-B3F3-5A4B-B7D9-2F5618316707}"/>
              </a:ext>
            </a:extLst>
          </p:cNvPr>
          <p:cNvSpPr/>
          <p:nvPr/>
        </p:nvSpPr>
        <p:spPr>
          <a:xfrm>
            <a:off x="9575007" y="3143249"/>
            <a:ext cx="2500312" cy="24860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8099B-6620-8041-8A97-D2AE220BCDCD}"/>
              </a:ext>
            </a:extLst>
          </p:cNvPr>
          <p:cNvSpPr txBox="1"/>
          <p:nvPr/>
        </p:nvSpPr>
        <p:spPr>
          <a:xfrm>
            <a:off x="10818087" y="3996505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264909-0EFB-E843-BA2D-AB046039A9AA}"/>
              </a:ext>
            </a:extLst>
          </p:cNvPr>
          <p:cNvSpPr txBox="1"/>
          <p:nvPr/>
        </p:nvSpPr>
        <p:spPr>
          <a:xfrm>
            <a:off x="8529553" y="406052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B2217D-4B0E-7C48-9BC2-6F37C154158A}"/>
              </a:ext>
            </a:extLst>
          </p:cNvPr>
          <p:cNvSpPr/>
          <p:nvPr/>
        </p:nvSpPr>
        <p:spPr>
          <a:xfrm>
            <a:off x="9444892" y="5921154"/>
            <a:ext cx="1027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/>
              <a:t>A</a:t>
            </a:r>
            <a:r>
              <a:rPr lang="en-US" sz="3600" dirty="0"/>
              <a:t>∩</a:t>
            </a:r>
            <a:r>
              <a:rPr lang="en-US" sz="3600" i="1" dirty="0"/>
              <a:t>C</a:t>
            </a:r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08E6F6-89DB-124E-85E4-541F93EA771A}"/>
              </a:ext>
            </a:extLst>
          </p:cNvPr>
          <p:cNvCxnSpPr>
            <a:cxnSpLocks/>
          </p:cNvCxnSpPr>
          <p:nvPr/>
        </p:nvCxnSpPr>
        <p:spPr>
          <a:xfrm flipV="1">
            <a:off x="10072803" y="4814639"/>
            <a:ext cx="21570" cy="960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D4F89A-C611-5C47-A94F-B2EFF7A06A0C}"/>
              </a:ext>
            </a:extLst>
          </p:cNvPr>
          <p:cNvSpPr txBox="1"/>
          <p:nvPr/>
        </p:nvSpPr>
        <p:spPr>
          <a:xfrm>
            <a:off x="3696816" y="843555"/>
            <a:ext cx="79615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Event A:  am I infected?</a:t>
            </a:r>
          </a:p>
          <a:p>
            <a:r>
              <a:rPr lang="en-US" sz="4400" dirty="0"/>
              <a:t>Event C:  experiment  (test result)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AA6281-5D93-A34D-AAC3-AB9B8C1363F4}"/>
              </a:ext>
            </a:extLst>
          </p:cNvPr>
          <p:cNvSpPr txBox="1"/>
          <p:nvPr/>
        </p:nvSpPr>
        <p:spPr>
          <a:xfrm>
            <a:off x="390111" y="2517046"/>
            <a:ext cx="67810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P(A | C )  = P(C|A) P(A) / P(C)</a:t>
            </a:r>
          </a:p>
          <a:p>
            <a:endParaRPr 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2CD91-0193-C847-988B-88EB869502D2}"/>
              </a:ext>
            </a:extLst>
          </p:cNvPr>
          <p:cNvSpPr txBox="1"/>
          <p:nvPr/>
        </p:nvSpPr>
        <p:spPr>
          <a:xfrm>
            <a:off x="483135" y="3941186"/>
            <a:ext cx="2256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thing</a:t>
            </a:r>
          </a:p>
          <a:p>
            <a:r>
              <a:rPr lang="en-US" sz="2800" dirty="0"/>
              <a:t>I want to </a:t>
            </a:r>
          </a:p>
          <a:p>
            <a:r>
              <a:rPr lang="en-US" sz="2800" dirty="0"/>
              <a:t>know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B42078-3633-8344-98A2-C504F9894EBB}"/>
              </a:ext>
            </a:extLst>
          </p:cNvPr>
          <p:cNvCxnSpPr>
            <a:cxnSpLocks/>
          </p:cNvCxnSpPr>
          <p:nvPr/>
        </p:nvCxnSpPr>
        <p:spPr>
          <a:xfrm flipV="1">
            <a:off x="1361054" y="3342234"/>
            <a:ext cx="0" cy="514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037CDD-79C0-FA4E-B071-9CD429F7EA72}"/>
              </a:ext>
            </a:extLst>
          </p:cNvPr>
          <p:cNvSpPr txBox="1"/>
          <p:nvPr/>
        </p:nvSpPr>
        <p:spPr>
          <a:xfrm>
            <a:off x="3320235" y="3906698"/>
            <a:ext cx="20440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thing</a:t>
            </a:r>
          </a:p>
          <a:p>
            <a:r>
              <a:rPr lang="en-US" sz="2800" dirty="0"/>
              <a:t>the FDA wants</a:t>
            </a:r>
          </a:p>
          <a:p>
            <a:r>
              <a:rPr lang="en-US" sz="2800" dirty="0"/>
              <a:t>know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006336-CE59-374D-9244-BD2C558BD3CD}"/>
              </a:ext>
            </a:extLst>
          </p:cNvPr>
          <p:cNvCxnSpPr>
            <a:cxnSpLocks/>
          </p:cNvCxnSpPr>
          <p:nvPr/>
        </p:nvCxnSpPr>
        <p:spPr>
          <a:xfrm flipV="1">
            <a:off x="3956333" y="3288937"/>
            <a:ext cx="0" cy="56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8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1A528F6-21B5-8144-9E69-74FEAEFE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 new antibiotic</a:t>
            </a:r>
          </a:p>
        </p:txBody>
      </p:sp>
      <p:pic>
        <p:nvPicPr>
          <p:cNvPr id="13" name="Picture 12" descr="Screen Shot 2015-03-18 at 9.33.06 AM.png">
            <a:extLst>
              <a:ext uri="{FF2B5EF4-FFF2-40B4-BE49-F238E27FC236}">
                <a16:creationId xmlns:a16="http://schemas.microsoft.com/office/drawing/2014/main" id="{B11D9E8A-989B-5944-8390-F0A7DE64F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94"/>
          <a:stretch/>
        </p:blipFill>
        <p:spPr>
          <a:xfrm>
            <a:off x="5700944" y="900671"/>
            <a:ext cx="5960189" cy="57207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2229F9-8781-BB4E-85A6-93117D3BCD1E}"/>
              </a:ext>
            </a:extLst>
          </p:cNvPr>
          <p:cNvSpPr txBox="1"/>
          <p:nvPr/>
        </p:nvSpPr>
        <p:spPr>
          <a:xfrm>
            <a:off x="7334345" y="402989"/>
            <a:ext cx="326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Ling et al. Nature 517:455 (2015)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07A1A-8E39-3F48-8BC6-1F8BCC39F8A1}"/>
              </a:ext>
            </a:extLst>
          </p:cNvPr>
          <p:cNvSpPr txBox="1"/>
          <p:nvPr/>
        </p:nvSpPr>
        <p:spPr>
          <a:xfrm>
            <a:off x="10396477" y="5923609"/>
            <a:ext cx="14152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Teixobactin</a:t>
            </a:r>
            <a:endParaRPr lang="en-US" dirty="0"/>
          </a:p>
          <a:p>
            <a:r>
              <a:rPr lang="en-US" dirty="0"/>
              <a:t>(mg per kg)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3EB6-4E94-7B45-85E8-8D1731D299E1}"/>
              </a:ext>
            </a:extLst>
          </p:cNvPr>
          <p:cNvSpPr txBox="1"/>
          <p:nvPr/>
        </p:nvSpPr>
        <p:spPr>
          <a:xfrm>
            <a:off x="8174817" y="5977606"/>
            <a:ext cx="15837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Vancomycin</a:t>
            </a:r>
            <a:endParaRPr lang="en-US" dirty="0"/>
          </a:p>
          <a:p>
            <a:r>
              <a:rPr lang="en-US" dirty="0"/>
              <a:t>(mg per kg)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AF692E-5021-4946-A1B6-69838919E44B}"/>
              </a:ext>
            </a:extLst>
          </p:cNvPr>
          <p:cNvSpPr txBox="1"/>
          <p:nvPr/>
        </p:nvSpPr>
        <p:spPr>
          <a:xfrm>
            <a:off x="514324" y="2184234"/>
            <a:ext cx="5703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paper announced the discovery</a:t>
            </a:r>
          </a:p>
          <a:p>
            <a:r>
              <a:rPr lang="en-US" sz="2400" dirty="0"/>
              <a:t>of a new polypeptide antibiotic (</a:t>
            </a:r>
            <a:r>
              <a:rPr lang="en-US" sz="2400" dirty="0" err="1"/>
              <a:t>tiexobactin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r>
              <a:rPr lang="en-US" sz="2400" dirty="0"/>
              <a:t>Mice were given a lethal infection, and</a:t>
            </a:r>
          </a:p>
          <a:p>
            <a:r>
              <a:rPr lang="en-US" sz="2400" dirty="0"/>
              <a:t>then treated with two antibiotics at </a:t>
            </a:r>
          </a:p>
          <a:p>
            <a:r>
              <a:rPr lang="en-US" sz="2400" dirty="0"/>
              <a:t>different doses.</a:t>
            </a:r>
          </a:p>
          <a:p>
            <a:endParaRPr lang="en-US" sz="2400" dirty="0"/>
          </a:p>
          <a:p>
            <a:r>
              <a:rPr lang="en-US" sz="2400" dirty="0"/>
              <a:t>Something about the graph is funny.</a:t>
            </a:r>
          </a:p>
        </p:txBody>
      </p:sp>
    </p:spTree>
    <p:extLst>
      <p:ext uri="{BB962C8B-B14F-4D97-AF65-F5344CB8AC3E}">
        <p14:creationId xmlns:p14="http://schemas.microsoft.com/office/powerpoint/2010/main" val="1402193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63501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dirty="0"/>
              <a:t>Bayesian inference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4F6814-DC68-1D49-BA50-9E6D6473DA53}"/>
              </a:ext>
            </a:extLst>
          </p:cNvPr>
          <p:cNvSpPr/>
          <p:nvPr/>
        </p:nvSpPr>
        <p:spPr>
          <a:xfrm>
            <a:off x="7972425" y="3143250"/>
            <a:ext cx="2500312" cy="24860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6D36E9-B3F3-5A4B-B7D9-2F5618316707}"/>
              </a:ext>
            </a:extLst>
          </p:cNvPr>
          <p:cNvSpPr/>
          <p:nvPr/>
        </p:nvSpPr>
        <p:spPr>
          <a:xfrm>
            <a:off x="9575007" y="3143249"/>
            <a:ext cx="2500312" cy="24860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8099B-6620-8041-8A97-D2AE220BCDCD}"/>
              </a:ext>
            </a:extLst>
          </p:cNvPr>
          <p:cNvSpPr txBox="1"/>
          <p:nvPr/>
        </p:nvSpPr>
        <p:spPr>
          <a:xfrm>
            <a:off x="10818087" y="3996505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264909-0EFB-E843-BA2D-AB046039A9AA}"/>
              </a:ext>
            </a:extLst>
          </p:cNvPr>
          <p:cNvSpPr txBox="1"/>
          <p:nvPr/>
        </p:nvSpPr>
        <p:spPr>
          <a:xfrm>
            <a:off x="8529553" y="406052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B2217D-4B0E-7C48-9BC2-6F37C154158A}"/>
              </a:ext>
            </a:extLst>
          </p:cNvPr>
          <p:cNvSpPr/>
          <p:nvPr/>
        </p:nvSpPr>
        <p:spPr>
          <a:xfrm>
            <a:off x="9444892" y="5921154"/>
            <a:ext cx="1027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/>
              <a:t>A</a:t>
            </a:r>
            <a:r>
              <a:rPr lang="en-US" sz="3600" dirty="0"/>
              <a:t>∩</a:t>
            </a:r>
            <a:r>
              <a:rPr lang="en-US" sz="3600" i="1" dirty="0"/>
              <a:t>C</a:t>
            </a:r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08E6F6-89DB-124E-85E4-541F93EA771A}"/>
              </a:ext>
            </a:extLst>
          </p:cNvPr>
          <p:cNvCxnSpPr>
            <a:cxnSpLocks/>
          </p:cNvCxnSpPr>
          <p:nvPr/>
        </p:nvCxnSpPr>
        <p:spPr>
          <a:xfrm flipV="1">
            <a:off x="10072803" y="4814639"/>
            <a:ext cx="21570" cy="960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D4F89A-C611-5C47-A94F-B2EFF7A06A0C}"/>
              </a:ext>
            </a:extLst>
          </p:cNvPr>
          <p:cNvSpPr txBox="1"/>
          <p:nvPr/>
        </p:nvSpPr>
        <p:spPr>
          <a:xfrm>
            <a:off x="3696816" y="843555"/>
            <a:ext cx="79615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Event A:  unknown state of nature</a:t>
            </a:r>
          </a:p>
          <a:p>
            <a:r>
              <a:rPr lang="en-US" sz="4400" dirty="0">
                <a:solidFill>
                  <a:srgbClr val="00B050"/>
                </a:solidFill>
              </a:rPr>
              <a:t>Event C:  experiment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AA6281-5D93-A34D-AAC3-AB9B8C1363F4}"/>
              </a:ext>
            </a:extLst>
          </p:cNvPr>
          <p:cNvSpPr txBox="1"/>
          <p:nvPr/>
        </p:nvSpPr>
        <p:spPr>
          <a:xfrm>
            <a:off x="390111" y="2517046"/>
            <a:ext cx="67810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P(A | C )  = </a:t>
            </a:r>
            <a:r>
              <a:rPr lang="en-US" sz="4400" dirty="0">
                <a:solidFill>
                  <a:srgbClr val="7030A0"/>
                </a:solidFill>
              </a:rPr>
              <a:t>P(C|A) </a:t>
            </a:r>
            <a:r>
              <a:rPr lang="en-US" sz="4400" dirty="0">
                <a:solidFill>
                  <a:srgbClr val="C00000"/>
                </a:solidFill>
              </a:rPr>
              <a:t>P(A) </a:t>
            </a:r>
            <a:r>
              <a:rPr lang="en-US" sz="4400" dirty="0"/>
              <a:t>/ </a:t>
            </a:r>
            <a:r>
              <a:rPr lang="en-US" sz="4400" dirty="0">
                <a:solidFill>
                  <a:srgbClr val="00B050"/>
                </a:solidFill>
              </a:rPr>
              <a:t>P(C)</a:t>
            </a:r>
          </a:p>
          <a:p>
            <a:endParaRPr 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0A43B-1669-9444-8243-CE8FDA56B656}"/>
              </a:ext>
            </a:extLst>
          </p:cNvPr>
          <p:cNvSpPr txBox="1"/>
          <p:nvPr/>
        </p:nvSpPr>
        <p:spPr>
          <a:xfrm>
            <a:off x="483135" y="3941186"/>
            <a:ext cx="22565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Life’s persistent</a:t>
            </a:r>
          </a:p>
          <a:p>
            <a:r>
              <a:rPr lang="en-US" sz="2800" dirty="0"/>
              <a:t>question </a:t>
            </a:r>
          </a:p>
          <a:p>
            <a:r>
              <a:rPr lang="en-US" sz="2800" dirty="0"/>
              <a:t>“What is death </a:t>
            </a:r>
          </a:p>
          <a:p>
            <a:r>
              <a:rPr lang="en-US" sz="2800" dirty="0"/>
              <a:t>rate?”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0D4D44-3153-674F-91A4-0E47A1742F1C}"/>
              </a:ext>
            </a:extLst>
          </p:cNvPr>
          <p:cNvCxnSpPr>
            <a:cxnSpLocks/>
          </p:cNvCxnSpPr>
          <p:nvPr/>
        </p:nvCxnSpPr>
        <p:spPr>
          <a:xfrm flipV="1">
            <a:off x="1361054" y="3342234"/>
            <a:ext cx="0" cy="514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2CCC5B-5543-3C42-8BBA-8D4386851098}"/>
              </a:ext>
            </a:extLst>
          </p:cNvPr>
          <p:cNvSpPr txBox="1"/>
          <p:nvPr/>
        </p:nvSpPr>
        <p:spPr>
          <a:xfrm>
            <a:off x="2448389" y="4145013"/>
            <a:ext cx="18982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Term that</a:t>
            </a:r>
          </a:p>
          <a:p>
            <a:r>
              <a:rPr lang="en-US" sz="2800" dirty="0"/>
              <a:t>depends on</a:t>
            </a:r>
          </a:p>
          <a:p>
            <a:r>
              <a:rPr lang="en-US" sz="2800" dirty="0"/>
              <a:t>experiment</a:t>
            </a:r>
          </a:p>
          <a:p>
            <a:r>
              <a:rPr lang="en-US" dirty="0"/>
              <a:t>in this case</a:t>
            </a:r>
          </a:p>
          <a:p>
            <a:r>
              <a:rPr lang="en-US" dirty="0"/>
              <a:t>binomial</a:t>
            </a:r>
          </a:p>
          <a:p>
            <a:endParaRPr lang="en-US" sz="2800" dirty="0"/>
          </a:p>
          <a:p>
            <a:r>
              <a:rPr lang="en-US" sz="2800" i="1" dirty="0"/>
              <a:t>likelihood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C5BD1B-6C6F-664B-9C92-6C0287DFFBB7}"/>
              </a:ext>
            </a:extLst>
          </p:cNvPr>
          <p:cNvCxnSpPr>
            <a:cxnSpLocks/>
          </p:cNvCxnSpPr>
          <p:nvPr/>
        </p:nvCxnSpPr>
        <p:spPr>
          <a:xfrm flipV="1">
            <a:off x="3632948" y="3288937"/>
            <a:ext cx="0" cy="56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BB552-4127-694D-9A71-4B70206BB7B7}"/>
              </a:ext>
            </a:extLst>
          </p:cNvPr>
          <p:cNvSpPr txBox="1"/>
          <p:nvPr/>
        </p:nvSpPr>
        <p:spPr>
          <a:xfrm>
            <a:off x="4416966" y="4122713"/>
            <a:ext cx="17736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Term with</a:t>
            </a:r>
          </a:p>
          <a:p>
            <a:r>
              <a:rPr lang="en-US" sz="2800" dirty="0"/>
              <a:t>knowledge</a:t>
            </a:r>
          </a:p>
          <a:p>
            <a:r>
              <a:rPr lang="en-US" sz="2800" dirty="0"/>
              <a:t>and bias </a:t>
            </a:r>
          </a:p>
          <a:p>
            <a:r>
              <a:rPr lang="en-US" sz="2800" dirty="0"/>
              <a:t>about A</a:t>
            </a:r>
          </a:p>
          <a:p>
            <a:endParaRPr lang="en-US" sz="2800" dirty="0"/>
          </a:p>
          <a:p>
            <a:r>
              <a:rPr lang="en-US" sz="2800" i="1" dirty="0"/>
              <a:t>prior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195802-A5DC-BB4D-A546-C7DABC115BCF}"/>
              </a:ext>
            </a:extLst>
          </p:cNvPr>
          <p:cNvCxnSpPr>
            <a:cxnSpLocks/>
          </p:cNvCxnSpPr>
          <p:nvPr/>
        </p:nvCxnSpPr>
        <p:spPr>
          <a:xfrm flipH="1" flipV="1">
            <a:off x="5119764" y="3342234"/>
            <a:ext cx="84912" cy="598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F8FE51-7CFC-8E41-9314-064D77E27F77}"/>
              </a:ext>
            </a:extLst>
          </p:cNvPr>
          <p:cNvSpPr txBox="1"/>
          <p:nvPr/>
        </p:nvSpPr>
        <p:spPr>
          <a:xfrm>
            <a:off x="6176087" y="4145012"/>
            <a:ext cx="17521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Probability</a:t>
            </a:r>
          </a:p>
          <a:p>
            <a:r>
              <a:rPr lang="en-US" sz="2800" dirty="0"/>
              <a:t>for event that is no longer uncertain</a:t>
            </a:r>
          </a:p>
          <a:p>
            <a:r>
              <a:rPr lang="en-US" sz="2800" i="1" dirty="0"/>
              <a:t>evidence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D6DF5D-66D0-ED4A-85C7-B47287110229}"/>
              </a:ext>
            </a:extLst>
          </p:cNvPr>
          <p:cNvCxnSpPr>
            <a:cxnSpLocks/>
          </p:cNvCxnSpPr>
          <p:nvPr/>
        </p:nvCxnSpPr>
        <p:spPr>
          <a:xfrm flipH="1" flipV="1">
            <a:off x="6611366" y="3342234"/>
            <a:ext cx="152161" cy="702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57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63501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dirty="0"/>
              <a:t>Bayesian inference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4F6814-DC68-1D49-BA50-9E6D6473DA53}"/>
              </a:ext>
            </a:extLst>
          </p:cNvPr>
          <p:cNvSpPr/>
          <p:nvPr/>
        </p:nvSpPr>
        <p:spPr>
          <a:xfrm>
            <a:off x="7972425" y="3143250"/>
            <a:ext cx="2500312" cy="24860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6D36E9-B3F3-5A4B-B7D9-2F5618316707}"/>
              </a:ext>
            </a:extLst>
          </p:cNvPr>
          <p:cNvSpPr/>
          <p:nvPr/>
        </p:nvSpPr>
        <p:spPr>
          <a:xfrm>
            <a:off x="9575007" y="3143249"/>
            <a:ext cx="2500312" cy="24860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8099B-6620-8041-8A97-D2AE220BCDCD}"/>
              </a:ext>
            </a:extLst>
          </p:cNvPr>
          <p:cNvSpPr txBox="1"/>
          <p:nvPr/>
        </p:nvSpPr>
        <p:spPr>
          <a:xfrm>
            <a:off x="10818087" y="3996505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264909-0EFB-E843-BA2D-AB046039A9AA}"/>
              </a:ext>
            </a:extLst>
          </p:cNvPr>
          <p:cNvSpPr txBox="1"/>
          <p:nvPr/>
        </p:nvSpPr>
        <p:spPr>
          <a:xfrm>
            <a:off x="8529553" y="406052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B2217D-4B0E-7C48-9BC2-6F37C154158A}"/>
              </a:ext>
            </a:extLst>
          </p:cNvPr>
          <p:cNvSpPr/>
          <p:nvPr/>
        </p:nvSpPr>
        <p:spPr>
          <a:xfrm>
            <a:off x="9444892" y="5921154"/>
            <a:ext cx="1027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/>
              <a:t>A</a:t>
            </a:r>
            <a:r>
              <a:rPr lang="en-US" sz="3600" dirty="0"/>
              <a:t>∩</a:t>
            </a:r>
            <a:r>
              <a:rPr lang="en-US" sz="3600" i="1" dirty="0"/>
              <a:t>C</a:t>
            </a:r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08E6F6-89DB-124E-85E4-541F93EA771A}"/>
              </a:ext>
            </a:extLst>
          </p:cNvPr>
          <p:cNvCxnSpPr>
            <a:cxnSpLocks/>
          </p:cNvCxnSpPr>
          <p:nvPr/>
        </p:nvCxnSpPr>
        <p:spPr>
          <a:xfrm flipV="1">
            <a:off x="10072803" y="4814639"/>
            <a:ext cx="21570" cy="960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D4F89A-C611-5C47-A94F-B2EFF7A06A0C}"/>
              </a:ext>
            </a:extLst>
          </p:cNvPr>
          <p:cNvSpPr txBox="1"/>
          <p:nvPr/>
        </p:nvSpPr>
        <p:spPr>
          <a:xfrm>
            <a:off x="3696816" y="843555"/>
            <a:ext cx="79615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Event A:  unknown state of nature</a:t>
            </a:r>
          </a:p>
          <a:p>
            <a:r>
              <a:rPr lang="en-US" sz="4400" dirty="0">
                <a:solidFill>
                  <a:srgbClr val="00B050"/>
                </a:solidFill>
              </a:rPr>
              <a:t>Event C:  experiment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AA6281-5D93-A34D-AAC3-AB9B8C1363F4}"/>
              </a:ext>
            </a:extLst>
          </p:cNvPr>
          <p:cNvSpPr txBox="1"/>
          <p:nvPr/>
        </p:nvSpPr>
        <p:spPr>
          <a:xfrm>
            <a:off x="390111" y="2517046"/>
            <a:ext cx="67810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P(A | C )  = </a:t>
            </a:r>
            <a:r>
              <a:rPr lang="en-US" sz="4400" dirty="0">
                <a:solidFill>
                  <a:srgbClr val="7030A0"/>
                </a:solidFill>
              </a:rPr>
              <a:t>P(C|A) </a:t>
            </a:r>
            <a:r>
              <a:rPr lang="en-US" sz="4400" dirty="0">
                <a:solidFill>
                  <a:srgbClr val="C00000"/>
                </a:solidFill>
              </a:rPr>
              <a:t>P(A) </a:t>
            </a:r>
            <a:r>
              <a:rPr lang="en-US" sz="4400" dirty="0"/>
              <a:t>/ </a:t>
            </a:r>
            <a:r>
              <a:rPr lang="en-US" sz="4400" dirty="0">
                <a:solidFill>
                  <a:srgbClr val="00B050"/>
                </a:solidFill>
              </a:rPr>
              <a:t>P(C)</a:t>
            </a:r>
          </a:p>
          <a:p>
            <a:endParaRPr 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0A43B-1669-9444-8243-CE8FDA56B656}"/>
              </a:ext>
            </a:extLst>
          </p:cNvPr>
          <p:cNvSpPr txBox="1"/>
          <p:nvPr/>
        </p:nvSpPr>
        <p:spPr>
          <a:xfrm>
            <a:off x="269936" y="4217645"/>
            <a:ext cx="2256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Desired</a:t>
            </a:r>
          </a:p>
          <a:p>
            <a:r>
              <a:rPr lang="en-US" sz="2800" dirty="0"/>
              <a:t>probability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0D4D44-3153-674F-91A4-0E47A1742F1C}"/>
              </a:ext>
            </a:extLst>
          </p:cNvPr>
          <p:cNvCxnSpPr>
            <a:cxnSpLocks/>
          </p:cNvCxnSpPr>
          <p:nvPr/>
        </p:nvCxnSpPr>
        <p:spPr>
          <a:xfrm flipV="1">
            <a:off x="1361054" y="3342234"/>
            <a:ext cx="0" cy="514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2CCC5B-5543-3C42-8BBA-8D4386851098}"/>
              </a:ext>
            </a:extLst>
          </p:cNvPr>
          <p:cNvSpPr txBox="1"/>
          <p:nvPr/>
        </p:nvSpPr>
        <p:spPr>
          <a:xfrm>
            <a:off x="2448389" y="4145013"/>
            <a:ext cx="20768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know </a:t>
            </a:r>
          </a:p>
          <a:p>
            <a:r>
              <a:rPr lang="en-US" sz="2800" dirty="0"/>
              <a:t>this from </a:t>
            </a:r>
          </a:p>
          <a:p>
            <a:r>
              <a:rPr lang="en-US" sz="2800" dirty="0"/>
              <a:t>practice with</a:t>
            </a:r>
          </a:p>
          <a:p>
            <a:r>
              <a:rPr lang="en-US" sz="2800" dirty="0"/>
              <a:t>H</a:t>
            </a:r>
            <a:r>
              <a:rPr lang="en-US" sz="2800" baseline="-25000" dirty="0"/>
              <a:t>0</a:t>
            </a:r>
          </a:p>
          <a:p>
            <a:endParaRPr lang="en-US" sz="2800" dirty="0"/>
          </a:p>
          <a:p>
            <a:r>
              <a:rPr lang="en-US" sz="2800" i="1" dirty="0"/>
              <a:t>likelihood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C5BD1B-6C6F-664B-9C92-6C0287DFFBB7}"/>
              </a:ext>
            </a:extLst>
          </p:cNvPr>
          <p:cNvCxnSpPr>
            <a:cxnSpLocks/>
          </p:cNvCxnSpPr>
          <p:nvPr/>
        </p:nvCxnSpPr>
        <p:spPr>
          <a:xfrm flipV="1">
            <a:off x="3632948" y="3288937"/>
            <a:ext cx="0" cy="56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BB552-4127-694D-9A71-4B70206BB7B7}"/>
              </a:ext>
            </a:extLst>
          </p:cNvPr>
          <p:cNvSpPr txBox="1"/>
          <p:nvPr/>
        </p:nvSpPr>
        <p:spPr>
          <a:xfrm>
            <a:off x="4416966" y="4122713"/>
            <a:ext cx="177753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Population</a:t>
            </a:r>
          </a:p>
          <a:p>
            <a:r>
              <a:rPr lang="en-US" sz="2800" dirty="0"/>
              <a:t>prevalence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i="1" dirty="0"/>
              <a:t>prior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195802-A5DC-BB4D-A546-C7DABC115BCF}"/>
              </a:ext>
            </a:extLst>
          </p:cNvPr>
          <p:cNvCxnSpPr>
            <a:cxnSpLocks/>
          </p:cNvCxnSpPr>
          <p:nvPr/>
        </p:nvCxnSpPr>
        <p:spPr>
          <a:xfrm flipH="1" flipV="1">
            <a:off x="5119764" y="3342234"/>
            <a:ext cx="84912" cy="598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F8FE51-7CFC-8E41-9314-064D77E27F77}"/>
              </a:ext>
            </a:extLst>
          </p:cNvPr>
          <p:cNvSpPr txBox="1"/>
          <p:nvPr/>
        </p:nvSpPr>
        <p:spPr>
          <a:xfrm>
            <a:off x="6176087" y="4145012"/>
            <a:ext cx="17521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Doesn’t </a:t>
            </a:r>
          </a:p>
          <a:p>
            <a:r>
              <a:rPr lang="en-US" sz="2800" dirty="0"/>
              <a:t>matter for</a:t>
            </a:r>
          </a:p>
          <a:p>
            <a:r>
              <a:rPr lang="en-US" sz="2800" dirty="0"/>
              <a:t>us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i="1" dirty="0"/>
              <a:t>evidence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D6DF5D-66D0-ED4A-85C7-B47287110229}"/>
              </a:ext>
            </a:extLst>
          </p:cNvPr>
          <p:cNvCxnSpPr>
            <a:cxnSpLocks/>
          </p:cNvCxnSpPr>
          <p:nvPr/>
        </p:nvCxnSpPr>
        <p:spPr>
          <a:xfrm flipH="1" flipV="1">
            <a:off x="6611366" y="3342234"/>
            <a:ext cx="152161" cy="702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3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63501"/>
            <a:ext cx="8902700" cy="1044575"/>
          </a:xfrm>
        </p:spPr>
        <p:txBody>
          <a:bodyPr/>
          <a:lstStyle/>
          <a:p>
            <a:pPr>
              <a:defRPr/>
            </a:pPr>
            <a:r>
              <a:rPr lang="en-US" dirty="0"/>
              <a:t>Bayesian inference for proportions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4F6814-DC68-1D49-BA50-9E6D6473DA53}"/>
              </a:ext>
            </a:extLst>
          </p:cNvPr>
          <p:cNvSpPr/>
          <p:nvPr/>
        </p:nvSpPr>
        <p:spPr>
          <a:xfrm>
            <a:off x="7972425" y="3143250"/>
            <a:ext cx="2500312" cy="24860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6D36E9-B3F3-5A4B-B7D9-2F5618316707}"/>
              </a:ext>
            </a:extLst>
          </p:cNvPr>
          <p:cNvSpPr/>
          <p:nvPr/>
        </p:nvSpPr>
        <p:spPr>
          <a:xfrm>
            <a:off x="9575007" y="3143249"/>
            <a:ext cx="2500312" cy="24860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8099B-6620-8041-8A97-D2AE220BCDCD}"/>
              </a:ext>
            </a:extLst>
          </p:cNvPr>
          <p:cNvSpPr txBox="1"/>
          <p:nvPr/>
        </p:nvSpPr>
        <p:spPr>
          <a:xfrm>
            <a:off x="10818087" y="3996505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264909-0EFB-E843-BA2D-AB046039A9AA}"/>
              </a:ext>
            </a:extLst>
          </p:cNvPr>
          <p:cNvSpPr txBox="1"/>
          <p:nvPr/>
        </p:nvSpPr>
        <p:spPr>
          <a:xfrm>
            <a:off x="8529553" y="406052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B2217D-4B0E-7C48-9BC2-6F37C154158A}"/>
              </a:ext>
            </a:extLst>
          </p:cNvPr>
          <p:cNvSpPr/>
          <p:nvPr/>
        </p:nvSpPr>
        <p:spPr>
          <a:xfrm>
            <a:off x="9444892" y="5921154"/>
            <a:ext cx="1027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/>
              <a:t>A</a:t>
            </a:r>
            <a:r>
              <a:rPr lang="en-US" sz="3600" dirty="0"/>
              <a:t>∩</a:t>
            </a:r>
            <a:r>
              <a:rPr lang="en-US" sz="3600" i="1" dirty="0"/>
              <a:t>C</a:t>
            </a:r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08E6F6-89DB-124E-85E4-541F93EA771A}"/>
              </a:ext>
            </a:extLst>
          </p:cNvPr>
          <p:cNvCxnSpPr>
            <a:cxnSpLocks/>
          </p:cNvCxnSpPr>
          <p:nvPr/>
        </p:nvCxnSpPr>
        <p:spPr>
          <a:xfrm flipV="1">
            <a:off x="10072803" y="4814639"/>
            <a:ext cx="21570" cy="960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D4F89A-C611-5C47-A94F-B2EFF7A06A0C}"/>
              </a:ext>
            </a:extLst>
          </p:cNvPr>
          <p:cNvSpPr txBox="1"/>
          <p:nvPr/>
        </p:nvSpPr>
        <p:spPr>
          <a:xfrm>
            <a:off x="390111" y="816447"/>
            <a:ext cx="120219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Event A:  unknown state of nature  true proportion</a:t>
            </a:r>
          </a:p>
          <a:p>
            <a:r>
              <a:rPr lang="en-US" sz="4400" dirty="0">
                <a:solidFill>
                  <a:srgbClr val="00B050"/>
                </a:solidFill>
              </a:rPr>
              <a:t>Event C:  experiment                      sample proportion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AA6281-5D93-A34D-AAC3-AB9B8C1363F4}"/>
              </a:ext>
            </a:extLst>
          </p:cNvPr>
          <p:cNvSpPr txBox="1"/>
          <p:nvPr/>
        </p:nvSpPr>
        <p:spPr>
          <a:xfrm>
            <a:off x="390111" y="2517046"/>
            <a:ext cx="67810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P(A | C )  = </a:t>
            </a:r>
            <a:r>
              <a:rPr lang="en-US" sz="4400" dirty="0">
                <a:solidFill>
                  <a:srgbClr val="7030A0"/>
                </a:solidFill>
              </a:rPr>
              <a:t>P(C|A) </a:t>
            </a:r>
            <a:r>
              <a:rPr lang="en-US" sz="4400" dirty="0">
                <a:solidFill>
                  <a:srgbClr val="C00000"/>
                </a:solidFill>
              </a:rPr>
              <a:t>P(A) </a:t>
            </a:r>
            <a:r>
              <a:rPr lang="en-US" sz="4400" dirty="0"/>
              <a:t>/ </a:t>
            </a:r>
            <a:r>
              <a:rPr lang="en-US" sz="4400" dirty="0">
                <a:solidFill>
                  <a:srgbClr val="00B050"/>
                </a:solidFill>
              </a:rPr>
              <a:t>P(C)</a:t>
            </a:r>
          </a:p>
          <a:p>
            <a:endParaRPr 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0A43B-1669-9444-8243-CE8FDA56B656}"/>
              </a:ext>
            </a:extLst>
          </p:cNvPr>
          <p:cNvSpPr txBox="1"/>
          <p:nvPr/>
        </p:nvSpPr>
        <p:spPr>
          <a:xfrm>
            <a:off x="269936" y="4217645"/>
            <a:ext cx="2256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Posterior</a:t>
            </a:r>
          </a:p>
          <a:p>
            <a:r>
              <a:rPr lang="en-US" sz="2800" dirty="0"/>
              <a:t>probability</a:t>
            </a:r>
          </a:p>
          <a:p>
            <a:r>
              <a:rPr lang="en-US" sz="2800" dirty="0"/>
              <a:t>density </a:t>
            </a:r>
          </a:p>
          <a:p>
            <a:r>
              <a:rPr lang="en-US" sz="2800" dirty="0"/>
              <a:t>for </a:t>
            </a:r>
          </a:p>
          <a:p>
            <a:r>
              <a:rPr lang="en-US" sz="2800" dirty="0"/>
              <a:t>proportion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0D4D44-3153-674F-91A4-0E47A1742F1C}"/>
              </a:ext>
            </a:extLst>
          </p:cNvPr>
          <p:cNvCxnSpPr>
            <a:cxnSpLocks/>
          </p:cNvCxnSpPr>
          <p:nvPr/>
        </p:nvCxnSpPr>
        <p:spPr>
          <a:xfrm flipV="1">
            <a:off x="1361054" y="3342234"/>
            <a:ext cx="0" cy="514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2CCC5B-5543-3C42-8BBA-8D4386851098}"/>
              </a:ext>
            </a:extLst>
          </p:cNvPr>
          <p:cNvSpPr txBox="1"/>
          <p:nvPr/>
        </p:nvSpPr>
        <p:spPr>
          <a:xfrm>
            <a:off x="2448389" y="4145013"/>
            <a:ext cx="15721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Binomial</a:t>
            </a:r>
          </a:p>
          <a:p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  <a:p>
            <a:r>
              <a:rPr lang="en-US" sz="2800" i="1" dirty="0"/>
              <a:t>likelihood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C5BD1B-6C6F-664B-9C92-6C0287DFFBB7}"/>
              </a:ext>
            </a:extLst>
          </p:cNvPr>
          <p:cNvCxnSpPr>
            <a:cxnSpLocks/>
          </p:cNvCxnSpPr>
          <p:nvPr/>
        </p:nvCxnSpPr>
        <p:spPr>
          <a:xfrm flipV="1">
            <a:off x="3632948" y="3288937"/>
            <a:ext cx="0" cy="56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BB552-4127-694D-9A71-4B70206BB7B7}"/>
              </a:ext>
            </a:extLst>
          </p:cNvPr>
          <p:cNvSpPr txBox="1"/>
          <p:nvPr/>
        </p:nvSpPr>
        <p:spPr>
          <a:xfrm>
            <a:off x="4416966" y="4122713"/>
            <a:ext cx="15928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Prior dist.</a:t>
            </a:r>
          </a:p>
          <a:p>
            <a:r>
              <a:rPr lang="en-US" sz="2800" dirty="0"/>
              <a:t>for prop.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i="1" dirty="0"/>
              <a:t>prior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195802-A5DC-BB4D-A546-C7DABC115BCF}"/>
              </a:ext>
            </a:extLst>
          </p:cNvPr>
          <p:cNvCxnSpPr>
            <a:cxnSpLocks/>
          </p:cNvCxnSpPr>
          <p:nvPr/>
        </p:nvCxnSpPr>
        <p:spPr>
          <a:xfrm flipH="1" flipV="1">
            <a:off x="5119764" y="3342234"/>
            <a:ext cx="84912" cy="5989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F8FE51-7CFC-8E41-9314-064D77E27F77}"/>
              </a:ext>
            </a:extLst>
          </p:cNvPr>
          <p:cNvSpPr txBox="1"/>
          <p:nvPr/>
        </p:nvSpPr>
        <p:spPr>
          <a:xfrm>
            <a:off x="6176087" y="4145012"/>
            <a:ext cx="17521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Doesn’t </a:t>
            </a:r>
          </a:p>
          <a:p>
            <a:r>
              <a:rPr lang="en-US" sz="2800" dirty="0"/>
              <a:t>matter for</a:t>
            </a:r>
          </a:p>
          <a:p>
            <a:r>
              <a:rPr lang="en-US" sz="2800" dirty="0"/>
              <a:t>us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i="1" dirty="0"/>
              <a:t>evidence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D6DF5D-66D0-ED4A-85C7-B47287110229}"/>
              </a:ext>
            </a:extLst>
          </p:cNvPr>
          <p:cNvCxnSpPr>
            <a:cxnSpLocks/>
          </p:cNvCxnSpPr>
          <p:nvPr/>
        </p:nvCxnSpPr>
        <p:spPr>
          <a:xfrm flipH="1" flipV="1">
            <a:off x="6611366" y="3342234"/>
            <a:ext cx="152161" cy="702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55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404A31-0C87-9F41-92BD-36DE2A4BF50D}"/>
              </a:ext>
            </a:extLst>
          </p:cNvPr>
          <p:cNvSpPr/>
          <p:nvPr/>
        </p:nvSpPr>
        <p:spPr>
          <a:xfrm>
            <a:off x="1118341" y="516801"/>
            <a:ext cx="9733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" pitchFamily="2" charset="0"/>
              </a:rPr>
              <a:t>posterior density = </a:t>
            </a:r>
            <a:r>
              <a:rPr lang="en-US" sz="2800" dirty="0">
                <a:solidFill>
                  <a:srgbClr val="C00000"/>
                </a:solidFill>
                <a:latin typeface="Times" pitchFamily="2" charset="0"/>
              </a:rPr>
              <a:t>prior density</a:t>
            </a:r>
            <a:r>
              <a:rPr lang="en-US" sz="2800" dirty="0">
                <a:latin typeface="Times" pitchFamily="2" charset="0"/>
              </a:rPr>
              <a:t> * </a:t>
            </a:r>
            <a:r>
              <a:rPr lang="en-US" sz="2800" dirty="0">
                <a:solidFill>
                  <a:srgbClr val="7030A0"/>
                </a:solidFill>
                <a:latin typeface="Times" pitchFamily="2" charset="0"/>
              </a:rPr>
              <a:t>likelihood (function of the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0BE6F5-153F-064B-9B0A-808B2EA5EFD3}"/>
              </a:ext>
            </a:extLst>
          </p:cNvPr>
          <p:cNvSpPr/>
          <p:nvPr/>
        </p:nvSpPr>
        <p:spPr>
          <a:xfrm>
            <a:off x="1238262" y="1553620"/>
            <a:ext cx="79335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" pitchFamily="2" charset="0"/>
              </a:rPr>
              <a:t>Beta is a conjugate prior for the binomial distribution:</a:t>
            </a:r>
          </a:p>
          <a:p>
            <a:r>
              <a:rPr lang="en-US" sz="2800" dirty="0">
                <a:latin typeface="Times" pitchFamily="2" charset="0"/>
              </a:rPr>
              <a:t>Beta priors * binomial likelihoods = Beta posteriors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EB8E75-97B6-CB49-B858-D1A1E95150B4}"/>
              </a:ext>
            </a:extLst>
          </p:cNvPr>
          <p:cNvSpPr/>
          <p:nvPr/>
        </p:nvSpPr>
        <p:spPr>
          <a:xfrm>
            <a:off x="1238262" y="3239579"/>
            <a:ext cx="865012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" pitchFamily="2" charset="0"/>
              </a:rPr>
              <a:t>Beta (</a:t>
            </a:r>
            <a:r>
              <a:rPr lang="el-GR" sz="2800" dirty="0"/>
              <a:t>α</a:t>
            </a:r>
            <a:r>
              <a:rPr lang="en-US" sz="2800" dirty="0"/>
              <a:t>, </a:t>
            </a:r>
            <a:r>
              <a:rPr lang="el-GR" sz="2800" dirty="0"/>
              <a:t>α</a:t>
            </a:r>
            <a:r>
              <a:rPr lang="en-US" sz="2800" dirty="0">
                <a:latin typeface="Times" pitchFamily="2" charset="0"/>
              </a:rPr>
              <a:t>) prior</a:t>
            </a:r>
          </a:p>
          <a:p>
            <a:r>
              <a:rPr lang="en-US" sz="2800" dirty="0">
                <a:latin typeface="Times" pitchFamily="2" charset="0"/>
              </a:rPr>
              <a:t>        x Binomial likelihood with m successes and n failures</a:t>
            </a:r>
          </a:p>
          <a:p>
            <a:r>
              <a:rPr lang="en-US" sz="2800" dirty="0">
                <a:latin typeface="Times" pitchFamily="2" charset="0"/>
              </a:rPr>
              <a:t>                   = Beta(</a:t>
            </a:r>
            <a:r>
              <a:rPr lang="el-GR" sz="2800" dirty="0"/>
              <a:t>α</a:t>
            </a:r>
            <a:r>
              <a:rPr lang="en-US" sz="2800" dirty="0"/>
              <a:t> + m, </a:t>
            </a:r>
            <a:r>
              <a:rPr lang="el-GR" sz="2800" dirty="0"/>
              <a:t>α</a:t>
            </a:r>
            <a:r>
              <a:rPr lang="en-US" sz="2800" dirty="0"/>
              <a:t> + n)  </a:t>
            </a:r>
            <a:endParaRPr lang="en-US" sz="2800" dirty="0">
              <a:latin typeface="Times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DEF9C4-3E57-0B4A-B4AF-B5E316FF2337}"/>
              </a:ext>
            </a:extLst>
          </p:cNvPr>
          <p:cNvSpPr/>
          <p:nvPr/>
        </p:nvSpPr>
        <p:spPr>
          <a:xfrm>
            <a:off x="1118341" y="4956204"/>
            <a:ext cx="971291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" pitchFamily="2" charset="0"/>
              </a:rPr>
              <a:t>As  long as we write a paragraph justifying our choice of prior,</a:t>
            </a:r>
          </a:p>
          <a:p>
            <a:r>
              <a:rPr lang="en-US" sz="2800" dirty="0">
                <a:latin typeface="Times" pitchFamily="2" charset="0"/>
              </a:rPr>
              <a:t>we can easily get exact confidence intervals for parameters known</a:t>
            </a:r>
          </a:p>
          <a:p>
            <a:r>
              <a:rPr lang="en-US" sz="2800" dirty="0">
                <a:latin typeface="Times" pitchFamily="2" charset="0"/>
              </a:rPr>
              <a:t>by binomial sampling. </a:t>
            </a:r>
          </a:p>
        </p:txBody>
      </p:sp>
    </p:spTree>
    <p:extLst>
      <p:ext uri="{BB962C8B-B14F-4D97-AF65-F5344CB8AC3E}">
        <p14:creationId xmlns:p14="http://schemas.microsoft.com/office/powerpoint/2010/main" val="2398231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63501"/>
            <a:ext cx="9359900" cy="104457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x-none" dirty="0">
                <a:latin typeface="Calibri" charset="0"/>
              </a:rPr>
              <a:t>Beta distributions for all possible outcomes</a:t>
            </a:r>
            <a:br>
              <a:rPr lang="en-US" altLang="x-none" dirty="0">
                <a:latin typeface="Calibri" charset="0"/>
              </a:rPr>
            </a:br>
            <a:r>
              <a:rPr lang="en-US" altLang="x-none" dirty="0">
                <a:latin typeface="Calibri" charset="0"/>
              </a:rPr>
              <a:t>of an n=3 binomial experiment</a:t>
            </a:r>
            <a:endParaRPr lang="en-US" dirty="0"/>
          </a:p>
        </p:txBody>
      </p:sp>
      <p:sp>
        <p:nvSpPr>
          <p:cNvPr id="20484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5331A1D-458D-7349-9475-81DF9C9D91AB}" type="slidenum">
              <a:rPr lang="en-US" altLang="x-none" sz="1000">
                <a:solidFill>
                  <a:srgbClr val="969696"/>
                </a:solidFill>
                <a:latin typeface="Arial" charset="0"/>
              </a:rPr>
              <a:pPr/>
              <a:t>24</a:t>
            </a:fld>
            <a:endParaRPr lang="en-US" altLang="x-none" sz="1000">
              <a:solidFill>
                <a:srgbClr val="969696"/>
              </a:solidFill>
              <a:latin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3C8366-B4AA-8D45-8115-27DAA63B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0" y="3284066"/>
            <a:ext cx="2374702" cy="409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2CB5A6-FD98-4345-A04B-7C93154D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00" y="2710885"/>
            <a:ext cx="3641875" cy="409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A2E829-5CF9-594E-ABED-620CA8B1C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26" y="1632183"/>
            <a:ext cx="3262721" cy="4090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A19830-C035-B34F-88AB-46B893DA9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00" y="2215637"/>
            <a:ext cx="3641875" cy="409087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2A5F385-0FAC-054A-B65F-2E1261864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474" y="1360541"/>
            <a:ext cx="7493714" cy="49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64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63501"/>
            <a:ext cx="9359900" cy="10445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x-none" dirty="0">
                <a:latin typeface="Calibri" charset="0"/>
              </a:rPr>
              <a:t>What does ignorance look like?</a:t>
            </a:r>
            <a:endParaRPr lang="en-US" dirty="0"/>
          </a:p>
        </p:txBody>
      </p:sp>
      <p:sp>
        <p:nvSpPr>
          <p:cNvPr id="20484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5331A1D-458D-7349-9475-81DF9C9D91AB}" type="slidenum">
              <a:rPr lang="en-US" altLang="x-none" sz="1000">
                <a:solidFill>
                  <a:srgbClr val="969696"/>
                </a:solidFill>
                <a:latin typeface="Arial" charset="0"/>
              </a:rPr>
              <a:pPr/>
              <a:t>25</a:t>
            </a:fld>
            <a:endParaRPr lang="en-US" altLang="x-none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9EACB4-6FB2-5542-824B-59B77D709C2C}"/>
              </a:ext>
            </a:extLst>
          </p:cNvPr>
          <p:cNvSpPr/>
          <p:nvPr/>
        </p:nvSpPr>
        <p:spPr>
          <a:xfrm>
            <a:off x="188048" y="5226704"/>
            <a:ext cx="4892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" pitchFamily="2" charset="0"/>
              </a:rPr>
              <a:t>Beta(a=1, b=1)  =  x</a:t>
            </a:r>
            <a:r>
              <a:rPr lang="en-US" sz="2800" baseline="30000" dirty="0">
                <a:latin typeface="Times" pitchFamily="2" charset="0"/>
              </a:rPr>
              <a:t>0</a:t>
            </a:r>
            <a:r>
              <a:rPr lang="en-US" sz="2800" dirty="0">
                <a:latin typeface="Times" pitchFamily="2" charset="0"/>
              </a:rPr>
              <a:t> (1-x)</a:t>
            </a:r>
            <a:r>
              <a:rPr lang="en-US" sz="2800" baseline="30000" dirty="0">
                <a:latin typeface="Times" pitchFamily="2" charset="0"/>
              </a:rPr>
              <a:t>0</a:t>
            </a:r>
            <a:r>
              <a:rPr lang="en-US" sz="2800" dirty="0">
                <a:latin typeface="Times" pitchFamily="2" charset="0"/>
              </a:rPr>
              <a:t>  = 1 </a:t>
            </a:r>
          </a:p>
        </p:txBody>
      </p: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C1441FAF-A609-B746-B13C-305B21B1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0" y="1056004"/>
            <a:ext cx="7040880" cy="46939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35709B-27C5-9E47-94C7-5EA7CF469028}"/>
              </a:ext>
            </a:extLst>
          </p:cNvPr>
          <p:cNvSpPr/>
          <p:nvPr/>
        </p:nvSpPr>
        <p:spPr>
          <a:xfrm>
            <a:off x="6042074" y="4297191"/>
            <a:ext cx="5418405" cy="855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E7193B-FBE7-D54C-A657-1CEFE6B53101}"/>
              </a:ext>
            </a:extLst>
          </p:cNvPr>
          <p:cNvSpPr/>
          <p:nvPr/>
        </p:nvSpPr>
        <p:spPr>
          <a:xfrm>
            <a:off x="213448" y="1506151"/>
            <a:ext cx="5242141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" pitchFamily="2" charset="0"/>
              </a:rPr>
              <a:t>Before I do the experiment,</a:t>
            </a:r>
          </a:p>
          <a:p>
            <a:r>
              <a:rPr lang="en-US" sz="2800" dirty="0">
                <a:latin typeface="Times" pitchFamily="2" charset="0"/>
              </a:rPr>
              <a:t>I don’t know much about </a:t>
            </a:r>
          </a:p>
          <a:p>
            <a:r>
              <a:rPr lang="en-US" sz="2800" dirty="0">
                <a:latin typeface="Times" pitchFamily="2" charset="0"/>
              </a:rPr>
              <a:t>the proportion.</a:t>
            </a:r>
          </a:p>
          <a:p>
            <a:r>
              <a:rPr lang="en-US" sz="2800" dirty="0">
                <a:latin typeface="Times" pitchFamily="2" charset="0"/>
              </a:rPr>
              <a:t>But we’re grownups, so I</a:t>
            </a:r>
          </a:p>
          <a:p>
            <a:r>
              <a:rPr lang="en-US" sz="2800" dirty="0">
                <a:latin typeface="Times" pitchFamily="2" charset="0"/>
              </a:rPr>
              <a:t>have to put numbers on </a:t>
            </a:r>
          </a:p>
          <a:p>
            <a:r>
              <a:rPr lang="en-US" sz="2800" dirty="0">
                <a:latin typeface="Times" pitchFamily="2" charset="0"/>
              </a:rPr>
              <a:t>my ignorance.</a:t>
            </a:r>
          </a:p>
          <a:p>
            <a:endParaRPr lang="en-US" sz="2800" dirty="0">
              <a:latin typeface="Times" pitchFamily="2" charset="0"/>
            </a:endParaRPr>
          </a:p>
          <a:p>
            <a:r>
              <a:rPr lang="en-US" sz="2800" dirty="0">
                <a:latin typeface="Times" pitchFamily="2" charset="0"/>
              </a:rPr>
              <a:t>The oldest choice is the “flat” prior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89FA2-B8A4-AE49-AE99-BC0B0E61577A}"/>
              </a:ext>
            </a:extLst>
          </p:cNvPr>
          <p:cNvSpPr/>
          <p:nvPr/>
        </p:nvSpPr>
        <p:spPr>
          <a:xfrm>
            <a:off x="388175" y="6015692"/>
            <a:ext cx="9897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" pitchFamily="2" charset="0"/>
              </a:rPr>
              <a:t>This prior introduces “bias” — it has an expectation value of 0.5 !!!</a:t>
            </a:r>
          </a:p>
        </p:txBody>
      </p:sp>
    </p:spTree>
    <p:extLst>
      <p:ext uri="{BB962C8B-B14F-4D97-AF65-F5344CB8AC3E}">
        <p14:creationId xmlns:p14="http://schemas.microsoft.com/office/powerpoint/2010/main" val="695363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63501"/>
            <a:ext cx="9359900" cy="10445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x-none" dirty="0">
                <a:latin typeface="Calibri" charset="0"/>
              </a:rPr>
              <a:t>What does ignorance look like?</a:t>
            </a:r>
            <a:endParaRPr lang="en-US" dirty="0"/>
          </a:p>
        </p:txBody>
      </p:sp>
      <p:sp>
        <p:nvSpPr>
          <p:cNvPr id="20484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5331A1D-458D-7349-9475-81DF9C9D91AB}" type="slidenum">
              <a:rPr lang="en-US" altLang="x-none" sz="1000">
                <a:solidFill>
                  <a:srgbClr val="969696"/>
                </a:solidFill>
                <a:latin typeface="Arial" charset="0"/>
              </a:rPr>
              <a:pPr/>
              <a:t>26</a:t>
            </a:fld>
            <a:endParaRPr lang="en-US" altLang="x-none" sz="1000">
              <a:solidFill>
                <a:srgbClr val="969696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79EACB4-6FB2-5542-824B-59B77D709C2C}"/>
                  </a:ext>
                </a:extLst>
              </p:cNvPr>
              <p:cNvSpPr/>
              <p:nvPr/>
            </p:nvSpPr>
            <p:spPr>
              <a:xfrm>
                <a:off x="213448" y="6048346"/>
                <a:ext cx="6901954" cy="760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Times" pitchFamily="2" charset="0"/>
                  </a:rPr>
                  <a:t>Beta(a=0.5, b=0.5)  =  c x</a:t>
                </a:r>
                <a:r>
                  <a:rPr lang="en-US" sz="2800" baseline="30000" dirty="0">
                    <a:latin typeface="Times" pitchFamily="2" charset="0"/>
                  </a:rPr>
                  <a:t>-0.5</a:t>
                </a:r>
                <a:r>
                  <a:rPr lang="en-US" sz="2800" dirty="0">
                    <a:latin typeface="Times" pitchFamily="2" charset="0"/>
                  </a:rPr>
                  <a:t> (1-x)</a:t>
                </a:r>
                <a:r>
                  <a:rPr lang="en-US" sz="2800" baseline="30000" dirty="0">
                    <a:latin typeface="Times" pitchFamily="2" charset="0"/>
                  </a:rPr>
                  <a:t>-0.5 </a:t>
                </a:r>
                <a:r>
                  <a:rPr lang="en-US" sz="2800" dirty="0">
                    <a:latin typeface="Times" pitchFamily="2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sz="28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79EACB4-6FB2-5542-824B-59B77D709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48" y="6048346"/>
                <a:ext cx="6901954" cy="760849"/>
              </a:xfrm>
              <a:prstGeom prst="rect">
                <a:avLst/>
              </a:prstGeom>
              <a:blipFill>
                <a:blip r:embed="rId2"/>
                <a:stretch>
                  <a:fillRect l="-1835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8E7193B-FBE7-D54C-A657-1CEFE6B53101}"/>
              </a:ext>
            </a:extLst>
          </p:cNvPr>
          <p:cNvSpPr/>
          <p:nvPr/>
        </p:nvSpPr>
        <p:spPr>
          <a:xfrm>
            <a:off x="213448" y="1506151"/>
            <a:ext cx="533671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" pitchFamily="2" charset="0"/>
              </a:rPr>
              <a:t>Perhaps there is reason to prefer </a:t>
            </a:r>
          </a:p>
          <a:p>
            <a:r>
              <a:rPr lang="en-US" sz="2800" dirty="0">
                <a:latin typeface="Times" pitchFamily="2" charset="0"/>
              </a:rPr>
              <a:t>the extremes?  </a:t>
            </a:r>
          </a:p>
          <a:p>
            <a:endParaRPr lang="en-US" sz="2800" dirty="0">
              <a:latin typeface="Times" pitchFamily="2" charset="0"/>
            </a:endParaRPr>
          </a:p>
          <a:p>
            <a:r>
              <a:rPr lang="en-US" sz="2800" dirty="0">
                <a:latin typeface="Times" pitchFamily="2" charset="0"/>
              </a:rPr>
              <a:t>Jeffreys prior does that.</a:t>
            </a:r>
          </a:p>
          <a:p>
            <a:endParaRPr lang="en-US" sz="2800" dirty="0">
              <a:latin typeface="Times" pitchFamily="2" charset="0"/>
            </a:endParaRPr>
          </a:p>
          <a:p>
            <a:r>
              <a:rPr lang="en-US" sz="2800" dirty="0">
                <a:latin typeface="Times" pitchFamily="2" charset="0"/>
              </a:rPr>
              <a:t>Note the symmetry: if a = b, </a:t>
            </a:r>
          </a:p>
          <a:p>
            <a:r>
              <a:rPr lang="en-US" sz="2800" dirty="0">
                <a:latin typeface="Times" pitchFamily="2" charset="0"/>
              </a:rPr>
              <a:t>your prior does not prefer successes</a:t>
            </a:r>
          </a:p>
          <a:p>
            <a:r>
              <a:rPr lang="en-US" sz="2800" dirty="0">
                <a:latin typeface="Times" pitchFamily="2" charset="0"/>
              </a:rPr>
              <a:t>or failures.</a:t>
            </a:r>
          </a:p>
        </p:txBody>
      </p:sp>
      <p:pic>
        <p:nvPicPr>
          <p:cNvPr id="6" name="Picture 5" descr="Shape, square&#10;&#10;Description automatically generated">
            <a:extLst>
              <a:ext uri="{FF2B5EF4-FFF2-40B4-BE49-F238E27FC236}">
                <a16:creationId xmlns:a16="http://schemas.microsoft.com/office/drawing/2014/main" id="{24DB2684-732D-464F-AD28-05D3D2532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44" y="1238080"/>
            <a:ext cx="7020393" cy="468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33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63501"/>
            <a:ext cx="9359900" cy="10445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x-none" dirty="0">
                <a:latin typeface="Calibri" charset="0"/>
              </a:rPr>
              <a:t>What does ignorance look like?</a:t>
            </a:r>
            <a:endParaRPr lang="en-US" dirty="0"/>
          </a:p>
        </p:txBody>
      </p:sp>
      <p:sp>
        <p:nvSpPr>
          <p:cNvPr id="20484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5331A1D-458D-7349-9475-81DF9C9D91AB}" type="slidenum">
              <a:rPr lang="en-US" altLang="x-none" sz="1000">
                <a:solidFill>
                  <a:srgbClr val="969696"/>
                </a:solidFill>
                <a:latin typeface="Arial" charset="0"/>
              </a:rPr>
              <a:pPr/>
              <a:t>27</a:t>
            </a:fld>
            <a:endParaRPr lang="en-US" altLang="x-none" sz="1000">
              <a:solidFill>
                <a:srgbClr val="969696"/>
              </a:solidFill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9EACB4-6FB2-5542-824B-59B77D709C2C}"/>
              </a:ext>
            </a:extLst>
          </p:cNvPr>
          <p:cNvSpPr/>
          <p:nvPr/>
        </p:nvSpPr>
        <p:spPr>
          <a:xfrm>
            <a:off x="213448" y="6048346"/>
            <a:ext cx="4129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" pitchFamily="2" charset="0"/>
              </a:rPr>
              <a:t>Beta(a=2, b=2)  = c x (1-x)</a:t>
            </a:r>
            <a:r>
              <a:rPr lang="en-US" sz="2800" baseline="30000" dirty="0">
                <a:latin typeface="Times" pitchFamily="2" charset="0"/>
              </a:rPr>
              <a:t> </a:t>
            </a:r>
            <a:endParaRPr lang="en-US" sz="2800" dirty="0">
              <a:latin typeface="Time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E7193B-FBE7-D54C-A657-1CEFE6B53101}"/>
              </a:ext>
            </a:extLst>
          </p:cNvPr>
          <p:cNvSpPr/>
          <p:nvPr/>
        </p:nvSpPr>
        <p:spPr>
          <a:xfrm>
            <a:off x="213448" y="1506151"/>
            <a:ext cx="5825634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" pitchFamily="2" charset="0"/>
              </a:rPr>
              <a:t>Note the symmetry: if a = b, </a:t>
            </a:r>
          </a:p>
          <a:p>
            <a:r>
              <a:rPr lang="en-US" sz="2800" dirty="0">
                <a:latin typeface="Times" pitchFamily="2" charset="0"/>
              </a:rPr>
              <a:t>the prior does not prefer successes</a:t>
            </a:r>
          </a:p>
          <a:p>
            <a:r>
              <a:rPr lang="en-US" sz="2800" dirty="0">
                <a:latin typeface="Times" pitchFamily="2" charset="0"/>
              </a:rPr>
              <a:t>or failures.</a:t>
            </a:r>
          </a:p>
          <a:p>
            <a:endParaRPr lang="en-US" sz="2800" dirty="0">
              <a:latin typeface="Times" pitchFamily="2" charset="0"/>
            </a:endParaRPr>
          </a:p>
          <a:p>
            <a:r>
              <a:rPr lang="en-US" sz="2800" dirty="0">
                <a:latin typeface="Times" pitchFamily="2" charset="0"/>
              </a:rPr>
              <a:t>a = b = 2 is reasonable if we are certain</a:t>
            </a:r>
          </a:p>
          <a:p>
            <a:r>
              <a:rPr lang="en-US" sz="2800" dirty="0">
                <a:latin typeface="Times" pitchFamily="2" charset="0"/>
              </a:rPr>
              <a:t>that both successes and failures</a:t>
            </a:r>
          </a:p>
          <a:p>
            <a:r>
              <a:rPr lang="en-US" sz="2800" dirty="0">
                <a:latin typeface="Times" pitchFamily="2" charset="0"/>
              </a:rPr>
              <a:t>are possible (p cannot be exactly 0 or</a:t>
            </a:r>
          </a:p>
          <a:p>
            <a:r>
              <a:rPr lang="en-US" sz="2800" dirty="0">
                <a:latin typeface="Times" pitchFamily="2" charset="0"/>
              </a:rPr>
              <a:t>exactly 1)</a:t>
            </a:r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C8E1E99D-8D86-BD4A-BEE6-99FBB635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633" y="1506151"/>
            <a:ext cx="6599961" cy="439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07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63501"/>
            <a:ext cx="9359900" cy="10445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x-none" dirty="0">
                <a:latin typeface="Calibri" charset="0"/>
              </a:rPr>
              <a:t>Beta for n=3 binomial trial</a:t>
            </a:r>
            <a:endParaRPr lang="en-US" dirty="0"/>
          </a:p>
        </p:txBody>
      </p:sp>
      <p:sp>
        <p:nvSpPr>
          <p:cNvPr id="20484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5331A1D-458D-7349-9475-81DF9C9D91AB}" type="slidenum">
              <a:rPr lang="en-US" altLang="x-none" sz="1000">
                <a:solidFill>
                  <a:srgbClr val="969696"/>
                </a:solidFill>
                <a:latin typeface="Arial" charset="0"/>
              </a:rPr>
              <a:pPr/>
              <a:t>28</a:t>
            </a:fld>
            <a:endParaRPr lang="en-US" altLang="x-none" sz="1000">
              <a:solidFill>
                <a:srgbClr val="969696"/>
              </a:solidFill>
              <a:latin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3C8366-B4AA-8D45-8115-27DAA63B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87" y="4169035"/>
            <a:ext cx="2374702" cy="409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2CB5A6-FD98-4345-A04B-7C93154D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87" y="3595854"/>
            <a:ext cx="3641875" cy="409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A2E829-5CF9-594E-ABED-620CA8B1C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13" y="2517152"/>
            <a:ext cx="3262721" cy="4090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A19830-C035-B34F-88AB-46B893DA9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187" y="3100606"/>
            <a:ext cx="3641875" cy="409087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2A5F385-0FAC-054A-B65F-2E1261864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474" y="1360541"/>
            <a:ext cx="7493714" cy="499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74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1B5D9E2-F48B-964D-AD9B-8C0E6FC2BD75}" type="slidenum">
              <a:rPr lang="en-US" altLang="x-none" sz="1000">
                <a:solidFill>
                  <a:srgbClr val="969696"/>
                </a:solidFill>
                <a:latin typeface="Arial" charset="0"/>
              </a:rPr>
              <a:pPr/>
              <a:t>29</a:t>
            </a:fld>
            <a:endParaRPr lang="en-US" altLang="x-none" sz="1000">
              <a:solidFill>
                <a:srgbClr val="969696"/>
              </a:solidFill>
              <a:latin typeface="Arial" charset="0"/>
            </a:endParaRPr>
          </a:p>
        </p:txBody>
      </p:sp>
      <p:pic>
        <p:nvPicPr>
          <p:cNvPr id="11" name="Picture 10" descr="figure_1.png">
            <a:extLst>
              <a:ext uri="{FF2B5EF4-FFF2-40B4-BE49-F238E27FC236}">
                <a16:creationId xmlns:a16="http://schemas.microsoft.com/office/drawing/2014/main" id="{81E5DD6C-1B3E-B64A-B548-B08E4B7EF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6"/>
          <a:stretch/>
        </p:blipFill>
        <p:spPr>
          <a:xfrm>
            <a:off x="1663079" y="22563"/>
            <a:ext cx="7315932" cy="5053714"/>
          </a:xfrm>
          <a:prstGeom prst="rect">
            <a:avLst/>
          </a:prstGeom>
        </p:spPr>
      </p:pic>
      <p:pic>
        <p:nvPicPr>
          <p:cNvPr id="12" name="Picture 11" descr="375px-Dead_mouse.png">
            <a:extLst>
              <a:ext uri="{FF2B5EF4-FFF2-40B4-BE49-F238E27FC236}">
                <a16:creationId xmlns:a16="http://schemas.microsoft.com/office/drawing/2014/main" id="{5659F427-66DF-8343-A3E6-F0835413A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47" y="6081097"/>
            <a:ext cx="587916" cy="341775"/>
          </a:xfrm>
          <a:prstGeom prst="rect">
            <a:avLst/>
          </a:prstGeom>
        </p:spPr>
      </p:pic>
      <p:pic>
        <p:nvPicPr>
          <p:cNvPr id="13" name="Picture 12" descr="365px-LiveMouse.svg.png">
            <a:extLst>
              <a:ext uri="{FF2B5EF4-FFF2-40B4-BE49-F238E27FC236}">
                <a16:creationId xmlns:a16="http://schemas.microsoft.com/office/drawing/2014/main" id="{1F1D24F0-5D01-514E-B9A0-0F3676980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17" y="5165036"/>
            <a:ext cx="615211" cy="367441"/>
          </a:xfrm>
          <a:prstGeom prst="rect">
            <a:avLst/>
          </a:prstGeom>
        </p:spPr>
      </p:pic>
      <p:pic>
        <p:nvPicPr>
          <p:cNvPr id="14" name="Picture 13" descr="365px-LiveMouse.svg.png">
            <a:extLst>
              <a:ext uri="{FF2B5EF4-FFF2-40B4-BE49-F238E27FC236}">
                <a16:creationId xmlns:a16="http://schemas.microsoft.com/office/drawing/2014/main" id="{920CC812-4191-DF49-BE15-DCDA1FE6F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17" y="5428003"/>
            <a:ext cx="615211" cy="367441"/>
          </a:xfrm>
          <a:prstGeom prst="rect">
            <a:avLst/>
          </a:prstGeom>
        </p:spPr>
      </p:pic>
      <p:pic>
        <p:nvPicPr>
          <p:cNvPr id="15" name="Picture 14" descr="365px-LiveMouse.svg.png">
            <a:extLst>
              <a:ext uri="{FF2B5EF4-FFF2-40B4-BE49-F238E27FC236}">
                <a16:creationId xmlns:a16="http://schemas.microsoft.com/office/drawing/2014/main" id="{6921ECCE-A8C4-DA42-AD37-F6FF47EC7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17" y="5849404"/>
            <a:ext cx="615211" cy="367441"/>
          </a:xfrm>
          <a:prstGeom prst="rect">
            <a:avLst/>
          </a:prstGeom>
        </p:spPr>
      </p:pic>
      <p:pic>
        <p:nvPicPr>
          <p:cNvPr id="16" name="Picture 15" descr="375px-Dead_mouse.png">
            <a:extLst>
              <a:ext uri="{FF2B5EF4-FFF2-40B4-BE49-F238E27FC236}">
                <a16:creationId xmlns:a16="http://schemas.microsoft.com/office/drawing/2014/main" id="{3A764998-6F5D-D047-B7ED-7BAC094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47" y="5617720"/>
            <a:ext cx="587916" cy="341775"/>
          </a:xfrm>
          <a:prstGeom prst="rect">
            <a:avLst/>
          </a:prstGeom>
        </p:spPr>
      </p:pic>
      <p:pic>
        <p:nvPicPr>
          <p:cNvPr id="17" name="Picture 16" descr="375px-Dead_mouse.png">
            <a:extLst>
              <a:ext uri="{FF2B5EF4-FFF2-40B4-BE49-F238E27FC236}">
                <a16:creationId xmlns:a16="http://schemas.microsoft.com/office/drawing/2014/main" id="{3A9B1EEA-7A72-0043-B0AA-912914ECE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47" y="5842567"/>
            <a:ext cx="587916" cy="341775"/>
          </a:xfrm>
          <a:prstGeom prst="rect">
            <a:avLst/>
          </a:prstGeom>
        </p:spPr>
      </p:pic>
      <p:pic>
        <p:nvPicPr>
          <p:cNvPr id="18" name="Picture 17" descr="365px-LiveMouse.svg.png">
            <a:extLst>
              <a:ext uri="{FF2B5EF4-FFF2-40B4-BE49-F238E27FC236}">
                <a16:creationId xmlns:a16="http://schemas.microsoft.com/office/drawing/2014/main" id="{484F33CA-F153-004A-8E3B-60153BD5F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17" y="5611723"/>
            <a:ext cx="615211" cy="367441"/>
          </a:xfrm>
          <a:prstGeom prst="rect">
            <a:avLst/>
          </a:prstGeom>
        </p:spPr>
      </p:pic>
      <p:pic>
        <p:nvPicPr>
          <p:cNvPr id="19" name="Picture 18" descr="365px-LiveMouse.svg.png">
            <a:extLst>
              <a:ext uri="{FF2B5EF4-FFF2-40B4-BE49-F238E27FC236}">
                <a16:creationId xmlns:a16="http://schemas.microsoft.com/office/drawing/2014/main" id="{0CE341C0-A453-3243-9E48-2CC50FA13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17" y="6059661"/>
            <a:ext cx="615211" cy="367441"/>
          </a:xfrm>
          <a:prstGeom prst="rect">
            <a:avLst/>
          </a:prstGeom>
        </p:spPr>
      </p:pic>
      <p:pic>
        <p:nvPicPr>
          <p:cNvPr id="20" name="Picture 19" descr="365px-LiveMouse.svg.png">
            <a:extLst>
              <a:ext uri="{FF2B5EF4-FFF2-40B4-BE49-F238E27FC236}">
                <a16:creationId xmlns:a16="http://schemas.microsoft.com/office/drawing/2014/main" id="{2B65C5AF-C371-0142-9747-B3DECC073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17" y="6258821"/>
            <a:ext cx="615211" cy="367441"/>
          </a:xfrm>
          <a:prstGeom prst="rect">
            <a:avLst/>
          </a:prstGeom>
        </p:spPr>
      </p:pic>
      <p:pic>
        <p:nvPicPr>
          <p:cNvPr id="21" name="Picture 20" descr="375px-Dead_mouse.png">
            <a:extLst>
              <a:ext uri="{FF2B5EF4-FFF2-40B4-BE49-F238E27FC236}">
                <a16:creationId xmlns:a16="http://schemas.microsoft.com/office/drawing/2014/main" id="{B10C03D4-07A7-CC4B-BF25-B1133B682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47" y="5158199"/>
            <a:ext cx="587916" cy="341775"/>
          </a:xfrm>
          <a:prstGeom prst="rect">
            <a:avLst/>
          </a:prstGeom>
        </p:spPr>
      </p:pic>
      <p:pic>
        <p:nvPicPr>
          <p:cNvPr id="22" name="Picture 21" descr="375px-Dead_mouse.png">
            <a:extLst>
              <a:ext uri="{FF2B5EF4-FFF2-40B4-BE49-F238E27FC236}">
                <a16:creationId xmlns:a16="http://schemas.microsoft.com/office/drawing/2014/main" id="{B549C16D-EC08-9A49-A26D-E17778034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47" y="5396643"/>
            <a:ext cx="587916" cy="341775"/>
          </a:xfrm>
          <a:prstGeom prst="rect">
            <a:avLst/>
          </a:prstGeom>
        </p:spPr>
      </p:pic>
      <p:pic>
        <p:nvPicPr>
          <p:cNvPr id="23" name="Picture 22" descr="375px-Dead_mouse.png">
            <a:extLst>
              <a:ext uri="{FF2B5EF4-FFF2-40B4-BE49-F238E27FC236}">
                <a16:creationId xmlns:a16="http://schemas.microsoft.com/office/drawing/2014/main" id="{EA653554-D217-AA48-916B-922173465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47" y="6343540"/>
            <a:ext cx="587916" cy="341775"/>
          </a:xfrm>
          <a:prstGeom prst="rect">
            <a:avLst/>
          </a:prstGeom>
        </p:spPr>
      </p:pic>
      <p:pic>
        <p:nvPicPr>
          <p:cNvPr id="24" name="Picture 23" descr="365px-LiveMouse.svg.png">
            <a:extLst>
              <a:ext uri="{FF2B5EF4-FFF2-40B4-BE49-F238E27FC236}">
                <a16:creationId xmlns:a16="http://schemas.microsoft.com/office/drawing/2014/main" id="{24134EF4-63D1-304B-85B9-EF65C2ADE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03" y="5943356"/>
            <a:ext cx="615211" cy="367441"/>
          </a:xfrm>
          <a:prstGeom prst="rect">
            <a:avLst/>
          </a:prstGeom>
        </p:spPr>
      </p:pic>
      <p:pic>
        <p:nvPicPr>
          <p:cNvPr id="25" name="Picture 24" descr="365px-LiveMouse.svg.png">
            <a:extLst>
              <a:ext uri="{FF2B5EF4-FFF2-40B4-BE49-F238E27FC236}">
                <a16:creationId xmlns:a16="http://schemas.microsoft.com/office/drawing/2014/main" id="{8ED697AC-AF15-A942-BEDF-935BD0F7A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03" y="6153613"/>
            <a:ext cx="615211" cy="367441"/>
          </a:xfrm>
          <a:prstGeom prst="rect">
            <a:avLst/>
          </a:prstGeom>
        </p:spPr>
      </p:pic>
      <p:pic>
        <p:nvPicPr>
          <p:cNvPr id="26" name="Picture 25" descr="365px-LiveMouse.svg.png">
            <a:extLst>
              <a:ext uri="{FF2B5EF4-FFF2-40B4-BE49-F238E27FC236}">
                <a16:creationId xmlns:a16="http://schemas.microsoft.com/office/drawing/2014/main" id="{830960B2-2BD2-8748-9B7C-1F5B1C915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03" y="6352773"/>
            <a:ext cx="615211" cy="367441"/>
          </a:xfrm>
          <a:prstGeom prst="rect">
            <a:avLst/>
          </a:prstGeom>
        </p:spPr>
      </p:pic>
      <p:pic>
        <p:nvPicPr>
          <p:cNvPr id="27" name="Picture 26" descr="375px-Dead_mouse.png">
            <a:extLst>
              <a:ext uri="{FF2B5EF4-FFF2-40B4-BE49-F238E27FC236}">
                <a16:creationId xmlns:a16="http://schemas.microsoft.com/office/drawing/2014/main" id="{5F48F673-8CC5-C446-869A-33090A5C4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03" y="5708353"/>
            <a:ext cx="587916" cy="341775"/>
          </a:xfrm>
          <a:prstGeom prst="rect">
            <a:avLst/>
          </a:prstGeom>
        </p:spPr>
      </p:pic>
      <p:pic>
        <p:nvPicPr>
          <p:cNvPr id="28" name="Picture 27" descr="375px-Dead_mouse.png">
            <a:extLst>
              <a:ext uri="{FF2B5EF4-FFF2-40B4-BE49-F238E27FC236}">
                <a16:creationId xmlns:a16="http://schemas.microsoft.com/office/drawing/2014/main" id="{7037FFB9-4889-0C4C-947D-8AA6A4398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03" y="5129407"/>
            <a:ext cx="587916" cy="341775"/>
          </a:xfrm>
          <a:prstGeom prst="rect">
            <a:avLst/>
          </a:prstGeom>
        </p:spPr>
      </p:pic>
      <p:pic>
        <p:nvPicPr>
          <p:cNvPr id="29" name="Picture 28" descr="375px-Dead_mouse.png">
            <a:extLst>
              <a:ext uri="{FF2B5EF4-FFF2-40B4-BE49-F238E27FC236}">
                <a16:creationId xmlns:a16="http://schemas.microsoft.com/office/drawing/2014/main" id="{BF8FE46F-9C38-F74E-A86C-E529611E3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903" y="5453115"/>
            <a:ext cx="587916" cy="341775"/>
          </a:xfrm>
          <a:prstGeom prst="rect">
            <a:avLst/>
          </a:prstGeom>
        </p:spPr>
      </p:pic>
      <p:pic>
        <p:nvPicPr>
          <p:cNvPr id="30" name="Picture 29" descr="365px-LiveMouse.svg.png">
            <a:extLst>
              <a:ext uri="{FF2B5EF4-FFF2-40B4-BE49-F238E27FC236}">
                <a16:creationId xmlns:a16="http://schemas.microsoft.com/office/drawing/2014/main" id="{29AED271-2E7D-1F4F-A3F4-C1F3706A1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96" y="6327911"/>
            <a:ext cx="615211" cy="367441"/>
          </a:xfrm>
          <a:prstGeom prst="rect">
            <a:avLst/>
          </a:prstGeom>
        </p:spPr>
      </p:pic>
      <p:pic>
        <p:nvPicPr>
          <p:cNvPr id="31" name="Picture 30" descr="365px-LiveMouse.svg.png">
            <a:extLst>
              <a:ext uri="{FF2B5EF4-FFF2-40B4-BE49-F238E27FC236}">
                <a16:creationId xmlns:a16="http://schemas.microsoft.com/office/drawing/2014/main" id="{E27918E4-44C6-044B-9FBB-201A4D695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84" y="5471182"/>
            <a:ext cx="615211" cy="367441"/>
          </a:xfrm>
          <a:prstGeom prst="rect">
            <a:avLst/>
          </a:prstGeom>
        </p:spPr>
      </p:pic>
      <p:pic>
        <p:nvPicPr>
          <p:cNvPr id="32" name="Picture 31" descr="365px-LiveMouse.svg.png">
            <a:extLst>
              <a:ext uri="{FF2B5EF4-FFF2-40B4-BE49-F238E27FC236}">
                <a16:creationId xmlns:a16="http://schemas.microsoft.com/office/drawing/2014/main" id="{AA439988-FAC5-8146-AAE8-3F16384F7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84" y="5892583"/>
            <a:ext cx="615211" cy="367441"/>
          </a:xfrm>
          <a:prstGeom prst="rect">
            <a:avLst/>
          </a:prstGeom>
        </p:spPr>
      </p:pic>
      <p:pic>
        <p:nvPicPr>
          <p:cNvPr id="33" name="Picture 32" descr="365px-LiveMouse.svg.png">
            <a:extLst>
              <a:ext uri="{FF2B5EF4-FFF2-40B4-BE49-F238E27FC236}">
                <a16:creationId xmlns:a16="http://schemas.microsoft.com/office/drawing/2014/main" id="{033751E3-A582-7540-9E13-1800B4F65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84" y="5654902"/>
            <a:ext cx="615211" cy="367441"/>
          </a:xfrm>
          <a:prstGeom prst="rect">
            <a:avLst/>
          </a:prstGeom>
        </p:spPr>
      </p:pic>
      <p:pic>
        <p:nvPicPr>
          <p:cNvPr id="34" name="Picture 33" descr="365px-LiveMouse.svg.png">
            <a:extLst>
              <a:ext uri="{FF2B5EF4-FFF2-40B4-BE49-F238E27FC236}">
                <a16:creationId xmlns:a16="http://schemas.microsoft.com/office/drawing/2014/main" id="{88E7A4AA-E9AA-0B43-8CDD-1F63BACC8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84" y="6102840"/>
            <a:ext cx="615211" cy="367441"/>
          </a:xfrm>
          <a:prstGeom prst="rect">
            <a:avLst/>
          </a:prstGeom>
        </p:spPr>
      </p:pic>
      <p:pic>
        <p:nvPicPr>
          <p:cNvPr id="35" name="Picture 34" descr="365px-LiveMouse.svg.png">
            <a:extLst>
              <a:ext uri="{FF2B5EF4-FFF2-40B4-BE49-F238E27FC236}">
                <a16:creationId xmlns:a16="http://schemas.microsoft.com/office/drawing/2014/main" id="{76A34F31-C5E1-0B4D-A3AB-8CAFA9426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84" y="6302000"/>
            <a:ext cx="615211" cy="367441"/>
          </a:xfrm>
          <a:prstGeom prst="rect">
            <a:avLst/>
          </a:prstGeom>
        </p:spPr>
      </p:pic>
      <p:pic>
        <p:nvPicPr>
          <p:cNvPr id="36" name="Picture 35" descr="365px-LiveMouse.svg.png">
            <a:extLst>
              <a:ext uri="{FF2B5EF4-FFF2-40B4-BE49-F238E27FC236}">
                <a16:creationId xmlns:a16="http://schemas.microsoft.com/office/drawing/2014/main" id="{0B72B255-9BAC-234A-9E1F-B20973919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23" y="6026739"/>
            <a:ext cx="615211" cy="367441"/>
          </a:xfrm>
          <a:prstGeom prst="rect">
            <a:avLst/>
          </a:prstGeom>
        </p:spPr>
      </p:pic>
      <p:pic>
        <p:nvPicPr>
          <p:cNvPr id="37" name="Picture 36" descr="365px-LiveMouse.svg.png">
            <a:extLst>
              <a:ext uri="{FF2B5EF4-FFF2-40B4-BE49-F238E27FC236}">
                <a16:creationId xmlns:a16="http://schemas.microsoft.com/office/drawing/2014/main" id="{3E092A1E-68FF-0C4E-9415-FD60922FD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23" y="6289706"/>
            <a:ext cx="615211" cy="367441"/>
          </a:xfrm>
          <a:prstGeom prst="rect">
            <a:avLst/>
          </a:prstGeom>
        </p:spPr>
      </p:pic>
      <p:pic>
        <p:nvPicPr>
          <p:cNvPr id="38" name="Picture 37" descr="365px-LiveMouse.svg.png">
            <a:extLst>
              <a:ext uri="{FF2B5EF4-FFF2-40B4-BE49-F238E27FC236}">
                <a16:creationId xmlns:a16="http://schemas.microsoft.com/office/drawing/2014/main" id="{4E115734-A321-FC4B-9976-40483AFAB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81" y="5944513"/>
            <a:ext cx="615211" cy="367441"/>
          </a:xfrm>
          <a:prstGeom prst="rect">
            <a:avLst/>
          </a:prstGeom>
        </p:spPr>
      </p:pic>
      <p:pic>
        <p:nvPicPr>
          <p:cNvPr id="39" name="Picture 38" descr="365px-LiveMouse.svg.png">
            <a:extLst>
              <a:ext uri="{FF2B5EF4-FFF2-40B4-BE49-F238E27FC236}">
                <a16:creationId xmlns:a16="http://schemas.microsoft.com/office/drawing/2014/main" id="{A2348BB2-C915-664A-BAA4-B6D6D7A6F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81" y="5706832"/>
            <a:ext cx="615211" cy="367441"/>
          </a:xfrm>
          <a:prstGeom prst="rect">
            <a:avLst/>
          </a:prstGeom>
        </p:spPr>
      </p:pic>
      <p:pic>
        <p:nvPicPr>
          <p:cNvPr id="40" name="Picture 39" descr="365px-LiveMouse.svg.png">
            <a:extLst>
              <a:ext uri="{FF2B5EF4-FFF2-40B4-BE49-F238E27FC236}">
                <a16:creationId xmlns:a16="http://schemas.microsoft.com/office/drawing/2014/main" id="{07478D8B-1A8C-574C-AFFF-90A192A29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81" y="6154770"/>
            <a:ext cx="615211" cy="367441"/>
          </a:xfrm>
          <a:prstGeom prst="rect">
            <a:avLst/>
          </a:prstGeom>
        </p:spPr>
      </p:pic>
      <p:pic>
        <p:nvPicPr>
          <p:cNvPr id="41" name="Picture 40" descr="365px-LiveMouse.svg.png">
            <a:extLst>
              <a:ext uri="{FF2B5EF4-FFF2-40B4-BE49-F238E27FC236}">
                <a16:creationId xmlns:a16="http://schemas.microsoft.com/office/drawing/2014/main" id="{78FFCBA6-C605-A44B-9349-BCD25E0CA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81" y="6353930"/>
            <a:ext cx="615211" cy="367441"/>
          </a:xfrm>
          <a:prstGeom prst="rect">
            <a:avLst/>
          </a:prstGeom>
        </p:spPr>
      </p:pic>
      <p:pic>
        <p:nvPicPr>
          <p:cNvPr id="42" name="Picture 41" descr="375px-Dead_mouse.png">
            <a:extLst>
              <a:ext uri="{FF2B5EF4-FFF2-40B4-BE49-F238E27FC236}">
                <a16:creationId xmlns:a16="http://schemas.microsoft.com/office/drawing/2014/main" id="{8DF06816-2EB9-5A40-82C7-4FE6C855F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96" y="6081097"/>
            <a:ext cx="587916" cy="341775"/>
          </a:xfrm>
          <a:prstGeom prst="rect">
            <a:avLst/>
          </a:prstGeom>
        </p:spPr>
      </p:pic>
      <p:pic>
        <p:nvPicPr>
          <p:cNvPr id="43" name="Picture 42" descr="375px-Dead_mouse.png">
            <a:extLst>
              <a:ext uri="{FF2B5EF4-FFF2-40B4-BE49-F238E27FC236}">
                <a16:creationId xmlns:a16="http://schemas.microsoft.com/office/drawing/2014/main" id="{932FDCDC-E824-8945-AA96-49800CCFE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96" y="5617720"/>
            <a:ext cx="587916" cy="341775"/>
          </a:xfrm>
          <a:prstGeom prst="rect">
            <a:avLst/>
          </a:prstGeom>
        </p:spPr>
      </p:pic>
      <p:pic>
        <p:nvPicPr>
          <p:cNvPr id="44" name="Picture 43" descr="375px-Dead_mouse.png">
            <a:extLst>
              <a:ext uri="{FF2B5EF4-FFF2-40B4-BE49-F238E27FC236}">
                <a16:creationId xmlns:a16="http://schemas.microsoft.com/office/drawing/2014/main" id="{8543B78B-5C1F-4449-97E1-6C000601B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96" y="5842567"/>
            <a:ext cx="587916" cy="341775"/>
          </a:xfrm>
          <a:prstGeom prst="rect">
            <a:avLst/>
          </a:prstGeom>
        </p:spPr>
      </p:pic>
      <p:pic>
        <p:nvPicPr>
          <p:cNvPr id="45" name="Picture 44" descr="375px-Dead_mouse.png">
            <a:extLst>
              <a:ext uri="{FF2B5EF4-FFF2-40B4-BE49-F238E27FC236}">
                <a16:creationId xmlns:a16="http://schemas.microsoft.com/office/drawing/2014/main" id="{8B3BA088-90FD-CD4E-B492-9BEB0FFFA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96" y="5158199"/>
            <a:ext cx="587916" cy="341775"/>
          </a:xfrm>
          <a:prstGeom prst="rect">
            <a:avLst/>
          </a:prstGeom>
        </p:spPr>
      </p:pic>
      <p:pic>
        <p:nvPicPr>
          <p:cNvPr id="46" name="Picture 45" descr="375px-Dead_mouse.png">
            <a:extLst>
              <a:ext uri="{FF2B5EF4-FFF2-40B4-BE49-F238E27FC236}">
                <a16:creationId xmlns:a16="http://schemas.microsoft.com/office/drawing/2014/main" id="{EE863682-CC6D-1D4F-96CF-FAA17CBC5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96" y="5396643"/>
            <a:ext cx="587916" cy="341775"/>
          </a:xfrm>
          <a:prstGeom prst="rect">
            <a:avLst/>
          </a:prstGeom>
        </p:spPr>
      </p:pic>
      <p:pic>
        <p:nvPicPr>
          <p:cNvPr id="47" name="Picture 46" descr="375px-Dead_mouse.png">
            <a:extLst>
              <a:ext uri="{FF2B5EF4-FFF2-40B4-BE49-F238E27FC236}">
                <a16:creationId xmlns:a16="http://schemas.microsoft.com/office/drawing/2014/main" id="{7E209DE7-334A-7C4D-B584-AB842B3AA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79" y="5208143"/>
            <a:ext cx="587916" cy="341775"/>
          </a:xfrm>
          <a:prstGeom prst="rect">
            <a:avLst/>
          </a:prstGeom>
        </p:spPr>
      </p:pic>
      <p:pic>
        <p:nvPicPr>
          <p:cNvPr id="48" name="Picture 47" descr="375px-Dead_mouse.png">
            <a:extLst>
              <a:ext uri="{FF2B5EF4-FFF2-40B4-BE49-F238E27FC236}">
                <a16:creationId xmlns:a16="http://schemas.microsoft.com/office/drawing/2014/main" id="{A60F102B-FE50-FE45-8456-01D9F9D90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81" y="5211967"/>
            <a:ext cx="587916" cy="341775"/>
          </a:xfrm>
          <a:prstGeom prst="rect">
            <a:avLst/>
          </a:prstGeom>
        </p:spPr>
      </p:pic>
      <p:pic>
        <p:nvPicPr>
          <p:cNvPr id="49" name="Picture 48" descr="375px-Dead_mouse.png">
            <a:extLst>
              <a:ext uri="{FF2B5EF4-FFF2-40B4-BE49-F238E27FC236}">
                <a16:creationId xmlns:a16="http://schemas.microsoft.com/office/drawing/2014/main" id="{13838278-5526-9446-9086-063818474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23" y="5569834"/>
            <a:ext cx="587916" cy="341775"/>
          </a:xfrm>
          <a:prstGeom prst="rect">
            <a:avLst/>
          </a:prstGeom>
        </p:spPr>
      </p:pic>
      <p:pic>
        <p:nvPicPr>
          <p:cNvPr id="50" name="Picture 49" descr="375px-Dead_mouse.png">
            <a:extLst>
              <a:ext uri="{FF2B5EF4-FFF2-40B4-BE49-F238E27FC236}">
                <a16:creationId xmlns:a16="http://schemas.microsoft.com/office/drawing/2014/main" id="{007C37DB-72F1-264E-9AB0-5C350F2AB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23" y="5794681"/>
            <a:ext cx="587916" cy="341775"/>
          </a:xfrm>
          <a:prstGeom prst="rect">
            <a:avLst/>
          </a:prstGeom>
        </p:spPr>
      </p:pic>
      <p:pic>
        <p:nvPicPr>
          <p:cNvPr id="51" name="Picture 50" descr="375px-Dead_mouse.png">
            <a:extLst>
              <a:ext uri="{FF2B5EF4-FFF2-40B4-BE49-F238E27FC236}">
                <a16:creationId xmlns:a16="http://schemas.microsoft.com/office/drawing/2014/main" id="{E6FEE6D4-C2C5-EC44-92D0-72FA9F1D7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23" y="5110313"/>
            <a:ext cx="587916" cy="341775"/>
          </a:xfrm>
          <a:prstGeom prst="rect">
            <a:avLst/>
          </a:prstGeom>
        </p:spPr>
      </p:pic>
      <p:pic>
        <p:nvPicPr>
          <p:cNvPr id="52" name="Picture 51" descr="375px-Dead_mouse.png">
            <a:extLst>
              <a:ext uri="{FF2B5EF4-FFF2-40B4-BE49-F238E27FC236}">
                <a16:creationId xmlns:a16="http://schemas.microsoft.com/office/drawing/2014/main" id="{3899ADE6-810D-CC4B-B8AA-746AE4F0D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23" y="5348757"/>
            <a:ext cx="587916" cy="341775"/>
          </a:xfrm>
          <a:prstGeom prst="rect">
            <a:avLst/>
          </a:prstGeom>
        </p:spPr>
      </p:pic>
      <p:pic>
        <p:nvPicPr>
          <p:cNvPr id="53" name="Picture 52" descr="375px-Dead_mouse.png">
            <a:extLst>
              <a:ext uri="{FF2B5EF4-FFF2-40B4-BE49-F238E27FC236}">
                <a16:creationId xmlns:a16="http://schemas.microsoft.com/office/drawing/2014/main" id="{700AC6F7-BC94-D342-B786-F28C3AA9C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81" y="5474410"/>
            <a:ext cx="587916" cy="34177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98EB620-ABC5-444E-8DAF-170AC33F2C8B}"/>
              </a:ext>
            </a:extLst>
          </p:cNvPr>
          <p:cNvSpPr/>
          <p:nvPr/>
        </p:nvSpPr>
        <p:spPr>
          <a:xfrm>
            <a:off x="7889496" y="5032130"/>
            <a:ext cx="685827" cy="168808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85E246-65C7-E142-851D-F9478617B0EF}"/>
              </a:ext>
            </a:extLst>
          </p:cNvPr>
          <p:cNvSpPr/>
          <p:nvPr/>
        </p:nvSpPr>
        <p:spPr>
          <a:xfrm>
            <a:off x="7045396" y="5033287"/>
            <a:ext cx="685827" cy="1688084"/>
          </a:xfrm>
          <a:prstGeom prst="rect">
            <a:avLst/>
          </a:prstGeom>
          <a:noFill/>
          <a:ln w="28575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CA5919-B71F-874A-9C40-38CAB4DE7207}"/>
              </a:ext>
            </a:extLst>
          </p:cNvPr>
          <p:cNvSpPr/>
          <p:nvPr/>
        </p:nvSpPr>
        <p:spPr>
          <a:xfrm>
            <a:off x="6271323" y="5033287"/>
            <a:ext cx="685827" cy="1688084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40CED0-D154-F244-8370-A39A64442DAC}"/>
              </a:ext>
            </a:extLst>
          </p:cNvPr>
          <p:cNvSpPr/>
          <p:nvPr/>
        </p:nvSpPr>
        <p:spPr>
          <a:xfrm>
            <a:off x="5195095" y="5033287"/>
            <a:ext cx="685827" cy="1688084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E9F551-2B4F-6E46-8A52-07468AAE96D3}"/>
              </a:ext>
            </a:extLst>
          </p:cNvPr>
          <p:cNvSpPr/>
          <p:nvPr/>
        </p:nvSpPr>
        <p:spPr>
          <a:xfrm>
            <a:off x="4163181" y="5017535"/>
            <a:ext cx="685827" cy="1688084"/>
          </a:xfrm>
          <a:prstGeom prst="rect">
            <a:avLst/>
          </a:prstGeom>
          <a:noFill/>
          <a:ln w="28575" cmpd="sng">
            <a:solidFill>
              <a:srgbClr val="D6D60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CEB779-B394-384B-B56F-F99DDCB23F6B}"/>
              </a:ext>
            </a:extLst>
          </p:cNvPr>
          <p:cNvSpPr/>
          <p:nvPr/>
        </p:nvSpPr>
        <p:spPr>
          <a:xfrm>
            <a:off x="3166356" y="5017535"/>
            <a:ext cx="685827" cy="1688084"/>
          </a:xfrm>
          <a:prstGeom prst="rect">
            <a:avLst/>
          </a:prstGeom>
          <a:noFill/>
          <a:ln w="28575" cmpd="sng">
            <a:solidFill>
              <a:srgbClr val="F7964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7BB5005-22F2-5745-B389-5679565FC17E}"/>
              </a:ext>
            </a:extLst>
          </p:cNvPr>
          <p:cNvSpPr/>
          <p:nvPr/>
        </p:nvSpPr>
        <p:spPr>
          <a:xfrm>
            <a:off x="2369217" y="5033391"/>
            <a:ext cx="685827" cy="168808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DF35D9-C0FF-D741-A97F-4196D5352D4B}"/>
              </a:ext>
            </a:extLst>
          </p:cNvPr>
          <p:cNvSpPr txBox="1"/>
          <p:nvPr/>
        </p:nvSpPr>
        <p:spPr>
          <a:xfrm>
            <a:off x="3453450" y="589521"/>
            <a:ext cx="3735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And these are their shapes for the</a:t>
            </a:r>
          </a:p>
          <a:p>
            <a:pPr algn="ctr"/>
            <a:r>
              <a:rPr lang="en-US" dirty="0"/>
              <a:t>seven possible outcomes of an </a:t>
            </a:r>
          </a:p>
          <a:p>
            <a:pPr algn="ctr"/>
            <a:r>
              <a:rPr lang="en-US" dirty="0"/>
              <a:t>experimental arm with six individuals:</a:t>
            </a:r>
          </a:p>
        </p:txBody>
      </p:sp>
    </p:spTree>
    <p:extLst>
      <p:ext uri="{BB962C8B-B14F-4D97-AF65-F5344CB8AC3E}">
        <p14:creationId xmlns:p14="http://schemas.microsoft.com/office/powerpoint/2010/main" val="1219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1A528F6-21B5-8144-9E69-74FEAEFE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 new antibiotic</a:t>
            </a:r>
          </a:p>
        </p:txBody>
      </p:sp>
      <p:pic>
        <p:nvPicPr>
          <p:cNvPr id="13" name="Picture 12" descr="Screen Shot 2015-03-18 at 9.33.06 AM.png">
            <a:extLst>
              <a:ext uri="{FF2B5EF4-FFF2-40B4-BE49-F238E27FC236}">
                <a16:creationId xmlns:a16="http://schemas.microsoft.com/office/drawing/2014/main" id="{B11D9E8A-989B-5944-8390-F0A7DE64F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94"/>
          <a:stretch/>
        </p:blipFill>
        <p:spPr>
          <a:xfrm>
            <a:off x="5717487" y="903165"/>
            <a:ext cx="5960189" cy="57207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2229F9-8781-BB4E-85A6-93117D3BCD1E}"/>
              </a:ext>
            </a:extLst>
          </p:cNvPr>
          <p:cNvSpPr txBox="1"/>
          <p:nvPr/>
        </p:nvSpPr>
        <p:spPr>
          <a:xfrm>
            <a:off x="7334345" y="402989"/>
            <a:ext cx="326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Ling et al. Nature 517:455 (2015)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07A1A-8E39-3F48-8BC6-1F8BCC39F8A1}"/>
              </a:ext>
            </a:extLst>
          </p:cNvPr>
          <p:cNvSpPr txBox="1"/>
          <p:nvPr/>
        </p:nvSpPr>
        <p:spPr>
          <a:xfrm>
            <a:off x="10396477" y="5923609"/>
            <a:ext cx="14152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Teixobactin</a:t>
            </a:r>
            <a:endParaRPr lang="en-US" dirty="0"/>
          </a:p>
          <a:p>
            <a:r>
              <a:rPr lang="en-US" dirty="0"/>
              <a:t>(mg per kg)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3EB6-4E94-7B45-85E8-8D1731D299E1}"/>
              </a:ext>
            </a:extLst>
          </p:cNvPr>
          <p:cNvSpPr txBox="1"/>
          <p:nvPr/>
        </p:nvSpPr>
        <p:spPr>
          <a:xfrm>
            <a:off x="8174817" y="5977606"/>
            <a:ext cx="15837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Vancomycin</a:t>
            </a:r>
            <a:endParaRPr lang="en-US" dirty="0"/>
          </a:p>
          <a:p>
            <a:r>
              <a:rPr lang="en-US" dirty="0"/>
              <a:t>(mg per kg)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AF692E-5021-4946-A1B6-69838919E44B}"/>
              </a:ext>
            </a:extLst>
          </p:cNvPr>
          <p:cNvSpPr txBox="1"/>
          <p:nvPr/>
        </p:nvSpPr>
        <p:spPr>
          <a:xfrm>
            <a:off x="514324" y="2184234"/>
            <a:ext cx="5703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paper announced the discovery</a:t>
            </a:r>
          </a:p>
          <a:p>
            <a:r>
              <a:rPr lang="en-US" sz="2400" dirty="0"/>
              <a:t>of a new polypeptide antibiotic (</a:t>
            </a:r>
            <a:r>
              <a:rPr lang="en-US" sz="2400" dirty="0" err="1"/>
              <a:t>tiexobactin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r>
              <a:rPr lang="en-US" sz="2400" dirty="0"/>
              <a:t>Mice were given a lethal infection, and</a:t>
            </a:r>
          </a:p>
          <a:p>
            <a:r>
              <a:rPr lang="en-US" sz="2400" dirty="0"/>
              <a:t>then treated with two antibiotics at </a:t>
            </a:r>
          </a:p>
          <a:p>
            <a:r>
              <a:rPr lang="en-US" sz="2400" dirty="0"/>
              <a:t>different doses.</a:t>
            </a:r>
          </a:p>
          <a:p>
            <a:endParaRPr lang="en-US" sz="2400" dirty="0"/>
          </a:p>
          <a:p>
            <a:r>
              <a:rPr lang="en-US" sz="2400" dirty="0"/>
              <a:t>Something about the graph is funny.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FE3D7B-CF57-ED4A-B760-15E00A7FB76A}"/>
              </a:ext>
            </a:extLst>
          </p:cNvPr>
          <p:cNvCxnSpPr/>
          <p:nvPr/>
        </p:nvCxnSpPr>
        <p:spPr>
          <a:xfrm flipH="1">
            <a:off x="7363920" y="1441552"/>
            <a:ext cx="16433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7A6847-0F94-244E-BD15-283E57D94C0D}"/>
              </a:ext>
            </a:extLst>
          </p:cNvPr>
          <p:cNvCxnSpPr>
            <a:cxnSpLocks/>
          </p:cNvCxnSpPr>
          <p:nvPr/>
        </p:nvCxnSpPr>
        <p:spPr>
          <a:xfrm flipH="1">
            <a:off x="7363920" y="2729893"/>
            <a:ext cx="32351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57592C-6ADC-2C4C-9542-04022998C6CA}"/>
              </a:ext>
            </a:extLst>
          </p:cNvPr>
          <p:cNvCxnSpPr>
            <a:cxnSpLocks/>
          </p:cNvCxnSpPr>
          <p:nvPr/>
        </p:nvCxnSpPr>
        <p:spPr>
          <a:xfrm flipH="1">
            <a:off x="7334345" y="4613223"/>
            <a:ext cx="10451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D95A65-04C9-C540-A6CB-9A61BD55BA29}"/>
              </a:ext>
            </a:extLst>
          </p:cNvPr>
          <p:cNvCxnSpPr>
            <a:cxnSpLocks/>
          </p:cNvCxnSpPr>
          <p:nvPr/>
        </p:nvCxnSpPr>
        <p:spPr>
          <a:xfrm flipH="1">
            <a:off x="7334345" y="3963190"/>
            <a:ext cx="2813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97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1BD7-13D7-5542-946A-5E000AC5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biased top</a:t>
            </a:r>
          </a:p>
        </p:txBody>
      </p:sp>
      <p:pic>
        <p:nvPicPr>
          <p:cNvPr id="5" name="Content Placeholder 4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5B234A5C-7344-C745-894C-E9CF3B554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6191" y="0"/>
            <a:ext cx="1991629" cy="224058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BAB31B-6DAB-6D41-97A4-A56F1849D501}"/>
              </a:ext>
            </a:extLst>
          </p:cNvPr>
          <p:cNvSpPr/>
          <p:nvPr/>
        </p:nvSpPr>
        <p:spPr>
          <a:xfrm>
            <a:off x="570287" y="2113310"/>
            <a:ext cx="456509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" pitchFamily="2" charset="0"/>
              </a:rPr>
              <a:t>200 spins of a four-sided top.  </a:t>
            </a:r>
          </a:p>
          <a:p>
            <a:r>
              <a:rPr lang="en-US" sz="2800" dirty="0">
                <a:latin typeface="Times" pitchFamily="2" charset="0"/>
              </a:rPr>
              <a:t>Outcome A:       1</a:t>
            </a:r>
          </a:p>
          <a:p>
            <a:r>
              <a:rPr lang="en-US" sz="2800" dirty="0">
                <a:latin typeface="Times" pitchFamily="2" charset="0"/>
              </a:rPr>
              <a:t>Outcome B:     34       </a:t>
            </a:r>
          </a:p>
          <a:p>
            <a:r>
              <a:rPr lang="en-US" sz="2800" dirty="0">
                <a:latin typeface="Times" pitchFamily="2" charset="0"/>
              </a:rPr>
              <a:t>Outcome C:     87</a:t>
            </a:r>
          </a:p>
          <a:p>
            <a:r>
              <a:rPr lang="en-US" sz="2800" dirty="0">
                <a:latin typeface="Times" pitchFamily="2" charset="0"/>
              </a:rPr>
              <a:t>Outcome D:     78 </a:t>
            </a:r>
          </a:p>
        </p:txBody>
      </p:sp>
    </p:spTree>
    <p:extLst>
      <p:ext uri="{BB962C8B-B14F-4D97-AF65-F5344CB8AC3E}">
        <p14:creationId xmlns:p14="http://schemas.microsoft.com/office/powerpoint/2010/main" val="2508393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rg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4980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4FDC32-6541-E542-8CBC-E19C4358138E}"/>
              </a:ext>
            </a:extLst>
          </p:cNvPr>
          <p:cNvSpPr/>
          <p:nvPr/>
        </p:nvSpPr>
        <p:spPr>
          <a:xfrm>
            <a:off x="5257800" y="49615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www.npr.org</a:t>
            </a:r>
            <a:r>
              <a:rPr lang="en-US" dirty="0"/>
              <a:t>/sections/</a:t>
            </a:r>
            <a:r>
              <a:rPr lang="en-US" dirty="0" err="1"/>
              <a:t>itsallpolitics</a:t>
            </a:r>
            <a:r>
              <a:rPr lang="en-US" dirty="0"/>
              <a:t>/2015/05/29/410524780/the-</a:t>
            </a:r>
            <a:r>
              <a:rPr lang="en-US" dirty="0" err="1"/>
              <a:t>gop</a:t>
            </a:r>
            <a:r>
              <a:rPr lang="en-US" dirty="0"/>
              <a:t>-has-an-overcrowded-debate-problem</a:t>
            </a:r>
          </a:p>
        </p:txBody>
      </p:sp>
    </p:spTree>
    <p:extLst>
      <p:ext uri="{BB962C8B-B14F-4D97-AF65-F5344CB8AC3E}">
        <p14:creationId xmlns:p14="http://schemas.microsoft.com/office/powerpoint/2010/main" val="1622019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rg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" y="1301239"/>
            <a:ext cx="6619687" cy="51298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61863" y="1981689"/>
            <a:ext cx="4291937" cy="3752726"/>
          </a:xfrm>
          <a:prstGeom prst="rect">
            <a:avLst/>
          </a:prstGeom>
          <a:solidFill>
            <a:srgbClr val="FFFF00"/>
          </a:solidFill>
          <a:ln>
            <a:solidFill>
              <a:srgbClr val="A6C4D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Proportions have been rounded.</a:t>
            </a:r>
          </a:p>
          <a:p>
            <a:pPr marL="457200" indent="-457200" algn="ctr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Error bars are symmetrical, clipped at zero</a:t>
            </a:r>
          </a:p>
          <a:p>
            <a:pPr marL="457200" indent="-457200" algn="ctr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Error bars are independent of point estimates!</a:t>
            </a:r>
          </a:p>
        </p:txBody>
      </p:sp>
      <p:sp>
        <p:nvSpPr>
          <p:cNvPr id="7" name="Rectangle 6"/>
          <p:cNvSpPr/>
          <p:nvPr/>
        </p:nvSpPr>
        <p:spPr>
          <a:xfrm>
            <a:off x="4280935" y="62116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In essence, the error bars are inappropriate. </a:t>
            </a:r>
          </a:p>
        </p:txBody>
      </p:sp>
    </p:spTree>
    <p:extLst>
      <p:ext uri="{BB962C8B-B14F-4D97-AF65-F5344CB8AC3E}">
        <p14:creationId xmlns:p14="http://schemas.microsoft.com/office/powerpoint/2010/main" val="2191655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1BD7-13D7-5542-946A-5E000AC5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biased top</a:t>
            </a:r>
          </a:p>
        </p:txBody>
      </p:sp>
      <p:pic>
        <p:nvPicPr>
          <p:cNvPr id="5" name="Content Placeholder 4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5B234A5C-7344-C745-894C-E9CF3B554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6191" y="0"/>
            <a:ext cx="1991629" cy="224058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BAB31B-6DAB-6D41-97A4-A56F1849D501}"/>
              </a:ext>
            </a:extLst>
          </p:cNvPr>
          <p:cNvSpPr/>
          <p:nvPr/>
        </p:nvSpPr>
        <p:spPr>
          <a:xfrm>
            <a:off x="570287" y="2113310"/>
            <a:ext cx="10451387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" pitchFamily="2" charset="0"/>
              </a:rPr>
              <a:t>200 spins of a four-sided top.  </a:t>
            </a:r>
          </a:p>
          <a:p>
            <a:r>
              <a:rPr lang="en-US" sz="2800" dirty="0">
                <a:latin typeface="Times" pitchFamily="2" charset="0"/>
              </a:rPr>
              <a:t>Outcome A:       1      Here be dragons</a:t>
            </a:r>
          </a:p>
          <a:p>
            <a:r>
              <a:rPr lang="en-US" sz="2800" dirty="0">
                <a:latin typeface="Times" pitchFamily="2" charset="0"/>
              </a:rPr>
              <a:t>Outcome B:     34      0.17± 1.96 * S.E.M.      </a:t>
            </a:r>
          </a:p>
          <a:p>
            <a:r>
              <a:rPr lang="en-US" sz="2800" dirty="0">
                <a:latin typeface="Times" pitchFamily="2" charset="0"/>
              </a:rPr>
              <a:t>Outcome C:     87      0.435 ±1.96 *S.E.M.</a:t>
            </a:r>
          </a:p>
          <a:p>
            <a:r>
              <a:rPr lang="en-US" sz="2800" dirty="0">
                <a:latin typeface="Times" pitchFamily="2" charset="0"/>
              </a:rPr>
              <a:t>Outcome D:     78      0.39 ± 1.96*S.E.M.</a:t>
            </a:r>
          </a:p>
          <a:p>
            <a:r>
              <a:rPr lang="en-US" sz="2800" dirty="0">
                <a:latin typeface="Times" pitchFamily="2" charset="0"/>
              </a:rPr>
              <a:t>Outcome NOT A :    199/200   ( can’t use Standard Error on the Mean!)</a:t>
            </a:r>
          </a:p>
          <a:p>
            <a:endParaRPr lang="en-US" sz="28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506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1BD7-13D7-5542-946A-5E000AC5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biased top</a:t>
            </a:r>
          </a:p>
        </p:txBody>
      </p:sp>
      <p:pic>
        <p:nvPicPr>
          <p:cNvPr id="5" name="Content Placeholder 4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5B234A5C-7344-C745-894C-E9CF3B554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1585" y="72577"/>
            <a:ext cx="1991629" cy="224058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BAB31B-6DAB-6D41-97A4-A56F1849D501}"/>
              </a:ext>
            </a:extLst>
          </p:cNvPr>
          <p:cNvSpPr/>
          <p:nvPr/>
        </p:nvSpPr>
        <p:spPr>
          <a:xfrm>
            <a:off x="168843" y="1690688"/>
            <a:ext cx="465486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" pitchFamily="2" charset="0"/>
              </a:rPr>
              <a:t>200 spins of a four-sided top.   </a:t>
            </a:r>
          </a:p>
          <a:p>
            <a:r>
              <a:rPr lang="en-US" sz="2800" dirty="0">
                <a:latin typeface="Times" pitchFamily="2" charset="0"/>
              </a:rPr>
              <a:t>     1</a:t>
            </a:r>
          </a:p>
          <a:p>
            <a:r>
              <a:rPr lang="en-US" sz="2800" dirty="0">
                <a:latin typeface="Times" pitchFamily="2" charset="0"/>
              </a:rPr>
              <a:t>   34</a:t>
            </a:r>
          </a:p>
          <a:p>
            <a:r>
              <a:rPr lang="en-US" sz="2800" dirty="0">
                <a:latin typeface="Times" pitchFamily="2" charset="0"/>
              </a:rPr>
              <a:t>   87</a:t>
            </a:r>
          </a:p>
          <a:p>
            <a:r>
              <a:rPr lang="en-US" sz="2800" dirty="0">
                <a:latin typeface="Times" pitchFamily="2" charset="0"/>
              </a:rPr>
              <a:t>   78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780774-5BB8-0841-B2E8-CDA83AB16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31" y="2091573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0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1A528F6-21B5-8144-9E69-74FEAEFE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 new antibiotic</a:t>
            </a:r>
          </a:p>
        </p:txBody>
      </p:sp>
      <p:pic>
        <p:nvPicPr>
          <p:cNvPr id="13" name="Picture 12" descr="Screen Shot 2015-03-18 at 9.33.06 AM.png">
            <a:extLst>
              <a:ext uri="{FF2B5EF4-FFF2-40B4-BE49-F238E27FC236}">
                <a16:creationId xmlns:a16="http://schemas.microsoft.com/office/drawing/2014/main" id="{B11D9E8A-989B-5944-8390-F0A7DE64F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94"/>
          <a:stretch/>
        </p:blipFill>
        <p:spPr>
          <a:xfrm>
            <a:off x="6391845" y="2154685"/>
            <a:ext cx="4589909" cy="44055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2229F9-8781-BB4E-85A6-93117D3BCD1E}"/>
              </a:ext>
            </a:extLst>
          </p:cNvPr>
          <p:cNvSpPr txBox="1"/>
          <p:nvPr/>
        </p:nvSpPr>
        <p:spPr>
          <a:xfrm>
            <a:off x="7717031" y="1601495"/>
            <a:ext cx="326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Ling et al. Nature 517:455 (2015)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07A1A-8E39-3F48-8BC6-1F8BCC39F8A1}"/>
              </a:ext>
            </a:extLst>
          </p:cNvPr>
          <p:cNvSpPr txBox="1"/>
          <p:nvPr/>
        </p:nvSpPr>
        <p:spPr>
          <a:xfrm>
            <a:off x="9740652" y="5975112"/>
            <a:ext cx="14152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Teixobactin</a:t>
            </a:r>
            <a:endParaRPr lang="en-US" dirty="0"/>
          </a:p>
          <a:p>
            <a:r>
              <a:rPr lang="en-US" dirty="0"/>
              <a:t>(mg per kg)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B3EB6-4E94-7B45-85E8-8D1731D299E1}"/>
              </a:ext>
            </a:extLst>
          </p:cNvPr>
          <p:cNvSpPr txBox="1"/>
          <p:nvPr/>
        </p:nvSpPr>
        <p:spPr>
          <a:xfrm>
            <a:off x="8332978" y="5977336"/>
            <a:ext cx="14076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Vancomycin</a:t>
            </a:r>
            <a:endParaRPr lang="en-US" dirty="0"/>
          </a:p>
          <a:p>
            <a:r>
              <a:rPr lang="en-US" dirty="0"/>
              <a:t>(mg per kg)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AF692E-5021-4946-A1B6-69838919E44B}"/>
              </a:ext>
            </a:extLst>
          </p:cNvPr>
          <p:cNvSpPr txBox="1"/>
          <p:nvPr/>
        </p:nvSpPr>
        <p:spPr>
          <a:xfrm>
            <a:off x="514324" y="2184234"/>
            <a:ext cx="57033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paper announced the discovery</a:t>
            </a:r>
          </a:p>
          <a:p>
            <a:r>
              <a:rPr lang="en-US" sz="2400" dirty="0"/>
              <a:t>of a new polypeptide antibiotic (</a:t>
            </a:r>
            <a:r>
              <a:rPr lang="en-US" sz="2400" dirty="0" err="1"/>
              <a:t>tiexobactin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r>
              <a:rPr lang="en-US" sz="2400" dirty="0"/>
              <a:t>Mice were given a lethal infection, and</a:t>
            </a:r>
          </a:p>
          <a:p>
            <a:r>
              <a:rPr lang="en-US" sz="2400" dirty="0"/>
              <a:t>then treated with two antibiotics at </a:t>
            </a:r>
          </a:p>
          <a:p>
            <a:r>
              <a:rPr lang="en-US" sz="2400" dirty="0"/>
              <a:t>different doses.</a:t>
            </a:r>
          </a:p>
          <a:p>
            <a:endParaRPr lang="en-US" sz="2400" dirty="0"/>
          </a:p>
          <a:p>
            <a:r>
              <a:rPr lang="en-US" sz="2400" dirty="0"/>
              <a:t>Something about the graph is funny.</a:t>
            </a:r>
          </a:p>
          <a:p>
            <a:endParaRPr lang="en-US" sz="2400" dirty="0"/>
          </a:p>
          <a:p>
            <a:r>
              <a:rPr lang="en-US" sz="2400" dirty="0"/>
              <a:t>All of the bars are multiples of 1/6.</a:t>
            </a:r>
          </a:p>
          <a:p>
            <a:r>
              <a:rPr lang="en-US" sz="2400" dirty="0"/>
              <a:t>Read the fine print..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1AC1F9-8B19-BB4F-8DBE-25E7466368C6}"/>
              </a:ext>
            </a:extLst>
          </p:cNvPr>
          <p:cNvCxnSpPr/>
          <p:nvPr/>
        </p:nvCxnSpPr>
        <p:spPr>
          <a:xfrm flipH="1">
            <a:off x="7612361" y="2552818"/>
            <a:ext cx="16433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6BE7A1-6D4B-A744-A37A-33DCA809FCBC}"/>
              </a:ext>
            </a:extLst>
          </p:cNvPr>
          <p:cNvCxnSpPr/>
          <p:nvPr/>
        </p:nvCxnSpPr>
        <p:spPr>
          <a:xfrm flipH="1">
            <a:off x="7582786" y="3556346"/>
            <a:ext cx="26862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D3FAEF-B952-3149-9C5D-496A5F4E93F1}"/>
              </a:ext>
            </a:extLst>
          </p:cNvPr>
          <p:cNvCxnSpPr/>
          <p:nvPr/>
        </p:nvCxnSpPr>
        <p:spPr>
          <a:xfrm flipH="1">
            <a:off x="7582786" y="4540266"/>
            <a:ext cx="22133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E47E18-865C-C849-9C57-FD74D179E9C2}"/>
              </a:ext>
            </a:extLst>
          </p:cNvPr>
          <p:cNvCxnSpPr/>
          <p:nvPr/>
        </p:nvCxnSpPr>
        <p:spPr>
          <a:xfrm flipH="1">
            <a:off x="7582786" y="5034534"/>
            <a:ext cx="12134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2E42A9-8BC2-3245-82BF-DDC7356A5EEE}"/>
              </a:ext>
            </a:extLst>
          </p:cNvPr>
          <p:cNvCxnSpPr/>
          <p:nvPr/>
        </p:nvCxnSpPr>
        <p:spPr>
          <a:xfrm flipH="1">
            <a:off x="7582786" y="5474763"/>
            <a:ext cx="364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9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75px-Dead_mouse.png">
            <a:extLst>
              <a:ext uri="{FF2B5EF4-FFF2-40B4-BE49-F238E27FC236}">
                <a16:creationId xmlns:a16="http://schemas.microsoft.com/office/drawing/2014/main" id="{035AFB99-28EB-9B4F-8321-0DD35C302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43" y="4395769"/>
            <a:ext cx="587916" cy="341775"/>
          </a:xfrm>
          <a:prstGeom prst="rect">
            <a:avLst/>
          </a:prstGeom>
        </p:spPr>
      </p:pic>
      <p:pic>
        <p:nvPicPr>
          <p:cNvPr id="7" name="Picture 6" descr="375px-Dead_mouse.png">
            <a:extLst>
              <a:ext uri="{FF2B5EF4-FFF2-40B4-BE49-F238E27FC236}">
                <a16:creationId xmlns:a16="http://schemas.microsoft.com/office/drawing/2014/main" id="{44AB2258-8A0A-7345-A3DF-1D41DBD1C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43" y="3932392"/>
            <a:ext cx="587916" cy="341775"/>
          </a:xfrm>
          <a:prstGeom prst="rect">
            <a:avLst/>
          </a:prstGeom>
        </p:spPr>
      </p:pic>
      <p:pic>
        <p:nvPicPr>
          <p:cNvPr id="8" name="Picture 7" descr="375px-Dead_mouse.png">
            <a:extLst>
              <a:ext uri="{FF2B5EF4-FFF2-40B4-BE49-F238E27FC236}">
                <a16:creationId xmlns:a16="http://schemas.microsoft.com/office/drawing/2014/main" id="{2B4660E9-12ED-4A4F-95B3-C19FF41BA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43" y="4157239"/>
            <a:ext cx="587916" cy="341775"/>
          </a:xfrm>
          <a:prstGeom prst="rect">
            <a:avLst/>
          </a:prstGeom>
        </p:spPr>
      </p:pic>
      <p:pic>
        <p:nvPicPr>
          <p:cNvPr id="9" name="Picture 8" descr="365px-LiveMouse.svg.png">
            <a:extLst>
              <a:ext uri="{FF2B5EF4-FFF2-40B4-BE49-F238E27FC236}">
                <a16:creationId xmlns:a16="http://schemas.microsoft.com/office/drawing/2014/main" id="{3F82C9C5-61D7-7845-AFF7-361F59EDC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748" y="4617414"/>
            <a:ext cx="615211" cy="367441"/>
          </a:xfrm>
          <a:prstGeom prst="rect">
            <a:avLst/>
          </a:prstGeom>
        </p:spPr>
      </p:pic>
      <p:pic>
        <p:nvPicPr>
          <p:cNvPr id="10" name="Picture 9" descr="375px-Dead_mouse.png">
            <a:extLst>
              <a:ext uri="{FF2B5EF4-FFF2-40B4-BE49-F238E27FC236}">
                <a16:creationId xmlns:a16="http://schemas.microsoft.com/office/drawing/2014/main" id="{53383BDC-2BE4-F145-B57A-AB6761D96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43" y="3455069"/>
            <a:ext cx="587916" cy="341775"/>
          </a:xfrm>
          <a:prstGeom prst="rect">
            <a:avLst/>
          </a:prstGeom>
        </p:spPr>
      </p:pic>
      <p:pic>
        <p:nvPicPr>
          <p:cNvPr id="11" name="Picture 10" descr="375px-Dead_mouse.png">
            <a:extLst>
              <a:ext uri="{FF2B5EF4-FFF2-40B4-BE49-F238E27FC236}">
                <a16:creationId xmlns:a16="http://schemas.microsoft.com/office/drawing/2014/main" id="{2EC02417-CA89-504A-B291-64B5AC28E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43" y="3695265"/>
            <a:ext cx="587916" cy="341775"/>
          </a:xfrm>
          <a:prstGeom prst="rect">
            <a:avLst/>
          </a:prstGeom>
        </p:spPr>
      </p:pic>
      <p:pic>
        <p:nvPicPr>
          <p:cNvPr id="12" name="Picture 11" descr="375px-Dead_mouse.png">
            <a:extLst>
              <a:ext uri="{FF2B5EF4-FFF2-40B4-BE49-F238E27FC236}">
                <a16:creationId xmlns:a16="http://schemas.microsoft.com/office/drawing/2014/main" id="{2839C533-63DC-184B-B35E-8E38F1EC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43" y="4654030"/>
            <a:ext cx="587916" cy="341775"/>
          </a:xfrm>
          <a:prstGeom prst="rect">
            <a:avLst/>
          </a:prstGeom>
        </p:spPr>
      </p:pic>
      <p:pic>
        <p:nvPicPr>
          <p:cNvPr id="13" name="Picture 12" descr="365px-LiveMouse.svg.png">
            <a:extLst>
              <a:ext uri="{FF2B5EF4-FFF2-40B4-BE49-F238E27FC236}">
                <a16:creationId xmlns:a16="http://schemas.microsoft.com/office/drawing/2014/main" id="{EF2FFA05-574E-2D43-8CF0-6A8DC2B90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19" y="4391241"/>
            <a:ext cx="615211" cy="367441"/>
          </a:xfrm>
          <a:prstGeom prst="rect">
            <a:avLst/>
          </a:prstGeom>
        </p:spPr>
      </p:pic>
      <p:pic>
        <p:nvPicPr>
          <p:cNvPr id="14" name="Picture 13" descr="365px-LiveMouse.svg.png">
            <a:extLst>
              <a:ext uri="{FF2B5EF4-FFF2-40B4-BE49-F238E27FC236}">
                <a16:creationId xmlns:a16="http://schemas.microsoft.com/office/drawing/2014/main" id="{3038E405-7604-2C42-8E05-54E6549D2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974" y="4642315"/>
            <a:ext cx="615211" cy="367441"/>
          </a:xfrm>
          <a:prstGeom prst="rect">
            <a:avLst/>
          </a:prstGeom>
        </p:spPr>
      </p:pic>
      <p:pic>
        <p:nvPicPr>
          <p:cNvPr id="15" name="Picture 14" descr="365px-LiveMouse.svg.png">
            <a:extLst>
              <a:ext uri="{FF2B5EF4-FFF2-40B4-BE49-F238E27FC236}">
                <a16:creationId xmlns:a16="http://schemas.microsoft.com/office/drawing/2014/main" id="{DE64BAE4-BE5C-1A4F-B44B-915CC9255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890" y="4663414"/>
            <a:ext cx="615211" cy="367441"/>
          </a:xfrm>
          <a:prstGeom prst="rect">
            <a:avLst/>
          </a:prstGeom>
        </p:spPr>
      </p:pic>
      <p:pic>
        <p:nvPicPr>
          <p:cNvPr id="16" name="Picture 15" descr="375px-Dead_mouse.png">
            <a:extLst>
              <a:ext uri="{FF2B5EF4-FFF2-40B4-BE49-F238E27FC236}">
                <a16:creationId xmlns:a16="http://schemas.microsoft.com/office/drawing/2014/main" id="{FFC8B66F-2AAD-7C4D-9584-B4372B843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475" y="3509294"/>
            <a:ext cx="587916" cy="341775"/>
          </a:xfrm>
          <a:prstGeom prst="rect">
            <a:avLst/>
          </a:prstGeom>
        </p:spPr>
      </p:pic>
      <p:pic>
        <p:nvPicPr>
          <p:cNvPr id="17" name="Picture 16" descr="375px-Dead_mouse.png">
            <a:extLst>
              <a:ext uri="{FF2B5EF4-FFF2-40B4-BE49-F238E27FC236}">
                <a16:creationId xmlns:a16="http://schemas.microsoft.com/office/drawing/2014/main" id="{08CCE9E8-76EB-D641-800F-0841845CA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475" y="3749490"/>
            <a:ext cx="587916" cy="341775"/>
          </a:xfrm>
          <a:prstGeom prst="rect">
            <a:avLst/>
          </a:prstGeom>
        </p:spPr>
      </p:pic>
      <p:pic>
        <p:nvPicPr>
          <p:cNvPr id="18" name="Picture 17" descr="365px-LiveMouse.svg.png">
            <a:extLst>
              <a:ext uri="{FF2B5EF4-FFF2-40B4-BE49-F238E27FC236}">
                <a16:creationId xmlns:a16="http://schemas.microsoft.com/office/drawing/2014/main" id="{30852A8F-C327-244C-9B40-44A3CDC26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104" y="3965943"/>
            <a:ext cx="615211" cy="367441"/>
          </a:xfrm>
          <a:prstGeom prst="rect">
            <a:avLst/>
          </a:prstGeom>
        </p:spPr>
      </p:pic>
      <p:pic>
        <p:nvPicPr>
          <p:cNvPr id="19" name="Picture 18" descr="365px-LiveMouse.svg.png">
            <a:extLst>
              <a:ext uri="{FF2B5EF4-FFF2-40B4-BE49-F238E27FC236}">
                <a16:creationId xmlns:a16="http://schemas.microsoft.com/office/drawing/2014/main" id="{E07F8621-8327-7E42-B593-44BB3F4CA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104" y="4413881"/>
            <a:ext cx="615211" cy="367441"/>
          </a:xfrm>
          <a:prstGeom prst="rect">
            <a:avLst/>
          </a:prstGeom>
        </p:spPr>
      </p:pic>
      <p:pic>
        <p:nvPicPr>
          <p:cNvPr id="20" name="Picture 19" descr="365px-LiveMouse.svg.png">
            <a:extLst>
              <a:ext uri="{FF2B5EF4-FFF2-40B4-BE49-F238E27FC236}">
                <a16:creationId xmlns:a16="http://schemas.microsoft.com/office/drawing/2014/main" id="{55AC1F44-26A1-3D42-83D8-14599C2C3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030" y="4184556"/>
            <a:ext cx="615211" cy="367441"/>
          </a:xfrm>
          <a:prstGeom prst="rect">
            <a:avLst/>
          </a:prstGeom>
        </p:spPr>
      </p:pic>
      <p:pic>
        <p:nvPicPr>
          <p:cNvPr id="21" name="Picture 20" descr="365px-LiveMouse.svg.png">
            <a:extLst>
              <a:ext uri="{FF2B5EF4-FFF2-40B4-BE49-F238E27FC236}">
                <a16:creationId xmlns:a16="http://schemas.microsoft.com/office/drawing/2014/main" id="{B5552435-E067-2440-95B2-55E9A2B7B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94" y="3475941"/>
            <a:ext cx="615211" cy="367441"/>
          </a:xfrm>
          <a:prstGeom prst="rect">
            <a:avLst/>
          </a:prstGeom>
        </p:spPr>
      </p:pic>
      <p:pic>
        <p:nvPicPr>
          <p:cNvPr id="22" name="Picture 21" descr="365px-LiveMouse.svg.png">
            <a:extLst>
              <a:ext uri="{FF2B5EF4-FFF2-40B4-BE49-F238E27FC236}">
                <a16:creationId xmlns:a16="http://schemas.microsoft.com/office/drawing/2014/main" id="{708DC293-E075-854A-AA52-97D96141D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94" y="3697370"/>
            <a:ext cx="615211" cy="367441"/>
          </a:xfrm>
          <a:prstGeom prst="rect">
            <a:avLst/>
          </a:prstGeom>
        </p:spPr>
      </p:pic>
      <p:pic>
        <p:nvPicPr>
          <p:cNvPr id="23" name="Picture 22" descr="365px-LiveMouse.svg.png">
            <a:extLst>
              <a:ext uri="{FF2B5EF4-FFF2-40B4-BE49-F238E27FC236}">
                <a16:creationId xmlns:a16="http://schemas.microsoft.com/office/drawing/2014/main" id="{A4664BF3-9826-ED40-8C68-FCDCAA9DA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94" y="4166243"/>
            <a:ext cx="615211" cy="367441"/>
          </a:xfrm>
          <a:prstGeom prst="rect">
            <a:avLst/>
          </a:prstGeom>
        </p:spPr>
      </p:pic>
      <p:pic>
        <p:nvPicPr>
          <p:cNvPr id="24" name="Picture 23" descr="365px-LiveMouse.svg.png">
            <a:extLst>
              <a:ext uri="{FF2B5EF4-FFF2-40B4-BE49-F238E27FC236}">
                <a16:creationId xmlns:a16="http://schemas.microsoft.com/office/drawing/2014/main" id="{CC477451-0539-664B-8721-F3DBCA049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94" y="3922628"/>
            <a:ext cx="615211" cy="367441"/>
          </a:xfrm>
          <a:prstGeom prst="rect">
            <a:avLst/>
          </a:prstGeom>
        </p:spPr>
      </p:pic>
      <p:pic>
        <p:nvPicPr>
          <p:cNvPr id="25" name="Picture 24" descr="365px-LiveMouse.svg.png">
            <a:extLst>
              <a:ext uri="{FF2B5EF4-FFF2-40B4-BE49-F238E27FC236}">
                <a16:creationId xmlns:a16="http://schemas.microsoft.com/office/drawing/2014/main" id="{585DDF86-1B4B-9242-8F49-6F463023D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94" y="4406170"/>
            <a:ext cx="615211" cy="367441"/>
          </a:xfrm>
          <a:prstGeom prst="rect">
            <a:avLst/>
          </a:prstGeom>
        </p:spPr>
      </p:pic>
      <p:pic>
        <p:nvPicPr>
          <p:cNvPr id="26" name="Picture 25" descr="365px-LiveMouse.svg.png">
            <a:extLst>
              <a:ext uri="{FF2B5EF4-FFF2-40B4-BE49-F238E27FC236}">
                <a16:creationId xmlns:a16="http://schemas.microsoft.com/office/drawing/2014/main" id="{B27E10F6-613A-6F45-AD9E-C8B3D0F6E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94" y="4623132"/>
            <a:ext cx="615211" cy="367441"/>
          </a:xfrm>
          <a:prstGeom prst="rect">
            <a:avLst/>
          </a:prstGeom>
        </p:spPr>
      </p:pic>
      <p:pic>
        <p:nvPicPr>
          <p:cNvPr id="27" name="Picture 26" descr="375px-Dead_mouse.png">
            <a:extLst>
              <a:ext uri="{FF2B5EF4-FFF2-40B4-BE49-F238E27FC236}">
                <a16:creationId xmlns:a16="http://schemas.microsoft.com/office/drawing/2014/main" id="{8229CA3D-5F88-044E-A657-190D023EF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974" y="3931146"/>
            <a:ext cx="587916" cy="341775"/>
          </a:xfrm>
          <a:prstGeom prst="rect">
            <a:avLst/>
          </a:prstGeom>
        </p:spPr>
      </p:pic>
      <p:pic>
        <p:nvPicPr>
          <p:cNvPr id="28" name="Picture 27" descr="375px-Dead_mouse.png">
            <a:extLst>
              <a:ext uri="{FF2B5EF4-FFF2-40B4-BE49-F238E27FC236}">
                <a16:creationId xmlns:a16="http://schemas.microsoft.com/office/drawing/2014/main" id="{73E26CB7-FCB4-E940-B683-755B17DC7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974" y="3467769"/>
            <a:ext cx="587916" cy="341775"/>
          </a:xfrm>
          <a:prstGeom prst="rect">
            <a:avLst/>
          </a:prstGeom>
        </p:spPr>
      </p:pic>
      <p:pic>
        <p:nvPicPr>
          <p:cNvPr id="29" name="Picture 28" descr="375px-Dead_mouse.png">
            <a:extLst>
              <a:ext uri="{FF2B5EF4-FFF2-40B4-BE49-F238E27FC236}">
                <a16:creationId xmlns:a16="http://schemas.microsoft.com/office/drawing/2014/main" id="{B9112B62-51D4-934A-908B-0B77F9018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974" y="3692616"/>
            <a:ext cx="587916" cy="341775"/>
          </a:xfrm>
          <a:prstGeom prst="rect">
            <a:avLst/>
          </a:prstGeom>
        </p:spPr>
      </p:pic>
      <p:pic>
        <p:nvPicPr>
          <p:cNvPr id="30" name="Picture 29" descr="375px-Dead_mouse.png">
            <a:extLst>
              <a:ext uri="{FF2B5EF4-FFF2-40B4-BE49-F238E27FC236}">
                <a16:creationId xmlns:a16="http://schemas.microsoft.com/office/drawing/2014/main" id="{6D3C4D08-722B-164F-B243-13161612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974" y="4189407"/>
            <a:ext cx="587916" cy="341775"/>
          </a:xfrm>
          <a:prstGeom prst="rect">
            <a:avLst/>
          </a:prstGeom>
        </p:spPr>
      </p:pic>
      <p:pic>
        <p:nvPicPr>
          <p:cNvPr id="31" name="Picture 30" descr="365px-LiveMouse.svg.png">
            <a:extLst>
              <a:ext uri="{FF2B5EF4-FFF2-40B4-BE49-F238E27FC236}">
                <a16:creationId xmlns:a16="http://schemas.microsoft.com/office/drawing/2014/main" id="{B6E44EC8-8E97-954B-9998-8B7B1106E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89" y="3507715"/>
            <a:ext cx="615211" cy="367441"/>
          </a:xfrm>
          <a:prstGeom prst="rect">
            <a:avLst/>
          </a:prstGeom>
        </p:spPr>
      </p:pic>
      <p:pic>
        <p:nvPicPr>
          <p:cNvPr id="32" name="Picture 31" descr="365px-LiveMouse.svg.png">
            <a:extLst>
              <a:ext uri="{FF2B5EF4-FFF2-40B4-BE49-F238E27FC236}">
                <a16:creationId xmlns:a16="http://schemas.microsoft.com/office/drawing/2014/main" id="{6C2F7503-4227-494D-9F60-F233C7F2F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89" y="3729144"/>
            <a:ext cx="615211" cy="367441"/>
          </a:xfrm>
          <a:prstGeom prst="rect">
            <a:avLst/>
          </a:prstGeom>
        </p:spPr>
      </p:pic>
      <p:pic>
        <p:nvPicPr>
          <p:cNvPr id="33" name="Picture 32" descr="365px-LiveMouse.svg.png">
            <a:extLst>
              <a:ext uri="{FF2B5EF4-FFF2-40B4-BE49-F238E27FC236}">
                <a16:creationId xmlns:a16="http://schemas.microsoft.com/office/drawing/2014/main" id="{93D0BC57-CCB7-C04F-8EC1-B41AA5CB1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89" y="4198017"/>
            <a:ext cx="615211" cy="367441"/>
          </a:xfrm>
          <a:prstGeom prst="rect">
            <a:avLst/>
          </a:prstGeom>
        </p:spPr>
      </p:pic>
      <p:pic>
        <p:nvPicPr>
          <p:cNvPr id="34" name="Picture 33" descr="365px-LiveMouse.svg.png">
            <a:extLst>
              <a:ext uri="{FF2B5EF4-FFF2-40B4-BE49-F238E27FC236}">
                <a16:creationId xmlns:a16="http://schemas.microsoft.com/office/drawing/2014/main" id="{67C3C8C8-4009-BB4F-8F10-B760E1B88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89" y="3954402"/>
            <a:ext cx="615211" cy="367441"/>
          </a:xfrm>
          <a:prstGeom prst="rect">
            <a:avLst/>
          </a:prstGeom>
        </p:spPr>
      </p:pic>
      <p:pic>
        <p:nvPicPr>
          <p:cNvPr id="35" name="Picture 34" descr="365px-LiveMouse.svg.png">
            <a:extLst>
              <a:ext uri="{FF2B5EF4-FFF2-40B4-BE49-F238E27FC236}">
                <a16:creationId xmlns:a16="http://schemas.microsoft.com/office/drawing/2014/main" id="{88A94DE6-7CFE-1344-B401-882DF0B67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89" y="4437944"/>
            <a:ext cx="615211" cy="367441"/>
          </a:xfrm>
          <a:prstGeom prst="rect">
            <a:avLst/>
          </a:prstGeom>
        </p:spPr>
      </p:pic>
      <p:pic>
        <p:nvPicPr>
          <p:cNvPr id="36" name="Picture 35" descr="365px-LiveMouse.svg.png">
            <a:extLst>
              <a:ext uri="{FF2B5EF4-FFF2-40B4-BE49-F238E27FC236}">
                <a16:creationId xmlns:a16="http://schemas.microsoft.com/office/drawing/2014/main" id="{6625F18D-B636-0D47-AD55-D5E116854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89" y="4654906"/>
            <a:ext cx="615211" cy="367441"/>
          </a:xfrm>
          <a:prstGeom prst="rect">
            <a:avLst/>
          </a:prstGeom>
        </p:spPr>
      </p:pic>
      <p:pic>
        <p:nvPicPr>
          <p:cNvPr id="37" name="Picture 36" descr="375px-Dead_mouse.png">
            <a:extLst>
              <a:ext uri="{FF2B5EF4-FFF2-40B4-BE49-F238E27FC236}">
                <a16:creationId xmlns:a16="http://schemas.microsoft.com/office/drawing/2014/main" id="{F5C030DE-7526-8243-8711-C147F24A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108" y="4378209"/>
            <a:ext cx="587916" cy="341775"/>
          </a:xfrm>
          <a:prstGeom prst="rect">
            <a:avLst/>
          </a:prstGeom>
        </p:spPr>
      </p:pic>
      <p:pic>
        <p:nvPicPr>
          <p:cNvPr id="38" name="Picture 37" descr="375px-Dead_mouse.png">
            <a:extLst>
              <a:ext uri="{FF2B5EF4-FFF2-40B4-BE49-F238E27FC236}">
                <a16:creationId xmlns:a16="http://schemas.microsoft.com/office/drawing/2014/main" id="{063EB8F4-8AD0-E248-B6CF-972A8FF14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108" y="3914832"/>
            <a:ext cx="587916" cy="341775"/>
          </a:xfrm>
          <a:prstGeom prst="rect">
            <a:avLst/>
          </a:prstGeom>
        </p:spPr>
      </p:pic>
      <p:pic>
        <p:nvPicPr>
          <p:cNvPr id="39" name="Picture 38" descr="375px-Dead_mouse.png">
            <a:extLst>
              <a:ext uri="{FF2B5EF4-FFF2-40B4-BE49-F238E27FC236}">
                <a16:creationId xmlns:a16="http://schemas.microsoft.com/office/drawing/2014/main" id="{42CBD45D-95F5-374A-ADE7-54C5ECF00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108" y="4139679"/>
            <a:ext cx="587916" cy="341775"/>
          </a:xfrm>
          <a:prstGeom prst="rect">
            <a:avLst/>
          </a:prstGeom>
        </p:spPr>
      </p:pic>
      <p:pic>
        <p:nvPicPr>
          <p:cNvPr id="40" name="Picture 39" descr="375px-Dead_mouse.png">
            <a:extLst>
              <a:ext uri="{FF2B5EF4-FFF2-40B4-BE49-F238E27FC236}">
                <a16:creationId xmlns:a16="http://schemas.microsoft.com/office/drawing/2014/main" id="{97D8DA0C-54C6-D54D-9A99-FBE0FACA0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108" y="3437509"/>
            <a:ext cx="587916" cy="341775"/>
          </a:xfrm>
          <a:prstGeom prst="rect">
            <a:avLst/>
          </a:prstGeom>
        </p:spPr>
      </p:pic>
      <p:pic>
        <p:nvPicPr>
          <p:cNvPr id="41" name="Picture 40" descr="375px-Dead_mouse.png">
            <a:extLst>
              <a:ext uri="{FF2B5EF4-FFF2-40B4-BE49-F238E27FC236}">
                <a16:creationId xmlns:a16="http://schemas.microsoft.com/office/drawing/2014/main" id="{623BED6D-5DC9-1941-B894-A79F26B8B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108" y="3677705"/>
            <a:ext cx="587916" cy="34177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5E9B158-240A-9647-A87A-EEF09F36A6E3}"/>
              </a:ext>
            </a:extLst>
          </p:cNvPr>
          <p:cNvSpPr/>
          <p:nvPr/>
        </p:nvSpPr>
        <p:spPr>
          <a:xfrm>
            <a:off x="7128643" y="3437508"/>
            <a:ext cx="609276" cy="1586705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0B6A21-00C7-9748-82E8-BB1D5C0C4166}"/>
              </a:ext>
            </a:extLst>
          </p:cNvPr>
          <p:cNvSpPr/>
          <p:nvPr/>
        </p:nvSpPr>
        <p:spPr>
          <a:xfrm>
            <a:off x="7990358" y="3435641"/>
            <a:ext cx="609276" cy="1586705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85DAC2-B9CB-854C-BD47-7866A4BF7016}"/>
              </a:ext>
            </a:extLst>
          </p:cNvPr>
          <p:cNvSpPr/>
          <p:nvPr/>
        </p:nvSpPr>
        <p:spPr>
          <a:xfrm>
            <a:off x="8609594" y="3435641"/>
            <a:ext cx="609276" cy="1586705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F69DC9-9074-AC46-BC6E-341693911452}"/>
              </a:ext>
            </a:extLst>
          </p:cNvPr>
          <p:cNvSpPr/>
          <p:nvPr/>
        </p:nvSpPr>
        <p:spPr>
          <a:xfrm>
            <a:off x="9501504" y="3429000"/>
            <a:ext cx="609276" cy="159521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1FDDE7-A051-C14F-8D9B-0717188CCB77}"/>
              </a:ext>
            </a:extLst>
          </p:cNvPr>
          <p:cNvSpPr/>
          <p:nvPr/>
        </p:nvSpPr>
        <p:spPr>
          <a:xfrm>
            <a:off x="10120030" y="3432301"/>
            <a:ext cx="609276" cy="159521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noFill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DC7C2D-7323-FB4F-811A-FA8C656EB761}"/>
              </a:ext>
            </a:extLst>
          </p:cNvPr>
          <p:cNvSpPr/>
          <p:nvPr/>
        </p:nvSpPr>
        <p:spPr>
          <a:xfrm>
            <a:off x="10744524" y="3435641"/>
            <a:ext cx="609276" cy="159521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noFill/>
            </a:endParaRPr>
          </a:p>
        </p:txBody>
      </p:sp>
      <p:pic>
        <p:nvPicPr>
          <p:cNvPr id="48" name="Picture 47" descr="Screen Shot 2015-03-18 at 9.33.06 AM.png">
            <a:extLst>
              <a:ext uri="{FF2B5EF4-FFF2-40B4-BE49-F238E27FC236}">
                <a16:creationId xmlns:a16="http://schemas.microsoft.com/office/drawing/2014/main" id="{5CBF312E-F6B7-904B-B1A4-888F08BD48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94"/>
          <a:stretch/>
        </p:blipFill>
        <p:spPr>
          <a:xfrm>
            <a:off x="438566" y="1550584"/>
            <a:ext cx="5175510" cy="496761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1C78404-2C1A-C24C-ABFF-6F2BE6A8EE10}"/>
              </a:ext>
            </a:extLst>
          </p:cNvPr>
          <p:cNvSpPr txBox="1"/>
          <p:nvPr/>
        </p:nvSpPr>
        <p:spPr>
          <a:xfrm>
            <a:off x="3019187" y="1338917"/>
            <a:ext cx="736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graph summarizes the fates of thirty-six mice, six cages of six mice each.</a:t>
            </a:r>
          </a:p>
        </p:txBody>
      </p:sp>
    </p:spTree>
    <p:extLst>
      <p:ext uri="{BB962C8B-B14F-4D97-AF65-F5344CB8AC3E}">
        <p14:creationId xmlns:p14="http://schemas.microsoft.com/office/powerpoint/2010/main" val="26055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9634-3E7E-7841-8115-33DC7C69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7941E-3895-C944-BE3D-B74958E6B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" pitchFamily="2" charset="0"/>
                  </a:rPr>
                  <a:t>P</a:t>
                </a:r>
                <a:r>
                  <a:rPr lang="en-US" baseline="-25000" dirty="0" err="1">
                    <a:latin typeface="Times" pitchFamily="2" charset="0"/>
                  </a:rPr>
                  <a:t>Binomial</a:t>
                </a:r>
                <a:r>
                  <a:rPr lang="en-US" dirty="0">
                    <a:latin typeface="Times" pitchFamily="2" charset="0"/>
                  </a:rPr>
                  <a:t> (k; n, p) =   </a:t>
                </a:r>
                <a:r>
                  <a:rPr lang="en-US" baseline="-25000" dirty="0">
                    <a:latin typeface="Times" pitchFamily="2" charset="0"/>
                  </a:rPr>
                  <a:t>𝑛</a:t>
                </a:r>
                <a:r>
                  <a:rPr lang="en-US" dirty="0">
                    <a:latin typeface="Times" pitchFamily="2" charset="0"/>
                  </a:rPr>
                  <a:t>𝐶</a:t>
                </a:r>
                <a:r>
                  <a:rPr lang="en-US" baseline="-25000" dirty="0">
                    <a:latin typeface="Times" pitchFamily="2" charset="0"/>
                  </a:rPr>
                  <a:t>r</a:t>
                </a:r>
                <a:r>
                  <a:rPr lang="en-US" dirty="0">
                    <a:latin typeface="Times" pitchFamily="2" charset="0"/>
                  </a:rPr>
                  <a:t> 𝑝</a:t>
                </a:r>
                <a:r>
                  <a:rPr lang="en-US" baseline="30000" dirty="0">
                    <a:latin typeface="Times" pitchFamily="2" charset="0"/>
                  </a:rPr>
                  <a:t>k</a:t>
                </a:r>
                <a:r>
                  <a:rPr lang="en-US" dirty="0">
                    <a:latin typeface="Times" pitchFamily="2" charset="0"/>
                  </a:rPr>
                  <a:t>(1−𝑝)</a:t>
                </a:r>
                <a:r>
                  <a:rPr lang="en-US" baseline="30000" dirty="0">
                    <a:latin typeface="Times" pitchFamily="2" charset="0"/>
                  </a:rPr>
                  <a:t>𝑛−k</a:t>
                </a:r>
              </a:p>
              <a:p>
                <a:pPr marL="0" indent="0">
                  <a:buNone/>
                </a:pPr>
                <a:endParaRPr lang="en-US" baseline="30000" dirty="0">
                  <a:latin typeface="Times" pitchFamily="2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Times" pitchFamily="2" charset="0"/>
                  </a:rPr>
                  <a:t>P</a:t>
                </a:r>
                <a:r>
                  <a:rPr lang="en-US" baseline="-25000" dirty="0" err="1">
                    <a:latin typeface="Times" pitchFamily="2" charset="0"/>
                  </a:rPr>
                  <a:t>Binomial</a:t>
                </a:r>
                <a:r>
                  <a:rPr lang="en-US" dirty="0">
                    <a:latin typeface="Times" pitchFamily="2" charset="0"/>
                  </a:rPr>
                  <a:t> (k; n, p) =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Times" pitchFamily="2" charset="0"/>
                  </a:rPr>
                  <a:t>𝑝</a:t>
                </a:r>
                <a:r>
                  <a:rPr lang="en-US" baseline="30000" dirty="0">
                    <a:latin typeface="Times" pitchFamily="2" charset="0"/>
                  </a:rPr>
                  <a:t>k</a:t>
                </a:r>
                <a:r>
                  <a:rPr lang="en-US" dirty="0">
                    <a:latin typeface="Times" pitchFamily="2" charset="0"/>
                  </a:rPr>
                  <a:t>(1−𝑝)</a:t>
                </a:r>
                <a:r>
                  <a:rPr lang="en-US" baseline="30000" dirty="0">
                    <a:latin typeface="Times" pitchFamily="2" charset="0"/>
                  </a:rPr>
                  <a:t>𝑛−k</a:t>
                </a:r>
              </a:p>
              <a:p>
                <a:pPr marL="0" indent="0">
                  <a:buNone/>
                </a:pPr>
                <a:endParaRPr lang="en-US" baseline="30000" dirty="0">
                  <a:latin typeface="Times" pitchFamily="2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Times" pitchFamily="2" charset="0"/>
                  </a:rPr>
                  <a:t>P</a:t>
                </a:r>
                <a:r>
                  <a:rPr lang="en-US" baseline="-25000" dirty="0" err="1">
                    <a:latin typeface="Times" pitchFamily="2" charset="0"/>
                  </a:rPr>
                  <a:t>Binomial</a:t>
                </a:r>
                <a:r>
                  <a:rPr lang="en-US" dirty="0">
                    <a:latin typeface="Times" pitchFamily="2" charset="0"/>
                  </a:rPr>
                  <a:t> (k; n, p)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r>
                  <a:rPr lang="en-US" dirty="0">
                    <a:latin typeface="Times" pitchFamily="2" charset="0"/>
                  </a:rPr>
                  <a:t>𝑝</a:t>
                </a:r>
                <a:r>
                  <a:rPr lang="en-US" baseline="30000" dirty="0">
                    <a:latin typeface="Times" pitchFamily="2" charset="0"/>
                  </a:rPr>
                  <a:t>k</a:t>
                </a:r>
                <a:r>
                  <a:rPr lang="en-US" dirty="0">
                    <a:latin typeface="Times" pitchFamily="2" charset="0"/>
                  </a:rPr>
                  <a:t>(1−𝑝)</a:t>
                </a:r>
                <a:r>
                  <a:rPr lang="en-US" baseline="30000" dirty="0">
                    <a:latin typeface="Times" pitchFamily="2" charset="0"/>
                  </a:rPr>
                  <a:t>𝑛−k</a:t>
                </a:r>
              </a:p>
              <a:p>
                <a:pPr marL="0" indent="0">
                  <a:buNone/>
                </a:pPr>
                <a:endParaRPr lang="en-US" baseline="300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7941E-3895-C944-BE3D-B74958E6B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44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9634-3E7E-7841-8115-33DC7C69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7941E-3895-C944-BE3D-B74958E6B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" pitchFamily="2" charset="0"/>
                  </a:rPr>
                  <a:t>P</a:t>
                </a:r>
                <a:r>
                  <a:rPr lang="en-US" baseline="-25000" dirty="0" err="1">
                    <a:latin typeface="Times" pitchFamily="2" charset="0"/>
                  </a:rPr>
                  <a:t>Binomial</a:t>
                </a:r>
                <a:r>
                  <a:rPr lang="en-US" dirty="0">
                    <a:latin typeface="Times" pitchFamily="2" charset="0"/>
                  </a:rPr>
                  <a:t> (k; n, 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p</a:t>
                </a:r>
                <a:r>
                  <a:rPr lang="en-US" dirty="0">
                    <a:latin typeface="Times" pitchFamily="2" charset="0"/>
                  </a:rPr>
                  <a:t>) =   </a:t>
                </a:r>
                <a:r>
                  <a:rPr lang="en-US" baseline="-25000" dirty="0">
                    <a:latin typeface="Times" pitchFamily="2" charset="0"/>
                  </a:rPr>
                  <a:t>𝑛</a:t>
                </a:r>
                <a:r>
                  <a:rPr lang="en-US" dirty="0">
                    <a:latin typeface="Times" pitchFamily="2" charset="0"/>
                  </a:rPr>
                  <a:t>𝐶</a:t>
                </a:r>
                <a:r>
                  <a:rPr lang="en-US" baseline="-25000" dirty="0">
                    <a:latin typeface="Times" pitchFamily="2" charset="0"/>
                  </a:rPr>
                  <a:t>r</a:t>
                </a:r>
                <a:r>
                  <a:rPr lang="en-US" dirty="0">
                    <a:latin typeface="Times" pitchFamily="2" charset="0"/>
                  </a:rPr>
                  <a:t> 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𝑝</a:t>
                </a:r>
                <a:r>
                  <a:rPr lang="en-US" baseline="30000" dirty="0">
                    <a:latin typeface="Times" pitchFamily="2" charset="0"/>
                  </a:rPr>
                  <a:t>k</a:t>
                </a:r>
                <a:r>
                  <a:rPr lang="en-US" dirty="0">
                    <a:latin typeface="Times" pitchFamily="2" charset="0"/>
                  </a:rPr>
                  <a:t>(1−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𝑝</a:t>
                </a:r>
                <a:r>
                  <a:rPr lang="en-US" dirty="0">
                    <a:latin typeface="Times" pitchFamily="2" charset="0"/>
                  </a:rPr>
                  <a:t>)</a:t>
                </a:r>
                <a:r>
                  <a:rPr lang="en-US" baseline="30000" dirty="0">
                    <a:latin typeface="Times" pitchFamily="2" charset="0"/>
                  </a:rPr>
                  <a:t>𝑛−k</a:t>
                </a:r>
              </a:p>
              <a:p>
                <a:pPr marL="0" indent="0">
                  <a:buNone/>
                </a:pPr>
                <a:endParaRPr lang="en-US" baseline="30000" dirty="0">
                  <a:latin typeface="Times" pitchFamily="2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Times" pitchFamily="2" charset="0"/>
                  </a:rPr>
                  <a:t>P</a:t>
                </a:r>
                <a:r>
                  <a:rPr lang="en-US" baseline="-25000" dirty="0" err="1">
                    <a:latin typeface="Times" pitchFamily="2" charset="0"/>
                  </a:rPr>
                  <a:t>Binomial</a:t>
                </a:r>
                <a:r>
                  <a:rPr lang="en-US" dirty="0">
                    <a:latin typeface="Times" pitchFamily="2" charset="0"/>
                  </a:rPr>
                  <a:t> (k; n, 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p</a:t>
                </a:r>
                <a:r>
                  <a:rPr lang="en-US" dirty="0">
                    <a:latin typeface="Times" pitchFamily="2" charset="0"/>
                  </a:rPr>
                  <a:t>) =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𝑝</a:t>
                </a:r>
                <a:r>
                  <a:rPr lang="en-US" baseline="30000" dirty="0">
                    <a:latin typeface="Times" pitchFamily="2" charset="0"/>
                  </a:rPr>
                  <a:t>k</a:t>
                </a:r>
                <a:r>
                  <a:rPr lang="en-US" dirty="0">
                    <a:latin typeface="Times" pitchFamily="2" charset="0"/>
                  </a:rPr>
                  <a:t>(1−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𝑝</a:t>
                </a:r>
                <a:r>
                  <a:rPr lang="en-US" dirty="0">
                    <a:latin typeface="Times" pitchFamily="2" charset="0"/>
                  </a:rPr>
                  <a:t>)</a:t>
                </a:r>
                <a:r>
                  <a:rPr lang="en-US" baseline="30000" dirty="0">
                    <a:latin typeface="Times" pitchFamily="2" charset="0"/>
                  </a:rPr>
                  <a:t>𝑛−k</a:t>
                </a:r>
              </a:p>
              <a:p>
                <a:pPr marL="0" indent="0">
                  <a:buNone/>
                </a:pPr>
                <a:endParaRPr lang="en-US" baseline="30000" dirty="0">
                  <a:latin typeface="Times" pitchFamily="2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Times" pitchFamily="2" charset="0"/>
                  </a:rPr>
                  <a:t>P</a:t>
                </a:r>
                <a:r>
                  <a:rPr lang="en-US" baseline="-25000" dirty="0" err="1">
                    <a:latin typeface="Times" pitchFamily="2" charset="0"/>
                  </a:rPr>
                  <a:t>Binomial</a:t>
                </a:r>
                <a:r>
                  <a:rPr lang="en-US" dirty="0">
                    <a:latin typeface="Times" pitchFamily="2" charset="0"/>
                  </a:rPr>
                  <a:t> (k; n, 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p</a:t>
                </a:r>
                <a:r>
                  <a:rPr lang="en-US" dirty="0">
                    <a:latin typeface="Times" pitchFamily="2" charset="0"/>
                  </a:rPr>
                  <a:t>)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𝑝</a:t>
                </a:r>
                <a:r>
                  <a:rPr lang="en-US" baseline="30000" dirty="0">
                    <a:latin typeface="Times" pitchFamily="2" charset="0"/>
                  </a:rPr>
                  <a:t>k</a:t>
                </a:r>
                <a:r>
                  <a:rPr lang="en-US" dirty="0">
                    <a:latin typeface="Times" pitchFamily="2" charset="0"/>
                  </a:rPr>
                  <a:t>(1−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𝑝</a:t>
                </a:r>
                <a:r>
                  <a:rPr lang="en-US" dirty="0">
                    <a:latin typeface="Times" pitchFamily="2" charset="0"/>
                  </a:rPr>
                  <a:t>)</a:t>
                </a:r>
                <a:r>
                  <a:rPr lang="en-US" baseline="30000" dirty="0">
                    <a:latin typeface="Times" pitchFamily="2" charset="0"/>
                  </a:rPr>
                  <a:t>𝑛−k</a:t>
                </a:r>
              </a:p>
              <a:p>
                <a:pPr marL="0" indent="0">
                  <a:buNone/>
                </a:pPr>
                <a:endParaRPr lang="en-US" baseline="300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7941E-3895-C944-BE3D-B74958E6B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41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9634-3E7E-7841-8115-33DC7C69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7941E-3895-C944-BE3D-B74958E6B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" pitchFamily="2" charset="0"/>
                  </a:rPr>
                  <a:t>P</a:t>
                </a:r>
                <a:r>
                  <a:rPr lang="en-US" baseline="-25000" dirty="0" err="1">
                    <a:latin typeface="Times" pitchFamily="2" charset="0"/>
                  </a:rPr>
                  <a:t>Binomial</a:t>
                </a:r>
                <a:r>
                  <a:rPr lang="en-US" dirty="0">
                    <a:latin typeface="Times" pitchFamily="2" charset="0"/>
                  </a:rPr>
                  <a:t> (k; n, 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p</a:t>
                </a:r>
                <a:r>
                  <a:rPr lang="en-US" dirty="0">
                    <a:latin typeface="Times" pitchFamily="2" charset="0"/>
                  </a:rPr>
                  <a:t>) =   </a:t>
                </a:r>
                <a:r>
                  <a:rPr lang="en-US" baseline="-25000" dirty="0">
                    <a:latin typeface="Times" pitchFamily="2" charset="0"/>
                  </a:rPr>
                  <a:t>𝑛</a:t>
                </a:r>
                <a:r>
                  <a:rPr lang="en-US" dirty="0">
                    <a:latin typeface="Times" pitchFamily="2" charset="0"/>
                  </a:rPr>
                  <a:t>𝐶</a:t>
                </a:r>
                <a:r>
                  <a:rPr lang="en-US" baseline="-25000" dirty="0">
                    <a:latin typeface="Times" pitchFamily="2" charset="0"/>
                  </a:rPr>
                  <a:t>r</a:t>
                </a:r>
                <a:r>
                  <a:rPr lang="en-US" dirty="0">
                    <a:latin typeface="Times" pitchFamily="2" charset="0"/>
                  </a:rPr>
                  <a:t> 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𝑝</a:t>
                </a:r>
                <a:r>
                  <a:rPr lang="en-US" baseline="30000" dirty="0">
                    <a:latin typeface="Times" pitchFamily="2" charset="0"/>
                  </a:rPr>
                  <a:t>k</a:t>
                </a:r>
                <a:r>
                  <a:rPr lang="en-US" dirty="0">
                    <a:latin typeface="Times" pitchFamily="2" charset="0"/>
                  </a:rPr>
                  <a:t>(1−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𝑝</a:t>
                </a:r>
                <a:r>
                  <a:rPr lang="en-US" dirty="0">
                    <a:latin typeface="Times" pitchFamily="2" charset="0"/>
                  </a:rPr>
                  <a:t>)</a:t>
                </a:r>
                <a:r>
                  <a:rPr lang="en-US" baseline="30000" dirty="0">
                    <a:latin typeface="Times" pitchFamily="2" charset="0"/>
                  </a:rPr>
                  <a:t>𝑛−k</a:t>
                </a:r>
              </a:p>
              <a:p>
                <a:pPr marL="0" indent="0">
                  <a:buNone/>
                </a:pPr>
                <a:endParaRPr lang="en-US" baseline="30000" dirty="0">
                  <a:latin typeface="Times" pitchFamily="2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Times" pitchFamily="2" charset="0"/>
                  </a:rPr>
                  <a:t>P</a:t>
                </a:r>
                <a:r>
                  <a:rPr lang="en-US" baseline="-25000" dirty="0" err="1">
                    <a:latin typeface="Times" pitchFamily="2" charset="0"/>
                  </a:rPr>
                  <a:t>Binomial</a:t>
                </a:r>
                <a:r>
                  <a:rPr lang="en-US" dirty="0">
                    <a:latin typeface="Times" pitchFamily="2" charset="0"/>
                  </a:rPr>
                  <a:t> (k; n, 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p</a:t>
                </a:r>
                <a:r>
                  <a:rPr lang="en-US" dirty="0">
                    <a:latin typeface="Times" pitchFamily="2" charset="0"/>
                  </a:rPr>
                  <a:t>) =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𝑝</a:t>
                </a:r>
                <a:r>
                  <a:rPr lang="en-US" baseline="30000" dirty="0">
                    <a:latin typeface="Times" pitchFamily="2" charset="0"/>
                  </a:rPr>
                  <a:t>k</a:t>
                </a:r>
                <a:r>
                  <a:rPr lang="en-US" dirty="0">
                    <a:latin typeface="Times" pitchFamily="2" charset="0"/>
                  </a:rPr>
                  <a:t>(1−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𝑝</a:t>
                </a:r>
                <a:r>
                  <a:rPr lang="en-US" dirty="0">
                    <a:latin typeface="Times" pitchFamily="2" charset="0"/>
                  </a:rPr>
                  <a:t>)</a:t>
                </a:r>
                <a:r>
                  <a:rPr lang="en-US" baseline="30000" dirty="0">
                    <a:latin typeface="Times" pitchFamily="2" charset="0"/>
                  </a:rPr>
                  <a:t>𝑛−k</a:t>
                </a:r>
              </a:p>
              <a:p>
                <a:pPr marL="0" indent="0">
                  <a:buNone/>
                </a:pPr>
                <a:endParaRPr lang="en-US" baseline="30000" dirty="0">
                  <a:latin typeface="Times" pitchFamily="2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Times" pitchFamily="2" charset="0"/>
                  </a:rPr>
                  <a:t>P</a:t>
                </a:r>
                <a:r>
                  <a:rPr lang="en-US" baseline="-25000" dirty="0" err="1">
                    <a:latin typeface="Times" pitchFamily="2" charset="0"/>
                  </a:rPr>
                  <a:t>Binomial</a:t>
                </a:r>
                <a:r>
                  <a:rPr lang="en-US" dirty="0">
                    <a:latin typeface="Times" pitchFamily="2" charset="0"/>
                  </a:rPr>
                  <a:t> (k; n, 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p</a:t>
                </a:r>
                <a:r>
                  <a:rPr lang="en-US" dirty="0">
                    <a:latin typeface="Times" pitchFamily="2" charset="0"/>
                  </a:rPr>
                  <a:t>)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𝑝</a:t>
                </a:r>
                <a:r>
                  <a:rPr lang="en-US" baseline="30000" dirty="0">
                    <a:latin typeface="Times" pitchFamily="2" charset="0"/>
                  </a:rPr>
                  <a:t>k</a:t>
                </a:r>
                <a:r>
                  <a:rPr lang="en-US" dirty="0">
                    <a:latin typeface="Times" pitchFamily="2" charset="0"/>
                  </a:rPr>
                  <a:t>(1−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𝑝</a:t>
                </a:r>
                <a:r>
                  <a:rPr lang="en-US" dirty="0">
                    <a:latin typeface="Times" pitchFamily="2" charset="0"/>
                  </a:rPr>
                  <a:t>)</a:t>
                </a:r>
                <a:r>
                  <a:rPr lang="en-US" baseline="30000" dirty="0">
                    <a:latin typeface="Times" pitchFamily="2" charset="0"/>
                  </a:rPr>
                  <a:t>𝑛−k</a:t>
                </a:r>
              </a:p>
              <a:p>
                <a:pPr marL="0" indent="0">
                  <a:buNone/>
                </a:pPr>
                <a:endParaRPr lang="en-US" baseline="300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7941E-3895-C944-BE3D-B74958E6B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4E36599-399D-1E4F-9170-EF18C30265F4}"/>
              </a:ext>
            </a:extLst>
          </p:cNvPr>
          <p:cNvSpPr txBox="1"/>
          <p:nvPr/>
        </p:nvSpPr>
        <p:spPr>
          <a:xfrm>
            <a:off x="80249" y="5788680"/>
            <a:ext cx="4784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the number of outcomes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E24996-96BE-E843-933D-2DD94EEADE4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72443" y="4438185"/>
            <a:ext cx="1486240" cy="1350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8DF5E3-FEBC-A445-B8AF-CBA25D0C4000}"/>
              </a:ext>
            </a:extLst>
          </p:cNvPr>
          <p:cNvSpPr txBox="1"/>
          <p:nvPr/>
        </p:nvSpPr>
        <p:spPr>
          <a:xfrm>
            <a:off x="5861824" y="5699909"/>
            <a:ext cx="583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the probability of each outcome</a:t>
            </a:r>
            <a:endParaRPr lang="en-US" sz="2800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11D079-0378-CD48-BE92-2DBDDFB33E4F}"/>
              </a:ext>
            </a:extLst>
          </p:cNvPr>
          <p:cNvCxnSpPr>
            <a:cxnSpLocks/>
          </p:cNvCxnSpPr>
          <p:nvPr/>
        </p:nvCxnSpPr>
        <p:spPr>
          <a:xfrm flipH="1" flipV="1">
            <a:off x="5622587" y="4382429"/>
            <a:ext cx="2484350" cy="1317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3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9634-3E7E-7841-8115-33DC7C69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7941E-3895-C944-BE3D-B74958E6B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>
                    <a:latin typeface="Times" pitchFamily="2" charset="0"/>
                  </a:rPr>
                  <a:t>P</a:t>
                </a:r>
                <a:r>
                  <a:rPr lang="en-US" baseline="-25000" dirty="0" err="1">
                    <a:latin typeface="Times" pitchFamily="2" charset="0"/>
                  </a:rPr>
                  <a:t>Binomial</a:t>
                </a:r>
                <a:r>
                  <a:rPr lang="en-US" dirty="0">
                    <a:latin typeface="Times" pitchFamily="2" charset="0"/>
                  </a:rPr>
                  <a:t> (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p</a:t>
                </a:r>
                <a:r>
                  <a:rPr lang="en-US" dirty="0">
                    <a:latin typeface="Times" pitchFamily="2" charset="0"/>
                  </a:rPr>
                  <a:t>; n, k) =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𝑝</a:t>
                </a:r>
                <a:r>
                  <a:rPr lang="en-US" baseline="30000" dirty="0">
                    <a:latin typeface="Times" pitchFamily="2" charset="0"/>
                  </a:rPr>
                  <a:t>k</a:t>
                </a:r>
                <a:r>
                  <a:rPr lang="en-US" dirty="0">
                    <a:latin typeface="Times" pitchFamily="2" charset="0"/>
                  </a:rPr>
                  <a:t>(1−</a:t>
                </a:r>
                <a:r>
                  <a:rPr lang="en-US" dirty="0">
                    <a:solidFill>
                      <a:srgbClr val="0070C0"/>
                    </a:solidFill>
                    <a:latin typeface="Times" pitchFamily="2" charset="0"/>
                  </a:rPr>
                  <a:t>𝑝</a:t>
                </a:r>
                <a:r>
                  <a:rPr lang="en-US" dirty="0">
                    <a:latin typeface="Times" pitchFamily="2" charset="0"/>
                  </a:rPr>
                  <a:t>)</a:t>
                </a:r>
                <a:r>
                  <a:rPr lang="en-US" baseline="30000" dirty="0">
                    <a:latin typeface="Times" pitchFamily="2" charset="0"/>
                  </a:rPr>
                  <a:t>𝑛−k</a:t>
                </a:r>
              </a:p>
              <a:p>
                <a:pPr marL="0" indent="0">
                  <a:buNone/>
                </a:pPr>
                <a:endParaRPr lang="en-US" baseline="300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7941E-3895-C944-BE3D-B74958E6B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4E36599-399D-1E4F-9170-EF18C30265F4}"/>
              </a:ext>
            </a:extLst>
          </p:cNvPr>
          <p:cNvSpPr txBox="1"/>
          <p:nvPr/>
        </p:nvSpPr>
        <p:spPr>
          <a:xfrm>
            <a:off x="496784" y="3825991"/>
            <a:ext cx="4784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the number of outcomes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E24996-96BE-E843-933D-2DD94EEADE48}"/>
              </a:ext>
            </a:extLst>
          </p:cNvPr>
          <p:cNvCxnSpPr>
            <a:cxnSpLocks/>
          </p:cNvCxnSpPr>
          <p:nvPr/>
        </p:nvCxnSpPr>
        <p:spPr>
          <a:xfrm flipV="1">
            <a:off x="3746810" y="2308302"/>
            <a:ext cx="334537" cy="1382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8DF5E3-FEBC-A445-B8AF-CBA25D0C4000}"/>
              </a:ext>
            </a:extLst>
          </p:cNvPr>
          <p:cNvSpPr txBox="1"/>
          <p:nvPr/>
        </p:nvSpPr>
        <p:spPr>
          <a:xfrm>
            <a:off x="5675971" y="3825991"/>
            <a:ext cx="583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the probability of each outcome</a:t>
            </a:r>
            <a:endParaRPr lang="en-US" sz="2800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11D079-0378-CD48-BE92-2DBDDFB33E4F}"/>
              </a:ext>
            </a:extLst>
          </p:cNvPr>
          <p:cNvCxnSpPr>
            <a:cxnSpLocks/>
          </p:cNvCxnSpPr>
          <p:nvPr/>
        </p:nvCxnSpPr>
        <p:spPr>
          <a:xfrm flipH="1" flipV="1">
            <a:off x="5675971" y="2430966"/>
            <a:ext cx="1148575" cy="1115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1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24696</TotalTime>
  <Words>1702</Words>
  <Application>Microsoft Macintosh PowerPoint</Application>
  <PresentationFormat>Widescreen</PresentationFormat>
  <Paragraphs>312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Corbel</vt:lpstr>
      <vt:lpstr>Times</vt:lpstr>
      <vt:lpstr>Office Theme</vt:lpstr>
      <vt:lpstr>PowerPoint Presentation</vt:lpstr>
      <vt:lpstr>A new antibiotic</vt:lpstr>
      <vt:lpstr>A new antibiotic</vt:lpstr>
      <vt:lpstr>A new antibiotic</vt:lpstr>
      <vt:lpstr>PowerPoint Presentation</vt:lpstr>
      <vt:lpstr>Binomial likelihood</vt:lpstr>
      <vt:lpstr>Binomial likelihood</vt:lpstr>
      <vt:lpstr>Binomial likelihood</vt:lpstr>
      <vt:lpstr>Binomial likelihood</vt:lpstr>
      <vt:lpstr>Binomial log - likelihood</vt:lpstr>
      <vt:lpstr>All Bayesian problems are the same.</vt:lpstr>
      <vt:lpstr>Binomial log - likelihood</vt:lpstr>
      <vt:lpstr>The Univariate Beta distribution</vt:lpstr>
      <vt:lpstr>The Univariate Beta distribution</vt:lpstr>
      <vt:lpstr>The Univariate Beta distribution</vt:lpstr>
      <vt:lpstr>PowerPoint Presentation</vt:lpstr>
      <vt:lpstr>The math</vt:lpstr>
      <vt:lpstr>Bayesian inference</vt:lpstr>
      <vt:lpstr>Bayesian inference</vt:lpstr>
      <vt:lpstr>Bayesian inference</vt:lpstr>
      <vt:lpstr>Bayesian inference</vt:lpstr>
      <vt:lpstr>Bayesian inference for proportions</vt:lpstr>
      <vt:lpstr>PowerPoint Presentation</vt:lpstr>
      <vt:lpstr>Beta distributions for all possible outcomes of an n=3 binomial experiment</vt:lpstr>
      <vt:lpstr>What does ignorance look like?</vt:lpstr>
      <vt:lpstr>What does ignorance look like?</vt:lpstr>
      <vt:lpstr>What does ignorance look like?</vt:lpstr>
      <vt:lpstr>Beta for n=3 binomial trial</vt:lpstr>
      <vt:lpstr>PowerPoint Presentation</vt:lpstr>
      <vt:lpstr>The biased top</vt:lpstr>
      <vt:lpstr>PowerPoint Presentation</vt:lpstr>
      <vt:lpstr>PowerPoint Presentation</vt:lpstr>
      <vt:lpstr>The biased top</vt:lpstr>
      <vt:lpstr>The biased top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1 - Introduction</dc:title>
  <dc:creator>Microsoft Office User</dc:creator>
  <cp:lastModifiedBy>Will Trimble</cp:lastModifiedBy>
  <cp:revision>159</cp:revision>
  <dcterms:created xsi:type="dcterms:W3CDTF">2018-10-01T12:51:29Z</dcterms:created>
  <dcterms:modified xsi:type="dcterms:W3CDTF">2023-11-14T17:54:24Z</dcterms:modified>
</cp:coreProperties>
</file>