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30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F5"/>
    <a:srgbClr val="FFFF8D"/>
    <a:srgbClr val="FFE181"/>
    <a:srgbClr val="B4DE86"/>
    <a:srgbClr val="C2E49C"/>
    <a:srgbClr val="C7EDBD"/>
    <a:srgbClr val="800000"/>
    <a:srgbClr val="1818FF"/>
    <a:srgbClr val="FFFFFF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63265" autoAdjust="0"/>
  </p:normalViewPr>
  <p:slideViewPr>
    <p:cSldViewPr>
      <p:cViewPr varScale="1">
        <p:scale>
          <a:sx n="134" d="100"/>
          <a:sy n="134" d="100"/>
        </p:scale>
        <p:origin x="642" y="126"/>
      </p:cViewPr>
      <p:guideLst>
        <p:guide orient="horz" pos="300"/>
        <p:guide pos="295"/>
      </p:guideLst>
    </p:cSldViewPr>
  </p:slideViewPr>
  <p:outlineViewPr>
    <p:cViewPr>
      <p:scale>
        <a:sx n="33" d="100"/>
        <a:sy n="33" d="100"/>
      </p:scale>
      <p:origin x="0" y="25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72"/>
      </p:cViewPr>
      <p:guideLst>
        <p:guide orient="horz" pos="2216"/>
        <p:guide pos="30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88" y="28577"/>
            <a:ext cx="302260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t" anchorCtr="0" compatLnSpc="1">
            <a:prstTxWarp prst="textNoShape">
              <a:avLst/>
            </a:prstTxWarp>
          </a:bodyPr>
          <a:lstStyle>
            <a:lvl1pPr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1" y="28577"/>
            <a:ext cx="302418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t" anchorCtr="0" compatLnSpc="1">
            <a:prstTxWarp prst="textNoShape">
              <a:avLst/>
            </a:prstTxWarp>
          </a:bodyPr>
          <a:lstStyle>
            <a:lvl1pPr algn="r"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9688" y="9709152"/>
            <a:ext cx="302260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b" anchorCtr="0" compatLnSpc="1">
            <a:prstTxWarp prst="textNoShape">
              <a:avLst/>
            </a:prstTxWarp>
          </a:bodyPr>
          <a:lstStyle>
            <a:lvl1pPr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1" y="9709152"/>
            <a:ext cx="302418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b" anchorCtr="0" compatLnSpc="1">
            <a:prstTxWarp prst="textNoShape">
              <a:avLst/>
            </a:prstTxWarp>
          </a:bodyPr>
          <a:lstStyle>
            <a:lvl1pPr algn="r"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679DEB0-A92F-4092-8A2B-15686993E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2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88" y="28577"/>
            <a:ext cx="302260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t" anchorCtr="0" compatLnSpc="1">
            <a:prstTxWarp prst="textNoShape">
              <a:avLst/>
            </a:prstTxWarp>
          </a:bodyPr>
          <a:lstStyle>
            <a:lvl1pPr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1" y="28577"/>
            <a:ext cx="302418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t" anchorCtr="0" compatLnSpc="1">
            <a:prstTxWarp prst="textNoShape">
              <a:avLst/>
            </a:prstTxWarp>
          </a:bodyPr>
          <a:lstStyle>
            <a:lvl1pPr algn="r"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81050"/>
            <a:ext cx="5113338" cy="38354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1" y="4870449"/>
            <a:ext cx="5229225" cy="459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50" tIns="50097" rIns="96850" bIns="50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688" y="9709152"/>
            <a:ext cx="3022600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b" anchorCtr="0" compatLnSpc="1">
            <a:prstTxWarp prst="textNoShape">
              <a:avLst/>
            </a:prstTxWarp>
          </a:bodyPr>
          <a:lstStyle>
            <a:lvl1pPr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1" y="9709152"/>
            <a:ext cx="302418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38" tIns="0" rIns="20038" bIns="0" numCol="1" anchor="b" anchorCtr="0" compatLnSpc="1">
            <a:prstTxWarp prst="textNoShape">
              <a:avLst/>
            </a:prstTxWarp>
          </a:bodyPr>
          <a:lstStyle>
            <a:lvl1pPr algn="r" defTabSz="786645" eaLnBrk="0" hangingPunct="0">
              <a:defRPr sz="9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DF3471-66CC-4B8D-8512-F7676CBDCA5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01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975" indent="-180975" algn="l" defTabSz="730250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tabLst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61950" indent="-180975" algn="l" defTabSz="730250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42925" indent="-180975" algn="l" defTabSz="730250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3025" algn="l" defTabSz="730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0700" algn="l" defTabSz="730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F3471-66CC-4B8D-8512-F7676CBDCA5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2268538" y="4142744"/>
            <a:ext cx="6875462" cy="144000"/>
          </a:xfrm>
          <a:prstGeom prst="rect">
            <a:avLst/>
          </a:prstGeom>
          <a:solidFill>
            <a:srgbClr val="FF9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695450" y="4142744"/>
            <a:ext cx="574675" cy="144000"/>
          </a:xfrm>
          <a:prstGeom prst="rect">
            <a:avLst/>
          </a:prstGeom>
          <a:solidFill>
            <a:srgbClr val="7E96A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2268537" y="2997200"/>
            <a:ext cx="576000" cy="576263"/>
          </a:xfrm>
          <a:prstGeom prst="rect">
            <a:avLst/>
          </a:prstGeom>
          <a:solidFill>
            <a:srgbClr val="7E96A1">
              <a:alpha val="8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695450" y="3573463"/>
            <a:ext cx="574675" cy="576262"/>
          </a:xfrm>
          <a:prstGeom prst="rect">
            <a:avLst/>
          </a:prstGeom>
          <a:solidFill>
            <a:srgbClr val="7E96A1">
              <a:alpha val="8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1122363" y="3573463"/>
            <a:ext cx="574675" cy="576262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268537" y="2420938"/>
            <a:ext cx="576000" cy="576263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1695450" y="2997200"/>
            <a:ext cx="574675" cy="576263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2268537" y="1844675"/>
            <a:ext cx="576000" cy="576262"/>
          </a:xfrm>
          <a:prstGeom prst="rect">
            <a:avLst/>
          </a:prstGeom>
          <a:solidFill>
            <a:srgbClr val="7E96A1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1695450" y="2420938"/>
            <a:ext cx="574675" cy="576262"/>
          </a:xfrm>
          <a:prstGeom prst="rect">
            <a:avLst/>
          </a:prstGeom>
          <a:solidFill>
            <a:srgbClr val="7E96A1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 userDrawn="1"/>
        </p:nvSpPr>
        <p:spPr bwMode="auto">
          <a:xfrm>
            <a:off x="1122363" y="2997200"/>
            <a:ext cx="574675" cy="576263"/>
          </a:xfrm>
          <a:prstGeom prst="rect">
            <a:avLst/>
          </a:prstGeom>
          <a:solidFill>
            <a:srgbClr val="7E96A1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549275" y="3573463"/>
            <a:ext cx="574675" cy="576262"/>
          </a:xfrm>
          <a:prstGeom prst="rect">
            <a:avLst/>
          </a:prstGeom>
          <a:solidFill>
            <a:srgbClr val="7E96A1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23"/>
          <p:cNvSpPr>
            <a:spLocks noChangeArrowheads="1"/>
          </p:cNvSpPr>
          <p:nvPr userDrawn="1"/>
        </p:nvSpPr>
        <p:spPr bwMode="auto">
          <a:xfrm>
            <a:off x="-23813" y="3573463"/>
            <a:ext cx="574676" cy="576262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24"/>
          <p:cNvSpPr>
            <a:spLocks noChangeArrowheads="1"/>
          </p:cNvSpPr>
          <p:nvPr userDrawn="1"/>
        </p:nvSpPr>
        <p:spPr bwMode="auto">
          <a:xfrm>
            <a:off x="549275" y="2997200"/>
            <a:ext cx="574675" cy="576263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Rectangle 25"/>
          <p:cNvSpPr>
            <a:spLocks noChangeArrowheads="1"/>
          </p:cNvSpPr>
          <p:nvPr userDrawn="1"/>
        </p:nvSpPr>
        <p:spPr bwMode="auto">
          <a:xfrm>
            <a:off x="1122363" y="2420938"/>
            <a:ext cx="574675" cy="576262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26"/>
          <p:cNvSpPr>
            <a:spLocks noChangeArrowheads="1"/>
          </p:cNvSpPr>
          <p:nvPr userDrawn="1"/>
        </p:nvSpPr>
        <p:spPr bwMode="auto">
          <a:xfrm>
            <a:off x="1695450" y="1844675"/>
            <a:ext cx="574675" cy="576263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27"/>
          <p:cNvSpPr>
            <a:spLocks noChangeArrowheads="1"/>
          </p:cNvSpPr>
          <p:nvPr userDrawn="1"/>
        </p:nvSpPr>
        <p:spPr bwMode="auto">
          <a:xfrm>
            <a:off x="1122363" y="1844675"/>
            <a:ext cx="574675" cy="576263"/>
          </a:xfrm>
          <a:prstGeom prst="rect">
            <a:avLst/>
          </a:prstGeom>
          <a:solidFill>
            <a:srgbClr val="7E96A1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Rectangle 28"/>
          <p:cNvSpPr>
            <a:spLocks noChangeArrowheads="1"/>
          </p:cNvSpPr>
          <p:nvPr userDrawn="1"/>
        </p:nvSpPr>
        <p:spPr bwMode="auto">
          <a:xfrm>
            <a:off x="549275" y="2420938"/>
            <a:ext cx="574675" cy="576262"/>
          </a:xfrm>
          <a:prstGeom prst="rect">
            <a:avLst/>
          </a:prstGeom>
          <a:solidFill>
            <a:srgbClr val="7E96A1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 userDrawn="1"/>
        </p:nvSpPr>
        <p:spPr bwMode="auto">
          <a:xfrm>
            <a:off x="-23812" y="2997200"/>
            <a:ext cx="574675" cy="576263"/>
          </a:xfrm>
          <a:prstGeom prst="rect">
            <a:avLst/>
          </a:prstGeom>
          <a:solidFill>
            <a:srgbClr val="7E96A1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30"/>
          <p:cNvSpPr>
            <a:spLocks noChangeArrowheads="1"/>
          </p:cNvSpPr>
          <p:nvPr userDrawn="1"/>
        </p:nvSpPr>
        <p:spPr bwMode="auto">
          <a:xfrm>
            <a:off x="549275" y="1844675"/>
            <a:ext cx="574675" cy="576263"/>
          </a:xfrm>
          <a:prstGeom prst="rect">
            <a:avLst/>
          </a:prstGeom>
          <a:solidFill>
            <a:srgbClr val="7E96A1">
              <a:alpha val="3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31"/>
          <p:cNvSpPr>
            <a:spLocks noChangeArrowheads="1"/>
          </p:cNvSpPr>
          <p:nvPr userDrawn="1"/>
        </p:nvSpPr>
        <p:spPr bwMode="auto">
          <a:xfrm>
            <a:off x="-23813" y="2420938"/>
            <a:ext cx="574676" cy="576262"/>
          </a:xfrm>
          <a:prstGeom prst="rect">
            <a:avLst/>
          </a:prstGeom>
          <a:solidFill>
            <a:srgbClr val="7E96A1">
              <a:alpha val="3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32"/>
          <p:cNvSpPr>
            <a:spLocks noChangeArrowheads="1"/>
          </p:cNvSpPr>
          <p:nvPr userDrawn="1"/>
        </p:nvSpPr>
        <p:spPr bwMode="auto">
          <a:xfrm>
            <a:off x="-23813" y="1844675"/>
            <a:ext cx="574676" cy="576263"/>
          </a:xfrm>
          <a:prstGeom prst="rect">
            <a:avLst/>
          </a:prstGeom>
          <a:solidFill>
            <a:srgbClr val="7E96A1">
              <a:alpha val="3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33"/>
          <p:cNvSpPr>
            <a:spLocks noChangeArrowheads="1"/>
          </p:cNvSpPr>
          <p:nvPr userDrawn="1"/>
        </p:nvSpPr>
        <p:spPr bwMode="auto">
          <a:xfrm>
            <a:off x="1122363" y="4142744"/>
            <a:ext cx="574675" cy="144000"/>
          </a:xfrm>
          <a:prstGeom prst="rect">
            <a:avLst/>
          </a:prstGeom>
          <a:solidFill>
            <a:srgbClr val="7E96A1">
              <a:alpha val="8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 userDrawn="1"/>
        </p:nvSpPr>
        <p:spPr bwMode="auto">
          <a:xfrm>
            <a:off x="549275" y="4142744"/>
            <a:ext cx="574675" cy="144000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36"/>
          <p:cNvSpPr>
            <a:spLocks noChangeArrowheads="1"/>
          </p:cNvSpPr>
          <p:nvPr userDrawn="1"/>
        </p:nvSpPr>
        <p:spPr bwMode="auto">
          <a:xfrm>
            <a:off x="-23813" y="4142744"/>
            <a:ext cx="574676" cy="144000"/>
          </a:xfrm>
          <a:prstGeom prst="rect">
            <a:avLst/>
          </a:prstGeom>
          <a:solidFill>
            <a:srgbClr val="7E96A1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Rectangle 37"/>
          <p:cNvSpPr>
            <a:spLocks noChangeArrowheads="1"/>
          </p:cNvSpPr>
          <p:nvPr userDrawn="1"/>
        </p:nvSpPr>
        <p:spPr bwMode="auto">
          <a:xfrm>
            <a:off x="2268537" y="3573463"/>
            <a:ext cx="576000" cy="576262"/>
          </a:xfrm>
          <a:prstGeom prst="rect">
            <a:avLst/>
          </a:prstGeom>
          <a:solidFill>
            <a:srgbClr val="7E96A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Rectangle 11"/>
          <p:cNvSpPr>
            <a:spLocks noChangeArrowheads="1"/>
          </p:cNvSpPr>
          <p:nvPr userDrawn="1"/>
        </p:nvSpPr>
        <p:spPr bwMode="auto">
          <a:xfrm>
            <a:off x="2842255" y="1844675"/>
            <a:ext cx="6301745" cy="2305050"/>
          </a:xfrm>
          <a:prstGeom prst="rect">
            <a:avLst/>
          </a:prstGeom>
          <a:solidFill>
            <a:srgbClr val="263D48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" name="Picture 38" descr="P:\_perseus\orga\FhOOeLogoFeb2005-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6675"/>
            <a:ext cx="7143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5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4484688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AT" dirty="0"/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09574" y="6492026"/>
            <a:ext cx="2133600" cy="276204"/>
          </a:xfrm>
        </p:spPr>
        <p:txBody>
          <a:bodyPr/>
          <a:lstStyle>
            <a:lvl1pPr>
              <a:defRPr smtClean="0">
                <a:solidFill>
                  <a:srgbClr val="263D4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263D4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3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263D4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140800D-815B-4334-84E4-28E8A73340CC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D8E7-CEAC-493A-8028-AE2EE54773A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3738"/>
            <a:ext cx="2057400" cy="5327650"/>
          </a:xfrm>
        </p:spPr>
        <p:txBody>
          <a:bodyPr vert="eaVert"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0192-E139-4C0E-856D-CDE7760FF46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721F1-8A6E-4520-8C30-1CD829763E47}" type="slidenum">
              <a:rPr lang="de-AT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FAF9-0A31-41BB-9F32-08B1C0172AD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663560"/>
          </a:xfrm>
        </p:spPr>
        <p:txBody>
          <a:bodyPr/>
          <a:lstStyle>
            <a:lvl1pPr algn="ctr"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37"/>
            <a:ext cx="4038600" cy="4592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37"/>
            <a:ext cx="4038600" cy="4592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9FC21-8344-4BA5-AE6F-E42E4428BFC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96908"/>
          </a:xfrm>
        </p:spPr>
        <p:txBody>
          <a:bodyPr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2F6DE-0F82-4E41-BC80-A9922342163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igitalSansEF-Medium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6CB1C-7CD3-421B-A42F-3E2E0E8DF5A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CB73-BA18-4A03-AF0F-A956F5CF287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DigitalSansEF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DFBA-971A-4E1C-8FA9-6FBA447A2FB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DigitalSansEF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31876-C1E7-4D14-A9CA-C115F36082BA}" type="slidenum">
              <a:rPr lang="de-AT"/>
              <a:pPr>
                <a:defRPr/>
              </a:pPr>
              <a:t>‹#›</a:t>
            </a:fld>
            <a:endParaRPr lang="de-A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06" name="Rectangle 22"/>
          <p:cNvSpPr>
            <a:spLocks noChangeArrowheads="1"/>
          </p:cNvSpPr>
          <p:nvPr/>
        </p:nvSpPr>
        <p:spPr bwMode="auto">
          <a:xfrm>
            <a:off x="160337" y="315913"/>
            <a:ext cx="158400" cy="158400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7" name="Rectangle 23"/>
          <p:cNvSpPr>
            <a:spLocks noChangeArrowheads="1"/>
          </p:cNvSpPr>
          <p:nvPr/>
        </p:nvSpPr>
        <p:spPr bwMode="auto">
          <a:xfrm>
            <a:off x="160337" y="158358"/>
            <a:ext cx="158400" cy="158400"/>
          </a:xfrm>
          <a:prstGeom prst="rect">
            <a:avLst/>
          </a:prstGeom>
          <a:solidFill>
            <a:srgbClr val="7E96A1">
              <a:alpha val="3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10" name="Rectangle 26"/>
          <p:cNvSpPr>
            <a:spLocks noChangeArrowheads="1"/>
          </p:cNvSpPr>
          <p:nvPr/>
        </p:nvSpPr>
        <p:spPr bwMode="auto">
          <a:xfrm>
            <a:off x="160337" y="1588"/>
            <a:ext cx="158400" cy="158400"/>
          </a:xfrm>
          <a:prstGeom prst="rect">
            <a:avLst/>
          </a:prstGeom>
          <a:solidFill>
            <a:srgbClr val="7E96A1">
              <a:alpha val="2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635370" y="158358"/>
            <a:ext cx="158400" cy="158400"/>
          </a:xfrm>
          <a:prstGeom prst="rect">
            <a:avLst/>
          </a:prstGeom>
          <a:solidFill>
            <a:srgbClr val="7E96A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635370" y="1588"/>
            <a:ext cx="158400" cy="158400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476249" y="315913"/>
            <a:ext cx="158400" cy="158400"/>
          </a:xfrm>
          <a:prstGeom prst="rect">
            <a:avLst/>
          </a:prstGeom>
          <a:solidFill>
            <a:srgbClr val="7E96A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635370" y="315913"/>
            <a:ext cx="158400" cy="158400"/>
          </a:xfrm>
          <a:prstGeom prst="rect">
            <a:avLst/>
          </a:prstGeom>
          <a:solidFill>
            <a:srgbClr val="263D48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1" name="Rectangle 17"/>
          <p:cNvSpPr>
            <a:spLocks noChangeArrowheads="1"/>
          </p:cNvSpPr>
          <p:nvPr/>
        </p:nvSpPr>
        <p:spPr bwMode="auto">
          <a:xfrm>
            <a:off x="476249" y="158358"/>
            <a:ext cx="158400" cy="158400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2" name="Rectangle 18"/>
          <p:cNvSpPr>
            <a:spLocks noChangeArrowheads="1"/>
          </p:cNvSpPr>
          <p:nvPr/>
        </p:nvSpPr>
        <p:spPr bwMode="auto">
          <a:xfrm>
            <a:off x="318293" y="315913"/>
            <a:ext cx="158400" cy="158400"/>
          </a:xfrm>
          <a:prstGeom prst="rect">
            <a:avLst/>
          </a:prstGeom>
          <a:solidFill>
            <a:srgbClr val="7E96A1">
              <a:alpha val="8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4" name="Rectangle 20"/>
          <p:cNvSpPr>
            <a:spLocks noChangeArrowheads="1"/>
          </p:cNvSpPr>
          <p:nvPr/>
        </p:nvSpPr>
        <p:spPr bwMode="auto">
          <a:xfrm>
            <a:off x="476249" y="1588"/>
            <a:ext cx="158400" cy="158400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5" name="Rectangle 21"/>
          <p:cNvSpPr>
            <a:spLocks noChangeArrowheads="1"/>
          </p:cNvSpPr>
          <p:nvPr/>
        </p:nvSpPr>
        <p:spPr bwMode="auto">
          <a:xfrm>
            <a:off x="318293" y="158358"/>
            <a:ext cx="158400" cy="158400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8" name="Rectangle 24"/>
          <p:cNvSpPr>
            <a:spLocks noChangeArrowheads="1"/>
          </p:cNvSpPr>
          <p:nvPr/>
        </p:nvSpPr>
        <p:spPr bwMode="auto">
          <a:xfrm>
            <a:off x="318293" y="1588"/>
            <a:ext cx="158400" cy="158400"/>
          </a:xfrm>
          <a:prstGeom prst="rect">
            <a:avLst/>
          </a:prstGeom>
          <a:solidFill>
            <a:srgbClr val="7E96A1">
              <a:alpha val="3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09" name="Rectangle 25"/>
          <p:cNvSpPr>
            <a:spLocks noChangeArrowheads="1"/>
          </p:cNvSpPr>
          <p:nvPr/>
        </p:nvSpPr>
        <p:spPr bwMode="auto">
          <a:xfrm>
            <a:off x="0" y="316167"/>
            <a:ext cx="158400" cy="158400"/>
          </a:xfrm>
          <a:prstGeom prst="rect">
            <a:avLst/>
          </a:prstGeom>
          <a:solidFill>
            <a:srgbClr val="7E96A1">
              <a:alpha val="39999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11" name="Rectangle 27"/>
          <p:cNvSpPr>
            <a:spLocks noChangeArrowheads="1"/>
          </p:cNvSpPr>
          <p:nvPr/>
        </p:nvSpPr>
        <p:spPr bwMode="auto">
          <a:xfrm>
            <a:off x="0" y="158358"/>
            <a:ext cx="158400" cy="158400"/>
          </a:xfrm>
          <a:prstGeom prst="rect">
            <a:avLst/>
          </a:prstGeom>
          <a:solidFill>
            <a:srgbClr val="7E96A1">
              <a:alpha val="2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817" name="Rectangle 33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E96A1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796" name="Rectangle 12"/>
          <p:cNvSpPr>
            <a:spLocks noChangeArrowheads="1"/>
          </p:cNvSpPr>
          <p:nvPr/>
        </p:nvSpPr>
        <p:spPr bwMode="auto">
          <a:xfrm>
            <a:off x="793752" y="0"/>
            <a:ext cx="8350248" cy="474313"/>
          </a:xfrm>
          <a:prstGeom prst="rect">
            <a:avLst/>
          </a:prstGeom>
          <a:solidFill>
            <a:srgbClr val="263D48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47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3242" y="6481982"/>
            <a:ext cx="21336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54473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65030A-1C82-44E0-A30E-8D3DA70AE25F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10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693738"/>
            <a:ext cx="8429684" cy="6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Titelmasterformat durch Klicken bearbeiten</a:t>
            </a:r>
          </a:p>
        </p:txBody>
      </p:sp>
      <p:sp>
        <p:nvSpPr>
          <p:cNvPr id="104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428736"/>
            <a:ext cx="8429684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dirty="0" smtClean="0"/>
              <a:t>Textmasterformate durch Klicken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698" y="6481982"/>
            <a:ext cx="2133600" cy="29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354473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3747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982"/>
            <a:ext cx="28956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354473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292225" y="293359"/>
            <a:ext cx="7851775" cy="180954"/>
          </a:xfrm>
          <a:prstGeom prst="rect">
            <a:avLst/>
          </a:prstGeom>
          <a:solidFill>
            <a:srgbClr val="FF9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EF-Medium" pitchFamily="50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3D48"/>
          </a:solidFill>
          <a:latin typeface="DigitalSans_Light_Me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2400">
          <a:solidFill>
            <a:srgbClr val="263D48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2000">
          <a:solidFill>
            <a:srgbClr val="263D48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800">
          <a:solidFill>
            <a:srgbClr val="263D48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600"/>
        </a:buClr>
        <a:buFont typeface="Wingdings" pitchFamily="2" charset="2"/>
        <a:buChar char="§"/>
        <a:defRPr sz="1600">
          <a:solidFill>
            <a:srgbClr val="263D4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1.1</a:t>
            </a:r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39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BorderPane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7"/>
            <a:ext cx="8463314" cy="1856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dirty="0" smtClean="0"/>
              <a:t>Kindelemente können oben, unten, links, rechts und im Zentrum des Behälters platziert werden.</a:t>
            </a:r>
          </a:p>
          <a:p>
            <a:pPr marL="444500" indent="-266700"/>
            <a:r>
              <a:rPr lang="de-DE" sz="1700" dirty="0" smtClean="0"/>
              <a:t>Elemente im oberen und unteren Bereich bekommen minimale Höhe und maximale Breite.</a:t>
            </a:r>
          </a:p>
          <a:p>
            <a:pPr marL="444500" indent="-266700"/>
            <a:r>
              <a:rPr lang="de-DE" sz="1700" dirty="0" smtClean="0"/>
              <a:t>Elemente im linken und rechten Bereich bekommen maximale Höhe und minimale Breite.</a:t>
            </a:r>
          </a:p>
          <a:p>
            <a:pPr marL="444500" indent="-266700"/>
            <a:r>
              <a:rPr lang="de-DE" sz="1700" dirty="0" smtClean="0"/>
              <a:t>Element im Zentrum bekommt den restlichen Platz.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10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7158" y="3140968"/>
            <a:ext cx="5389430" cy="2192908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BorderPane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borderPane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BorderPane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borderPane.setPadding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Insets(10));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TextArea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text = new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TextArea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Button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button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Button("Save");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BorderPane.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setMargin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(button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,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/>
            </a:r>
            <a:b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</a:b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              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Insets(10, 0, 0, 0));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BorderPane.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setAlignment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(button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,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Pos.CENTER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borderPane.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setCenter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(text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borderPane.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setBottom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(button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140968"/>
            <a:ext cx="3042271" cy="2551875"/>
          </a:xfrm>
          <a:prstGeom prst="rect">
            <a:avLst/>
          </a:prstGeom>
        </p:spPr>
      </p:pic>
      <p:sp>
        <p:nvSpPr>
          <p:cNvPr id="9" name="progressBar"/>
          <p:cNvSpPr/>
          <p:nvPr/>
        </p:nvSpPr>
        <p:spPr bwMode="auto">
          <a:xfrm>
            <a:off x="1358900" y="342900"/>
            <a:ext cx="6934200" cy="76200"/>
          </a:xfrm>
          <a:prstGeom prst="rect">
            <a:avLst/>
          </a:prstGeom>
          <a:solidFill>
            <a:srgbClr val="8097A2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Ereignisbehandlung (vereinfacht)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11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cxnSp>
        <p:nvCxnSpPr>
          <p:cNvPr id="11" name="Form 16"/>
          <p:cNvCxnSpPr>
            <a:cxnSpLocks noChangeShapeType="1"/>
            <a:stCxn id="9" idx="2"/>
            <a:endCxn id="28" idx="0"/>
          </p:cNvCxnSpPr>
          <p:nvPr/>
        </p:nvCxnSpPr>
        <p:spPr bwMode="auto">
          <a:xfrm rot="5400000">
            <a:off x="7324749" y="3606343"/>
            <a:ext cx="465253" cy="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464280" y="1812079"/>
            <a:ext cx="2292920" cy="1248314"/>
            <a:chOff x="248256" y="2071610"/>
            <a:chExt cx="2292920" cy="1248314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48256" y="2071610"/>
              <a:ext cx="2036018" cy="384721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Control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48256" y="2442761"/>
              <a:ext cx="2036018" cy="877163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>
                  <a:solidFill>
                    <a:srgbClr val="00009E"/>
                  </a:solidFill>
                  <a:latin typeface="Calibri" pitchFamily="34" charset="0"/>
                </a:rPr>
                <a:t>addEventHandler</a:t>
              </a:r>
              <a:r>
                <a:rPr lang="en-US" sz="1700" dirty="0">
                  <a:solidFill>
                    <a:srgbClr val="00009E"/>
                  </a:solidFill>
                  <a:latin typeface="Calibri" pitchFamily="34" charset="0"/>
                </a:rPr>
                <a:t> </a:t>
              </a:r>
              <a:endParaRPr lang="en-US" sz="1700" dirty="0" smtClean="0">
                <a:solidFill>
                  <a:srgbClr val="00009E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>
                  <a:solidFill>
                    <a:srgbClr val="00009E"/>
                  </a:solidFill>
                  <a:latin typeface="Calibri" pitchFamily="34" charset="0"/>
                </a:rPr>
                <a:t>removeEventHandler</a:t>
              </a:r>
              <a:r>
                <a:rPr lang="en-US" sz="1700" dirty="0">
                  <a:solidFill>
                    <a:srgbClr val="00009E"/>
                  </a:solidFill>
                  <a:latin typeface="Calibri" pitchFamily="34" charset="0"/>
                </a:rPr>
                <a:t> </a:t>
              </a:r>
              <a:endParaRPr lang="en-US" sz="1700" dirty="0" smtClean="0">
                <a:solidFill>
                  <a:srgbClr val="00009E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 smtClean="0">
                  <a:solidFill>
                    <a:srgbClr val="00009E"/>
                  </a:solidFill>
                  <a:latin typeface="Calibri" pitchFamily="34" charset="0"/>
                </a:rPr>
                <a:t>setOn</a:t>
              </a:r>
              <a:r>
                <a:rPr lang="en-US" sz="1700" i="1" dirty="0" smtClean="0">
                  <a:solidFill>
                    <a:srgbClr val="00009E"/>
                  </a:solidFill>
                  <a:latin typeface="Calibri" pitchFamily="34" charset="0"/>
                </a:rPr>
                <a:t>&lt;</a:t>
              </a:r>
              <a:r>
                <a:rPr lang="en-US" sz="1700" i="1" dirty="0" err="1" smtClean="0">
                  <a:solidFill>
                    <a:srgbClr val="00009E"/>
                  </a:solidFill>
                  <a:latin typeface="Calibri" pitchFamily="34" charset="0"/>
                </a:rPr>
                <a:t>EventType</a:t>
              </a:r>
              <a:r>
                <a:rPr lang="en-US" sz="1700" i="1" dirty="0" smtClean="0">
                  <a:solidFill>
                    <a:srgbClr val="00009E"/>
                  </a:solidFill>
                  <a:latin typeface="Calibri" pitchFamily="34" charset="0"/>
                </a:rPr>
                <a:t>&gt;</a:t>
              </a:r>
            </a:p>
          </p:txBody>
        </p:sp>
        <p:sp>
          <p:nvSpPr>
            <p:cNvPr id="20" name="Flowchart: Decision 19"/>
            <p:cNvSpPr/>
            <p:nvPr/>
          </p:nvSpPr>
          <p:spPr bwMode="auto">
            <a:xfrm>
              <a:off x="2289176" y="2198589"/>
              <a:ext cx="252000" cy="144000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70316" y="3838970"/>
            <a:ext cx="2170235" cy="738664"/>
            <a:chOff x="6634264" y="5059960"/>
            <a:chExt cx="2170235" cy="73866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634264" y="5059960"/>
              <a:ext cx="2170235" cy="384721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Observer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6634264" y="5444681"/>
              <a:ext cx="2170234" cy="353943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>
                  <a:solidFill>
                    <a:srgbClr val="00009E"/>
                  </a:solidFill>
                  <a:latin typeface="Calibri" pitchFamily="34" charset="0"/>
                </a:rPr>
                <a:t>h</a:t>
              </a:r>
              <a:r>
                <a:rPr lang="en-US" sz="1700" dirty="0" smtClean="0">
                  <a:solidFill>
                    <a:srgbClr val="00009E"/>
                  </a:solidFill>
                  <a:latin typeface="Calibri" pitchFamily="34" charset="0"/>
                </a:rPr>
                <a:t>andle(T event)</a:t>
              </a:r>
            </a:p>
          </p:txBody>
        </p:sp>
      </p:grpSp>
      <p:grpSp>
        <p:nvGrpSpPr>
          <p:cNvPr id="32" name="Gruppieren 74"/>
          <p:cNvGrpSpPr>
            <a:grpSpLocks/>
          </p:cNvGrpSpPr>
          <p:nvPr/>
        </p:nvGrpSpPr>
        <p:grpSpPr bwMode="auto">
          <a:xfrm>
            <a:off x="6470316" y="1611012"/>
            <a:ext cx="2170235" cy="537708"/>
            <a:chOff x="5170488" y="1628775"/>
            <a:chExt cx="2350254" cy="537357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i="1" dirty="0" err="1" smtClean="0">
                  <a:solidFill>
                    <a:srgbClr val="00009E"/>
                  </a:solidFill>
                  <a:latin typeface="Calibri" pitchFamily="34" charset="0"/>
                </a:rPr>
                <a:t>EventListener</a:t>
              </a:r>
              <a:endParaRPr lang="en-US" sz="1900" i="1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201152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cxnSp>
        <p:nvCxnSpPr>
          <p:cNvPr id="35" name="Form 16"/>
          <p:cNvCxnSpPr>
            <a:cxnSpLocks noChangeShapeType="1"/>
            <a:stCxn id="34" idx="2"/>
            <a:endCxn id="8" idx="0"/>
          </p:cNvCxnSpPr>
          <p:nvPr/>
        </p:nvCxnSpPr>
        <p:spPr bwMode="auto">
          <a:xfrm rot="16200000" flipH="1">
            <a:off x="7383346" y="2320808"/>
            <a:ext cx="344176" cy="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Form 16"/>
          <p:cNvCxnSpPr>
            <a:cxnSpLocks noChangeShapeType="1"/>
            <a:stCxn id="21" idx="3"/>
            <a:endCxn id="66" idx="1"/>
          </p:cNvCxnSpPr>
          <p:nvPr/>
        </p:nvCxnSpPr>
        <p:spPr bwMode="auto">
          <a:xfrm>
            <a:off x="5555359" y="2446493"/>
            <a:ext cx="916153" cy="17029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Form 16"/>
          <p:cNvCxnSpPr>
            <a:cxnSpLocks noChangeShapeType="1"/>
            <a:stCxn id="20" idx="3"/>
            <a:endCxn id="17" idx="1"/>
          </p:cNvCxnSpPr>
          <p:nvPr/>
        </p:nvCxnSpPr>
        <p:spPr bwMode="auto">
          <a:xfrm flipV="1">
            <a:off x="2757200" y="2004440"/>
            <a:ext cx="391387" cy="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3148587" y="1812079"/>
            <a:ext cx="2406772" cy="1248314"/>
            <a:chOff x="3635896" y="3154634"/>
            <a:chExt cx="2406772" cy="1248314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635896" y="3154634"/>
              <a:ext cx="2140430" cy="384721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err="1" smtClean="0">
                  <a:solidFill>
                    <a:srgbClr val="00009E"/>
                  </a:solidFill>
                  <a:latin typeface="Calibri" pitchFamily="34" charset="0"/>
                </a:rPr>
                <a:t>EventManager</a:t>
              </a:r>
              <a:endParaRPr lang="en-US" sz="1900" dirty="0" smtClean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635896" y="3525785"/>
              <a:ext cx="2140430" cy="877163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 smtClean="0">
                  <a:solidFill>
                    <a:srgbClr val="00009E"/>
                  </a:solidFill>
                  <a:latin typeface="Calibri" pitchFamily="34" charset="0"/>
                </a:rPr>
                <a:t>addEventHandler</a:t>
              </a:r>
              <a:endParaRPr lang="en-US" sz="1700" dirty="0" smtClean="0">
                <a:solidFill>
                  <a:srgbClr val="00009E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 smtClean="0">
                  <a:solidFill>
                    <a:srgbClr val="00009E"/>
                  </a:solidFill>
                  <a:latin typeface="Calibri" pitchFamily="34" charset="0"/>
                </a:rPr>
                <a:t>removeEventHandler</a:t>
              </a:r>
              <a:endParaRPr lang="en-US" sz="1700" dirty="0" smtClean="0">
                <a:solidFill>
                  <a:srgbClr val="00009E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 err="1" smtClean="0">
                  <a:solidFill>
                    <a:srgbClr val="00009E"/>
                  </a:solidFill>
                  <a:latin typeface="Calibri" pitchFamily="34" charset="0"/>
                </a:rPr>
                <a:t>setEventHandler</a:t>
              </a:r>
              <a:endParaRPr lang="en-US" sz="1700" dirty="0" smtClean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21" name="Flowchart: Decision 20"/>
            <p:cNvSpPr/>
            <p:nvPr/>
          </p:nvSpPr>
          <p:spPr bwMode="auto">
            <a:xfrm>
              <a:off x="5790668" y="3717048"/>
              <a:ext cx="252000" cy="144000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Flowchart: Decision 51"/>
            <p:cNvSpPr/>
            <p:nvPr/>
          </p:nvSpPr>
          <p:spPr bwMode="auto">
            <a:xfrm>
              <a:off x="5790647" y="4155925"/>
              <a:ext cx="252000" cy="144000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Form 16"/>
          <p:cNvCxnSpPr>
            <a:cxnSpLocks noChangeShapeType="1"/>
            <a:stCxn id="52" idx="3"/>
            <a:endCxn id="67" idx="1"/>
          </p:cNvCxnSpPr>
          <p:nvPr/>
        </p:nvCxnSpPr>
        <p:spPr bwMode="auto">
          <a:xfrm flipV="1">
            <a:off x="5555338" y="2748560"/>
            <a:ext cx="917662" cy="13681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/>
          <p:nvPr/>
        </p:nvGrpSpPr>
        <p:grpSpPr>
          <a:xfrm>
            <a:off x="6471512" y="2492896"/>
            <a:ext cx="2171725" cy="880821"/>
            <a:chOff x="6602969" y="2420888"/>
            <a:chExt cx="2171725" cy="88082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6602969" y="2472767"/>
              <a:ext cx="129271" cy="144016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604457" y="2604544"/>
              <a:ext cx="129271" cy="144016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7555434" y="3157152"/>
              <a:ext cx="266795" cy="144557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602969" y="2420888"/>
              <a:ext cx="2170235" cy="384721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i="1" dirty="0" err="1" smtClean="0">
                  <a:solidFill>
                    <a:srgbClr val="00009E"/>
                  </a:solidFill>
                  <a:latin typeface="Calibri" pitchFamily="34" charset="0"/>
                </a:rPr>
                <a:t>EventHandler</a:t>
              </a:r>
              <a:r>
                <a:rPr lang="en-US" sz="1900" i="1" dirty="0" smtClean="0">
                  <a:solidFill>
                    <a:srgbClr val="00009E"/>
                  </a:solidFill>
                  <a:latin typeface="Calibri" pitchFamily="34" charset="0"/>
                </a:rPr>
                <a:t>&lt;T&gt;</a:t>
              </a:r>
              <a:endParaRPr lang="en-US" sz="1900" i="1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6602969" y="2804198"/>
              <a:ext cx="2171725" cy="353943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700" dirty="0">
                  <a:solidFill>
                    <a:srgbClr val="00009E"/>
                  </a:solidFill>
                  <a:latin typeface="Calibri" pitchFamily="34" charset="0"/>
                </a:rPr>
                <a:t>h</a:t>
              </a:r>
              <a:r>
                <a:rPr lang="en-US" sz="1700" dirty="0" smtClean="0">
                  <a:solidFill>
                    <a:srgbClr val="00009E"/>
                  </a:solidFill>
                  <a:latin typeface="Calibri" pitchFamily="34" charset="0"/>
                </a:rPr>
                <a:t>andle(T event)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316627" y="2360201"/>
            <a:ext cx="8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*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76" name="Rectangle 7"/>
          <p:cNvSpPr>
            <a:spLocks noChangeArrowheads="1"/>
          </p:cNvSpPr>
          <p:nvPr/>
        </p:nvSpPr>
        <p:spPr bwMode="auto">
          <a:xfrm>
            <a:off x="464280" y="3851463"/>
            <a:ext cx="5555520" cy="2169825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Button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button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Button();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button.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addEventHandler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ActionEvent.ACTION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,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EventHandler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&lt;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ActionEvent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public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void 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handle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ActionEvent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event)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{ …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} </a:t>
            </a:r>
            <a:endParaRPr lang="en-US" sz="1500" dirty="0" smtClean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});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button.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setOnAction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EventHandler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&lt;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ActionEvent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public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void 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handle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ActionEvent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event) {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… }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});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394117" y="3480144"/>
            <a:ext cx="4067944" cy="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2400">
                <a:solidFill>
                  <a:srgbClr val="263D48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2000">
                <a:solidFill>
                  <a:srgbClr val="263D48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800">
                <a:solidFill>
                  <a:srgbClr val="263D48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600"/>
              </a:buClr>
              <a:buFont typeface="Wingdings" pitchFamily="2" charset="2"/>
              <a:buChar char="§"/>
              <a:defRPr sz="1600">
                <a:solidFill>
                  <a:srgbClr val="263D48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err="1" smtClean="0"/>
              <a:t>Beispiel</a:t>
            </a:r>
            <a:r>
              <a:rPr lang="en-US" sz="2000" kern="0" dirty="0" smtClean="0"/>
              <a:t>:</a:t>
            </a:r>
          </a:p>
        </p:txBody>
      </p:sp>
      <p:sp>
        <p:nvSpPr>
          <p:cNvPr id="3" name="progressBar"/>
          <p:cNvSpPr/>
          <p:nvPr/>
        </p:nvSpPr>
        <p:spPr bwMode="auto">
          <a:xfrm>
            <a:off x="1358900" y="342900"/>
            <a:ext cx="7708900" cy="76200"/>
          </a:xfrm>
          <a:prstGeom prst="rect">
            <a:avLst/>
          </a:prstGeom>
          <a:solidFill>
            <a:srgbClr val="8AA1AC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JavaFX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679338" cy="4786345"/>
          </a:xfrm>
        </p:spPr>
        <p:txBody>
          <a:bodyPr>
            <a:normAutofit/>
          </a:bodyPr>
          <a:lstStyle/>
          <a:p>
            <a:r>
              <a:rPr lang="de-AT" dirty="0" smtClean="0"/>
              <a:t>GUI-Technologien für Java</a:t>
            </a:r>
          </a:p>
          <a:p>
            <a:pPr lvl="1"/>
            <a:r>
              <a:rPr lang="de-AT" dirty="0" smtClean="0"/>
              <a:t>AWT: Wenige, native Steuerelemente; Bestandteil des JRE.</a:t>
            </a:r>
          </a:p>
          <a:p>
            <a:pPr lvl="1"/>
            <a:r>
              <a:rPr lang="de-AT" dirty="0" smtClean="0"/>
              <a:t>Swing: Umfassende GUI-Bibliothek; Keine nativen Steuerelemente; Bestandteil des JRE.</a:t>
            </a:r>
          </a:p>
          <a:p>
            <a:pPr lvl="1"/>
            <a:r>
              <a:rPr lang="de-AT" dirty="0" smtClean="0"/>
              <a:t>SWT: Umfassende GUI-Bibliothek mit nativen Steuerelementen; </a:t>
            </a:r>
            <a:br>
              <a:rPr lang="de-AT" dirty="0" smtClean="0"/>
            </a:br>
            <a:r>
              <a:rPr lang="de-AT" dirty="0" smtClean="0"/>
              <a:t>Basis des Eclipse-Frameworks.</a:t>
            </a:r>
          </a:p>
          <a:p>
            <a:pPr lvl="1"/>
            <a:r>
              <a:rPr lang="de-AT" dirty="0" err="1" smtClean="0"/>
              <a:t>JavaFX</a:t>
            </a:r>
            <a:endParaRPr lang="de-AT" dirty="0" smtClean="0"/>
          </a:p>
          <a:p>
            <a:r>
              <a:rPr lang="de-AT" dirty="0" err="1" smtClean="0"/>
              <a:t>JavaFX</a:t>
            </a:r>
            <a:endParaRPr lang="de-AT" dirty="0" smtClean="0"/>
          </a:p>
          <a:p>
            <a:pPr lvl="1"/>
            <a:r>
              <a:rPr lang="de-AT" dirty="0" smtClean="0"/>
              <a:t>Framework für </a:t>
            </a:r>
            <a:r>
              <a:rPr lang="de-AT" i="1" dirty="0" smtClean="0"/>
              <a:t>Rich Internet </a:t>
            </a:r>
            <a:r>
              <a:rPr lang="de-AT" i="1" dirty="0" err="1" smtClean="0"/>
              <a:t>Applications</a:t>
            </a:r>
            <a:r>
              <a:rPr lang="de-AT" i="1" dirty="0" smtClean="0"/>
              <a:t> (RIAs)</a:t>
            </a:r>
          </a:p>
          <a:p>
            <a:pPr lvl="2"/>
            <a:r>
              <a:rPr lang="de-AT" dirty="0" smtClean="0"/>
              <a:t>Destop-Anwendungen</a:t>
            </a:r>
          </a:p>
          <a:p>
            <a:pPr lvl="2"/>
            <a:r>
              <a:rPr lang="de-AT" dirty="0" smtClean="0"/>
              <a:t>Web-Anwendung mit Java-Browser-</a:t>
            </a:r>
            <a:r>
              <a:rPr lang="de-AT" dirty="0" err="1" smtClean="0"/>
              <a:t>Plugin</a:t>
            </a:r>
            <a:endParaRPr lang="de-AT" dirty="0" smtClean="0"/>
          </a:p>
          <a:p>
            <a:pPr lvl="1"/>
            <a:r>
              <a:rPr lang="de-AT" dirty="0" smtClean="0"/>
              <a:t>Programmierung in Java seit </a:t>
            </a:r>
            <a:r>
              <a:rPr lang="de-AT" dirty="0" err="1" smtClean="0"/>
              <a:t>JavaFX</a:t>
            </a:r>
            <a:r>
              <a:rPr lang="de-AT" dirty="0" smtClean="0"/>
              <a:t> 2.0 (2011)</a:t>
            </a:r>
          </a:p>
          <a:p>
            <a:pPr lvl="1"/>
            <a:r>
              <a:rPr lang="de-AT" dirty="0" smtClean="0"/>
              <a:t>Benutzeroberfläche kann auch in XML-Sprache </a:t>
            </a:r>
            <a:r>
              <a:rPr lang="de-AT" i="1" dirty="0" smtClean="0"/>
              <a:t>FXML</a:t>
            </a:r>
            <a:r>
              <a:rPr lang="de-AT" dirty="0" smtClean="0"/>
              <a:t> beschrieben werden.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© J. </a:t>
            </a:r>
            <a:r>
              <a:rPr lang="de-AT" dirty="0" err="1" smtClean="0"/>
              <a:t>Heinzelreiter</a:t>
            </a:r>
            <a:endParaRPr lang="de-AT" dirty="0"/>
          </a:p>
        </p:txBody>
      </p:sp>
      <p:sp>
        <p:nvSpPr>
          <p:cNvPr id="7" name="progressBar"/>
          <p:cNvSpPr/>
          <p:nvPr/>
        </p:nvSpPr>
        <p:spPr bwMode="auto">
          <a:xfrm>
            <a:off x="1358900" y="342900"/>
            <a:ext cx="787400" cy="76200"/>
          </a:xfrm>
          <a:prstGeom prst="rect">
            <a:avLst/>
          </a:prstGeom>
          <a:solidFill>
            <a:srgbClr val="304752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5724128" y="1558567"/>
            <a:ext cx="2880320" cy="2592288"/>
          </a:xfrm>
          <a:prstGeom prst="rect">
            <a:avLst/>
          </a:prstGeom>
          <a:solidFill>
            <a:srgbClr val="B5C4F5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 anchorCtr="1">
            <a:no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500" dirty="0" smtClean="0">
                <a:solidFill>
                  <a:srgbClr val="00009E"/>
                </a:solidFill>
                <a:latin typeface="Calibri" pitchFamily="34" charset="0"/>
              </a:rPr>
              <a:t>Stage</a:t>
            </a:r>
            <a:endParaRPr lang="en-US" sz="15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5868144" y="1916397"/>
            <a:ext cx="2592288" cy="2090442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 anchorCtr="1">
            <a:no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500" dirty="0" smtClean="0">
                <a:solidFill>
                  <a:srgbClr val="00009E"/>
                </a:solidFill>
                <a:latin typeface="Calibri" pitchFamily="34" charset="0"/>
              </a:rPr>
              <a:t>Scene</a:t>
            </a:r>
            <a:endParaRPr lang="en-US" sz="15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JavaFX-</a:t>
            </a:r>
            <a:r>
              <a:rPr lang="en-US" dirty="0" err="1" smtClean="0"/>
              <a:t>Anwendung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710813"/>
            <a:ext cx="8429684" cy="1504268"/>
          </a:xfrm>
        </p:spPr>
        <p:txBody>
          <a:bodyPr>
            <a:normAutofit/>
          </a:bodyPr>
          <a:lstStyle/>
          <a:p>
            <a:pPr marL="266700" indent="-266700"/>
            <a:r>
              <a:rPr lang="en-US" sz="2000" i="1" dirty="0" smtClean="0"/>
              <a:t>Stage</a:t>
            </a:r>
            <a:r>
              <a:rPr lang="en-US" sz="2000" dirty="0" smtClean="0"/>
              <a:t> </a:t>
            </a:r>
            <a:r>
              <a:rPr lang="en-US" sz="2000" dirty="0" err="1" smtClean="0"/>
              <a:t>ist</a:t>
            </a:r>
            <a:r>
              <a:rPr lang="en-US" sz="2000" dirty="0" smtClean="0"/>
              <a:t> der </a:t>
            </a:r>
            <a:r>
              <a:rPr lang="en-US" sz="2000" dirty="0" err="1" smtClean="0"/>
              <a:t>Behälter</a:t>
            </a:r>
            <a:r>
              <a:rPr lang="en-US" sz="2000" dirty="0" smtClean="0"/>
              <a:t> auf </a:t>
            </a:r>
            <a:r>
              <a:rPr lang="en-US" sz="2000" dirty="0" err="1" smtClean="0"/>
              <a:t>oberster</a:t>
            </a:r>
            <a:r>
              <a:rPr lang="en-US" sz="2000" dirty="0" smtClean="0"/>
              <a:t> </a:t>
            </a:r>
            <a:r>
              <a:rPr lang="en-US" sz="2000" dirty="0" err="1" smtClean="0"/>
              <a:t>Ebene</a:t>
            </a:r>
            <a:r>
              <a:rPr lang="en-US" sz="2000" dirty="0" smtClean="0"/>
              <a:t> (das </a:t>
            </a:r>
            <a:r>
              <a:rPr lang="en-US" sz="2000" dirty="0" err="1" smtClean="0"/>
              <a:t>Fenster</a:t>
            </a:r>
            <a:r>
              <a:rPr lang="en-US" sz="2000" dirty="0" smtClean="0"/>
              <a:t>).</a:t>
            </a:r>
          </a:p>
          <a:p>
            <a:pPr marL="266700" indent="-266700"/>
            <a:r>
              <a:rPr lang="en-US" sz="2000" i="1" dirty="0" smtClean="0"/>
              <a:t>Scene</a:t>
            </a:r>
            <a:r>
              <a:rPr lang="en-US" sz="2000" dirty="0" smtClean="0"/>
              <a:t> </a:t>
            </a:r>
            <a:r>
              <a:rPr lang="en-US" sz="2000" dirty="0" err="1" smtClean="0"/>
              <a:t>ist</a:t>
            </a:r>
            <a:r>
              <a:rPr lang="en-US" sz="2000" dirty="0" smtClean="0"/>
              <a:t> der </a:t>
            </a:r>
            <a:r>
              <a:rPr lang="en-US" sz="2000" dirty="0" err="1" smtClean="0"/>
              <a:t>Behälter</a:t>
            </a:r>
            <a:r>
              <a:rPr lang="en-US" sz="2000" dirty="0" smtClean="0"/>
              <a:t> </a:t>
            </a:r>
            <a:r>
              <a:rPr lang="en-US" sz="2000" dirty="0" err="1" smtClean="0"/>
              <a:t>für</a:t>
            </a:r>
            <a:r>
              <a:rPr lang="en-US" sz="2000" dirty="0" smtClean="0"/>
              <a:t> den </a:t>
            </a:r>
            <a:r>
              <a:rPr lang="en-US" sz="2000" dirty="0" err="1" smtClean="0"/>
              <a:t>Szenengraph</a:t>
            </a:r>
            <a:r>
              <a:rPr lang="en-US" sz="2000" dirty="0" smtClean="0"/>
              <a:t>.</a:t>
            </a:r>
          </a:p>
          <a:p>
            <a:pPr marL="266700" indent="-266700"/>
            <a:r>
              <a:rPr lang="en-US" sz="2000" dirty="0" smtClean="0"/>
              <a:t>Die </a:t>
            </a:r>
            <a:r>
              <a:rPr lang="en-US" sz="2000" dirty="0" err="1" smtClean="0"/>
              <a:t>Knoten</a:t>
            </a:r>
            <a:r>
              <a:rPr lang="en-US" sz="2000" dirty="0" smtClean="0"/>
              <a:t> des </a:t>
            </a:r>
            <a:r>
              <a:rPr lang="en-US" sz="2000" i="1" dirty="0" err="1" smtClean="0"/>
              <a:t>Szenengraphen</a:t>
            </a:r>
            <a:r>
              <a:rPr lang="en-US" sz="2000" dirty="0" smtClean="0"/>
              <a:t> </a:t>
            </a:r>
            <a:r>
              <a:rPr lang="en-US" sz="2000" dirty="0" err="1" smtClean="0"/>
              <a:t>repräsentieren</a:t>
            </a:r>
            <a:r>
              <a:rPr lang="en-US" sz="2000" dirty="0" smtClean="0"/>
              <a:t> die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der </a:t>
            </a:r>
            <a:r>
              <a:rPr lang="en-US" sz="2000" dirty="0" err="1" smtClean="0"/>
              <a:t>Benutzeroberfläche</a:t>
            </a:r>
            <a:r>
              <a:rPr lang="en-US" sz="2000" dirty="0" smtClean="0"/>
              <a:t> (</a:t>
            </a:r>
            <a:r>
              <a:rPr lang="en-US" sz="2000" dirty="0" err="1" smtClean="0"/>
              <a:t>Behälter</a:t>
            </a:r>
            <a:r>
              <a:rPr lang="en-US" sz="2000" dirty="0" smtClean="0"/>
              <a:t> und </a:t>
            </a:r>
            <a:r>
              <a:rPr lang="en-US" sz="2000" dirty="0" err="1" smtClean="0"/>
              <a:t>Steuerelemente</a:t>
            </a:r>
            <a:r>
              <a:rPr lang="en-US" sz="2000" dirty="0" smtClean="0"/>
              <a:t>).</a:t>
            </a:r>
            <a:endParaRPr lang="en-US" sz="2000" dirty="0"/>
          </a:p>
          <a:p>
            <a:endParaRPr lang="de-A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008" y="1558567"/>
            <a:ext cx="4844663" cy="2946961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p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ublic class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MyApp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extends </a:t>
            </a:r>
            <a:r>
              <a:rPr lang="en-US" sz="1500" b="1" dirty="0" smtClean="0">
                <a:solidFill>
                  <a:srgbClr val="800000"/>
                </a:solidFill>
                <a:latin typeface="Consolas" pitchFamily="49" charset="0"/>
              </a:rPr>
              <a:t>Application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@Override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 public void 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start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(Stage stage)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// build scene graph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Scene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scene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new Scene(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sceneGraphRoot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,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                       width, height);      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stage.setScene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(scene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stage.show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public static void main(String[]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args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	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Application.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launch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args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}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} 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19800" y="2278647"/>
            <a:ext cx="2250291" cy="1560106"/>
            <a:chOff x="6084168" y="2837159"/>
            <a:chExt cx="2250291" cy="1560106"/>
          </a:xfrm>
        </p:grpSpPr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6084168" y="2837159"/>
              <a:ext cx="2250291" cy="1560106"/>
            </a:xfrm>
            <a:prstGeom prst="rect">
              <a:avLst/>
            </a:prstGeom>
            <a:solidFill>
              <a:srgbClr val="FFFF8D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t" anchorCtr="1">
              <a:no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500" dirty="0" err="1" smtClean="0">
                  <a:solidFill>
                    <a:srgbClr val="00009E"/>
                  </a:solidFill>
                  <a:latin typeface="Calibri" pitchFamily="34" charset="0"/>
                </a:rPr>
                <a:t>Szenengraph</a:t>
              </a:r>
              <a:endParaRPr lang="en-US" sz="15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771553" y="3156584"/>
              <a:ext cx="437660" cy="272415"/>
            </a:xfrm>
            <a:prstGeom prst="round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300367" y="3608590"/>
              <a:ext cx="437660" cy="272415"/>
            </a:xfrm>
            <a:prstGeom prst="round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7269114" y="3608589"/>
              <a:ext cx="437660" cy="272415"/>
            </a:xfrm>
            <a:prstGeom prst="round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912320" y="4035015"/>
              <a:ext cx="437660" cy="272415"/>
            </a:xfrm>
            <a:prstGeom prst="round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630751" y="4035015"/>
              <a:ext cx="437660" cy="272415"/>
            </a:xfrm>
            <a:prstGeom prst="round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Form 16"/>
            <p:cNvCxnSpPr>
              <a:cxnSpLocks noChangeShapeType="1"/>
              <a:stCxn id="37" idx="0"/>
              <a:endCxn id="36" idx="2"/>
            </p:cNvCxnSpPr>
            <p:nvPr/>
          </p:nvCxnSpPr>
          <p:spPr bwMode="auto">
            <a:xfrm rot="5400000" flipH="1" flipV="1">
              <a:off x="6664995" y="3283202"/>
              <a:ext cx="179591" cy="471186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Form 16"/>
            <p:cNvCxnSpPr>
              <a:cxnSpLocks noChangeShapeType="1"/>
              <a:stCxn id="38" idx="0"/>
              <a:endCxn id="36" idx="2"/>
            </p:cNvCxnSpPr>
            <p:nvPr/>
          </p:nvCxnSpPr>
          <p:spPr bwMode="auto">
            <a:xfrm rot="16200000" flipV="1">
              <a:off x="7149369" y="3270013"/>
              <a:ext cx="179590" cy="49756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Form 16"/>
            <p:cNvCxnSpPr>
              <a:cxnSpLocks noChangeShapeType="1"/>
              <a:stCxn id="39" idx="0"/>
              <a:endCxn id="38" idx="2"/>
            </p:cNvCxnSpPr>
            <p:nvPr/>
          </p:nvCxnSpPr>
          <p:spPr bwMode="auto">
            <a:xfrm rot="5400000" flipH="1" flipV="1">
              <a:off x="7232542" y="3779613"/>
              <a:ext cx="154011" cy="356794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Form 16"/>
            <p:cNvCxnSpPr>
              <a:cxnSpLocks noChangeShapeType="1"/>
              <a:stCxn id="40" idx="0"/>
              <a:endCxn id="38" idx="2"/>
            </p:cNvCxnSpPr>
            <p:nvPr/>
          </p:nvCxnSpPr>
          <p:spPr bwMode="auto">
            <a:xfrm rot="16200000" flipV="1">
              <a:off x="7591758" y="3777191"/>
              <a:ext cx="154011" cy="361637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" name="progressBar"/>
          <p:cNvSpPr/>
          <p:nvPr/>
        </p:nvSpPr>
        <p:spPr bwMode="auto">
          <a:xfrm>
            <a:off x="1358900" y="342900"/>
            <a:ext cx="1549400" cy="76200"/>
          </a:xfrm>
          <a:prstGeom prst="rect">
            <a:avLst/>
          </a:prstGeom>
          <a:solidFill>
            <a:srgbClr val="3A515C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7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Steuerelemente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grpSp>
        <p:nvGrpSpPr>
          <p:cNvPr id="27" name="Gruppieren 74"/>
          <p:cNvGrpSpPr>
            <a:grpSpLocks/>
          </p:cNvGrpSpPr>
          <p:nvPr/>
        </p:nvGrpSpPr>
        <p:grpSpPr bwMode="auto">
          <a:xfrm>
            <a:off x="3237302" y="1444768"/>
            <a:ext cx="2170235" cy="536726"/>
            <a:chOff x="5170488" y="1628775"/>
            <a:chExt cx="2350254" cy="536375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de-AT" sz="1900" i="1" dirty="0" err="1" smtClean="0">
                  <a:solidFill>
                    <a:srgbClr val="00009E"/>
                  </a:solidFill>
                  <a:latin typeface="Calibri" pitchFamily="34" charset="0"/>
                </a:rPr>
                <a:t>Node</a:t>
              </a:r>
              <a:endParaRPr lang="en-US" sz="1900" i="1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6200023" y="2021244"/>
              <a:ext cx="288925" cy="143906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 i="1" dirty="0"/>
            </a:p>
          </p:txBody>
        </p:sp>
      </p:grpSp>
      <p:cxnSp>
        <p:nvCxnSpPr>
          <p:cNvPr id="30" name="Form 16"/>
          <p:cNvCxnSpPr>
            <a:cxnSpLocks noChangeShapeType="1"/>
            <a:stCxn id="29" idx="2"/>
            <a:endCxn id="42" idx="0"/>
          </p:cNvCxnSpPr>
          <p:nvPr/>
        </p:nvCxnSpPr>
        <p:spPr bwMode="auto">
          <a:xfrm rot="16200000" flipH="1">
            <a:off x="4262522" y="2040348"/>
            <a:ext cx="117710" cy="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uppieren 74"/>
          <p:cNvGrpSpPr>
            <a:grpSpLocks/>
          </p:cNvGrpSpPr>
          <p:nvPr/>
        </p:nvGrpSpPr>
        <p:grpSpPr bwMode="auto">
          <a:xfrm>
            <a:off x="3237302" y="2099204"/>
            <a:ext cx="2170235" cy="537708"/>
            <a:chOff x="5170488" y="1628775"/>
            <a:chExt cx="2350254" cy="537357"/>
          </a:xfrm>
        </p:grpSpPr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i="1" dirty="0" smtClean="0">
                  <a:solidFill>
                    <a:srgbClr val="00009E"/>
                  </a:solidFill>
                  <a:latin typeface="Calibri" pitchFamily="34" charset="0"/>
                </a:rPr>
                <a:t>Parent</a:t>
              </a:r>
              <a:endParaRPr lang="en-US" sz="1900" i="1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6201152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grpSp>
        <p:nvGrpSpPr>
          <p:cNvPr id="45" name="Gruppieren 74"/>
          <p:cNvGrpSpPr>
            <a:grpSpLocks/>
          </p:cNvGrpSpPr>
          <p:nvPr/>
        </p:nvGrpSpPr>
        <p:grpSpPr bwMode="auto">
          <a:xfrm>
            <a:off x="3238301" y="2747275"/>
            <a:ext cx="2170235" cy="537709"/>
            <a:chOff x="5170488" y="1628775"/>
            <a:chExt cx="2350254" cy="53735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Region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>
              <a:off x="6201152" y="2021670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cxnSp>
        <p:nvCxnSpPr>
          <p:cNvPr id="48" name="Form 16"/>
          <p:cNvCxnSpPr>
            <a:cxnSpLocks noChangeShapeType="1"/>
            <a:stCxn id="43" idx="2"/>
            <a:endCxn id="46" idx="0"/>
          </p:cNvCxnSpPr>
          <p:nvPr/>
        </p:nvCxnSpPr>
        <p:spPr bwMode="auto">
          <a:xfrm rot="16200000" flipH="1">
            <a:off x="4267738" y="2691593"/>
            <a:ext cx="110363" cy="99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" name="Gruppieren 74"/>
          <p:cNvGrpSpPr>
            <a:grpSpLocks/>
          </p:cNvGrpSpPr>
          <p:nvPr/>
        </p:nvGrpSpPr>
        <p:grpSpPr bwMode="auto">
          <a:xfrm>
            <a:off x="3235920" y="3539362"/>
            <a:ext cx="2170235" cy="537708"/>
            <a:chOff x="5170488" y="1628775"/>
            <a:chExt cx="2350254" cy="537357"/>
          </a:xfrm>
        </p:grpSpPr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Control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53" name="AutoShape 10"/>
            <p:cNvSpPr>
              <a:spLocks noChangeArrowheads="1"/>
            </p:cNvSpPr>
            <p:nvPr/>
          </p:nvSpPr>
          <p:spPr bwMode="auto">
            <a:xfrm>
              <a:off x="6201152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grpSp>
        <p:nvGrpSpPr>
          <p:cNvPr id="54" name="Gruppieren 74"/>
          <p:cNvGrpSpPr>
            <a:grpSpLocks/>
          </p:cNvGrpSpPr>
          <p:nvPr/>
        </p:nvGrpSpPr>
        <p:grpSpPr bwMode="auto">
          <a:xfrm>
            <a:off x="1288675" y="5195549"/>
            <a:ext cx="1382229" cy="544749"/>
            <a:chOff x="5170489" y="1628775"/>
            <a:chExt cx="1496884" cy="544393"/>
          </a:xfrm>
        </p:grpSpPr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5170489" y="1628775"/>
              <a:ext cx="149688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err="1" smtClean="0">
                  <a:solidFill>
                    <a:srgbClr val="00009E"/>
                  </a:solidFill>
                  <a:latin typeface="Calibri" pitchFamily="34" charset="0"/>
                </a:rPr>
                <a:t>ButtonBase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5774467" y="2028705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288675" y="5852591"/>
            <a:ext cx="1382229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smtClean="0">
                <a:solidFill>
                  <a:srgbClr val="00009E"/>
                </a:solidFill>
                <a:latin typeface="Calibri" pitchFamily="34" charset="0"/>
              </a:rPr>
              <a:t>Button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61" name="Form 16"/>
          <p:cNvCxnSpPr>
            <a:cxnSpLocks noChangeShapeType="1"/>
            <a:stCxn id="47" idx="2"/>
            <a:endCxn id="52" idx="0"/>
          </p:cNvCxnSpPr>
          <p:nvPr/>
        </p:nvCxnSpPr>
        <p:spPr bwMode="auto">
          <a:xfrm rot="5400000">
            <a:off x="4195040" y="3410983"/>
            <a:ext cx="254378" cy="2381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Form 16"/>
          <p:cNvCxnSpPr>
            <a:cxnSpLocks noChangeShapeType="1"/>
            <a:stCxn id="47" idx="2"/>
            <a:endCxn id="65" idx="0"/>
          </p:cNvCxnSpPr>
          <p:nvPr/>
        </p:nvCxnSpPr>
        <p:spPr bwMode="auto">
          <a:xfrm rot="16200000" flipH="1">
            <a:off x="5652214" y="1956189"/>
            <a:ext cx="254378" cy="291196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Form 16"/>
          <p:cNvCxnSpPr>
            <a:cxnSpLocks noChangeShapeType="1"/>
            <a:stCxn id="75" idx="3"/>
            <a:endCxn id="28" idx="3"/>
          </p:cNvCxnSpPr>
          <p:nvPr/>
        </p:nvCxnSpPr>
        <p:spPr bwMode="auto">
          <a:xfrm flipH="1" flipV="1">
            <a:off x="5407537" y="1637129"/>
            <a:ext cx="3169730" cy="2118463"/>
          </a:xfrm>
          <a:prstGeom prst="bentConnector3">
            <a:avLst>
              <a:gd name="adj1" fmla="val -7212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" name="Group 75"/>
          <p:cNvGrpSpPr/>
          <p:nvPr/>
        </p:nvGrpSpPr>
        <p:grpSpPr>
          <a:xfrm>
            <a:off x="6150269" y="3539362"/>
            <a:ext cx="2426998" cy="423193"/>
            <a:chOff x="6019800" y="3674806"/>
            <a:chExt cx="2426998" cy="423193"/>
          </a:xfrm>
        </p:grpSpPr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019800" y="3674806"/>
              <a:ext cx="2170235" cy="423193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Pane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75" name="Flowchart: Decision 74"/>
            <p:cNvSpPr/>
            <p:nvPr/>
          </p:nvSpPr>
          <p:spPr bwMode="auto">
            <a:xfrm>
              <a:off x="8194798" y="3819036"/>
              <a:ext cx="252000" cy="144000"/>
            </a:xfrm>
            <a:prstGeom prst="flowChartDecis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491654" y="12830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children</a:t>
            </a: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79" name="Form 16"/>
          <p:cNvCxnSpPr>
            <a:cxnSpLocks noChangeShapeType="1"/>
            <a:stCxn id="56" idx="2"/>
            <a:endCxn id="58" idx="0"/>
          </p:cNvCxnSpPr>
          <p:nvPr/>
        </p:nvCxnSpPr>
        <p:spPr bwMode="auto">
          <a:xfrm rot="16200000" flipH="1">
            <a:off x="1923643" y="5796443"/>
            <a:ext cx="112293" cy="1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3" name="Gruppieren 74"/>
          <p:cNvGrpSpPr>
            <a:grpSpLocks/>
          </p:cNvGrpSpPr>
          <p:nvPr/>
        </p:nvGrpSpPr>
        <p:grpSpPr bwMode="auto">
          <a:xfrm>
            <a:off x="6055107" y="4437112"/>
            <a:ext cx="1843775" cy="537708"/>
            <a:chOff x="5170488" y="1628775"/>
            <a:chExt cx="1996715" cy="537357"/>
          </a:xfrm>
        </p:grpSpPr>
        <p:sp>
          <p:nvSpPr>
            <p:cNvPr id="84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1996715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err="1" smtClean="0">
                  <a:solidFill>
                    <a:srgbClr val="00009E"/>
                  </a:solidFill>
                  <a:latin typeface="Calibri" pitchFamily="34" charset="0"/>
                </a:rPr>
                <a:t>ComboBoxBase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85" name="AutoShape 10"/>
            <p:cNvSpPr>
              <a:spLocks noChangeArrowheads="1"/>
            </p:cNvSpPr>
            <p:nvPr/>
          </p:nvSpPr>
          <p:spPr bwMode="auto">
            <a:xfrm>
              <a:off x="6024383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6055107" y="5195548"/>
            <a:ext cx="1843773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Combobox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87" name="Form 16"/>
          <p:cNvCxnSpPr>
            <a:cxnSpLocks noChangeShapeType="1"/>
            <a:stCxn id="85" idx="2"/>
            <a:endCxn id="86" idx="0"/>
          </p:cNvCxnSpPr>
          <p:nvPr/>
        </p:nvCxnSpPr>
        <p:spPr bwMode="auto">
          <a:xfrm rot="5400000">
            <a:off x="6866631" y="5085184"/>
            <a:ext cx="220728" cy="1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" name="Gruppieren 74"/>
          <p:cNvGrpSpPr>
            <a:grpSpLocks/>
          </p:cNvGrpSpPr>
          <p:nvPr/>
        </p:nvGrpSpPr>
        <p:grpSpPr bwMode="auto">
          <a:xfrm>
            <a:off x="612255" y="4437112"/>
            <a:ext cx="1386999" cy="537708"/>
            <a:chOff x="5170489" y="1628775"/>
            <a:chExt cx="1502050" cy="537357"/>
          </a:xfrm>
        </p:grpSpPr>
        <p:sp>
          <p:nvSpPr>
            <p:cNvPr id="89" name="Text Box 4"/>
            <p:cNvSpPr txBox="1">
              <a:spLocks noChangeArrowheads="1"/>
            </p:cNvSpPr>
            <p:nvPr/>
          </p:nvSpPr>
          <p:spPr bwMode="auto">
            <a:xfrm>
              <a:off x="5170489" y="1628775"/>
              <a:ext cx="1502050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Labeled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>
              <a:off x="5777051" y="2021669"/>
              <a:ext cx="288926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grpSp>
        <p:nvGrpSpPr>
          <p:cNvPr id="92" name="Gruppieren 74"/>
          <p:cNvGrpSpPr>
            <a:grpSpLocks/>
          </p:cNvGrpSpPr>
          <p:nvPr/>
        </p:nvGrpSpPr>
        <p:grpSpPr bwMode="auto">
          <a:xfrm>
            <a:off x="3398018" y="4437112"/>
            <a:ext cx="1843775" cy="537708"/>
            <a:chOff x="5170488" y="1628775"/>
            <a:chExt cx="1996715" cy="537357"/>
          </a:xfrm>
        </p:grpSpPr>
        <p:sp>
          <p:nvSpPr>
            <p:cNvPr id="93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1996715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err="1" smtClean="0">
                  <a:solidFill>
                    <a:srgbClr val="00009E"/>
                  </a:solidFill>
                  <a:latin typeface="Calibri" pitchFamily="34" charset="0"/>
                </a:rPr>
                <a:t>TextInputControl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94" name="AutoShape 10"/>
            <p:cNvSpPr>
              <a:spLocks noChangeArrowheads="1"/>
            </p:cNvSpPr>
            <p:nvPr/>
          </p:nvSpPr>
          <p:spPr bwMode="auto">
            <a:xfrm>
              <a:off x="6024383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124673" y="5195548"/>
            <a:ext cx="1166470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TextField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4385211" y="5195548"/>
            <a:ext cx="1166470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TextArea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97" name="Form 16"/>
          <p:cNvCxnSpPr>
            <a:cxnSpLocks noChangeShapeType="1"/>
            <a:stCxn id="94" idx="2"/>
            <a:endCxn id="95" idx="0"/>
          </p:cNvCxnSpPr>
          <p:nvPr/>
        </p:nvCxnSpPr>
        <p:spPr bwMode="auto">
          <a:xfrm rot="5400000">
            <a:off x="3903543" y="4779185"/>
            <a:ext cx="220728" cy="61199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Form 16"/>
          <p:cNvCxnSpPr>
            <a:cxnSpLocks noChangeShapeType="1"/>
            <a:stCxn id="94" idx="2"/>
            <a:endCxn id="96" idx="0"/>
          </p:cNvCxnSpPr>
          <p:nvPr/>
        </p:nvCxnSpPr>
        <p:spPr bwMode="auto">
          <a:xfrm rot="16200000" flipH="1">
            <a:off x="4533812" y="4760914"/>
            <a:ext cx="220728" cy="64854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323528" y="5195548"/>
            <a:ext cx="771163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smtClean="0">
                <a:solidFill>
                  <a:srgbClr val="00009E"/>
                </a:solidFill>
                <a:latin typeface="Calibri" pitchFamily="34" charset="0"/>
              </a:rPr>
              <a:t>Label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109" name="Form 16"/>
          <p:cNvCxnSpPr>
            <a:cxnSpLocks noChangeShapeType="1"/>
            <a:stCxn id="90" idx="2"/>
            <a:endCxn id="107" idx="0"/>
          </p:cNvCxnSpPr>
          <p:nvPr/>
        </p:nvCxnSpPr>
        <p:spPr bwMode="auto">
          <a:xfrm rot="5400000">
            <a:off x="897069" y="4786862"/>
            <a:ext cx="220728" cy="59664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Form 16"/>
          <p:cNvCxnSpPr>
            <a:cxnSpLocks noChangeShapeType="1"/>
            <a:stCxn id="90" idx="2"/>
            <a:endCxn id="55" idx="0"/>
          </p:cNvCxnSpPr>
          <p:nvPr/>
        </p:nvCxnSpPr>
        <p:spPr bwMode="auto">
          <a:xfrm rot="16200000" flipH="1">
            <a:off x="1532408" y="4748166"/>
            <a:ext cx="220728" cy="67403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Form 16"/>
          <p:cNvCxnSpPr>
            <a:cxnSpLocks noChangeShapeType="1"/>
            <a:stCxn id="53" idx="2"/>
            <a:endCxn id="84" idx="0"/>
          </p:cNvCxnSpPr>
          <p:nvPr/>
        </p:nvCxnSpPr>
        <p:spPr bwMode="auto">
          <a:xfrm rot="16200000" flipH="1">
            <a:off x="5468995" y="2929112"/>
            <a:ext cx="360042" cy="265595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Form 16"/>
          <p:cNvCxnSpPr>
            <a:cxnSpLocks noChangeShapeType="1"/>
            <a:stCxn id="53" idx="2"/>
            <a:endCxn id="89" idx="0"/>
          </p:cNvCxnSpPr>
          <p:nvPr/>
        </p:nvCxnSpPr>
        <p:spPr bwMode="auto">
          <a:xfrm rot="5400000">
            <a:off x="2633376" y="2749450"/>
            <a:ext cx="360042" cy="301528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Form 16"/>
          <p:cNvCxnSpPr>
            <a:cxnSpLocks noChangeShapeType="1"/>
            <a:stCxn id="53" idx="2"/>
            <a:endCxn id="93" idx="0"/>
          </p:cNvCxnSpPr>
          <p:nvPr/>
        </p:nvCxnSpPr>
        <p:spPr bwMode="auto">
          <a:xfrm rot="5400000">
            <a:off x="4140451" y="4256525"/>
            <a:ext cx="360042" cy="1132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5481268" y="1365044"/>
            <a:ext cx="8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*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3" name="progressBar"/>
          <p:cNvSpPr/>
          <p:nvPr/>
        </p:nvSpPr>
        <p:spPr bwMode="auto">
          <a:xfrm>
            <a:off x="1358900" y="342900"/>
            <a:ext cx="2324100" cy="76200"/>
          </a:xfrm>
          <a:prstGeom prst="rect">
            <a:avLst/>
          </a:prstGeom>
          <a:solidFill>
            <a:srgbClr val="445B66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Layout-Container (Panes)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grpSp>
        <p:nvGrpSpPr>
          <p:cNvPr id="19" name="Gruppieren 74"/>
          <p:cNvGrpSpPr>
            <a:grpSpLocks/>
          </p:cNvGrpSpPr>
          <p:nvPr/>
        </p:nvGrpSpPr>
        <p:grpSpPr bwMode="auto">
          <a:xfrm>
            <a:off x="3275856" y="1737109"/>
            <a:ext cx="2170235" cy="537708"/>
            <a:chOff x="5170488" y="1628775"/>
            <a:chExt cx="2350254" cy="537357"/>
          </a:xfrm>
        </p:grpSpPr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5170488" y="1628775"/>
              <a:ext cx="2350254" cy="384470"/>
            </a:xfrm>
            <a:prstGeom prst="rect">
              <a:avLst/>
            </a:prstGeom>
            <a:solidFill>
              <a:srgbClr val="FFFD9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900" dirty="0" smtClean="0">
                  <a:solidFill>
                    <a:srgbClr val="00009E"/>
                  </a:solidFill>
                  <a:latin typeface="Calibri" pitchFamily="34" charset="0"/>
                </a:rPr>
                <a:t>Pane</a:t>
              </a:r>
              <a:endParaRPr lang="en-US" sz="1900" dirty="0">
                <a:solidFill>
                  <a:srgbClr val="00009E"/>
                </a:solidFill>
                <a:latin typeface="Calibri" pitchFamily="34" charset="0"/>
              </a:endParaRPr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6201152" y="2021669"/>
              <a:ext cx="288925" cy="144463"/>
            </a:xfrm>
            <a:prstGeom prst="upArrow">
              <a:avLst>
                <a:gd name="adj1" fmla="val 0"/>
                <a:gd name="adj2" fmla="val 1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 sz="1900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20766" y="3899124"/>
            <a:ext cx="1512168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BorderPane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11131" y="3010077"/>
            <a:ext cx="1386999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HBox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998240" y="3010077"/>
            <a:ext cx="1524426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StackPane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31" name="Form 16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5400000">
            <a:off x="1906759" y="1444908"/>
            <a:ext cx="1624307" cy="3284124"/>
          </a:xfrm>
          <a:prstGeom prst="bentConnector3">
            <a:avLst>
              <a:gd name="adj1" fmla="val 22711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Form 16"/>
          <p:cNvCxnSpPr>
            <a:cxnSpLocks noChangeShapeType="1"/>
            <a:stCxn id="21" idx="2"/>
            <a:endCxn id="26" idx="0"/>
          </p:cNvCxnSpPr>
          <p:nvPr/>
        </p:nvCxnSpPr>
        <p:spPr bwMode="auto">
          <a:xfrm rot="5400000">
            <a:off x="2815173" y="1464276"/>
            <a:ext cx="735260" cy="235634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Form 16"/>
          <p:cNvCxnSpPr>
            <a:cxnSpLocks noChangeShapeType="1"/>
            <a:stCxn id="21" idx="2"/>
            <a:endCxn id="29" idx="0"/>
          </p:cNvCxnSpPr>
          <p:nvPr/>
        </p:nvCxnSpPr>
        <p:spPr bwMode="auto">
          <a:xfrm rot="16200000" flipH="1">
            <a:off x="5193083" y="1442707"/>
            <a:ext cx="735260" cy="2399479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664296" y="3010077"/>
            <a:ext cx="1386999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VBox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35" name="Form 16"/>
          <p:cNvCxnSpPr>
            <a:cxnSpLocks noChangeShapeType="1"/>
            <a:stCxn id="21" idx="2"/>
            <a:endCxn id="34" idx="0"/>
          </p:cNvCxnSpPr>
          <p:nvPr/>
        </p:nvCxnSpPr>
        <p:spPr bwMode="auto">
          <a:xfrm rot="5400000">
            <a:off x="3991755" y="2640858"/>
            <a:ext cx="735260" cy="317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4854979" y="3899123"/>
            <a:ext cx="1512168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GridPane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500298" y="3899124"/>
            <a:ext cx="1512168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AnchorPane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45" name="Form 16"/>
          <p:cNvCxnSpPr>
            <a:cxnSpLocks noChangeShapeType="1"/>
            <a:stCxn id="21" idx="2"/>
            <a:endCxn id="44" idx="0"/>
          </p:cNvCxnSpPr>
          <p:nvPr/>
        </p:nvCxnSpPr>
        <p:spPr bwMode="auto">
          <a:xfrm rot="5400000">
            <a:off x="2996525" y="2534674"/>
            <a:ext cx="1624307" cy="1104592"/>
          </a:xfrm>
          <a:prstGeom prst="bentConnector3">
            <a:avLst>
              <a:gd name="adj1" fmla="val 22422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Form 16"/>
          <p:cNvCxnSpPr>
            <a:cxnSpLocks noChangeShapeType="1"/>
            <a:stCxn id="21" idx="2"/>
            <a:endCxn id="42" idx="0"/>
          </p:cNvCxnSpPr>
          <p:nvPr/>
        </p:nvCxnSpPr>
        <p:spPr bwMode="auto">
          <a:xfrm rot="16200000" flipH="1">
            <a:off x="4173865" y="2461925"/>
            <a:ext cx="1624306" cy="1250089"/>
          </a:xfrm>
          <a:prstGeom prst="bentConnector3">
            <a:avLst>
              <a:gd name="adj1" fmla="val 2271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7291172" y="3899122"/>
            <a:ext cx="1512168" cy="384721"/>
          </a:xfrm>
          <a:prstGeom prst="rect">
            <a:avLst/>
          </a:prstGeom>
          <a:solidFill>
            <a:srgbClr val="FFFD9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00009E"/>
                </a:solidFill>
                <a:latin typeface="Calibri" pitchFamily="34" charset="0"/>
              </a:rPr>
              <a:t>TilePane</a:t>
            </a:r>
            <a:endParaRPr lang="en-US" sz="1900" dirty="0">
              <a:solidFill>
                <a:srgbClr val="00009E"/>
              </a:solidFill>
              <a:latin typeface="Calibri" pitchFamily="34" charset="0"/>
            </a:endParaRPr>
          </a:p>
        </p:txBody>
      </p:sp>
      <p:cxnSp>
        <p:nvCxnSpPr>
          <p:cNvPr id="67" name="Form 16"/>
          <p:cNvCxnSpPr>
            <a:cxnSpLocks noChangeShapeType="1"/>
            <a:stCxn id="21" idx="2"/>
            <a:endCxn id="59" idx="0"/>
          </p:cNvCxnSpPr>
          <p:nvPr/>
        </p:nvCxnSpPr>
        <p:spPr bwMode="auto">
          <a:xfrm rot="16200000" flipH="1">
            <a:off x="5391963" y="1243828"/>
            <a:ext cx="1624305" cy="3686282"/>
          </a:xfrm>
          <a:prstGeom prst="bentConnector3">
            <a:avLst>
              <a:gd name="adj1" fmla="val 22710"/>
            </a:avLst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progressBar"/>
          <p:cNvSpPr/>
          <p:nvPr/>
        </p:nvSpPr>
        <p:spPr bwMode="auto">
          <a:xfrm>
            <a:off x="1358900" y="342900"/>
            <a:ext cx="3086100" cy="76200"/>
          </a:xfrm>
          <a:prstGeom prst="rect">
            <a:avLst/>
          </a:prstGeom>
          <a:solidFill>
            <a:srgbClr val="4E6570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HBox</a:t>
            </a:r>
            <a:r>
              <a:rPr lang="en-US" dirty="0" smtClean="0"/>
              <a:t>/</a:t>
            </a:r>
            <a:r>
              <a:rPr lang="en-US" dirty="0" err="1" smtClean="0"/>
              <a:t>VBox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7"/>
            <a:ext cx="8429684" cy="41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smtClean="0"/>
              <a:t>Kindelemente werden horizontal (</a:t>
            </a:r>
            <a:r>
              <a:rPr lang="de-AT" sz="2000" dirty="0" err="1" smtClean="0"/>
              <a:t>HBox</a:t>
            </a:r>
            <a:r>
              <a:rPr lang="de-AT" sz="2000" dirty="0" smtClean="0"/>
              <a:t>) bzw. vertikal (</a:t>
            </a:r>
            <a:r>
              <a:rPr lang="de-AT" sz="2000" dirty="0" err="1" smtClean="0"/>
              <a:t>VBox</a:t>
            </a:r>
            <a:r>
              <a:rPr lang="de-AT" sz="2000" dirty="0" smtClean="0"/>
              <a:t>) angeordnet.</a:t>
            </a:r>
            <a:endParaRPr lang="de-A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1" y="1975411"/>
            <a:ext cx="4844663" cy="1777410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HBox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hbox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HBox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(5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hbox.setPadding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Insets(10));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hbox.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setAlignment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Pos.BASELINE_CENTER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Label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label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Label("Label:");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text = new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HBox.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setHgrow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(text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,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Priority.ALWAYS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hbox.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getChildren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().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addAll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(label, text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); 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077072"/>
            <a:ext cx="4844663" cy="1569660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VBox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vbox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VBox</a:t>
            </a:r>
            <a:r>
              <a:rPr lang="en-US" sz="1500" b="1" dirty="0">
                <a:solidFill>
                  <a:srgbClr val="800000"/>
                </a:solidFill>
                <a:latin typeface="Consolas" pitchFamily="49" charset="0"/>
              </a:rPr>
              <a:t>(5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vbox.setPadding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Insets(10));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vbox.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setAlignment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Pos.BOTTOM_LEFT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Label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label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Label("Label:");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text = new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vbox.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getChildren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().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addAll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(label, text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); 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5" y="2342687"/>
            <a:ext cx="2114550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13" y="4293096"/>
            <a:ext cx="1743075" cy="1000125"/>
          </a:xfrm>
          <a:prstGeom prst="rect">
            <a:avLst/>
          </a:prstGeom>
        </p:spPr>
      </p:pic>
      <p:sp>
        <p:nvSpPr>
          <p:cNvPr id="11" name="progressBar"/>
          <p:cNvSpPr/>
          <p:nvPr/>
        </p:nvSpPr>
        <p:spPr bwMode="auto">
          <a:xfrm>
            <a:off x="1358900" y="342900"/>
            <a:ext cx="3860800" cy="76200"/>
          </a:xfrm>
          <a:prstGeom prst="rect">
            <a:avLst/>
          </a:prstGeom>
          <a:solidFill>
            <a:srgbClr val="586F7A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GridPane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7"/>
            <a:ext cx="8429684" cy="76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smtClean="0"/>
              <a:t>Kindelemente werden in einem Gitter mit unterschiedlich hohen Zeilen und Spalten angeordnet</a:t>
            </a:r>
            <a:endParaRPr lang="de-A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544" y="2263987"/>
            <a:ext cx="5256584" cy="3865161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GridPane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=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GridPane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();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grid.setPadding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Insets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(10));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setHgap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(10);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setVgap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(10);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text1 =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GridPane.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setHgrow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(text1,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Priority.ALWAYS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text2 =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TextField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GridPane.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setHgrow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(text2,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Priority.ALWAYS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Button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button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=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Button("Ok");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button.setPrefWidth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(70);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GridPane.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setHalignment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button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,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HPos.CENTER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add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Label("First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name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:"), 0, 0);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add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(text1, 1, 0);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add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new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Label("Last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name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:"), 0, 1);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add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(text2, 1, 1);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75000"/>
            </a:pP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grid.</a:t>
            </a:r>
            <a:r>
              <a:rPr lang="de-AT" sz="1500" b="1" dirty="0" err="1" smtClean="0">
                <a:solidFill>
                  <a:srgbClr val="800000"/>
                </a:solidFill>
                <a:latin typeface="Consolas" pitchFamily="49" charset="0"/>
              </a:rPr>
              <a:t>add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button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, 0, 2, 2, 1); // </a:t>
            </a:r>
            <a:r>
              <a:rPr lang="de-AT" sz="1500" dirty="0" err="1" smtClean="0">
                <a:solidFill>
                  <a:srgbClr val="800000"/>
                </a:solidFill>
                <a:latin typeface="Consolas" pitchFamily="49" charset="0"/>
              </a:rPr>
              <a:t>column</a:t>
            </a:r>
            <a:r>
              <a:rPr lang="de-AT" sz="1500" dirty="0" smtClean="0">
                <a:solidFill>
                  <a:srgbClr val="800000"/>
                </a:solidFill>
                <a:latin typeface="Consolas" pitchFamily="49" charset="0"/>
              </a:rPr>
              <a:t> span</a:t>
            </a:r>
            <a:endParaRPr lang="de-AT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263987"/>
            <a:ext cx="2381250" cy="1438275"/>
          </a:xfrm>
          <a:prstGeom prst="rect">
            <a:avLst/>
          </a:prstGeom>
        </p:spPr>
      </p:pic>
      <p:sp>
        <p:nvSpPr>
          <p:cNvPr id="12" name="progressBar"/>
          <p:cNvSpPr/>
          <p:nvPr/>
        </p:nvSpPr>
        <p:spPr bwMode="auto">
          <a:xfrm>
            <a:off x="1358900" y="342900"/>
            <a:ext cx="4635500" cy="76200"/>
          </a:xfrm>
          <a:prstGeom prst="rect">
            <a:avLst/>
          </a:prstGeom>
          <a:solidFill>
            <a:srgbClr val="627984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FlowPane</a:t>
            </a:r>
            <a:r>
              <a:rPr lang="en-US" dirty="0" smtClean="0"/>
              <a:t>/</a:t>
            </a:r>
            <a:r>
              <a:rPr lang="en-US" dirty="0" err="1" smtClean="0"/>
              <a:t>TilePane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7"/>
            <a:ext cx="6447090" cy="135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Kindelemente werden zeilen-/spaltenweise angeordnet.</a:t>
            </a:r>
          </a:p>
          <a:p>
            <a:pPr marL="444500" indent="-266700"/>
            <a:r>
              <a:rPr lang="de-DE" sz="1800" i="1" dirty="0" err="1" smtClean="0"/>
              <a:t>FlowPane</a:t>
            </a:r>
            <a:r>
              <a:rPr lang="de-DE" sz="1800" i="1" dirty="0" smtClean="0"/>
              <a:t>:</a:t>
            </a:r>
            <a:r>
              <a:rPr lang="de-DE" sz="1800" dirty="0" smtClean="0"/>
              <a:t> Zellen können unterschiedlich groß sein.</a:t>
            </a:r>
          </a:p>
          <a:p>
            <a:pPr marL="444500" indent="-266700"/>
            <a:r>
              <a:rPr lang="de-DE" sz="1800" i="1" dirty="0" err="1" smtClean="0"/>
              <a:t>TilePane</a:t>
            </a:r>
            <a:r>
              <a:rPr lang="de-DE" sz="1800" i="1" dirty="0" smtClean="0"/>
              <a:t>:</a:t>
            </a:r>
            <a:r>
              <a:rPr lang="de-DE" sz="1800" dirty="0" smtClean="0"/>
              <a:t> Zellen sind gleich groß. Ausrichtung innerhalb der Zelle kann definiert werden </a:t>
            </a:r>
            <a:r>
              <a:rPr lang="de-DE" sz="1800" i="1" dirty="0" smtClean="0"/>
              <a:t>(</a:t>
            </a:r>
            <a:r>
              <a:rPr lang="de-DE" sz="1800" i="1" dirty="0" err="1" smtClean="0"/>
              <a:t>setAlignment</a:t>
            </a:r>
            <a:r>
              <a:rPr lang="de-DE" sz="1800" i="1" dirty="0" smtClean="0"/>
              <a:t>)</a:t>
            </a:r>
            <a:r>
              <a:rPr lang="de-DE" sz="1800" dirty="0" smtClean="0"/>
              <a:t>.</a:t>
            </a:r>
          </a:p>
          <a:p>
            <a:pPr marL="542925" lvl="1" indent="-276225"/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5908" y="2996952"/>
            <a:ext cx="5256584" cy="1661993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FlowPane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flowPane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FlowPane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flowPane.setPadding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Insets(10));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flowPane.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setHgap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(10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flowPane.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setVgap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(10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for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int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i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=0;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i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&lt;10;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i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++)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flowPane.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getChildren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().add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</a:t>
            </a:r>
            <a:b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</a:b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Rectangle(50, 50,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Color.LIGHTCORAL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));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883157"/>
            <a:ext cx="2600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14" y="980728"/>
            <a:ext cx="1962150" cy="2809875"/>
          </a:xfrm>
          <a:prstGeom prst="rect">
            <a:avLst/>
          </a:prstGeom>
        </p:spPr>
      </p:pic>
      <p:sp>
        <p:nvSpPr>
          <p:cNvPr id="10" name="progressBar"/>
          <p:cNvSpPr/>
          <p:nvPr/>
        </p:nvSpPr>
        <p:spPr bwMode="auto">
          <a:xfrm>
            <a:off x="1358900" y="342900"/>
            <a:ext cx="5397500" cy="76200"/>
          </a:xfrm>
          <a:prstGeom prst="rect">
            <a:avLst/>
          </a:prstGeom>
          <a:solidFill>
            <a:srgbClr val="6C838E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StackPane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7"/>
            <a:ext cx="6447090" cy="135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Kindelemente werden übereinander angeordnet.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721F1-8A6E-4520-8C30-1CD829763E47}" type="slidenum">
              <a:rPr lang="de-AT" smtClean="0"/>
              <a:pPr>
                <a:defRPr/>
              </a:pPr>
              <a:t>9</a:t>
            </a:fld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SWE4/JavaFX/V1.1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© J. Heinzelreiter</a:t>
            </a:r>
            <a:endParaRPr lang="de-AT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9066" y="2104832"/>
            <a:ext cx="5757110" cy="1985159"/>
          </a:xfrm>
          <a:prstGeom prst="rect">
            <a:avLst/>
          </a:prstGeom>
          <a:solidFill>
            <a:srgbClr val="FFFF8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StackPane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stackPane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</a:t>
            </a:r>
            <a:r>
              <a:rPr lang="en-US" sz="1500" b="1" dirty="0" err="1">
                <a:solidFill>
                  <a:srgbClr val="800000"/>
                </a:solidFill>
                <a:latin typeface="Consolas" pitchFamily="49" charset="0"/>
              </a:rPr>
              <a:t>StackPane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(); 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stackPane.setPadding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(new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Insets(10));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Rectangle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rect1 = new Rectangle(150, 100,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/>
            </a:r>
            <a:b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</a:b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                        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Color.LIGHTBLUE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Rectangle 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rect2 = new Rectangle(100, 50, </a:t>
            </a:r>
            <a:endParaRPr lang="en-US" sz="1500" dirty="0" smtClean="0">
              <a:solidFill>
                <a:srgbClr val="800000"/>
              </a:solidFill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                               </a:t>
            </a: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Color.LIGHTCORAL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</a:pP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Label 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label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 = new Label("Text");</a:t>
            </a:r>
          </a:p>
          <a:p>
            <a:pPr marL="342900" indent="-34290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SzPct val="75000"/>
            </a:pPr>
            <a:r>
              <a:rPr lang="en-US" sz="1500" dirty="0" err="1" smtClean="0">
                <a:solidFill>
                  <a:srgbClr val="800000"/>
                </a:solidFill>
                <a:latin typeface="Consolas" pitchFamily="49" charset="0"/>
              </a:rPr>
              <a:t>stackPane.</a:t>
            </a:r>
            <a:r>
              <a:rPr lang="en-US" sz="1500" b="1" dirty="0" err="1" smtClean="0">
                <a:solidFill>
                  <a:srgbClr val="800000"/>
                </a:solidFill>
                <a:latin typeface="Consolas" pitchFamily="49" charset="0"/>
              </a:rPr>
              <a:t>getChildren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().</a:t>
            </a:r>
            <a:r>
              <a:rPr lang="en-US" sz="1500" dirty="0" err="1">
                <a:solidFill>
                  <a:srgbClr val="800000"/>
                </a:solidFill>
                <a:latin typeface="Consolas" pitchFamily="49" charset="0"/>
              </a:rPr>
              <a:t>addAll</a:t>
            </a:r>
            <a:r>
              <a:rPr lang="en-US" sz="1500" dirty="0">
                <a:solidFill>
                  <a:srgbClr val="800000"/>
                </a:solidFill>
                <a:latin typeface="Consolas" pitchFamily="49" charset="0"/>
              </a:rPr>
              <a:t>(rect1, </a:t>
            </a:r>
            <a:r>
              <a:rPr lang="en-US" sz="1500" dirty="0" smtClean="0">
                <a:solidFill>
                  <a:srgbClr val="800000"/>
                </a:solidFill>
                <a:latin typeface="Consolas" pitchFamily="49" charset="0"/>
              </a:rPr>
              <a:t>rect2, label);</a:t>
            </a:r>
            <a:endParaRPr lang="en-US" sz="1500" dirty="0">
              <a:solidFill>
                <a:srgbClr val="800000"/>
              </a:solidFill>
              <a:latin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79" y="2104654"/>
            <a:ext cx="1762125" cy="1495425"/>
          </a:xfrm>
          <a:prstGeom prst="rect">
            <a:avLst/>
          </a:prstGeom>
        </p:spPr>
      </p:pic>
      <p:sp>
        <p:nvSpPr>
          <p:cNvPr id="11" name="progressBar"/>
          <p:cNvSpPr/>
          <p:nvPr/>
        </p:nvSpPr>
        <p:spPr bwMode="auto">
          <a:xfrm>
            <a:off x="1358900" y="342900"/>
            <a:ext cx="6172200" cy="76200"/>
          </a:xfrm>
          <a:prstGeom prst="rect">
            <a:avLst/>
          </a:prstGeom>
          <a:solidFill>
            <a:srgbClr val="768D98"/>
          </a:solidFill>
          <a:ln w="12699" cap="flat" cmpd="sng" algn="ctr">
            <a:solidFill>
              <a:srgbClr val="263D4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V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DigitalSans_Light_Me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81E1A942-F582-4E15-A333-9B78CD024F3F}" vid="{64868534-D84D-46B7-90DE-17771654A9A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LVA</Template>
  <TotalTime>0</TotalTime>
  <Words>632</Words>
  <Application>Microsoft Office PowerPoint</Application>
  <PresentationFormat>On-screen Show (4:3)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DigitalSans_Light_Med</vt:lpstr>
      <vt:lpstr>DigitalSansEF</vt:lpstr>
      <vt:lpstr>DigitalSansEF-Medium</vt:lpstr>
      <vt:lpstr>Times New Roman</vt:lpstr>
      <vt:lpstr>Wingdings</vt:lpstr>
      <vt:lpstr>LVA</vt:lpstr>
      <vt:lpstr>JavaFX</vt:lpstr>
      <vt:lpstr>JavaFX</vt:lpstr>
      <vt:lpstr>Struktur einer JavaFX-Anwendung</vt:lpstr>
      <vt:lpstr>Steuerelemente</vt:lpstr>
      <vt:lpstr>Layout-Container (Panes)</vt:lpstr>
      <vt:lpstr>HBox/VBox</vt:lpstr>
      <vt:lpstr>GridPane</vt:lpstr>
      <vt:lpstr>FlowPane/TilePane</vt:lpstr>
      <vt:lpstr>StackPane</vt:lpstr>
      <vt:lpstr>BorderPane</vt:lpstr>
      <vt:lpstr>Ereignisbehandlung (vereinfacht)</vt:lpstr>
    </vt:vector>
  </TitlesOfParts>
  <Company>FH-OOE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Heinzelreiter</dc:creator>
  <cp:keywords>WCF, SVE, Service Engineering</cp:keywords>
  <cp:lastModifiedBy>Johann Heinzelreiter</cp:lastModifiedBy>
  <cp:revision>52</cp:revision>
  <cp:lastPrinted>2010-11-18T15:14:46Z</cp:lastPrinted>
  <dcterms:created xsi:type="dcterms:W3CDTF">2015-04-26T09:11:03Z</dcterms:created>
  <dcterms:modified xsi:type="dcterms:W3CDTF">2015-04-29T11:41:38Z</dcterms:modified>
</cp:coreProperties>
</file>