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tif" ContentType="image/t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65" autoAdjust="0"/>
  </p:normalViewPr>
  <p:slideViewPr>
    <p:cSldViewPr snapToGrid="0" snapToObjects="1">
      <p:cViewPr varScale="1">
        <p:scale>
          <a:sx n="60" d="100"/>
          <a:sy n="60" d="100"/>
        </p:scale>
        <p:origin x="-1528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74631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Relationship Id="rId3" Type="http://schemas.openxmlformats.org/officeDocument/2006/relationships/hyperlink" Target="https://flic.kr/p/9Bkxjo" TargetMode="Externa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Relationship Id="rId3" Type="http://schemas.openxmlformats.org/officeDocument/2006/relationships/hyperlink" Target="http://bit.ly/Bacon-RELEASE-stream-applications-kafka-10-maven" TargetMode="Externa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Relationship Id="rId3" Type="http://schemas.openxmlformats.org/officeDocument/2006/relationships/hyperlink" Target="https://flic.kr/p/9YxwXp" TargetMode="Externa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Relationship Id="rId3" Type="http://schemas.openxmlformats.org/officeDocument/2006/relationships/hyperlink" Target="https://flic.kr/p/8MVYfc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this section we will cover</a:t>
            </a:r>
          </a:p>
          <a:p>
            <a:r>
              <a:t>The major components of Spring Cloud Data Flow</a:t>
            </a:r>
          </a:p>
          <a:p>
            <a:r>
              <a:t>Go into some detail of each and a quick overview of what they do.</a:t>
            </a:r>
          </a:p>
          <a:p>
            <a:r>
              <a:t>Registering apps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SCDF Repository</a:t>
            </a:r>
          </a:p>
          <a:p>
            <a:pPr marL="257342" indent="-257342">
              <a:buSzPct val="75000"/>
              <a:buChar char="•"/>
            </a:pPr>
            <a:r>
              <a:t>Is an external relational database that stores:</a:t>
            </a:r>
          </a:p>
          <a:p>
            <a:pPr marL="701842" lvl="1" indent="-257342">
              <a:buSzPct val="75000"/>
              <a:buChar char="•"/>
            </a:pPr>
            <a:r>
              <a:t>Stream Definitions</a:t>
            </a:r>
          </a:p>
          <a:p>
            <a:pPr marL="701842" lvl="1" indent="-257342">
              <a:buSzPct val="75000"/>
              <a:buChar char="•"/>
            </a:pPr>
            <a:r>
              <a:t>Task Definitions</a:t>
            </a:r>
          </a:p>
          <a:p>
            <a:pPr marL="701842" lvl="1" indent="-257342">
              <a:buSzPct val="75000"/>
              <a:buChar char="•"/>
            </a:pPr>
            <a:r>
              <a:t>URI’s to the apps</a:t>
            </a:r>
          </a:p>
          <a:p>
            <a:pPr marL="701842" lvl="1" indent="-257342">
              <a:buSzPct val="75000"/>
              <a:buChar char="•"/>
            </a:pPr>
            <a:r>
              <a:t>Task Execution Statuses</a:t>
            </a:r>
          </a:p>
          <a:p>
            <a:pPr marL="701842" lvl="1" indent="-257342">
              <a:buSzPct val="75000"/>
              <a:buChar char="•"/>
            </a:pPr>
            <a:r>
              <a:t>Job Statuses</a:t>
            </a:r>
          </a:p>
          <a:p>
            <a:pPr marL="257342" indent="-257342">
              <a:buSzPct val="75000"/>
              <a:buChar char="•"/>
            </a:pPr>
            <a:r>
              <a:t>By default Local uses an embedded H2 database</a:t>
            </a:r>
          </a:p>
          <a:p>
            <a:pPr marL="257342" indent="-257342">
              <a:buSzPct val="75000"/>
              <a:buChar char="•"/>
            </a:pPr>
            <a:r>
              <a:t>Currently supported (out of the box) H2, HSQLDB, MySQL, POSTGRESQL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Analytics Repository</a:t>
            </a:r>
          </a:p>
          <a:p>
            <a:pPr marL="701842" lvl="1" indent="-257342">
              <a:buSzPct val="75000"/>
              <a:buChar char="•"/>
            </a:pPr>
            <a:r>
              <a:t>Is an external Redis database that stores:</a:t>
            </a:r>
          </a:p>
          <a:p>
            <a:pPr marL="701842" lvl="1" indent="-257342">
              <a:buSzPct val="75000"/>
              <a:buChar char="•"/>
            </a:pPr>
            <a:r>
              <a:t>Counts</a:t>
            </a:r>
          </a:p>
          <a:p>
            <a:pPr marL="701842" lvl="1" indent="-257342">
              <a:buSzPct val="75000"/>
              <a:buChar char="•"/>
            </a:pPr>
            <a:r>
              <a:t>Aggregate-Counters</a:t>
            </a:r>
          </a:p>
          <a:p>
            <a:pPr marL="701842" lvl="1" indent="-257342">
              <a:buSzPct val="75000"/>
              <a:buChar char="•"/>
            </a:pPr>
            <a:r>
              <a:t>Field Value Counters</a:t>
            </a:r>
          </a:p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6" name="Shape 2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SCDF UI</a:t>
            </a:r>
          </a:p>
          <a:p>
            <a:r>
              <a:t>Offers an UI interface to the features offered by the RestfulAPI</a:t>
            </a:r>
          </a:p>
          <a:p>
            <a:pPr marL="257342" indent="-257342">
              <a:buSzPct val="75000"/>
              <a:buChar char="•"/>
            </a:pPr>
            <a:r>
              <a:t>Accessible via the /dashboard endpoint ie. localhost:9393/dashboard</a:t>
            </a:r>
          </a:p>
          <a:p>
            <a:pPr marL="257342" indent="-257342">
              <a:buSzPct val="75000"/>
              <a:buChar char="•"/>
            </a:pPr>
            <a:r>
              <a:t>Stream Creation, destruction and monitoring</a:t>
            </a:r>
          </a:p>
          <a:p>
            <a:pPr marL="257342" indent="-257342">
              <a:buSzPct val="75000"/>
              <a:buChar char="•"/>
            </a:pPr>
            <a:r>
              <a:t>Task Creation, destruction and monitoring</a:t>
            </a:r>
          </a:p>
          <a:p>
            <a:pPr marL="257342" indent="-257342">
              <a:buSzPct val="75000"/>
              <a:buChar char="•"/>
            </a:pPr>
            <a:r>
              <a:t>App registration</a:t>
            </a:r>
          </a:p>
          <a:p>
            <a:pPr marL="257342" indent="-257342">
              <a:buSzPct val="75000"/>
              <a:buChar char="•"/>
            </a:pPr>
            <a:r>
              <a:t>Metrics montoring</a:t>
            </a:r>
          </a:p>
          <a:p>
            <a:pPr marL="257342" indent="-257342">
              <a:buSzPct val="75000"/>
              <a:buChar char="•"/>
            </a:pPr>
            <a:r>
              <a:t>Job Monitoring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1" name="Shape 25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SCDF Shell</a:t>
            </a:r>
          </a:p>
          <a:p>
            <a:pPr marL="257342" indent="-257342">
              <a:buSzPct val="75000"/>
              <a:buChar char="•"/>
            </a:pPr>
            <a:r>
              <a:t>Offers a command line interface to interface with the Restful API</a:t>
            </a:r>
          </a:p>
          <a:p>
            <a:pPr marL="257342" indent="-257342">
              <a:buSzPct val="75000"/>
              <a:buChar char="•"/>
            </a:pPr>
            <a:r>
              <a:t>The shell has no real knowledge of the SCDF except what it gets from the Spring Cloud Data Flow Server</a:t>
            </a:r>
          </a:p>
          <a:p>
            <a:pPr marL="257342" indent="-257342">
              <a:buSzPct val="75000"/>
              <a:buChar char="•"/>
            </a:pPr>
            <a:r>
              <a:t>Since it is a stand-alone app it can connect to any SCDF server that has its Restful API available for access</a:t>
            </a:r>
          </a:p>
          <a:p>
            <a:pPr marL="257342" indent="-257342">
              <a:buSzPct val="75000"/>
              <a:buChar char="•"/>
            </a:pPr>
            <a:r>
              <a:t>By default it looks at localhost:9393/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6" name="Shape 2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Now we have the basic components that makeup a SCDF Server.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8" name="Shape 2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Deployment Strategy 1 Run SCDF externally to the platform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1" name="Shape 2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Deployment Strategy 1 Run SCDF on the platform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6" name="Shape 2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57342" indent="-257342">
              <a:buSzPct val="75000"/>
              <a:buChar char="•"/>
            </a:pPr>
            <a:r>
              <a:t>Startup Data Flow Server</a:t>
            </a:r>
          </a:p>
          <a:p>
            <a:pPr marL="257342" indent="-257342">
              <a:buSzPct val="75000"/>
              <a:buChar char="•"/>
            </a:pPr>
            <a:r>
              <a:t>Startup Shell</a:t>
            </a:r>
          </a:p>
          <a:p>
            <a:pPr marL="257342" indent="-257342">
              <a:buSzPct val="75000"/>
              <a:buChar char="•"/>
            </a:pPr>
            <a:r>
              <a:t>Startup Rabbit 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2" name="Shape 2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57342" indent="-257342">
              <a:buSzPct val="75000"/>
              <a:buChar char="•"/>
            </a:pPr>
            <a:r>
              <a:t>Https</a:t>
            </a:r>
          </a:p>
          <a:p>
            <a:pPr marL="257342" indent="-257342">
              <a:buSzPct val="75000"/>
              <a:buChar char="•"/>
            </a:pPr>
            <a:r>
              <a:t>Basic Authentication via LDAP or File based</a:t>
            </a:r>
          </a:p>
          <a:p>
            <a:pPr marL="257342" indent="-257342">
              <a:buSzPct val="75000"/>
              <a:buChar char="•"/>
            </a:pPr>
            <a:r>
              <a:t>Single Sign On OAuth</a:t>
            </a:r>
          </a:p>
          <a:p>
            <a:pPr marL="257342" indent="-257342">
              <a:buSzPct val="75000"/>
              <a:buChar char="•"/>
            </a:pPr>
            <a:r>
              <a:t>Authorization will be added on 1.2</a:t>
            </a:r>
          </a:p>
          <a:p>
            <a:r>
              <a:t>https://flic.kr/p/igAH3a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8" name="Shape 2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57342" indent="-257342">
              <a:buSzPct val="75000"/>
              <a:buChar char="•"/>
            </a:pPr>
            <a:r>
              <a:t>Setup using typical Boot properties</a:t>
            </a:r>
          </a:p>
          <a:p>
            <a:pPr marL="701842" lvl="1" indent="-257342">
              <a:buSzPct val="75000"/>
              <a:buChar char="•"/>
            </a:pPr>
            <a:r>
              <a:t>Environment</a:t>
            </a:r>
          </a:p>
          <a:p>
            <a:pPr marL="701842" lvl="1" indent="-257342">
              <a:buSzPct val="75000"/>
              <a:buChar char="•"/>
            </a:pPr>
            <a:r>
              <a:t>command line</a:t>
            </a:r>
          </a:p>
          <a:p>
            <a:pPr marL="701842" lvl="1" indent="-257342">
              <a:buSzPct val="75000"/>
              <a:buChar char="•"/>
            </a:pPr>
            <a:r>
              <a:t>yaml </a:t>
            </a:r>
          </a:p>
          <a:p>
            <a:pPr marL="1146342" lvl="2" indent="-257342">
              <a:buSzPct val="75000"/>
              <a:buChar char="•"/>
            </a:pPr>
            <a:r>
              <a:t>set location of yams file by using the following config: spring.config.location=&lt;wherever&gt;/application.yml </a:t>
            </a:r>
          </a:p>
          <a:p>
            <a:pPr marL="701842" lvl="1" indent="-257342">
              <a:buSzPct val="75000"/>
              <a:buChar char="•"/>
            </a:pPr>
            <a:r>
              <a:t>etc</a:t>
            </a:r>
          </a:p>
          <a:p>
            <a:r>
              <a:t>https://flic.kr/p/oEFEGs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r>
              <a:rPr u="sng">
                <a:hlinkClick r:id="rId3"/>
              </a:rPr>
              <a:t>https://flic.kr/p/9Bkxjo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4" name="Shape 3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57342" indent="-257342">
              <a:buSzPct val="75000"/>
              <a:buChar char="•"/>
            </a:pPr>
            <a:r>
              <a:rPr dirty="0"/>
              <a:t>We invision using apps from a market place for apps. </a:t>
            </a:r>
          </a:p>
          <a:p>
            <a:pPr marL="257342" indent="-257342">
              <a:buSzPct val="75000"/>
              <a:buChar char="•"/>
            </a:pPr>
            <a:r>
              <a:rPr dirty="0"/>
              <a:t>You may have special team that generates a specific type of apps and then you can re-use those apps.</a:t>
            </a:r>
          </a:p>
          <a:p>
            <a:pPr marL="701842" lvl="1" indent="-257342">
              <a:buSzPct val="75000"/>
              <a:buChar char="•"/>
            </a:pPr>
            <a:r>
              <a:rPr dirty="0"/>
              <a:t>i.e. DataScience Apps</a:t>
            </a:r>
          </a:p>
          <a:p>
            <a:pPr marL="257342" indent="-257342">
              <a:buSzPct val="75000"/>
              <a:buChar char="•"/>
            </a:pPr>
            <a:r>
              <a:rPr dirty="0"/>
              <a:t>As we just discovered there are no apps</a:t>
            </a:r>
          </a:p>
          <a:p>
            <a:pPr marL="701842" lvl="1" indent="-257342">
              <a:buSzPct val="75000"/>
              <a:buChar char="•"/>
            </a:pPr>
            <a:r>
              <a:rPr dirty="0"/>
              <a:t>Spring Cloud Data Flow out of the box does not have a default set of apps that are available.  </a:t>
            </a:r>
          </a:p>
          <a:p>
            <a:pPr marL="257342" indent="-257342">
              <a:buSzPct val="75000"/>
              <a:buChar char="•"/>
            </a:pPr>
            <a:r>
              <a:rPr dirty="0"/>
              <a:t>You can register the apps that you want or </a:t>
            </a:r>
          </a:p>
          <a:p>
            <a:pPr marL="257342" indent="-257342">
              <a:buSzPct val="75000"/>
              <a:buChar char="•"/>
            </a:pPr>
            <a:r>
              <a:rPr dirty="0"/>
              <a:t>You can import from our Spring Cloud App Starters if you wish to have a base set</a:t>
            </a:r>
          </a:p>
          <a:p>
            <a:pPr marL="701842" marR="0" lvl="1" indent="-257342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pP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app import --</a:t>
            </a:r>
            <a:r>
              <a:rPr 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uri</a:t>
            </a:r>
            <a:r>
              <a:rPr lang="en-US" dirty="0" smtClean="0"/>
              <a:t> </a:t>
            </a:r>
            <a:r>
              <a:rPr 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http://bit.ly/Bacon-RELEASE-stream-applications-rabbit-maven</a:t>
            </a:r>
            <a:r>
              <a:rPr lang="en-US" dirty="0" smtClean="0"/>
              <a:t> </a:t>
            </a:r>
            <a:endParaRPr dirty="0"/>
          </a:p>
          <a:p>
            <a:pPr marL="257342" indent="-257342">
              <a:buSzPct val="75000"/>
              <a:buChar char="•"/>
            </a:pPr>
            <a:r>
              <a:rPr dirty="0"/>
              <a:t>Now you can list the apps by executing an app list</a:t>
            </a:r>
          </a:p>
          <a:p>
            <a:pPr marL="257342" indent="-257342">
              <a:buSzPct val="75000"/>
              <a:buChar char="•"/>
            </a:pPr>
            <a:r>
              <a:rPr dirty="0"/>
              <a:t>Get the details about a specific app i.e. app info &lt;apptype&gt;:appName</a:t>
            </a:r>
          </a:p>
          <a:p>
            <a:pPr marL="257342" indent="-257342">
              <a:buSzPct val="75000"/>
              <a:buChar char="•"/>
            </a:pPr>
            <a:r>
              <a:rPr dirty="0"/>
              <a:t>Unregister the app.  App unregister --name appName --type apptype</a:t>
            </a:r>
          </a:p>
          <a:p>
            <a:pPr marL="257342" indent="-257342">
              <a:buSzPct val="75000"/>
              <a:buChar char="•"/>
            </a:pPr>
            <a:r>
              <a:rPr dirty="0"/>
              <a:t>App registration does not mean that the app has been pulled down to your server(when using https or maven).</a:t>
            </a:r>
          </a:p>
          <a:p>
            <a:pPr marL="701842" lvl="1" indent="-257342">
              <a:buSzPct val="75000"/>
              <a:buChar char="•"/>
            </a:pPr>
            <a:r>
              <a:rPr dirty="0"/>
              <a:t>It is only pulled into the maven repo or to file system when you deploy a stream, launch a task or execute app info</a:t>
            </a:r>
          </a:p>
          <a:p>
            <a:r>
              <a:rPr dirty="0"/>
              <a:t>https://flic.kr/p/9zUCyn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0" name="Shape 3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Registration sample</a:t>
            </a:r>
          </a:p>
          <a:p>
            <a:pPr marL="257342" indent="-257342">
              <a:buSzPct val="75000"/>
              <a:buChar char="•"/>
            </a:pPr>
            <a:r>
              <a:t>The registration command looks like the following: app register --name &lt;yourappname&gt; --type=&lt;task,source,sink,processor&gt; --uri=&lt;thelocationofyourapp&gt;</a:t>
            </a:r>
          </a:p>
          <a:p>
            <a:pPr marL="257342" indent="-257342">
              <a:buSzPct val="75000"/>
              <a:buChar char="•"/>
            </a:pPr>
            <a:r>
              <a:t>We currently support the following URI resources for looking up the app</a:t>
            </a:r>
          </a:p>
          <a:p>
            <a:pPr marL="701842" lvl="1" indent="-257342">
              <a:buSzPct val="75000"/>
              <a:buChar char="•"/>
            </a:pPr>
            <a:r>
              <a:t>File</a:t>
            </a:r>
          </a:p>
          <a:p>
            <a:pPr marL="701842" lvl="1" indent="-257342">
              <a:buSzPct val="75000"/>
              <a:buChar char="•"/>
            </a:pPr>
            <a:r>
              <a:t>Http</a:t>
            </a:r>
          </a:p>
          <a:p>
            <a:pPr marL="701842" lvl="1" indent="-257342">
              <a:buSzPct val="75000"/>
              <a:buChar char="•"/>
            </a:pPr>
            <a:r>
              <a:t>Maven</a:t>
            </a:r>
          </a:p>
          <a:p>
            <a:pPr marL="701842" lvl="1" indent="-257342">
              <a:buSzPct val="75000"/>
              <a:buChar char="•"/>
            </a:pPr>
            <a:r>
              <a:t>Docker</a:t>
            </a:r>
          </a:p>
          <a:p>
            <a:endParaRPr/>
          </a:p>
          <a:p>
            <a:r>
              <a:rPr u="sng">
                <a:hlinkClick r:id="rId3"/>
              </a:rPr>
              <a:t>https://flic.kr/p/9YxwXp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6" name="Shape 3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Not yet.</a:t>
            </a:r>
          </a:p>
          <a:p>
            <a:r>
              <a:t>If the jar uses a maven resource it will not pull down that jar (if it is not already in the repo) until:</a:t>
            </a:r>
          </a:p>
          <a:p>
            <a:pPr marL="257342" indent="-257342">
              <a:buSzPct val="75000"/>
              <a:buChar char="•"/>
            </a:pPr>
            <a:r>
              <a:t>deploy a stream that uses it</a:t>
            </a:r>
          </a:p>
          <a:p>
            <a:pPr marL="257342" indent="-257342">
              <a:buSzPct val="75000"/>
              <a:buChar char="•"/>
            </a:pPr>
            <a:r>
              <a:t>Execute an app info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3" name="Shape 3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 can register one app at a time or I can import them from a flat file or via http:   </a:t>
            </a:r>
          </a:p>
          <a:p>
            <a:r>
              <a:t>For example you can download our Spring Cloud App stream Starters app definitions for a basic set of apps from the shell:</a:t>
            </a:r>
          </a:p>
          <a:p>
            <a:pPr marL="257342" indent="-257342">
              <a:buSzPct val="75000"/>
              <a:buChar char="•"/>
            </a:pPr>
            <a:r>
              <a:t>app import --uri file:///tmp/my-apps.properties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1" name="Shape 3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Once apps are registered we can exercise them a little bit.</a:t>
            </a:r>
          </a:p>
          <a:p>
            <a:pPr marL="257342" indent="-257342">
              <a:buSzPct val="75000"/>
              <a:buChar char="•"/>
            </a:pPr>
            <a:r>
              <a:t>app list - obtain a list of the available apps</a:t>
            </a:r>
          </a:p>
          <a:p>
            <a:pPr marL="257342" indent="-257342">
              <a:buSzPct val="75000"/>
              <a:buChar char="•"/>
            </a:pPr>
            <a:r>
              <a:t>app info - get detailed information about your application. </a:t>
            </a:r>
          </a:p>
          <a:p>
            <a:pPr marL="701842" lvl="1" indent="-257342">
              <a:buSzPct val="75000"/>
              <a:buChar char="•"/>
            </a:pPr>
            <a:r>
              <a:t>What properties does the app support</a:t>
            </a:r>
          </a:p>
          <a:p>
            <a:pPr marL="701842" lvl="1" indent="-257342">
              <a:buSzPct val="75000"/>
              <a:buChar char="•"/>
            </a:pPr>
            <a:r>
              <a:t>What is the apps resource location</a:t>
            </a:r>
          </a:p>
          <a:p>
            <a:pPr marL="701842" lvl="1" indent="-257342">
              <a:buSzPct val="75000"/>
              <a:buChar char="•"/>
            </a:pPr>
            <a:r>
              <a:t>Note: the first time the app is access either by deployment or app info, it will take longer if it has to pull it from a remote location.</a:t>
            </a:r>
          </a:p>
          <a:p>
            <a:pPr marL="257342" indent="-257342">
              <a:buSzPct val="75000"/>
              <a:buChar char="•"/>
            </a:pPr>
            <a:r>
              <a:t>Finally Remove the app from the registry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6" name="Shape 3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57342" indent="-257342">
              <a:buSzPct val="75000"/>
              <a:buChar char="•"/>
            </a:pPr>
            <a:r>
              <a:t>Import apps</a:t>
            </a:r>
          </a:p>
          <a:p>
            <a:pPr marL="257342" indent="-257342">
              <a:buSzPct val="75000"/>
              <a:buChar char="•"/>
            </a:pPr>
            <a:r>
              <a:t>App list</a:t>
            </a:r>
          </a:p>
          <a:p>
            <a:pPr marL="257342" indent="-257342">
              <a:buSzPct val="75000"/>
              <a:buChar char="•"/>
            </a:pPr>
            <a:r>
              <a:t>App info</a:t>
            </a:r>
          </a:p>
          <a:p>
            <a:pPr marL="257342" indent="-257342">
              <a:buSzPct val="75000"/>
              <a:buChar char="•"/>
            </a:pPr>
            <a:r>
              <a:t>Create basic stream</a:t>
            </a:r>
          </a:p>
          <a:p>
            <a:pPr marL="257342" indent="-257342">
              <a:buSzPct val="75000"/>
              <a:buChar char="•"/>
            </a:pPr>
            <a:r>
              <a:t>Deploy stream</a:t>
            </a:r>
          </a:p>
          <a:p>
            <a:pPr marL="257342" indent="-257342">
              <a:buSzPct val="75000"/>
              <a:buChar char="•"/>
            </a:pPr>
            <a:r>
              <a:t>Show where results go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7" name="Shape 3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Differences between SCDF and other platforms</a:t>
            </a:r>
          </a:p>
          <a:p>
            <a:pPr marL="257342" indent="-257342">
              <a:buSzPct val="75000"/>
              <a:buChar char="•"/>
            </a:pPr>
            <a:r>
              <a:t>Apache Spark, Apache Flink, and Google Cloud Dataflow run on a dedicated compute engine cluster. </a:t>
            </a:r>
          </a:p>
          <a:p>
            <a:pPr marL="701842" lvl="1" indent="-257342">
              <a:buSzPct val="75000"/>
              <a:buChar char="•"/>
            </a:pPr>
            <a:r>
              <a:t>Compute engines gives these platforms a richer environment for performing complex calculations </a:t>
            </a:r>
          </a:p>
          <a:p>
            <a:pPr marL="701842" lvl="1" indent="-257342">
              <a:buSzPct val="75000"/>
              <a:buChar char="•"/>
            </a:pPr>
            <a:r>
              <a:t>But it introduces complexity of another execution environment that is often not needed when creating data centric applications. </a:t>
            </a:r>
          </a:p>
          <a:p>
            <a:pPr marL="1146342" lvl="2" indent="-257342">
              <a:buSzPct val="75000"/>
              <a:buChar char="•"/>
            </a:pPr>
            <a:r>
              <a:t>You can real time data computations when using Spring Cloud Data Flow. </a:t>
            </a:r>
          </a:p>
          <a:p>
            <a:pPr marL="1590842" lvl="3" indent="-257342">
              <a:buSzPct val="75000"/>
              <a:buChar char="•"/>
            </a:pPr>
            <a:r>
              <a:t>Refer to the analytics section in our docs.</a:t>
            </a:r>
          </a:p>
          <a:p>
            <a:pPr marL="2035342" lvl="4" indent="-257342">
              <a:buSzPct val="75000"/>
              <a:buChar char="•"/>
            </a:pPr>
            <a:r>
              <a:t>Counting based use-cases </a:t>
            </a:r>
          </a:p>
          <a:p>
            <a:pPr marL="2035342" lvl="4" indent="-257342">
              <a:buSzPct val="75000"/>
              <a:buChar char="•"/>
            </a:pPr>
            <a:r>
              <a:t>RxJava integration for functional API driven analytics use-cases, such as time-sliding-window and moving-average among others</a:t>
            </a:r>
          </a:p>
          <a:p>
            <a:pPr marL="257342" indent="-257342">
              <a:buSzPct val="75000"/>
              <a:buChar char="•"/>
            </a:pPr>
            <a:r>
              <a:t>Each of these require a application execution cluster (like XD).</a:t>
            </a:r>
          </a:p>
          <a:p>
            <a:pPr marL="257342" indent="-257342">
              <a:buSzPct val="75000"/>
              <a:buChar char="•"/>
            </a:pPr>
            <a:r>
              <a:t>Often, framework specific interfaces are required to be used in order to correctly “plug in” to the cluster’s execution framework.</a:t>
            </a:r>
          </a:p>
          <a:p>
            <a:pPr marL="257342" indent="-257342">
              <a:buSzPct val="75000"/>
              <a:buChar char="•"/>
            </a:pPr>
            <a:r>
              <a:t>As we discovered during the evolution of Spring XD, the rise of multiple container frameworks in 2015 made creating our own runtime a duplication of efforts. When there are multiple runtime platforms that offer this functionality already.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82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4" name="Shape 1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3"/>
              </a:defRPr>
            </a:lvl1pPr>
          </a:lstStyle>
          <a:p>
            <a:pPr>
              <a:defRPr u="none"/>
            </a:pPr>
            <a:r>
              <a:rPr u="sng">
                <a:hlinkClick r:id="rId3"/>
              </a:rPr>
              <a:t>https://flic.kr/p/8MVYfc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57342" indent="-257342">
              <a:buSzPct val="75000"/>
              <a:buChar char="•"/>
            </a:pPr>
            <a:r>
              <a:t>foo &amp;&amp; &lt; bar &amp;&amp;baz ||jaz&gt; &amp;&amp; bye</a:t>
            </a:r>
          </a:p>
          <a:p>
            <a:pPr marL="257342" indent="-257342">
              <a:buSzPct val="75000"/>
              <a:buChar char="•"/>
            </a:pPr>
            <a:r>
              <a:t>So as we’ve discussed SCDF orchestrates the creation of composable microservice applications</a:t>
            </a:r>
          </a:p>
          <a:p>
            <a:pPr marL="257342" indent="-257342">
              <a:buSzPct val="75000"/>
              <a:buChar char="•"/>
            </a:pPr>
            <a:r>
              <a:t>Streams and tasks are composed of applications that are deployed on the platform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Spring BOOT App </a:t>
            </a:r>
          </a:p>
          <a:p>
            <a:r>
              <a:t>**** ADD BOOT LOGO****</a:t>
            </a:r>
          </a:p>
          <a:p>
            <a:r>
              <a:t>7 Components of the Spring Cloud Data Flow Server</a:t>
            </a:r>
          </a:p>
          <a:p>
            <a:pPr marL="228600" indent="-228600">
              <a:buSzPct val="100000"/>
              <a:buChar char="•"/>
            </a:pPr>
            <a:r>
              <a:t>Server -</a:t>
            </a:r>
          </a:p>
          <a:p>
            <a:pPr marL="228600" indent="-228600">
              <a:buSzPct val="100000"/>
              <a:buChar char="•"/>
            </a:pPr>
            <a:r>
              <a:t>REST-API</a:t>
            </a:r>
          </a:p>
          <a:p>
            <a:pPr marL="228600" indent="-228600">
              <a:buSzPct val="100000"/>
              <a:buChar char="•"/>
            </a:pPr>
            <a:r>
              <a:t>Deployer</a:t>
            </a:r>
          </a:p>
          <a:p>
            <a:pPr marL="228600" indent="-228600">
              <a:buSzPct val="100000"/>
              <a:buChar char="•"/>
            </a:pPr>
            <a:r>
              <a:t>SCDF-UI</a:t>
            </a:r>
          </a:p>
          <a:p>
            <a:pPr marL="228600" indent="-228600">
              <a:buSzPct val="100000"/>
              <a:buChar char="•"/>
            </a:pPr>
            <a:r>
              <a:t>SCDF Shell</a:t>
            </a:r>
          </a:p>
          <a:p>
            <a:pPr marL="228600" indent="-228600">
              <a:buSzPct val="100000"/>
              <a:buChar char="•"/>
            </a:pPr>
            <a:r>
              <a:t>SCDF Repository</a:t>
            </a:r>
          </a:p>
          <a:p>
            <a:pPr marL="228600" indent="-228600">
              <a:buSzPct val="100000"/>
              <a:buChar char="•"/>
            </a:pPr>
            <a:r>
              <a:t>Analytics Repository</a:t>
            </a:r>
          </a:p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6" name="Shape 2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</a:pPr>
            <a:r>
              <a:t>What is the Data Flow Server </a:t>
            </a:r>
          </a:p>
          <a:p>
            <a:pPr marL="457200" lvl="1" indent="-228600">
              <a:buSzPct val="100000"/>
              <a:buChar char="•"/>
            </a:pPr>
            <a:r>
              <a:t>The Data Flow Server uses an embedded servlet container and exposes REST endpoints for creating, deploying, undeploying, and destroying streams and tasks, querying runtime state, analytics, and the like.</a:t>
            </a:r>
          </a:p>
          <a:p>
            <a:pPr marL="228600" indent="-228600">
              <a:buSzPct val="100000"/>
              <a:buChar char="•"/>
            </a:pPr>
            <a:r>
              <a:t>Allows us to deploy the applications that compose a stream.   Or an launch application(s) for a task</a:t>
            </a:r>
          </a:p>
          <a:p>
            <a:pPr marL="228600" indent="-228600">
              <a:buSzPct val="100000"/>
              <a:buChar char="•"/>
            </a:pPr>
            <a:r>
              <a:t>Via a restful-API or UI allows users to retrieve the state of the apps of a stream or task.</a:t>
            </a:r>
          </a:p>
          <a:p>
            <a:pPr marL="228600" indent="-228600">
              <a:buSzPct val="100000"/>
              <a:buChar char="•"/>
            </a:pPr>
            <a:r>
              <a:t>Offers the ability to view the current values of the analytics</a:t>
            </a:r>
          </a:p>
          <a:p>
            <a:pPr marL="228600" indent="-228600">
              <a:buSzPct val="100000"/>
              <a:buChar char="•"/>
            </a:pPr>
            <a:r>
              <a:t>Stores the the URI’s of where to obtain the application.  </a:t>
            </a:r>
          </a:p>
          <a:p>
            <a:pPr marL="228600" indent="-228600">
              <a:buSzPct val="100000"/>
              <a:buChar char="•"/>
            </a:pPr>
            <a:r>
              <a:t>Stores the definitions for all the tasks and streams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1" name="Shape 2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</a:pPr>
            <a:r>
              <a:rPr dirty="0"/>
              <a:t>Restful interface is offered from the SPI and thus all implementations support it.</a:t>
            </a:r>
          </a:p>
          <a:p>
            <a:pPr marL="228600" indent="-228600">
              <a:buSzPct val="100000"/>
              <a:buChar char="•"/>
            </a:pPr>
            <a:r>
              <a:rPr dirty="0"/>
              <a:t>This is good for CI implementations</a:t>
            </a:r>
          </a:p>
          <a:p>
            <a:pPr marL="228600" indent="-228600">
              <a:buSzPct val="100000"/>
              <a:buChar char="•"/>
            </a:pPr>
            <a:r>
              <a:rPr dirty="0"/>
              <a:t>Is build on Spring HATEOAS so it supports HATEOAS principles</a:t>
            </a:r>
          </a:p>
          <a:p>
            <a:pPr marL="457200" lvl="1" indent="-228600">
              <a:buSzPct val="100000"/>
              <a:buChar char="•"/>
            </a:pPr>
            <a:r>
              <a:rPr dirty="0"/>
              <a:t>Client doesn’t have to have prior knowledge of the server</a:t>
            </a:r>
          </a:p>
          <a:p>
            <a:pPr marL="228600" indent="-228600">
              <a:buSzPct val="100000"/>
              <a:buChar char="•"/>
            </a:pPr>
            <a:r>
              <a:rPr dirty="0"/>
              <a:t>The endpoints are broken down into the following categories:</a:t>
            </a:r>
          </a:p>
          <a:p>
            <a:pPr marL="457200" lvl="1" indent="-228600">
              <a:buSzPct val="100000"/>
              <a:buChar char="•"/>
            </a:pPr>
            <a:r>
              <a:rPr dirty="0"/>
              <a:t>Streams</a:t>
            </a:r>
          </a:p>
          <a:p>
            <a:pPr marL="457200" lvl="1" indent="-228600">
              <a:buSzPct val="100000"/>
              <a:buChar char="•"/>
            </a:pPr>
            <a:r>
              <a:rPr dirty="0"/>
              <a:t>Runtime</a:t>
            </a:r>
          </a:p>
          <a:p>
            <a:pPr marL="457200" lvl="1" indent="-228600">
              <a:buSzPct val="100000"/>
              <a:buChar char="•"/>
            </a:pPr>
            <a:r>
              <a:rPr dirty="0"/>
              <a:t>Tasks</a:t>
            </a:r>
          </a:p>
          <a:p>
            <a:pPr marL="457200" lvl="1" indent="-228600">
              <a:buSzPct val="100000"/>
              <a:buChar char="•"/>
            </a:pPr>
            <a:r>
              <a:rPr dirty="0"/>
              <a:t>Jobs</a:t>
            </a:r>
          </a:p>
          <a:p>
            <a:pPr marL="457200" lvl="1" indent="-228600">
              <a:buSzPct val="100000"/>
              <a:buChar char="•"/>
            </a:pPr>
            <a:r>
              <a:rPr dirty="0"/>
              <a:t>Metrics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6" name="Shape 2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Spring Cloud Deployer</a:t>
            </a:r>
          </a:p>
          <a:p>
            <a:pPr marL="228600" indent="-228600">
              <a:buSzPct val="100000"/>
              <a:buChar char="•"/>
            </a:pPr>
            <a:r>
              <a:rPr dirty="0"/>
              <a:t>Provides a common means to deploy applications to a platform</a:t>
            </a:r>
          </a:p>
          <a:p>
            <a:pPr marL="228600" indent="-228600">
              <a:buSzPct val="100000"/>
              <a:buChar char="•"/>
            </a:pPr>
            <a:r>
              <a:rPr dirty="0"/>
              <a:t>Based on the Spring Cloud Deployer project https://github.com/spring-cloud/spring-cloud-deployer</a:t>
            </a:r>
          </a:p>
          <a:p>
            <a:pPr marL="228600" indent="-228600">
              <a:buSzPct val="100000"/>
              <a:buChar char="•"/>
            </a:pPr>
            <a:r>
              <a:rPr dirty="0"/>
              <a:t>Each Spring Cloud Data Flow Server implementation uses one deployer.  The current deployers that we support are:</a:t>
            </a:r>
          </a:p>
          <a:p>
            <a:pPr marL="701842" lvl="1" indent="-257342">
              <a:buSzPct val="75000"/>
              <a:buChar char="•"/>
            </a:pPr>
            <a:r>
              <a:rPr dirty="0"/>
              <a:t>CF</a:t>
            </a:r>
          </a:p>
          <a:p>
            <a:pPr marL="701842" lvl="1" indent="-257342">
              <a:buSzPct val="75000"/>
              <a:buChar char="•"/>
            </a:pPr>
            <a:r>
              <a:rPr dirty="0"/>
              <a:t>Mesos</a:t>
            </a:r>
          </a:p>
          <a:p>
            <a:pPr marL="701842" lvl="1" indent="-257342">
              <a:buSzPct val="75000"/>
              <a:buChar char="•"/>
            </a:pPr>
            <a:r>
              <a:rPr dirty="0"/>
              <a:t>Kubernetes</a:t>
            </a:r>
          </a:p>
          <a:p>
            <a:pPr marL="701842" lvl="1" indent="-257342">
              <a:buSzPct val="75000"/>
              <a:buChar char="•"/>
            </a:pPr>
            <a:r>
              <a:rPr dirty="0"/>
              <a:t>Yarn</a:t>
            </a:r>
          </a:p>
          <a:p>
            <a:pPr marL="701842" lvl="1" indent="-257342">
              <a:buSzPct val="75000"/>
              <a:buChar char="•"/>
            </a:pPr>
            <a:r>
              <a:rPr dirty="0"/>
              <a:t>Local</a:t>
            </a:r>
          </a:p>
          <a:p>
            <a:pPr marL="701842" lvl="1" indent="-257342">
              <a:buSzPct val="75000"/>
              <a:buChar char="•"/>
            </a:pPr>
            <a:r>
              <a:rPr dirty="0"/>
              <a:t>Others have been added by the community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1" name="Shape 2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SCDF Server Types</a:t>
            </a:r>
          </a:p>
          <a:p>
            <a:pPr marL="257342" indent="-257342">
              <a:buSzPct val="75000"/>
              <a:buChar char="•"/>
            </a:pPr>
            <a:r>
              <a:rPr dirty="0"/>
              <a:t>Spring Cloud Dataflow has a separate server for each deployment type.</a:t>
            </a:r>
          </a:p>
          <a:p>
            <a:pPr marL="257342" indent="-257342">
              <a:buSzPct val="75000"/>
              <a:buChar char="•"/>
            </a:pPr>
            <a:r>
              <a:rPr dirty="0"/>
              <a:t>Cloud Foundry - https://github.com/spring-cloud/spring-cloud-dataflow-server-cloudfoundry</a:t>
            </a:r>
          </a:p>
          <a:p>
            <a:pPr marL="257342" indent="-257342">
              <a:buSzPct val="75000"/>
              <a:buChar char="•"/>
            </a:pPr>
            <a:r>
              <a:rPr dirty="0"/>
              <a:t>Mesos -  https://github.com/spring-cloud/spring-cloud-dataflow-server-mesos</a:t>
            </a:r>
          </a:p>
          <a:p>
            <a:pPr marL="257342" indent="-257342">
              <a:buSzPct val="75000"/>
              <a:buChar char="•"/>
            </a:pPr>
            <a:r>
              <a:rPr dirty="0"/>
              <a:t>Yarn - https://github.com/spring-cloud/spring-cloud-dataflow-server-yarn</a:t>
            </a:r>
          </a:p>
          <a:p>
            <a:pPr marL="257342" indent="-257342">
              <a:buSzPct val="75000"/>
              <a:buChar char="•"/>
            </a:pPr>
            <a:r>
              <a:rPr dirty="0"/>
              <a:t>Kubernetes - https://github.com/spring-cloud/spring-cloud-dataflow-server-kubernetes</a:t>
            </a:r>
          </a:p>
          <a:p>
            <a:pPr marL="257342" indent="-257342">
              <a:buSzPct val="75000"/>
              <a:buChar char="•"/>
            </a:pPr>
            <a:r>
              <a:rPr dirty="0"/>
              <a:t>Local -SPI</a:t>
            </a:r>
          </a:p>
          <a:p>
            <a:pPr marL="257342" indent="-257342">
              <a:buSzPct val="75000"/>
              <a:buChar char="•"/>
            </a:pPr>
            <a:r>
              <a:rPr dirty="0"/>
              <a:t>But all are based on the Spring Cloud Data Flow SPI - https://github.com/spring-cloud/spring-cloud-dataflow</a:t>
            </a:r>
          </a:p>
          <a:p>
            <a:pPr marL="257342" indent="-257342">
              <a:buSzPct val="75000"/>
              <a:buChar char="•"/>
            </a:pPr>
            <a:r>
              <a:rPr dirty="0"/>
              <a:t>Can you support multiple platforms on a single SCDF instance? </a:t>
            </a:r>
          </a:p>
          <a:p>
            <a:pPr marL="701842" lvl="1" indent="-257342">
              <a:buSzPct val="75000"/>
              <a:buChar char="•"/>
            </a:pPr>
            <a:r>
              <a:rPr dirty="0"/>
              <a:t>The answer is no.  Each server supports only one platform.</a:t>
            </a:r>
          </a:p>
          <a:p>
            <a:pPr marL="257342" indent="-257342">
              <a:buSzPct val="75000"/>
              <a:buChar char="•"/>
            </a:pPr>
            <a:r>
              <a:rPr dirty="0"/>
              <a:t>Why we are using Local</a:t>
            </a:r>
          </a:p>
          <a:p>
            <a:pPr marL="701842" lvl="1" indent="-257342">
              <a:buSzPct val="75000"/>
              <a:buChar char="•"/>
            </a:pPr>
            <a:r>
              <a:rPr dirty="0"/>
              <a:t>Meant for development purposes</a:t>
            </a:r>
          </a:p>
          <a:p>
            <a:pPr marL="701842" lvl="1" indent="-257342">
              <a:buSzPct val="75000"/>
              <a:buChar char="•"/>
            </a:pPr>
            <a:r>
              <a:rPr dirty="0"/>
              <a:t>Wanted to run it locally on your Machines</a:t>
            </a:r>
          </a:p>
          <a:p>
            <a:pPr marL="701842" lvl="1" indent="-257342">
              <a:buSzPct val="75000"/>
              <a:buChar char="•"/>
            </a:pPr>
            <a:r>
              <a:rPr dirty="0"/>
              <a:t>Wanted fast deployment to speed up labs</a:t>
            </a:r>
          </a:p>
          <a:p>
            <a:pPr marL="701842" lvl="1" indent="-257342">
              <a:buSzPct val="75000"/>
              <a:buChar char="•"/>
            </a:pPr>
            <a:r>
              <a:rPr dirty="0"/>
              <a:t>Wanted simple install (Yarn isn’t easy to install)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74.png" descr="image7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09812" y="1219199"/>
            <a:ext cx="9232625" cy="7338535"/>
          </a:xfrm>
          <a:prstGeom prst="rect">
            <a:avLst/>
          </a:prstGeom>
          <a:ln w="12700"/>
        </p:spPr>
      </p:pic>
      <p:sp>
        <p:nvSpPr>
          <p:cNvPr id="11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Text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9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regular slide 3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73.png" descr="image73.png"/>
          <p:cNvPicPr>
            <a:picLocks noChangeAspect="1"/>
          </p:cNvPicPr>
          <p:nvPr/>
        </p:nvPicPr>
        <p:blipFill>
          <a:blip r:embed="rId2">
            <a:alphaModFix amt="64999"/>
            <a:extLst/>
          </a:blip>
          <a:srcRect b="56534"/>
          <a:stretch>
            <a:fillRect/>
          </a:stretch>
        </p:blipFill>
        <p:spPr>
          <a:xfrm>
            <a:off x="-2167269" y="-1"/>
            <a:ext cx="17339454" cy="9753443"/>
          </a:xfrm>
          <a:prstGeom prst="rect">
            <a:avLst/>
          </a:prstGeom>
          <a:ln w="12700"/>
        </p:spPr>
      </p:pic>
      <p:pic>
        <p:nvPicPr>
          <p:cNvPr id="127" name="image74.png" descr="image7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0212" y="1207533"/>
            <a:ext cx="9232625" cy="7338534"/>
          </a:xfrm>
          <a:prstGeom prst="rect">
            <a:avLst/>
          </a:prstGeom>
          <a:ln w="12700"/>
        </p:spPr>
      </p:pic>
      <p:sp>
        <p:nvSpPr>
          <p:cNvPr id="128" name="Slide Number"/>
          <p:cNvSpPr>
            <a:spLocks noGrp="1"/>
          </p:cNvSpPr>
          <p:nvPr>
            <p:ph type="sldNum" sz="quarter" idx="2"/>
          </p:nvPr>
        </p:nvSpPr>
        <p:spPr>
          <a:xfrm>
            <a:off x="10259462" y="7881902"/>
            <a:ext cx="722249" cy="699380"/>
          </a:xfrm>
          <a:prstGeom prst="rect">
            <a:avLst/>
          </a:prstGeom>
        </p:spPr>
        <p:txBody>
          <a:bodyPr lIns="72248" tIns="72248" rIns="72248" bIns="72248"/>
          <a:lstStyle>
            <a:lvl1pPr defTabSz="1107816">
              <a:defRPr sz="4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uilding adaptive applications is hard"/>
          <p:cNvSpPr/>
          <p:nvPr/>
        </p:nvSpPr>
        <p:spPr>
          <a:xfrm>
            <a:off x="541866" y="1363697"/>
            <a:ext cx="5943460" cy="474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>
            <a:spAutoFit/>
          </a:bodyPr>
          <a:lstStyle>
            <a:lvl1pPr marL="77065" marR="77065" algn="l" defTabSz="1733973">
              <a:defRPr sz="1800" cap="all">
                <a:uFill>
                  <a:solidFill>
                    <a:srgbClr val="FFFFFF"/>
                  </a:solidFill>
                </a:u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building adaptive applications is hard</a:t>
            </a:r>
          </a:p>
        </p:txBody>
      </p:sp>
      <p:sp>
        <p:nvSpPr>
          <p:cNvPr id="136" name="built on Cloud Foundry…"/>
          <p:cNvSpPr/>
          <p:nvPr/>
        </p:nvSpPr>
        <p:spPr>
          <a:xfrm>
            <a:off x="343182" y="2501617"/>
            <a:ext cx="13311859" cy="184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>
            <a:spAutoFit/>
          </a:bodyPr>
          <a:lstStyle/>
          <a:p>
            <a:pPr marL="77065" marR="77065" algn="l" defTabSz="1733973">
              <a:defRPr sz="4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built on</a:t>
            </a:r>
            <a:r>
              <a:rPr b="1"/>
              <a:t> Cloud Foundry</a:t>
            </a:r>
          </a:p>
          <a:p>
            <a:pPr marL="77065" marR="77065" algn="l" defTabSz="1733973">
              <a:defRPr sz="4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endParaRPr b="1"/>
          </a:p>
          <a:p>
            <a:pPr marL="77065" marR="77065" algn="l" defTabSz="1733973">
              <a:defRPr sz="4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code will be open sourced.</a:t>
            </a:r>
          </a:p>
        </p:txBody>
      </p:sp>
      <p:pic>
        <p:nvPicPr>
          <p:cNvPr id="137" name="image73.png" descr="image73.png"/>
          <p:cNvPicPr>
            <a:picLocks noChangeAspect="1"/>
          </p:cNvPicPr>
          <p:nvPr/>
        </p:nvPicPr>
        <p:blipFill>
          <a:blip r:embed="rId2">
            <a:extLst/>
          </a:blip>
          <a:srcRect b="56534"/>
          <a:stretch>
            <a:fillRect/>
          </a:stretch>
        </p:blipFill>
        <p:spPr>
          <a:xfrm>
            <a:off x="-2227044" y="-33438"/>
            <a:ext cx="17458888" cy="9820624"/>
          </a:xfrm>
          <a:prstGeom prst="rect">
            <a:avLst/>
          </a:prstGeom>
          <a:ln w="12700"/>
        </p:spPr>
      </p:pic>
      <p:pic>
        <p:nvPicPr>
          <p:cNvPr id="138" name="image74.png" descr="image7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27699" y="16867"/>
            <a:ext cx="6700437" cy="5325829"/>
          </a:xfrm>
          <a:prstGeom prst="rect">
            <a:avLst/>
          </a:prstGeom>
          <a:ln w="12700"/>
        </p:spPr>
      </p:pic>
      <p:sp>
        <p:nvSpPr>
          <p:cNvPr id="139" name="Slide Number"/>
          <p:cNvSpPr>
            <a:spLocks noGrp="1"/>
          </p:cNvSpPr>
          <p:nvPr>
            <p:ph type="sldNum" sz="quarter" idx="2"/>
          </p:nvPr>
        </p:nvSpPr>
        <p:spPr>
          <a:xfrm>
            <a:off x="6268412" y="8028658"/>
            <a:ext cx="467976" cy="465558"/>
          </a:xfrm>
          <a:prstGeom prst="rect">
            <a:avLst/>
          </a:prstGeom>
        </p:spPr>
        <p:txBody>
          <a:bodyPr lIns="72248" tIns="72248" rIns="72248" bIns="72248"/>
          <a:lstStyle>
            <a:lvl1pPr defTabSz="818820">
              <a:defRPr sz="2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Body Level One…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tif"/><Relationship Id="rId5" Type="http://schemas.openxmlformats.org/officeDocument/2006/relationships/image" Target="../media/image29.tif"/><Relationship Id="rId6" Type="http://schemas.openxmlformats.org/officeDocument/2006/relationships/image" Target="../media/image30.ti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epo.spring.io/release/org/springframework/cloud/spring-cloud-dataflow-server-local/1.1.2.RELEASE/spring-cloud-dataflow-server-local-1.1.2.RELEASE.jar" TargetMode="External"/><Relationship Id="rId4" Type="http://schemas.openxmlformats.org/officeDocument/2006/relationships/image" Target="../media/image7.jpe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pring Cloud Data Flow Architecture"/>
          <p:cNvSpPr/>
          <p:nvPr/>
        </p:nvSpPr>
        <p:spPr>
          <a:xfrm>
            <a:off x="1000894" y="3440510"/>
            <a:ext cx="11003012" cy="287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90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r>
              <a:rPr dirty="0"/>
              <a:t>Spring Cloud Data Flow </a:t>
            </a:r>
            <a:endParaRPr lang="en-US" dirty="0" smtClean="0"/>
          </a:p>
          <a:p>
            <a:r>
              <a:rPr dirty="0" smtClean="0"/>
              <a:t>Architecture</a:t>
            </a:r>
            <a:endParaRPr dirty="0"/>
          </a:p>
        </p:txBody>
      </p:sp>
      <p:sp>
        <p:nvSpPr>
          <p:cNvPr id="149" name="Glenn Renfro | Sabby Anandan"/>
          <p:cNvSpPr/>
          <p:nvPr/>
        </p:nvSpPr>
        <p:spPr>
          <a:xfrm>
            <a:off x="574214" y="7788669"/>
            <a:ext cx="11856372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4500"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r>
              <a:rPr lang="en-US" dirty="0" smtClean="0"/>
              <a:t>Wayne Lund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Data Flow Architecture (5).png" descr="Data Flow Architecture (5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35" y="-5359"/>
            <a:ext cx="12978530" cy="7300423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965167" y="5825371"/>
            <a:ext cx="9348713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444500" lvl="1" indent="0">
              <a:buSzPct val="75000"/>
            </a:pPr>
            <a:r>
              <a:rPr lang="en-US" dirty="0"/>
              <a:t>CF</a:t>
            </a:r>
          </a:p>
          <a:p>
            <a:pPr marL="444500" lvl="1" indent="0">
              <a:buSzPct val="75000"/>
            </a:pPr>
            <a:r>
              <a:rPr lang="en-US" dirty="0" err="1"/>
              <a:t>Mesos</a:t>
            </a:r>
            <a:endParaRPr lang="en-US" dirty="0"/>
          </a:p>
          <a:p>
            <a:pPr marL="444500" lvl="1" indent="0">
              <a:buSzPct val="75000"/>
            </a:pPr>
            <a:r>
              <a:rPr lang="en-US" dirty="0" err="1"/>
              <a:t>Kubernetes</a:t>
            </a:r>
            <a:endParaRPr lang="en-US" dirty="0"/>
          </a:p>
          <a:p>
            <a:pPr marL="444500" lvl="1" indent="0">
              <a:buSzPct val="75000"/>
            </a:pPr>
            <a:r>
              <a:rPr lang="en-US" dirty="0"/>
              <a:t>Yarn</a:t>
            </a:r>
          </a:p>
          <a:p>
            <a:pPr marL="444500" lvl="1" indent="0">
              <a:buSzPct val="75000"/>
            </a:pPr>
            <a:r>
              <a:rPr lang="en-US" dirty="0"/>
              <a:t>Local</a:t>
            </a:r>
          </a:p>
          <a:p>
            <a:pPr marL="444500" lvl="1" indent="0">
              <a:buSzPct val="75000"/>
            </a:pPr>
            <a:r>
              <a:rPr lang="en-US" dirty="0"/>
              <a:t>Others have been added by the </a:t>
            </a:r>
            <a:r>
              <a:rPr lang="en-US" dirty="0" smtClean="0"/>
              <a:t>community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Data Flow Architecture (6).png" descr="Data Flow Architecture (6)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9760" y="11893"/>
            <a:ext cx="13024320" cy="7304287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Data Flow Architecture (7).png" descr="Data Flow Architecture (7)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10" y="25944"/>
            <a:ext cx="12951780" cy="7215997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Data Flow Architecture (9).png" descr="Data Flow Architecture (9)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9150" y="42021"/>
            <a:ext cx="13023099" cy="7197895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Data Flow Architecture (10).png" descr="Data Flow Architecture (10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6709" y="7733"/>
            <a:ext cx="13038218" cy="7333997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Data Flow Architecture (11).png" descr="Data Flow Architecture (1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9214" y="36923"/>
            <a:ext cx="13004801" cy="7315201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Data Flow Architecture (12).png" descr="Data Flow Architecture (12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702" y="64698"/>
            <a:ext cx="12955396" cy="7287410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rey-cloud-1-2400px.png" descr="grey-cloud-1-2400px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17648" y="1009954"/>
            <a:ext cx="7675516" cy="80562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Screen Shot 2017-02-16 at 10.34.38 AM.png" descr="Screen Shot 2017-02-16 at 10.34.38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98062" y="3815757"/>
            <a:ext cx="2845909" cy="2444562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http | log"/>
          <p:cNvSpPr/>
          <p:nvPr/>
        </p:nvSpPr>
        <p:spPr>
          <a:xfrm>
            <a:off x="8201118" y="2737997"/>
            <a:ext cx="1508622" cy="4953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http | log</a:t>
            </a:r>
          </a:p>
        </p:txBody>
      </p:sp>
      <p:sp>
        <p:nvSpPr>
          <p:cNvPr id="261" name="time | log"/>
          <p:cNvSpPr/>
          <p:nvPr/>
        </p:nvSpPr>
        <p:spPr>
          <a:xfrm>
            <a:off x="9328867" y="3432479"/>
            <a:ext cx="1564247" cy="4953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time | log</a:t>
            </a:r>
          </a:p>
        </p:txBody>
      </p:sp>
      <p:sp>
        <p:nvSpPr>
          <p:cNvPr id="262" name="foo | bar | bar"/>
          <p:cNvSpPr/>
          <p:nvPr/>
        </p:nvSpPr>
        <p:spPr>
          <a:xfrm>
            <a:off x="9007454" y="4375235"/>
            <a:ext cx="2207073" cy="4953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foo | bar | bar</a:t>
            </a:r>
          </a:p>
        </p:txBody>
      </p:sp>
      <p:sp>
        <p:nvSpPr>
          <p:cNvPr id="263" name="Line"/>
          <p:cNvSpPr/>
          <p:nvPr/>
        </p:nvSpPr>
        <p:spPr>
          <a:xfrm flipV="1">
            <a:off x="3987338" y="2969052"/>
            <a:ext cx="4214646" cy="2056736"/>
          </a:xfrm>
          <a:prstGeom prst="line">
            <a:avLst/>
          </a:prstGeom>
          <a:ln w="76200">
            <a:solidFill>
              <a:srgbClr val="FF93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64" name="Line"/>
          <p:cNvSpPr/>
          <p:nvPr/>
        </p:nvSpPr>
        <p:spPr>
          <a:xfrm flipV="1">
            <a:off x="4114124" y="3746522"/>
            <a:ext cx="5147668" cy="1295983"/>
          </a:xfrm>
          <a:prstGeom prst="line">
            <a:avLst/>
          </a:prstGeom>
          <a:ln w="76200">
            <a:solidFill>
              <a:srgbClr val="FF93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65" name="Line"/>
          <p:cNvSpPr/>
          <p:nvPr/>
        </p:nvSpPr>
        <p:spPr>
          <a:xfrm flipV="1">
            <a:off x="4114338" y="4635228"/>
            <a:ext cx="4777535" cy="517560"/>
          </a:xfrm>
          <a:prstGeom prst="line">
            <a:avLst/>
          </a:prstGeom>
          <a:ln w="76200">
            <a:solidFill>
              <a:srgbClr val="FF93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6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rey-cloud-1-2400px.png" descr="grey-cloud-1-2400px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17648" y="1009954"/>
            <a:ext cx="7675516" cy="80562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Screen Shot 2017-02-16 at 10.34.38 AM.png" descr="Screen Shot 2017-02-16 at 10.34.38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48403" y="5057124"/>
            <a:ext cx="2845908" cy="2444562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http | log"/>
          <p:cNvSpPr/>
          <p:nvPr/>
        </p:nvSpPr>
        <p:spPr>
          <a:xfrm>
            <a:off x="8201118" y="2737997"/>
            <a:ext cx="1508622" cy="4953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http | log</a:t>
            </a:r>
          </a:p>
        </p:txBody>
      </p:sp>
      <p:sp>
        <p:nvSpPr>
          <p:cNvPr id="273" name="time | log"/>
          <p:cNvSpPr/>
          <p:nvPr/>
        </p:nvSpPr>
        <p:spPr>
          <a:xfrm>
            <a:off x="9328867" y="3432479"/>
            <a:ext cx="1564247" cy="4953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time | log</a:t>
            </a:r>
          </a:p>
        </p:txBody>
      </p:sp>
      <p:sp>
        <p:nvSpPr>
          <p:cNvPr id="274" name="foo | bar | bar"/>
          <p:cNvSpPr/>
          <p:nvPr/>
        </p:nvSpPr>
        <p:spPr>
          <a:xfrm>
            <a:off x="9007454" y="4375235"/>
            <a:ext cx="2207073" cy="4953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foo | bar | bar</a:t>
            </a:r>
          </a:p>
        </p:txBody>
      </p:sp>
      <p:sp>
        <p:nvSpPr>
          <p:cNvPr id="275" name="Line"/>
          <p:cNvSpPr/>
          <p:nvPr/>
        </p:nvSpPr>
        <p:spPr>
          <a:xfrm flipV="1">
            <a:off x="7267332" y="2969051"/>
            <a:ext cx="934652" cy="2115965"/>
          </a:xfrm>
          <a:prstGeom prst="line">
            <a:avLst/>
          </a:prstGeom>
          <a:ln w="76200">
            <a:solidFill>
              <a:srgbClr val="FF93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76" name="Line"/>
          <p:cNvSpPr/>
          <p:nvPr/>
        </p:nvSpPr>
        <p:spPr>
          <a:xfrm flipV="1">
            <a:off x="7308428" y="3746522"/>
            <a:ext cx="1953364" cy="1320714"/>
          </a:xfrm>
          <a:prstGeom prst="line">
            <a:avLst/>
          </a:prstGeom>
          <a:ln w="76200">
            <a:solidFill>
              <a:srgbClr val="FF93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77" name="Line"/>
          <p:cNvSpPr/>
          <p:nvPr/>
        </p:nvSpPr>
        <p:spPr>
          <a:xfrm flipV="1">
            <a:off x="7393505" y="4635228"/>
            <a:ext cx="1498368" cy="393866"/>
          </a:xfrm>
          <a:prstGeom prst="line">
            <a:avLst/>
          </a:prstGeom>
          <a:ln w="76200">
            <a:solidFill>
              <a:srgbClr val="FF93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78" name="Your…"/>
          <p:cNvSpPr/>
          <p:nvPr/>
        </p:nvSpPr>
        <p:spPr>
          <a:xfrm>
            <a:off x="287362" y="6554703"/>
            <a:ext cx="5068673" cy="241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600"/>
            </a:pPr>
            <a:r>
              <a:t>Your</a:t>
            </a:r>
          </a:p>
          <a:p>
            <a:pPr>
              <a:defRPr sz="7600"/>
            </a:pPr>
            <a:r>
              <a:t> Preference</a:t>
            </a:r>
          </a:p>
        </p:txBody>
      </p:sp>
      <p:sp>
        <p:nvSpPr>
          <p:cNvPr id="27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Demo: Starting up Data Flow"/>
          <p:cNvSpPr/>
          <p:nvPr/>
        </p:nvSpPr>
        <p:spPr>
          <a:xfrm>
            <a:off x="1853818" y="6659501"/>
            <a:ext cx="9297163" cy="100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Demo: Starting up Data Flow</a:t>
            </a:r>
          </a:p>
        </p:txBody>
      </p:sp>
      <p:sp>
        <p:nvSpPr>
          <p:cNvPr id="2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pring Integration"/>
          <p:cNvSpPr/>
          <p:nvPr/>
        </p:nvSpPr>
        <p:spPr>
          <a:xfrm>
            <a:off x="533960" y="6069827"/>
            <a:ext cx="3827435" cy="1270001"/>
          </a:xfrm>
          <a:prstGeom prst="roundRect">
            <a:avLst>
              <a:gd name="adj" fmla="val 15000"/>
            </a:avLst>
          </a:prstGeom>
          <a:blipFill>
            <a:blip r:embed="rId2">
              <a:alphaModFix amt="50000"/>
            </a:blip>
          </a:blip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r>
              <a:t>Spring Integration</a:t>
            </a:r>
          </a:p>
        </p:txBody>
      </p:sp>
      <p:sp>
        <p:nvSpPr>
          <p:cNvPr id="154" name="Spring Boot"/>
          <p:cNvSpPr/>
          <p:nvPr/>
        </p:nvSpPr>
        <p:spPr>
          <a:xfrm>
            <a:off x="4588683" y="6069827"/>
            <a:ext cx="3827435" cy="1270001"/>
          </a:xfrm>
          <a:prstGeom prst="roundRect">
            <a:avLst>
              <a:gd name="adj" fmla="val 15000"/>
            </a:avLst>
          </a:prstGeom>
          <a:solidFill>
            <a:srgbClr val="204666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A9A9A9"/>
                </a:solidFill>
              </a:defRPr>
            </a:lvl1pPr>
          </a:lstStyle>
          <a:p>
            <a:r>
              <a:t>Spring Boot</a:t>
            </a:r>
          </a:p>
        </p:txBody>
      </p:sp>
      <p:sp>
        <p:nvSpPr>
          <p:cNvPr id="155" name="Spring Batch"/>
          <p:cNvSpPr/>
          <p:nvPr/>
        </p:nvSpPr>
        <p:spPr>
          <a:xfrm>
            <a:off x="8643404" y="6069827"/>
            <a:ext cx="3827436" cy="1270001"/>
          </a:xfrm>
          <a:prstGeom prst="roundRect">
            <a:avLst>
              <a:gd name="adj" fmla="val 15000"/>
            </a:avLst>
          </a:prstGeom>
          <a:solidFill>
            <a:srgbClr val="204666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A9A9A9"/>
                </a:solidFill>
              </a:defRPr>
            </a:lvl1pPr>
          </a:lstStyle>
          <a:p>
            <a:r>
              <a:t>Spring Batch</a:t>
            </a:r>
          </a:p>
        </p:txBody>
      </p:sp>
      <p:sp>
        <p:nvSpPr>
          <p:cNvPr id="156" name="Spring Cloud Task"/>
          <p:cNvSpPr/>
          <p:nvPr/>
        </p:nvSpPr>
        <p:spPr>
          <a:xfrm>
            <a:off x="6605888" y="4649771"/>
            <a:ext cx="5856932" cy="1239458"/>
          </a:xfrm>
          <a:prstGeom prst="roundRect">
            <a:avLst>
              <a:gd name="adj" fmla="val 15000"/>
            </a:avLst>
          </a:prstGeom>
          <a:solidFill>
            <a:srgbClr val="204666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>
                <a:solidFill>
                  <a:srgbClr val="A9A9A9"/>
                </a:solidFill>
              </a:defRPr>
            </a:lvl1pPr>
          </a:lstStyle>
          <a:p>
            <a:r>
              <a:t>Spring Cloud Task</a:t>
            </a:r>
          </a:p>
        </p:txBody>
      </p:sp>
      <p:sp>
        <p:nvSpPr>
          <p:cNvPr id="157" name="Spring Cloud Stream"/>
          <p:cNvSpPr/>
          <p:nvPr/>
        </p:nvSpPr>
        <p:spPr>
          <a:xfrm>
            <a:off x="541980" y="4649771"/>
            <a:ext cx="5856932" cy="1239458"/>
          </a:xfrm>
          <a:prstGeom prst="roundRect">
            <a:avLst>
              <a:gd name="adj" fmla="val 15000"/>
            </a:avLst>
          </a:prstGeom>
          <a:blipFill>
            <a:blip r:embed="rId2">
              <a:alphaModFix amt="50000"/>
            </a:blip>
          </a:blip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r>
              <a:t>Spring Cloud Stream</a:t>
            </a:r>
          </a:p>
        </p:txBody>
      </p:sp>
      <p:sp>
        <p:nvSpPr>
          <p:cNvPr id="158" name="Spring Cloud Data Flow"/>
          <p:cNvSpPr/>
          <p:nvPr/>
        </p:nvSpPr>
        <p:spPr>
          <a:xfrm>
            <a:off x="541980" y="2413773"/>
            <a:ext cx="11920840" cy="2055399"/>
          </a:xfrm>
          <a:prstGeom prst="roundRect">
            <a:avLst>
              <a:gd name="adj" fmla="val 9045"/>
            </a:avLst>
          </a:prstGeom>
          <a:blipFill>
            <a:blip r:embed="rId3"/>
          </a:blip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  <a:p>
            <a:pPr>
              <a:defRPr sz="2600"/>
            </a:pPr>
            <a:endParaRPr/>
          </a:p>
          <a:p>
            <a:pPr>
              <a:defRPr sz="2600"/>
            </a:pPr>
            <a:endParaRPr/>
          </a:p>
          <a:p>
            <a:pPr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r>
              <a:t>Spring Cloud Data Flow</a:t>
            </a:r>
          </a:p>
        </p:txBody>
      </p:sp>
      <p:sp>
        <p:nvSpPr>
          <p:cNvPr id="159" name="DSL/Shell"/>
          <p:cNvSpPr/>
          <p:nvPr/>
        </p:nvSpPr>
        <p:spPr>
          <a:xfrm>
            <a:off x="675561" y="2507160"/>
            <a:ext cx="3827436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r>
              <a:t>DSL/Shell</a:t>
            </a:r>
          </a:p>
        </p:txBody>
      </p:sp>
      <p:sp>
        <p:nvSpPr>
          <p:cNvPr id="160" name="REST-API/Dashboard"/>
          <p:cNvSpPr/>
          <p:nvPr/>
        </p:nvSpPr>
        <p:spPr>
          <a:xfrm>
            <a:off x="4588683" y="2507160"/>
            <a:ext cx="3827435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r>
              <a:t>REST-API/Dashboard</a:t>
            </a:r>
          </a:p>
        </p:txBody>
      </p:sp>
      <p:sp>
        <p:nvSpPr>
          <p:cNvPr id="161" name="Flo Visual Designer"/>
          <p:cNvSpPr/>
          <p:nvPr/>
        </p:nvSpPr>
        <p:spPr>
          <a:xfrm>
            <a:off x="8501803" y="2507160"/>
            <a:ext cx="3827435" cy="1270001"/>
          </a:xfrm>
          <a:prstGeom prst="roundRect">
            <a:avLst>
              <a:gd name="adj" fmla="val 15000"/>
            </a:avLst>
          </a:prstGeom>
          <a:solidFill>
            <a:srgbClr val="224868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r>
              <a:t>Flo Visual Designer</a:t>
            </a:r>
          </a:p>
        </p:txBody>
      </p:sp>
      <p:sp>
        <p:nvSpPr>
          <p:cNvPr id="162" name="Slide Number"/>
          <p:cNvSpPr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Oval"/>
          <p:cNvSpPr/>
          <p:nvPr/>
        </p:nvSpPr>
        <p:spPr>
          <a:xfrm>
            <a:off x="6497868" y="403568"/>
            <a:ext cx="5799980" cy="542721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89" name="Security!"/>
          <p:cNvSpPr/>
          <p:nvPr/>
        </p:nvSpPr>
        <p:spPr>
          <a:xfrm>
            <a:off x="860691" y="7132553"/>
            <a:ext cx="3922015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600"/>
            </a:lvl1pPr>
          </a:lstStyle>
          <a:p>
            <a:r>
              <a:t>Security!</a:t>
            </a:r>
          </a:p>
        </p:txBody>
      </p:sp>
      <p:sp>
        <p:nvSpPr>
          <p:cNvPr id="29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Oval"/>
          <p:cNvSpPr/>
          <p:nvPr/>
        </p:nvSpPr>
        <p:spPr>
          <a:xfrm>
            <a:off x="6497868" y="403568"/>
            <a:ext cx="5799980" cy="542721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295" name="Configuration"/>
          <p:cNvSpPr/>
          <p:nvPr/>
        </p:nvSpPr>
        <p:spPr>
          <a:xfrm>
            <a:off x="118075" y="3995031"/>
            <a:ext cx="5907431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600"/>
            </a:lvl1pPr>
          </a:lstStyle>
          <a:p>
            <a:r>
              <a:t>Configuration</a:t>
            </a:r>
          </a:p>
        </p:txBody>
      </p:sp>
      <p:sp>
        <p:nvSpPr>
          <p:cNvPr id="29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But, where are my apps?"/>
          <p:cNvSpPr/>
          <p:nvPr/>
        </p:nvSpPr>
        <p:spPr>
          <a:xfrm>
            <a:off x="1080330" y="7276282"/>
            <a:ext cx="10844139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But, where are my apps?</a:t>
            </a:r>
          </a:p>
        </p:txBody>
      </p:sp>
      <p:sp>
        <p:nvSpPr>
          <p:cNvPr id="30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pic>
        <p:nvPicPr>
          <p:cNvPr id="302" name="5634567317_b4d5b61ff8_z (1).jpg" descr="5634567317_b4d5b61ff8_z (1)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78528" y="9217"/>
            <a:ext cx="8128001" cy="6070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app register --name http…"/>
          <p:cNvSpPr/>
          <p:nvPr/>
        </p:nvSpPr>
        <p:spPr>
          <a:xfrm>
            <a:off x="43408" y="3596670"/>
            <a:ext cx="12917984" cy="35306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F900"/>
                </a:solidFill>
              </a:rPr>
              <a:t>app</a:t>
            </a:r>
            <a:r>
              <a:t> </a:t>
            </a:r>
            <a:r>
              <a:rPr>
                <a:solidFill>
                  <a:srgbClr val="00F900"/>
                </a:solidFill>
              </a:rPr>
              <a:t>register</a:t>
            </a:r>
            <a:r>
              <a:t> </a:t>
            </a:r>
            <a:r>
              <a:rPr>
                <a:solidFill>
                  <a:srgbClr val="00F900"/>
                </a:solidFill>
              </a:rPr>
              <a:t>--name</a:t>
            </a:r>
            <a:r>
              <a:t> http </a:t>
            </a:r>
          </a:p>
          <a:p>
            <a:pPr algn="l">
              <a:defRPr sz="4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F900"/>
                </a:solidFill>
              </a:rPr>
              <a:t>--type</a:t>
            </a:r>
            <a:r>
              <a:t> source </a:t>
            </a:r>
          </a:p>
          <a:p>
            <a:pPr algn="l">
              <a:defRPr sz="4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F900"/>
                </a:solidFill>
              </a:rPr>
              <a:t>--uri</a:t>
            </a:r>
            <a:r>
              <a:t> maven://org.springframework.cloud.stream.app:http-source-rabbit:1.1.1.RELEASE</a:t>
            </a:r>
          </a:p>
        </p:txBody>
      </p:sp>
      <p:sp>
        <p:nvSpPr>
          <p:cNvPr id="30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pic>
        <p:nvPicPr>
          <p:cNvPr id="308" name="5890730525_fd3b27c5de_z.jpg" descr="5890730525_fd3b27c5de_z.jp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65407" y="-29197"/>
            <a:ext cx="7289801" cy="36511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3444700529_2f87b72f4f_z.jpg" descr="3444700529_2f87b72f4f_z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3715" y="3567812"/>
            <a:ext cx="8237444" cy="6178083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To Download or not to download?"/>
          <p:cNvSpPr/>
          <p:nvPr/>
        </p:nvSpPr>
        <p:spPr>
          <a:xfrm>
            <a:off x="63055" y="736360"/>
            <a:ext cx="9771957" cy="241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To Download or not to download?</a:t>
            </a:r>
          </a:p>
        </p:txBody>
      </p:sp>
      <p:sp>
        <p:nvSpPr>
          <p:cNvPr id="31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app import…"/>
          <p:cNvSpPr/>
          <p:nvPr/>
        </p:nvSpPr>
        <p:spPr>
          <a:xfrm>
            <a:off x="-5577" y="4037009"/>
            <a:ext cx="11088887" cy="12446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app import</a:t>
            </a:r>
          </a:p>
          <a:p>
            <a:pPr algn="l">
              <a:defRPr sz="4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F900"/>
                </a:solidFill>
              </a:rPr>
              <a:t>--uri</a:t>
            </a:r>
            <a:r>
              <a:t> file:///tmp/my-apps.properties</a:t>
            </a:r>
          </a:p>
        </p:txBody>
      </p:sp>
      <p:sp>
        <p:nvSpPr>
          <p:cNvPr id="319" name="task.foo=file:///tmp/foo.jar…"/>
          <p:cNvSpPr/>
          <p:nvPr/>
        </p:nvSpPr>
        <p:spPr>
          <a:xfrm>
            <a:off x="5959976" y="7960934"/>
            <a:ext cx="6926152" cy="14224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300" b="1">
                <a:latin typeface="Helvetica"/>
                <a:ea typeface="Helvetica"/>
                <a:cs typeface="Helvetica"/>
                <a:sym typeface="Helvetica"/>
              </a:defRPr>
            </a:pPr>
            <a:r>
              <a:t>task.foo=file:///tmp/foo.jar</a:t>
            </a:r>
          </a:p>
          <a:p>
            <a:pPr>
              <a:defRPr sz="4300" b="1">
                <a:latin typeface="Helvetica"/>
                <a:ea typeface="Helvetica"/>
                <a:cs typeface="Helvetica"/>
                <a:sym typeface="Helvetica"/>
              </a:defRPr>
            </a:pPr>
            <a:r>
              <a:t>task.bar=file:///tmp/bar.jar</a:t>
            </a:r>
          </a:p>
        </p:txBody>
      </p:sp>
      <p:sp>
        <p:nvSpPr>
          <p:cNvPr id="32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pic>
        <p:nvPicPr>
          <p:cNvPr id="321" name="5890730525_fd3b27c5de_z.jpg" descr="5890730525_fd3b27c5de_z.jp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65407" y="-29197"/>
            <a:ext cx="7289801" cy="36511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5890730525_fd3b27c5de_z.jpg" descr="5890730525_fd3b27c5de_z.jp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65407" y="-29197"/>
            <a:ext cx="7289801" cy="3651106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app unregister --name http --type source"/>
          <p:cNvSpPr/>
          <p:nvPr/>
        </p:nvSpPr>
        <p:spPr>
          <a:xfrm>
            <a:off x="276798" y="7137922"/>
            <a:ext cx="9880402" cy="711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00F900"/>
                </a:solidFill>
              </a:rPr>
              <a:t>app unregister --name</a:t>
            </a:r>
            <a:r>
              <a:t> http </a:t>
            </a:r>
            <a:r>
              <a:rPr>
                <a:solidFill>
                  <a:srgbClr val="00F900"/>
                </a:solidFill>
              </a:rPr>
              <a:t>--type</a:t>
            </a:r>
            <a:r>
              <a:t> source</a:t>
            </a:r>
          </a:p>
        </p:txBody>
      </p:sp>
      <p:sp>
        <p:nvSpPr>
          <p:cNvPr id="327" name="app list"/>
          <p:cNvSpPr/>
          <p:nvPr/>
        </p:nvSpPr>
        <p:spPr>
          <a:xfrm>
            <a:off x="276798" y="3363016"/>
            <a:ext cx="9880402" cy="711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 b="1">
                <a:solidFill>
                  <a:srgbClr val="00F9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app list</a:t>
            </a:r>
          </a:p>
        </p:txBody>
      </p:sp>
      <p:sp>
        <p:nvSpPr>
          <p:cNvPr id="328" name="app info --id source:http"/>
          <p:cNvSpPr/>
          <p:nvPr/>
        </p:nvSpPr>
        <p:spPr>
          <a:xfrm>
            <a:off x="276798" y="5421919"/>
            <a:ext cx="9880402" cy="7112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00F900"/>
                </a:solidFill>
              </a:rPr>
              <a:t>app info --id</a:t>
            </a:r>
            <a:r>
              <a:t> source:http</a:t>
            </a:r>
          </a:p>
        </p:txBody>
      </p:sp>
      <p:sp>
        <p:nvSpPr>
          <p:cNvPr id="32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Demo: App Registration"/>
          <p:cNvSpPr/>
          <p:nvPr/>
        </p:nvSpPr>
        <p:spPr>
          <a:xfrm>
            <a:off x="2666872" y="6659501"/>
            <a:ext cx="7671055" cy="100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Demo: App Registration</a:t>
            </a:r>
          </a:p>
        </p:txBody>
      </p:sp>
      <p:sp>
        <p:nvSpPr>
          <p:cNvPr id="33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ounded Rectangle"/>
          <p:cNvSpPr/>
          <p:nvPr/>
        </p:nvSpPr>
        <p:spPr>
          <a:xfrm>
            <a:off x="462573" y="1610425"/>
            <a:ext cx="3359572" cy="6532750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339" name="Rounded Rectangle"/>
          <p:cNvSpPr/>
          <p:nvPr/>
        </p:nvSpPr>
        <p:spPr>
          <a:xfrm>
            <a:off x="9182655" y="1610425"/>
            <a:ext cx="3359573" cy="6532750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pic>
        <p:nvPicPr>
          <p:cNvPr id="340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9308" y="3333750"/>
            <a:ext cx="3086101" cy="3086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55592" y="3829921"/>
            <a:ext cx="2813698" cy="1496648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pasted-image.tiff" descr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646415" y="2046572"/>
            <a:ext cx="2432053" cy="1496648"/>
          </a:xfrm>
          <a:prstGeom prst="rect">
            <a:avLst/>
          </a:prstGeom>
          <a:ln w="12700">
            <a:miter lim="400000"/>
          </a:ln>
        </p:spPr>
      </p:pic>
      <p:pic>
        <p:nvPicPr>
          <p:cNvPr id="343" name="pasted-image.tiff" descr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819993" y="5613270"/>
            <a:ext cx="2540001" cy="1308101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The…"/>
          <p:cNvSpPr/>
          <p:nvPr/>
        </p:nvSpPr>
        <p:spPr>
          <a:xfrm>
            <a:off x="4581245" y="4161383"/>
            <a:ext cx="4115247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400" b="1">
                <a:latin typeface="Helvetica"/>
                <a:ea typeface="Helvetica"/>
                <a:cs typeface="Helvetica"/>
                <a:sym typeface="Helvetica"/>
              </a:defRPr>
            </a:pPr>
            <a:r>
              <a:t>The</a:t>
            </a:r>
          </a:p>
          <a:p>
            <a:pPr>
              <a:defRPr sz="5400" b="1">
                <a:latin typeface="Helvetica"/>
                <a:ea typeface="Helvetica"/>
                <a:cs typeface="Helvetica"/>
                <a:sym typeface="Helvetica"/>
              </a:defRPr>
            </a:pPr>
            <a:r>
              <a:t>Comparison</a:t>
            </a:r>
          </a:p>
        </p:txBody>
      </p:sp>
      <p:sp>
        <p:nvSpPr>
          <p:cNvPr id="34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Lab 3 - Install Data Flow…"/>
          <p:cNvSpPr/>
          <p:nvPr/>
        </p:nvSpPr>
        <p:spPr>
          <a:xfrm>
            <a:off x="1808861" y="5732401"/>
            <a:ext cx="9387079" cy="2860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6000" i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Lab 3 - Install Data Flow</a:t>
            </a:r>
          </a:p>
          <a:p>
            <a:pPr>
              <a:defRPr sz="6000" i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DNDataFlow/labs/lab3/Lab3-InstallDataFlow.pdf</a:t>
            </a:r>
          </a:p>
        </p:txBody>
      </p:sp>
      <p:sp>
        <p:nvSpPr>
          <p:cNvPr id="35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Oval"/>
          <p:cNvSpPr/>
          <p:nvPr/>
        </p:nvSpPr>
        <p:spPr>
          <a:xfrm>
            <a:off x="463604" y="1380967"/>
            <a:ext cx="6402064" cy="630357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101600">
            <a:solidFill>
              <a:srgbClr val="3C5C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pic>
        <p:nvPicPr>
          <p:cNvPr id="16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59769" y="6477756"/>
            <a:ext cx="846751" cy="846752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https://github.com/spring-cloud/spring-cloud-dataflow"/>
          <p:cNvSpPr/>
          <p:nvPr/>
        </p:nvSpPr>
        <p:spPr>
          <a:xfrm>
            <a:off x="5583081" y="6806132"/>
            <a:ext cx="796162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https://github.com/spring-cloud/spring-cloud-dataflow</a:t>
            </a:r>
          </a:p>
        </p:txBody>
      </p:sp>
      <p:sp>
        <p:nvSpPr>
          <p:cNvPr id="167" name="CODE IS ON GITHUB"/>
          <p:cNvSpPr/>
          <p:nvPr/>
        </p:nvSpPr>
        <p:spPr>
          <a:xfrm>
            <a:off x="6331590" y="436636"/>
            <a:ext cx="646461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 b="1">
                <a:latin typeface="Helvetica"/>
                <a:ea typeface="Helvetica"/>
                <a:cs typeface="Helvetica"/>
                <a:sym typeface="Helvetica"/>
              </a:defRPr>
            </a:pPr>
            <a:r>
              <a:t>CODE IS ON </a:t>
            </a:r>
            <a:r>
              <a:rPr>
                <a:solidFill>
                  <a:srgbClr val="1E5EFF"/>
                </a:solidFill>
              </a:rPr>
              <a:t>GITHUB</a:t>
            </a:r>
          </a:p>
        </p:txBody>
      </p:sp>
      <p:sp>
        <p:nvSpPr>
          <p:cNvPr id="168" name="Slide Number"/>
          <p:cNvSpPr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http://repo.spring.io/release/org/springframework/cloud/spring-cloud-dataflow-server-local/1.1.2.RELEASE/spring-cloud-dataflow-server-local-1.1.2.RELEASE.jar"/>
          <p:cNvSpPr/>
          <p:nvPr/>
        </p:nvSpPr>
        <p:spPr>
          <a:xfrm>
            <a:off x="-136825" y="6303250"/>
            <a:ext cx="12676170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u="sng">
                <a:latin typeface="Helvetica"/>
                <a:ea typeface="Helvetica"/>
                <a:cs typeface="Helvetica"/>
                <a:sym typeface="Helvetica"/>
                <a:hlinkClick r:id="rId3"/>
              </a:defRPr>
            </a:lvl1pPr>
          </a:lstStyle>
          <a:p>
            <a:pPr>
              <a:defRPr u="none"/>
            </a:pPr>
            <a:r>
              <a:rPr u="sng" dirty="0">
                <a:hlinkClick r:id="rId3"/>
              </a:rPr>
              <a:t>http://repo.spring.io/release/org/springframework/cloud/spring-cloud-dataflow-server-local/</a:t>
            </a:r>
            <a:r>
              <a:rPr u="sng" dirty="0" smtClean="0">
                <a:hlinkClick r:id="rId3"/>
              </a:rPr>
              <a:t>1.</a:t>
            </a:r>
            <a:r>
              <a:rPr lang="en-US" u="sng" dirty="0" smtClean="0">
                <a:hlinkClick r:id="rId3"/>
              </a:rPr>
              <a:t>2.0</a:t>
            </a:r>
            <a:r>
              <a:rPr u="sng" dirty="0" smtClean="0">
                <a:hlinkClick r:id="rId3"/>
              </a:rPr>
              <a:t>.</a:t>
            </a:r>
            <a:r>
              <a:rPr u="sng" dirty="0">
                <a:hlinkClick r:id="rId3"/>
              </a:rPr>
              <a:t>RELEASE/spring-cloud-dataflow-server-local-</a:t>
            </a:r>
            <a:r>
              <a:rPr u="sng" dirty="0" smtClean="0">
                <a:hlinkClick r:id="rId3"/>
              </a:rPr>
              <a:t>1.</a:t>
            </a:r>
            <a:r>
              <a:rPr lang="en-US" u="sng" dirty="0" smtClean="0">
                <a:hlinkClick r:id="rId3"/>
              </a:rPr>
              <a:t>2.0</a:t>
            </a:r>
            <a:r>
              <a:rPr u="sng" dirty="0" smtClean="0">
                <a:hlinkClick r:id="rId3"/>
              </a:rPr>
              <a:t>.</a:t>
            </a:r>
            <a:r>
              <a:rPr u="sng" dirty="0">
                <a:hlinkClick r:id="rId3"/>
              </a:rPr>
              <a:t>RELEASE.jar</a:t>
            </a:r>
          </a:p>
        </p:txBody>
      </p:sp>
      <p:sp>
        <p:nvSpPr>
          <p:cNvPr id="171" name="Oval"/>
          <p:cNvSpPr/>
          <p:nvPr/>
        </p:nvSpPr>
        <p:spPr>
          <a:xfrm>
            <a:off x="279574" y="1046366"/>
            <a:ext cx="5245079" cy="4998181"/>
          </a:xfrm>
          <a:prstGeom prst="ellipse">
            <a:avLst/>
          </a:prstGeom>
          <a:blipFill>
            <a:blip r:embed="rId4"/>
          </a:blipFill>
          <a:ln w="101600">
            <a:solidFill>
              <a:srgbClr val="3C5C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172" name="JAR LINK"/>
          <p:cNvSpPr/>
          <p:nvPr/>
        </p:nvSpPr>
        <p:spPr>
          <a:xfrm>
            <a:off x="8812327" y="486826"/>
            <a:ext cx="304249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 b="1">
                <a:latin typeface="Helvetica"/>
                <a:ea typeface="Helvetica"/>
                <a:cs typeface="Helvetica"/>
                <a:sym typeface="Helvetica"/>
              </a:defRPr>
            </a:pPr>
            <a:r>
              <a:t>JAR </a:t>
            </a:r>
            <a:r>
              <a:rPr>
                <a:solidFill>
                  <a:srgbClr val="1E5EFF"/>
                </a:solidFill>
              </a:rPr>
              <a:t>LINK</a:t>
            </a:r>
          </a:p>
        </p:txBody>
      </p:sp>
      <p:pic>
        <p:nvPicPr>
          <p:cNvPr id="173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55207" y="5189545"/>
            <a:ext cx="846751" cy="84675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lide Number"/>
          <p:cNvSpPr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http://docs.spring.io/spring-cloud-dataflow/docs/1.1.2.RELEASE/reference/htmlsingle/"/>
          <p:cNvSpPr/>
          <p:nvPr/>
        </p:nvSpPr>
        <p:spPr>
          <a:xfrm>
            <a:off x="-136825" y="6580249"/>
            <a:ext cx="1267617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http://docs.spring.io/spring-cloud-dataflow/docs/</a:t>
            </a:r>
            <a:r>
              <a:rPr dirty="0" smtClean="0"/>
              <a:t>1.</a:t>
            </a:r>
            <a:r>
              <a:rPr lang="en-US" dirty="0" smtClean="0"/>
              <a:t>2.0</a:t>
            </a:r>
            <a:r>
              <a:rPr dirty="0" smtClean="0"/>
              <a:t>.</a:t>
            </a:r>
            <a:r>
              <a:rPr dirty="0"/>
              <a:t>RELEASE/reference/htmlsingle/</a:t>
            </a:r>
          </a:p>
        </p:txBody>
      </p:sp>
      <p:sp>
        <p:nvSpPr>
          <p:cNvPr id="179" name="Oval"/>
          <p:cNvSpPr/>
          <p:nvPr/>
        </p:nvSpPr>
        <p:spPr>
          <a:xfrm>
            <a:off x="279574" y="1046366"/>
            <a:ext cx="5245079" cy="4998181"/>
          </a:xfrm>
          <a:prstGeom prst="ellipse">
            <a:avLst/>
          </a:prstGeom>
          <a:blipFill>
            <a:blip r:embed="rId3"/>
          </a:blipFill>
          <a:ln w="101600">
            <a:solidFill>
              <a:srgbClr val="3C5C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  <a:endParaRPr/>
          </a:p>
        </p:txBody>
      </p:sp>
      <p:sp>
        <p:nvSpPr>
          <p:cNvPr id="180" name="Reference Docs"/>
          <p:cNvSpPr/>
          <p:nvPr/>
        </p:nvSpPr>
        <p:spPr>
          <a:xfrm>
            <a:off x="7876415" y="486826"/>
            <a:ext cx="491431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 b="1">
                <a:latin typeface="Helvetica"/>
                <a:ea typeface="Helvetica"/>
                <a:cs typeface="Helvetica"/>
                <a:sym typeface="Helvetica"/>
              </a:defRPr>
            </a:pPr>
            <a:r>
              <a:t>Reference </a:t>
            </a:r>
            <a:r>
              <a:rPr>
                <a:solidFill>
                  <a:srgbClr val="1E5EFF"/>
                </a:solidFill>
              </a:rPr>
              <a:t>Docs</a:t>
            </a:r>
          </a:p>
        </p:txBody>
      </p:sp>
      <p:pic>
        <p:nvPicPr>
          <p:cNvPr id="181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05017" y="5156085"/>
            <a:ext cx="846751" cy="846751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lide Number"/>
          <p:cNvSpPr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Untitled drawing (1).png" descr="Untitled drawing 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473" y="3437702"/>
            <a:ext cx="12769854" cy="3996673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Spring Cloud Data Flow is…"/>
          <p:cNvSpPr/>
          <p:nvPr/>
        </p:nvSpPr>
        <p:spPr>
          <a:xfrm>
            <a:off x="909316" y="598313"/>
            <a:ext cx="1118616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Spring Cloud Data Flow is</a:t>
            </a:r>
          </a:p>
          <a:p>
            <a:r>
              <a:rPr dirty="0" smtClean="0"/>
              <a:t>a</a:t>
            </a:r>
            <a:r>
              <a:rPr lang="en-US" dirty="0" smtClean="0"/>
              <a:t>n</a:t>
            </a:r>
            <a:r>
              <a:rPr dirty="0" smtClean="0"/>
              <a:t> </a:t>
            </a:r>
            <a:r>
              <a:rPr dirty="0"/>
              <a:t>orchestration service for composable microservice </a:t>
            </a:r>
            <a:endParaRPr lang="en-US" dirty="0" smtClean="0"/>
          </a:p>
          <a:p>
            <a:r>
              <a:rPr dirty="0" smtClean="0"/>
              <a:t>applications </a:t>
            </a:r>
            <a:r>
              <a:rPr dirty="0"/>
              <a:t>on modern runtimes</a:t>
            </a:r>
          </a:p>
        </p:txBody>
      </p:sp>
      <p:sp>
        <p:nvSpPr>
          <p:cNvPr id="204" name="Slide Number"/>
          <p:cNvSpPr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Data Flow Architecture (1).png" descr="Data Flow Architecture (1)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177" y="7972"/>
            <a:ext cx="12916446" cy="7318011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Data Flow Architecture (3).png" descr="Data Flow Architecture (3)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4553" y="-9443"/>
            <a:ext cx="13013906" cy="7226354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546">
              <a:srgbClr val="24292D"/>
            </a:gs>
            <a:gs pos="100000">
              <a:srgbClr val="49565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Data Flow Architecture (4).png" descr="Data Flow Architecture (4)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832" y="24163"/>
            <a:ext cx="12935136" cy="7226355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069955" y="5825371"/>
            <a:ext cx="2772945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28600" lvl="1" indent="0" algn="l">
              <a:buSzPct val="100000"/>
            </a:pPr>
            <a:r>
              <a:rPr lang="en-US" dirty="0"/>
              <a:t>Streams</a:t>
            </a:r>
          </a:p>
          <a:p>
            <a:pPr marL="228600" lvl="1" indent="0" algn="l">
              <a:buSzPct val="100000"/>
            </a:pPr>
            <a:r>
              <a:rPr lang="en-US" dirty="0"/>
              <a:t>Runtime</a:t>
            </a:r>
          </a:p>
          <a:p>
            <a:pPr marL="228600" lvl="1" indent="0" algn="l">
              <a:buSzPct val="100000"/>
            </a:pPr>
            <a:r>
              <a:rPr lang="en-US" dirty="0"/>
              <a:t>Tasks</a:t>
            </a:r>
          </a:p>
          <a:p>
            <a:pPr marL="228600" lvl="1" indent="0" algn="l">
              <a:buSzPct val="100000"/>
            </a:pPr>
            <a:r>
              <a:rPr lang="en-US" dirty="0"/>
              <a:t>Jobs</a:t>
            </a:r>
          </a:p>
          <a:p>
            <a:pPr marL="228600" lvl="1" indent="0" algn="l">
              <a:buSzPct val="100000"/>
            </a:pPr>
            <a:r>
              <a:rPr lang="en-US" dirty="0"/>
              <a:t>Metrics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1808</Words>
  <Application>Microsoft Macintosh PowerPoint</Application>
  <PresentationFormat>Custom</PresentationFormat>
  <Paragraphs>252</Paragraphs>
  <Slides>29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Wayne Lund</cp:lastModifiedBy>
  <cp:revision>5</cp:revision>
  <dcterms:modified xsi:type="dcterms:W3CDTF">2017-05-17T16:14:35Z</dcterms:modified>
</cp:coreProperties>
</file>