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57" r:id="rId3"/>
    <p:sldId id="271" r:id="rId4"/>
    <p:sldId id="27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hueOff val="-136794"/>
              <a:satOff val="-2150"/>
              <a:lumOff val="15693"/>
            </a:schemeClr>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chemeClr val="accent3">
              <a:alpha val="35000"/>
            </a:scheme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25400" cap="flat">
              <a:solidFill>
                <a:srgbClr val="CBCBCB"/>
              </a:solidFill>
              <a:prstDash val="solid"/>
              <a:miter lim="400000"/>
            </a:ln>
          </a:insideH>
          <a:insideV>
            <a:ln w="12700" cap="flat">
              <a:noFill/>
              <a:miter lim="400000"/>
            </a:ln>
          </a:insideV>
        </a:tcBdr>
        <a:fill>
          <a:solidFill>
            <a:schemeClr val="accent3"/>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160" y="-120"/>
      </p:cViewPr>
      <p:guideLst>
        <p:guide orient="horz" pos="3072"/>
        <p:guide pos="409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6" name="Shape 146"/>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92976908"/>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docs.spring.io/spring-integration/api/org/springframework/integration/annotation/package-summary.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r>
              <a:t>Here’s the workshop roadmap again. In this session, we are going to review Spring Cloud Stream and the projects that it builds 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a:spLocks noGrp="1" noRot="1" noChangeAspect="1"/>
          </p:cNvSpPr>
          <p:nvPr>
            <p:ph type="sldImg"/>
          </p:nvPr>
        </p:nvSpPr>
        <p:spPr>
          <a:prstGeom prst="rect">
            <a:avLst/>
          </a:prstGeom>
        </p:spPr>
        <p:txBody>
          <a:bodyPr/>
          <a:lstStyle/>
          <a:p>
            <a:endParaRPr/>
          </a:p>
        </p:txBody>
      </p:sp>
      <p:sp>
        <p:nvSpPr>
          <p:cNvPr id="362" name="Shape 362"/>
          <p:cNvSpPr>
            <a:spLocks noGrp="1"/>
          </p:cNvSpPr>
          <p:nvPr>
            <p:ph type="body" sz="quarter" idx="1"/>
          </p:nvPr>
        </p:nvSpPr>
        <p:spPr>
          <a:prstGeom prst="rect">
            <a:avLst/>
          </a:prstGeom>
        </p:spPr>
        <p:txBody>
          <a:bodyPr/>
          <a:lstStyle/>
          <a:p>
            <a:r>
              <a:t>Lastly SCSt is built with binding mechanism at its core and there’s an abstraction put in place at this level.</a:t>
            </a:r>
          </a:p>
          <a:p>
            <a:endParaRPr/>
          </a:p>
          <a:p>
            <a:r>
              <a:t>Today, we recommend Apache Kafka or RabbitMQ as the messaging middleware for production setting. However, there’s few other options in various stages of release cadence.</a:t>
            </a:r>
          </a:p>
          <a:p>
            <a:endParaRPr/>
          </a:p>
          <a:p>
            <a:pPr marL="382336" indent="-382336">
              <a:buSzPct val="100000"/>
              <a:buAutoNum type="arabicParenR"/>
            </a:pPr>
            <a:r>
              <a:t>Test binder is something you’d use in DEV. This is super easy for unit/integration testing</a:t>
            </a:r>
          </a:p>
          <a:p>
            <a:pPr marL="382336" indent="-382336">
              <a:buSzPct val="100000"/>
              <a:buAutoNum type="arabicParenR"/>
            </a:pPr>
            <a:r>
              <a:t>Experimental binders are in the process of graduating to a production quality binder</a:t>
            </a:r>
          </a:p>
          <a:p>
            <a:pPr marL="382336" indent="-382336">
              <a:buSzPct val="100000"/>
              <a:buAutoNum type="arabicParenR"/>
            </a:pPr>
            <a:r>
              <a:t>Of course, kafka and rabbit are ready to use in production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r>
              <a:t>In an enterprise setting, there is requirement to process data at various stages. Some require sub-second processing and there are cases for weeks to sometimes years worth of data that needs collected for larger strategic reasons. </a:t>
            </a:r>
          </a:p>
          <a:p>
            <a:endParaRPr/>
          </a:p>
          <a:p>
            <a:r>
              <a:t>To simplify this, let’s review this chart.</a:t>
            </a:r>
          </a:p>
          <a:p>
            <a:endParaRPr/>
          </a:p>
          <a:p>
            <a:pPr marL="382336" indent="-382336">
              <a:buSzPct val="100000"/>
              <a:buAutoNum type="arabicParenR"/>
            </a:pPr>
            <a:r>
              <a:rPr b="1"/>
              <a:t>ms -&gt; s</a:t>
            </a:r>
            <a:r>
              <a:t> processing requires insights right when the event occurred; users need immediate actionable insights to make decision. For example, think of amazon carts - you get recommendations such as “</a:t>
            </a:r>
            <a:r>
              <a:rPr i="1"/>
              <a:t>users who have bought this also bought 1, 2, 3 …</a:t>
            </a:r>
            <a:r>
              <a:t>”</a:t>
            </a:r>
          </a:p>
          <a:p>
            <a:pPr marL="382336" indent="-382336">
              <a:buSzPct val="100000"/>
              <a:buAutoNum type="arabicParenR"/>
            </a:pPr>
            <a:r>
              <a:t>At times we would need some data collection to make decisions such as optimizing your recommendation engine or for that matter think of a email marketing campaign - whether it works or not, you wouldn’t know until you’ve had some provable data points to back it. The optimizations on such campaigns can be incremental from then on.</a:t>
            </a:r>
          </a:p>
          <a:p>
            <a:pPr marL="382336" indent="-382336">
              <a:buSzPct val="100000"/>
              <a:buAutoNum type="arabicParenR"/>
            </a:pPr>
            <a:r>
              <a:t>The historical data along with real-time events tell a different story. A story that could relate to strategic decisions at the enterprise. Examples include “acquisition of a company to fill the growing demands”, “expanding line of products to be more lucrative” etc.</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r>
              <a:t>Now that we have a general idea about enterprise data and the various stages they add value to the business, let’s review what streaming data requirements are. The business requirements that need sub-second to seconds decisions.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r>
              <a:t>A quick glance at 3 OOTB types of applications in SCSt. This is extendable; you can write your own interface with multiple channels in it, too. In other words, these 3 OOTB types aren’t the only ones possible via SCSt. </a:t>
            </a:r>
          </a:p>
          <a:p>
            <a:endParaRPr/>
          </a:p>
          <a:p>
            <a:r>
              <a:t>Since SCSt builds upon SI at its foundation, all that applies in SI can be leveraged here as well. </a:t>
            </a:r>
          </a:p>
          <a:p>
            <a:endParaRPr/>
          </a:p>
          <a:p>
            <a:r>
              <a:t>High-level annotations to interact with the payload offered by SI:</a:t>
            </a:r>
          </a:p>
          <a:p>
            <a:r>
              <a:rPr u="sng">
                <a:hlinkClick r:id="rId3"/>
              </a:rPr>
              <a:t>http://docs.spring.io/spring-integration/api/org/springframework/integration/annotation/package-summary.html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noRot="1" noChangeAspect="1"/>
          </p:cNvSpPr>
          <p:nvPr>
            <p:ph type="sldImg"/>
          </p:nvPr>
        </p:nvSpPr>
        <p:spPr>
          <a:prstGeom prst="rect">
            <a:avLst/>
          </a:prstGeom>
        </p:spPr>
        <p:txBody>
          <a:bodyPr/>
          <a:lstStyle/>
          <a:p>
            <a:endParaRPr/>
          </a:p>
        </p:txBody>
      </p:sp>
      <p:sp>
        <p:nvSpPr>
          <p:cNvPr id="280" name="Shape 280"/>
          <p:cNvSpPr>
            <a:spLocks noGrp="1"/>
          </p:cNvSpPr>
          <p:nvPr>
            <p:ph type="body" sz="quarter" idx="1"/>
          </p:nvPr>
        </p:nvSpPr>
        <p:spPr>
          <a:prstGeom prst="rect">
            <a:avLst/>
          </a:prstGeom>
        </p:spPr>
        <p:txBody>
          <a:bodyPr/>
          <a:lstStyle/>
          <a:p>
            <a:r>
              <a:t>A deep-dive into the programming model. You’ll be doing this in the lab momentarily.</a:t>
            </a:r>
          </a:p>
          <a:p>
            <a:endParaRPr/>
          </a:p>
          <a:p>
            <a:r>
              <a:t>The Processor interface.</a:t>
            </a:r>
          </a:p>
          <a:p>
            <a:endParaRPr/>
          </a:p>
          <a:p>
            <a:r>
              <a:t>SCSt is backed by generic abstraction called “channels”. It is the channel through which the bindings to a topic/queue that occurs. The data flows through these channels backed by the messaging middleware.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a:spLocks noGrp="1" noRot="1" noChangeAspect="1"/>
          </p:cNvSpPr>
          <p:nvPr>
            <p:ph type="sldImg"/>
          </p:nvPr>
        </p:nvSpPr>
        <p:spPr>
          <a:prstGeom prst="rect">
            <a:avLst/>
          </a:prstGeom>
        </p:spPr>
        <p:txBody>
          <a:bodyPr/>
          <a:lstStyle/>
          <a:p>
            <a:endParaRPr/>
          </a:p>
        </p:txBody>
      </p:sp>
      <p:sp>
        <p:nvSpPr>
          <p:cNvPr id="314" name="Shape 314"/>
          <p:cNvSpPr>
            <a:spLocks noGrp="1"/>
          </p:cNvSpPr>
          <p:nvPr>
            <p:ph type="body" sz="quarter" idx="1"/>
          </p:nvPr>
        </p:nvSpPr>
        <p:spPr>
          <a:prstGeom prst="rect">
            <a:avLst/>
          </a:prstGeom>
        </p:spPr>
        <p:txBody>
          <a:bodyPr/>
          <a:lstStyle/>
          <a:p>
            <a:r>
              <a:t>Read this visual from left -&gt; right.</a:t>
            </a:r>
          </a:p>
          <a:p>
            <a:endParaRPr/>
          </a:p>
          <a:p>
            <a:r>
              <a:t>A lot of real-time events are happening; think of sensor data or the website clicks etc.</a:t>
            </a:r>
          </a:p>
          <a:p>
            <a:endParaRPr/>
          </a:p>
          <a:p>
            <a:r>
              <a:t>All of those events are reaching the messaging middleware and a SCSt application is subscribed to the topic where the messages land. </a:t>
            </a:r>
          </a:p>
          <a:p>
            <a:endParaRPr/>
          </a:p>
          <a:p>
            <a:r>
              <a:t>Being an event-driven application, the messages are continuously consumed by the applications through the automation of configuration and connection provided by SCSt framework. </a:t>
            </a:r>
          </a:p>
          <a:p>
            <a:endParaRPr/>
          </a:p>
          <a:p>
            <a:r>
              <a:t>Messages received by the applications are consumed by the “INPUT” channel and the business logic can be applied at this layer. The transformed payload is now pushed back to the messaging middleware via the “OUTPUT” channel for downstream processing.</a:t>
            </a:r>
          </a:p>
          <a:p>
            <a:endParaRPr/>
          </a:p>
          <a:p>
            <a:r>
              <a:t>In this example, we are seeing a simplistic use-case of payload transformation. A simple “upperCase()” example.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Shape 323"/>
          <p:cNvSpPr>
            <a:spLocks noGrp="1" noRot="1" noChangeAspect="1"/>
          </p:cNvSpPr>
          <p:nvPr>
            <p:ph type="sldImg"/>
          </p:nvPr>
        </p:nvSpPr>
        <p:spPr>
          <a:prstGeom prst="rect">
            <a:avLst/>
          </a:prstGeom>
        </p:spPr>
        <p:txBody>
          <a:bodyPr/>
          <a:lstStyle/>
          <a:p>
            <a:endParaRPr/>
          </a:p>
        </p:txBody>
      </p:sp>
      <p:sp>
        <p:nvSpPr>
          <p:cNvPr id="324" name="Shape 324"/>
          <p:cNvSpPr>
            <a:spLocks noGrp="1"/>
          </p:cNvSpPr>
          <p:nvPr>
            <p:ph type="body" sz="quarter" idx="1"/>
          </p:nvPr>
        </p:nvSpPr>
        <p:spPr>
          <a:prstGeom prst="rect">
            <a:avLst/>
          </a:prstGeom>
        </p:spPr>
        <p:txBody>
          <a:bodyPr/>
          <a:lstStyle/>
          <a:p>
            <a:r>
              <a:t>With SCSt, you can build both streaming and event-driven applications. </a:t>
            </a:r>
          </a:p>
          <a:p>
            <a:endParaRPr/>
          </a:p>
          <a:p>
            <a:pPr marL="382336" indent="-382336">
              <a:buSzPct val="100000"/>
              <a:buAutoNum type="arabicParenR"/>
            </a:pPr>
            <a:r>
              <a:t>A streaming pipeline to ingest, process and write data fragments as quickly as possible (eg., etl, streaming analytics)</a:t>
            </a:r>
          </a:p>
          <a:p>
            <a:pPr marL="382336" indent="-382336">
              <a:buSzPct val="100000"/>
              <a:buAutoNum type="arabicParenR"/>
            </a:pPr>
            <a:r>
              <a:t>An event-driven pipeline that kicks-off downstream processing (eg., event sourcing; async interaction)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noRot="1" noChangeAspect="1"/>
          </p:cNvSpPr>
          <p:nvPr>
            <p:ph type="sldImg"/>
          </p:nvPr>
        </p:nvSpPr>
        <p:spPr>
          <a:prstGeom prst="rect">
            <a:avLst/>
          </a:prstGeom>
        </p:spPr>
        <p:txBody>
          <a:bodyPr/>
          <a:lstStyle/>
          <a:p>
            <a:endParaRPr/>
          </a:p>
        </p:txBody>
      </p:sp>
      <p:sp>
        <p:nvSpPr>
          <p:cNvPr id="331" name="Shape 331"/>
          <p:cNvSpPr>
            <a:spLocks noGrp="1"/>
          </p:cNvSpPr>
          <p:nvPr>
            <p:ph type="body" sz="quarter" idx="1"/>
          </p:nvPr>
        </p:nvSpPr>
        <p:spPr>
          <a:prstGeom prst="rect">
            <a:avLst/>
          </a:prstGeom>
        </p:spPr>
        <p:txBody>
          <a:bodyPr/>
          <a:lstStyle/>
          <a:p>
            <a:r>
              <a:t>Inspired from Apache Kafka’s “consumer group” functionality, SCSt provides a similar capability at the binding mechanism. </a:t>
            </a:r>
          </a:p>
          <a:p>
            <a:endParaRPr/>
          </a:p>
          <a:p>
            <a:r>
              <a:t>When doing this, different instances of an application are placed in a competing consumer relationship, where only one of the instances is expected to handle a given message.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Shape 337"/>
          <p:cNvSpPr>
            <a:spLocks noGrp="1" noRot="1" noChangeAspect="1"/>
          </p:cNvSpPr>
          <p:nvPr>
            <p:ph type="sldImg"/>
          </p:nvPr>
        </p:nvSpPr>
        <p:spPr>
          <a:prstGeom prst="rect">
            <a:avLst/>
          </a:prstGeom>
        </p:spPr>
        <p:txBody>
          <a:bodyPr/>
          <a:lstStyle/>
          <a:p>
            <a:endParaRPr/>
          </a:p>
        </p:txBody>
      </p:sp>
      <p:sp>
        <p:nvSpPr>
          <p:cNvPr id="338" name="Shape 338"/>
          <p:cNvSpPr>
            <a:spLocks noGrp="1"/>
          </p:cNvSpPr>
          <p:nvPr>
            <p:ph type="body" sz="quarter" idx="1"/>
          </p:nvPr>
        </p:nvSpPr>
        <p:spPr>
          <a:prstGeom prst="rect">
            <a:avLst/>
          </a:prstGeom>
        </p:spPr>
        <p:txBody>
          <a:bodyPr/>
          <a:lstStyle/>
          <a:p>
            <a:r>
              <a:t>When publishing a keyed message, the SCSt’s binding mechanism deterministically maps the message to a partition based on the hash of the key. This provides a guarantee that messages with the same key are always routed to the same partition.</a:t>
            </a:r>
          </a:p>
          <a:p>
            <a:endParaRPr/>
          </a:p>
          <a:p>
            <a:r>
              <a:t>Grouping/ordering is important when doing stateful stream processing. </a:t>
            </a:r>
          </a:p>
          <a:p>
            <a:endParaRPr/>
          </a:p>
          <a:p>
            <a:r>
              <a:t>Imagine an IoT use-case where there are millions of sensor devices are in the grid. The streaming pipeline should be in a situation to process the data that belong to each device/sensor correctly. You don’t want to process wrong sensor data and end up with wrong calculations, which of course would trigger wrong predictions - wrong insights - wrong business decisions.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a:spLocks noGrp="1"/>
          </p:cNvSpPr>
          <p:nvPr>
            <p:ph type="title"/>
          </p:nvPr>
        </p:nvSpPr>
        <p:spPr>
          <a:xfrm>
            <a:off x="1270000" y="1638300"/>
            <a:ext cx="10464800" cy="3302000"/>
          </a:xfrm>
          <a:prstGeom prst="rect">
            <a:avLst/>
          </a:prstGeom>
        </p:spPr>
        <p:txBody>
          <a:bodyPr anchor="b"/>
          <a:lstStyle/>
          <a:p>
            <a:r>
              <a:t>Title Text</a:t>
            </a:r>
          </a:p>
        </p:txBody>
      </p:sp>
      <p:sp>
        <p:nvSpPr>
          <p:cNvPr id="12" name="Body Level One…"/>
          <p:cNvSpPr>
            <a:spLocks noGrp="1"/>
          </p:cNvSpPr>
          <p:nvPr>
            <p:ph type="body" sz="quarter"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270000" y="6362700"/>
            <a:ext cx="10464800" cy="469900"/>
          </a:xfrm>
          <a:prstGeom prst="rect">
            <a:avLst/>
          </a:prstGeom>
        </p:spPr>
        <p:txBody>
          <a:bodyPr anchor="t">
            <a:spAutoFit/>
          </a:bodyPr>
          <a:lstStyle>
            <a:lvl1pPr marL="0" indent="0" algn="ctr">
              <a:spcBef>
                <a:spcPts val="0"/>
              </a:spcBef>
              <a:buSzTx/>
              <a:buNone/>
              <a:defRPr sz="2400" i="1"/>
            </a:lvl1pPr>
          </a:lstStyle>
          <a:p>
            <a:r>
              <a:t>–Johnny Appleseed</a:t>
            </a:r>
          </a:p>
        </p:txBody>
      </p:sp>
      <p:sp>
        <p:nvSpPr>
          <p:cNvPr id="94" name="“Type a quote here.”"/>
          <p:cNvSpPr>
            <a:spLocks noGrp="1"/>
          </p:cNvSpPr>
          <p:nvPr>
            <p:ph type="body" sz="quarter" idx="14"/>
          </p:nvPr>
        </p:nvSpPr>
        <p:spPr>
          <a:xfrm>
            <a:off x="1270000" y="4267200"/>
            <a:ext cx="10464800" cy="6858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3175" y="0"/>
            <a:ext cx="13004800" cy="9753600"/>
          </a:xfrm>
          <a:prstGeom prst="rect">
            <a:avLst/>
          </a:prstGeom>
        </p:spPr>
        <p:txBody>
          <a:bodyPr lIns="91439" tIns="45719" rIns="91439" bIns="45719" anchor="t">
            <a:noAutofit/>
          </a:bodyPr>
          <a:lstStyle/>
          <a:p>
            <a:endParaRPr/>
          </a:p>
        </p:txBody>
      </p:sp>
      <p:sp>
        <p:nvSpPr>
          <p:cNvPr id="10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pic>
        <p:nvPicPr>
          <p:cNvPr id="110" name="image74.png" descr="image74.png"/>
          <p:cNvPicPr>
            <a:picLocks noChangeAspect="1"/>
          </p:cNvPicPr>
          <p:nvPr/>
        </p:nvPicPr>
        <p:blipFill>
          <a:blip r:embed="rId2">
            <a:extLst/>
          </a:blip>
          <a:stretch>
            <a:fillRect/>
          </a:stretch>
        </p:blipFill>
        <p:spPr>
          <a:xfrm>
            <a:off x="4009812" y="1219199"/>
            <a:ext cx="9232625" cy="7338535"/>
          </a:xfrm>
          <a:prstGeom prst="rect">
            <a:avLst/>
          </a:prstGeom>
          <a:ln w="12700"/>
        </p:spPr>
      </p:pic>
      <p:sp>
        <p:nvSpPr>
          <p:cNvPr id="11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Center">
    <p:bg>
      <p:bgPr>
        <a:solidFill>
          <a:srgbClr val="FFFFFF"/>
        </a:solidFill>
        <a:effectLst/>
      </p:bgPr>
    </p:bg>
    <p:spTree>
      <p:nvGrpSpPr>
        <p:cNvPr id="1" name=""/>
        <p:cNvGrpSpPr/>
        <p:nvPr/>
      </p:nvGrpSpPr>
      <p:grpSpPr>
        <a:xfrm>
          <a:off x="0" y="0"/>
          <a:ext cx="0" cy="0"/>
          <a:chOff x="0" y="0"/>
          <a:chExt cx="0" cy="0"/>
        </a:xfrm>
      </p:grpSpPr>
      <p:sp>
        <p:nvSpPr>
          <p:cNvPr id="118" name="Title Text"/>
          <p:cNvSpPr>
            <a:spLocks noGrp="1"/>
          </p:cNvSpPr>
          <p:nvPr>
            <p:ph type="title"/>
          </p:nvPr>
        </p:nvSpPr>
        <p:spPr>
          <a:xfrm>
            <a:off x="1270000" y="3225800"/>
            <a:ext cx="10464800" cy="3302000"/>
          </a:xfrm>
          <a:prstGeom prst="rect">
            <a:avLst/>
          </a:prstGeom>
        </p:spPr>
        <p:txBody>
          <a:bodyPr/>
          <a:lstStyle>
            <a:lvl1pPr>
              <a:defRPr>
                <a:solidFill>
                  <a:srgbClr val="000000"/>
                </a:solidFill>
              </a:defRPr>
            </a:lvl1pPr>
          </a:lstStyle>
          <a:p>
            <a:r>
              <a:t>Title Text</a:t>
            </a:r>
          </a:p>
        </p:txBody>
      </p:sp>
      <p:sp>
        <p:nvSpPr>
          <p:cNvPr id="119" name="Slide Number"/>
          <p:cNvSpPr>
            <a:spLocks noGrp="1"/>
          </p:cNvSpPr>
          <p:nvPr>
            <p:ph type="sldNum" sz="quarter" idx="2"/>
          </p:nvPr>
        </p:nvSpPr>
        <p:spPr>
          <a:xfrm>
            <a:off x="6311798" y="9251950"/>
            <a:ext cx="368504" cy="381000"/>
          </a:xfrm>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regular slide 3 copy">
    <p:bg>
      <p:bgPr>
        <a:solidFill>
          <a:srgbClr val="FFFFFF"/>
        </a:solidFill>
        <a:effectLst/>
      </p:bgPr>
    </p:bg>
    <p:spTree>
      <p:nvGrpSpPr>
        <p:cNvPr id="1" name=""/>
        <p:cNvGrpSpPr/>
        <p:nvPr/>
      </p:nvGrpSpPr>
      <p:grpSpPr>
        <a:xfrm>
          <a:off x="0" y="0"/>
          <a:ext cx="0" cy="0"/>
          <a:chOff x="0" y="0"/>
          <a:chExt cx="0" cy="0"/>
        </a:xfrm>
      </p:grpSpPr>
      <p:pic>
        <p:nvPicPr>
          <p:cNvPr id="126" name="image73.png" descr="image73.png"/>
          <p:cNvPicPr>
            <a:picLocks noChangeAspect="1"/>
          </p:cNvPicPr>
          <p:nvPr/>
        </p:nvPicPr>
        <p:blipFill>
          <a:blip r:embed="rId2">
            <a:alphaModFix amt="64999"/>
            <a:extLst/>
          </a:blip>
          <a:srcRect b="56534"/>
          <a:stretch>
            <a:fillRect/>
          </a:stretch>
        </p:blipFill>
        <p:spPr>
          <a:xfrm>
            <a:off x="-2167269" y="-1"/>
            <a:ext cx="17339454" cy="9753443"/>
          </a:xfrm>
          <a:prstGeom prst="rect">
            <a:avLst/>
          </a:prstGeom>
          <a:ln w="12700"/>
        </p:spPr>
      </p:pic>
      <p:pic>
        <p:nvPicPr>
          <p:cNvPr id="127" name="image74.png" descr="image74.png"/>
          <p:cNvPicPr>
            <a:picLocks noChangeAspect="1"/>
          </p:cNvPicPr>
          <p:nvPr/>
        </p:nvPicPr>
        <p:blipFill>
          <a:blip r:embed="rId3">
            <a:extLst/>
          </a:blip>
          <a:stretch>
            <a:fillRect/>
          </a:stretch>
        </p:blipFill>
        <p:spPr>
          <a:xfrm>
            <a:off x="4670212" y="1207533"/>
            <a:ext cx="9232625" cy="7338534"/>
          </a:xfrm>
          <a:prstGeom prst="rect">
            <a:avLst/>
          </a:prstGeom>
          <a:ln w="12700"/>
        </p:spPr>
      </p:pic>
      <p:sp>
        <p:nvSpPr>
          <p:cNvPr id="128" name="Slide Number"/>
          <p:cNvSpPr>
            <a:spLocks noGrp="1"/>
          </p:cNvSpPr>
          <p:nvPr>
            <p:ph type="sldNum" sz="quarter" idx="2"/>
          </p:nvPr>
        </p:nvSpPr>
        <p:spPr>
          <a:xfrm>
            <a:off x="10259462" y="7881902"/>
            <a:ext cx="722249" cy="699380"/>
          </a:xfrm>
          <a:prstGeom prst="rect">
            <a:avLst/>
          </a:prstGeom>
        </p:spPr>
        <p:txBody>
          <a:bodyPr lIns="72248" tIns="72248" rIns="72248" bIns="72248"/>
          <a:lstStyle>
            <a:lvl1pPr defTabSz="1107816">
              <a:defRPr sz="4000">
                <a:solidFill>
                  <a:srgbClr val="000000"/>
                </a:solidFill>
                <a:uFill>
                  <a:solidFill>
                    <a:srgbClr val="000000"/>
                  </a:solidFill>
                </a:uFill>
                <a:latin typeface="Arial"/>
                <a:ea typeface="Arial"/>
                <a:cs typeface="Arial"/>
                <a:sym typeface="Aria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2">
    <p:bg>
      <p:bgPr>
        <a:solidFill>
          <a:srgbClr val="FFFFFF"/>
        </a:solidFill>
        <a:effectLst/>
      </p:bgPr>
    </p:bg>
    <p:spTree>
      <p:nvGrpSpPr>
        <p:cNvPr id="1" name=""/>
        <p:cNvGrpSpPr/>
        <p:nvPr/>
      </p:nvGrpSpPr>
      <p:grpSpPr>
        <a:xfrm>
          <a:off x="0" y="0"/>
          <a:ext cx="0" cy="0"/>
          <a:chOff x="0" y="0"/>
          <a:chExt cx="0" cy="0"/>
        </a:xfrm>
      </p:grpSpPr>
      <p:sp>
        <p:nvSpPr>
          <p:cNvPr id="135" name="building adaptive applications is hard"/>
          <p:cNvSpPr/>
          <p:nvPr/>
        </p:nvSpPr>
        <p:spPr>
          <a:xfrm>
            <a:off x="541866" y="1363697"/>
            <a:ext cx="5943460" cy="474699"/>
          </a:xfrm>
          <a:prstGeom prst="rect">
            <a:avLst/>
          </a:prstGeom>
          <a:ln w="12700">
            <a:miter lim="400000"/>
          </a:ln>
          <a:extLst>
            <a:ext uri="{C572A759-6A51-4108-AA02-DFA0A04FC94B}">
              <ma14:wrappingTextBoxFlag xmlns:ma14="http://schemas.microsoft.com/office/mac/drawingml/2011/main" val="1"/>
            </a:ext>
          </a:extLst>
        </p:spPr>
        <p:txBody>
          <a:bodyPr wrap="none" lIns="72248" tIns="72248" rIns="72248" bIns="72248">
            <a:spAutoFit/>
          </a:bodyPr>
          <a:lstStyle>
            <a:lvl1pPr marL="77065" marR="77065" algn="l" defTabSz="1733973">
              <a:defRPr sz="1800" cap="all">
                <a:uFill>
                  <a:solidFill>
                    <a:srgbClr val="FFFFFF"/>
                  </a:solidFill>
                </a:uFill>
                <a:latin typeface="Arial Black"/>
                <a:ea typeface="Arial Black"/>
                <a:cs typeface="Arial Black"/>
                <a:sym typeface="Arial Black"/>
              </a:defRPr>
            </a:lvl1pPr>
          </a:lstStyle>
          <a:p>
            <a:r>
              <a:t>building adaptive applications is hard</a:t>
            </a:r>
          </a:p>
        </p:txBody>
      </p:sp>
      <p:sp>
        <p:nvSpPr>
          <p:cNvPr id="136" name="built on Cloud Foundry…"/>
          <p:cNvSpPr/>
          <p:nvPr/>
        </p:nvSpPr>
        <p:spPr>
          <a:xfrm>
            <a:off x="343182" y="2501617"/>
            <a:ext cx="13311859" cy="1842380"/>
          </a:xfrm>
          <a:prstGeom prst="rect">
            <a:avLst/>
          </a:prstGeom>
          <a:ln w="12700">
            <a:miter lim="400000"/>
          </a:ln>
          <a:extLst>
            <a:ext uri="{C572A759-6A51-4108-AA02-DFA0A04FC94B}">
              <ma14:wrappingTextBoxFlag xmlns:ma14="http://schemas.microsoft.com/office/mac/drawingml/2011/main" val="1"/>
            </a:ext>
          </a:extLst>
        </p:spPr>
        <p:txBody>
          <a:bodyPr lIns="72248" tIns="72248" rIns="72248" bIns="72248">
            <a:spAutoFit/>
          </a:bodyPr>
          <a:lstStyle/>
          <a:p>
            <a:pPr marL="77065" marR="77065" algn="l" defTabSz="1733973">
              <a:defRPr sz="4000">
                <a:solidFill>
                  <a:srgbClr val="000000"/>
                </a:solidFill>
                <a:uFill>
                  <a:solidFill>
                    <a:srgbClr val="000000"/>
                  </a:solidFill>
                </a:uFill>
                <a:latin typeface="Arial"/>
                <a:ea typeface="Arial"/>
                <a:cs typeface="Arial"/>
                <a:sym typeface="Arial"/>
              </a:defRPr>
            </a:pPr>
            <a:r>
              <a:t>built on</a:t>
            </a:r>
            <a:r>
              <a:rPr b="1"/>
              <a:t> Cloud Foundry</a:t>
            </a:r>
          </a:p>
          <a:p>
            <a:pPr marL="77065" marR="77065" algn="l" defTabSz="1733973">
              <a:defRPr sz="4000">
                <a:solidFill>
                  <a:srgbClr val="000000"/>
                </a:solidFill>
                <a:uFill>
                  <a:solidFill>
                    <a:srgbClr val="000000"/>
                  </a:solidFill>
                </a:uFill>
                <a:latin typeface="Arial"/>
                <a:ea typeface="Arial"/>
                <a:cs typeface="Arial"/>
                <a:sym typeface="Arial"/>
              </a:defRPr>
            </a:pPr>
            <a:endParaRPr b="1"/>
          </a:p>
          <a:p>
            <a:pPr marL="77065" marR="77065" algn="l" defTabSz="1733973">
              <a:defRPr sz="4000">
                <a:solidFill>
                  <a:srgbClr val="000000"/>
                </a:solidFill>
                <a:uFill>
                  <a:solidFill>
                    <a:srgbClr val="000000"/>
                  </a:solidFill>
                </a:uFill>
                <a:latin typeface="Arial"/>
                <a:ea typeface="Arial"/>
                <a:cs typeface="Arial"/>
                <a:sym typeface="Arial"/>
              </a:defRPr>
            </a:pPr>
            <a:r>
              <a:t>code will be open sourced.</a:t>
            </a:r>
          </a:p>
        </p:txBody>
      </p:sp>
      <p:pic>
        <p:nvPicPr>
          <p:cNvPr id="137" name="image73.png" descr="image73.png"/>
          <p:cNvPicPr>
            <a:picLocks noChangeAspect="1"/>
          </p:cNvPicPr>
          <p:nvPr/>
        </p:nvPicPr>
        <p:blipFill>
          <a:blip r:embed="rId2">
            <a:extLst/>
          </a:blip>
          <a:srcRect b="56534"/>
          <a:stretch>
            <a:fillRect/>
          </a:stretch>
        </p:blipFill>
        <p:spPr>
          <a:xfrm>
            <a:off x="-2227044" y="-33438"/>
            <a:ext cx="17458888" cy="9820624"/>
          </a:xfrm>
          <a:prstGeom prst="rect">
            <a:avLst/>
          </a:prstGeom>
          <a:ln w="12700"/>
        </p:spPr>
      </p:pic>
      <p:pic>
        <p:nvPicPr>
          <p:cNvPr id="138" name="image74.png" descr="image74.png"/>
          <p:cNvPicPr>
            <a:picLocks noChangeAspect="1"/>
          </p:cNvPicPr>
          <p:nvPr/>
        </p:nvPicPr>
        <p:blipFill>
          <a:blip r:embed="rId3">
            <a:extLst/>
          </a:blip>
          <a:stretch>
            <a:fillRect/>
          </a:stretch>
        </p:blipFill>
        <p:spPr>
          <a:xfrm>
            <a:off x="6427699" y="16867"/>
            <a:ext cx="6700437" cy="5325829"/>
          </a:xfrm>
          <a:prstGeom prst="rect">
            <a:avLst/>
          </a:prstGeom>
          <a:ln w="12700"/>
        </p:spPr>
      </p:pic>
      <p:sp>
        <p:nvSpPr>
          <p:cNvPr id="139" name="Slide Number"/>
          <p:cNvSpPr>
            <a:spLocks noGrp="1"/>
          </p:cNvSpPr>
          <p:nvPr>
            <p:ph type="sldNum" sz="quarter" idx="2"/>
          </p:nvPr>
        </p:nvSpPr>
        <p:spPr>
          <a:xfrm>
            <a:off x="6268412" y="8028658"/>
            <a:ext cx="467976" cy="465558"/>
          </a:xfrm>
          <a:prstGeom prst="rect">
            <a:avLst/>
          </a:prstGeom>
        </p:spPr>
        <p:txBody>
          <a:bodyPr lIns="72248" tIns="72248" rIns="72248" bIns="72248"/>
          <a:lstStyle>
            <a:lvl1pPr defTabSz="818820">
              <a:defRPr sz="2200">
                <a:solidFill>
                  <a:srgbClr val="000000"/>
                </a:solidFill>
                <a:uFill>
                  <a:solidFill>
                    <a:srgbClr val="000000"/>
                  </a:solidFill>
                </a:uFill>
                <a:latin typeface="Arial"/>
                <a:ea typeface="Arial"/>
                <a:cs typeface="Arial"/>
                <a:sym typeface="Arial"/>
              </a:defRPr>
            </a:lvl1p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_Title only">
    <p:spTree>
      <p:nvGrpSpPr>
        <p:cNvPr id="1" name="Shape 52"/>
        <p:cNvGrpSpPr/>
        <p:nvPr/>
      </p:nvGrpSpPr>
      <p:grpSpPr>
        <a:xfrm>
          <a:off x="0" y="0"/>
          <a:ext cx="0" cy="0"/>
          <a:chOff x="0" y="0"/>
          <a:chExt cx="0" cy="0"/>
        </a:xfrm>
      </p:grpSpPr>
      <p:sp>
        <p:nvSpPr>
          <p:cNvPr id="53" name="Shape 53"/>
          <p:cNvSpPr txBox="1">
            <a:spLocks noGrp="1"/>
          </p:cNvSpPr>
          <p:nvPr>
            <p:ph type="sldNum" idx="12"/>
          </p:nvPr>
        </p:nvSpPr>
        <p:spPr>
          <a:xfrm>
            <a:off x="68618" y="9218772"/>
            <a:ext cx="530773" cy="519396"/>
          </a:xfrm>
          <a:prstGeom prst="rect">
            <a:avLst/>
          </a:prstGeom>
          <a:noFill/>
          <a:ln>
            <a:noFill/>
          </a:ln>
        </p:spPr>
        <p:txBody>
          <a:bodyPr lIns="145622" tIns="72791" rIns="145622" bIns="72791" anchor="t" anchorCtr="0">
            <a:noAutofit/>
          </a:bodyPr>
          <a:lstStyle/>
          <a:p>
            <a:pPr algn="l">
              <a:buSzPct val="25000"/>
            </a:pPr>
            <a:fld id="{00000000-1234-1234-1234-123412341234}" type="slidenum">
              <a:rPr lang="en" sz="1400" smtClean="0">
                <a:solidFill>
                  <a:srgbClr val="A5A5A5"/>
                </a:solidFill>
                <a:latin typeface="Arial"/>
                <a:ea typeface="Arial"/>
                <a:cs typeface="Arial"/>
                <a:sym typeface="Arial"/>
              </a:rPr>
              <a:pPr algn="l">
                <a:buSzPct val="25000"/>
              </a:pPr>
              <a:t>‹#›</a:t>
            </a:fld>
            <a:endParaRPr lang="en" sz="1400">
              <a:solidFill>
                <a:srgbClr val="A5A5A5"/>
              </a:solidFill>
              <a:latin typeface="Arial"/>
              <a:ea typeface="Arial"/>
              <a:cs typeface="Arial"/>
              <a:sym typeface="Arial"/>
            </a:endParaRPr>
          </a:p>
        </p:txBody>
      </p:sp>
      <p:sp>
        <p:nvSpPr>
          <p:cNvPr id="54" name="Shape 54"/>
          <p:cNvSpPr/>
          <p:nvPr/>
        </p:nvSpPr>
        <p:spPr>
          <a:xfrm>
            <a:off x="0" y="0"/>
            <a:ext cx="13004800" cy="102400"/>
          </a:xfrm>
          <a:prstGeom prst="rect">
            <a:avLst/>
          </a:prstGeom>
          <a:solidFill>
            <a:srgbClr val="008774"/>
          </a:solidFill>
          <a:ln>
            <a:noFill/>
          </a:ln>
        </p:spPr>
        <p:txBody>
          <a:bodyPr lIns="145622" tIns="72791" rIns="145622" bIns="72791" anchor="ctr" anchorCtr="0">
            <a:noAutofit/>
          </a:bodyPr>
          <a:lstStyle/>
          <a:p>
            <a:pPr marL="0" marR="0" lvl="0" indent="0" algn="ctr" rtl="0">
              <a:spcBef>
                <a:spcPts val="0"/>
              </a:spcBef>
              <a:buNone/>
            </a:pPr>
            <a:endParaRPr sz="2900" b="0" i="0" u="none" strike="noStrike" cap="none">
              <a:solidFill>
                <a:schemeClr val="lt1"/>
              </a:solidFill>
              <a:latin typeface="Arial"/>
              <a:ea typeface="Arial"/>
              <a:cs typeface="Arial"/>
              <a:sym typeface="Arial"/>
            </a:endParaRPr>
          </a:p>
        </p:txBody>
      </p:sp>
      <p:pic>
        <p:nvPicPr>
          <p:cNvPr id="55" name="Shape 55" descr="pivotal_teal.png"/>
          <p:cNvPicPr preferRelativeResize="0"/>
          <p:nvPr/>
        </p:nvPicPr>
        <p:blipFill rotWithShape="1">
          <a:blip r:embed="rId2">
            <a:alphaModFix/>
          </a:blip>
          <a:srcRect/>
          <a:stretch/>
        </p:blipFill>
        <p:spPr>
          <a:xfrm>
            <a:off x="11765730" y="9206662"/>
            <a:ext cx="1040213" cy="324836"/>
          </a:xfrm>
          <a:prstGeom prst="rect">
            <a:avLst/>
          </a:prstGeom>
          <a:noFill/>
          <a:ln>
            <a:noFill/>
          </a:ln>
        </p:spPr>
      </p:pic>
      <p:sp>
        <p:nvSpPr>
          <p:cNvPr id="56" name="Shape 56"/>
          <p:cNvSpPr txBox="1">
            <a:spLocks noGrp="1"/>
          </p:cNvSpPr>
          <p:nvPr>
            <p:ph type="subTitle" idx="1"/>
          </p:nvPr>
        </p:nvSpPr>
        <p:spPr>
          <a:xfrm>
            <a:off x="195271" y="1184616"/>
            <a:ext cx="12850773" cy="1027982"/>
          </a:xfrm>
          <a:prstGeom prst="rect">
            <a:avLst/>
          </a:prstGeom>
          <a:noFill/>
          <a:ln>
            <a:noFill/>
          </a:ln>
        </p:spPr>
        <p:txBody>
          <a:bodyPr lIns="145622" tIns="145622" rIns="145622" bIns="145622" anchor="t" anchorCtr="0"/>
          <a:lstStyle>
            <a:lvl1pPr lvl="0" rtl="0">
              <a:spcBef>
                <a:spcPts val="0"/>
              </a:spcBef>
              <a:buNone/>
              <a:defRPr sz="2900">
                <a:solidFill>
                  <a:srgbClr val="595959"/>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
        <p:nvSpPr>
          <p:cNvPr id="57" name="Shape 57"/>
          <p:cNvSpPr txBox="1">
            <a:spLocks noGrp="1"/>
          </p:cNvSpPr>
          <p:nvPr>
            <p:ph type="title"/>
          </p:nvPr>
        </p:nvSpPr>
        <p:spPr>
          <a:xfrm>
            <a:off x="154128" y="321517"/>
            <a:ext cx="12850773" cy="1027982"/>
          </a:xfrm>
          <a:prstGeom prst="rect">
            <a:avLst/>
          </a:prstGeom>
          <a:noFill/>
          <a:ln>
            <a:noFill/>
          </a:ln>
        </p:spPr>
        <p:txBody>
          <a:bodyPr lIns="145622" tIns="145622" rIns="145622" bIns="145622" anchor="ctr" anchorCtr="0"/>
          <a:lstStyle>
            <a:lvl1pPr lvl="0" rtl="0">
              <a:spcBef>
                <a:spcPts val="0"/>
              </a:spcBef>
              <a:buNone/>
              <a:defRPr sz="4500" b="1">
                <a:solidFill>
                  <a:schemeClr val="accent1"/>
                </a:solidFill>
              </a:defRPr>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spTree>
    <p:extLst>
      <p:ext uri="{BB962C8B-B14F-4D97-AF65-F5344CB8AC3E}">
        <p14:creationId xmlns:p14="http://schemas.microsoft.com/office/powerpoint/2010/main" val="38806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619250" y="660400"/>
            <a:ext cx="9758016" cy="5905500"/>
          </a:xfrm>
          <a:prstGeom prst="rect">
            <a:avLst/>
          </a:prstGeom>
        </p:spPr>
        <p:txBody>
          <a:bodyPr lIns="91439" tIns="45719" rIns="91439" bIns="45719" anchor="t">
            <a:noAutofit/>
          </a:bodyPr>
          <a:lstStyle/>
          <a:p>
            <a:endParaRPr/>
          </a:p>
        </p:txBody>
      </p:sp>
      <p:sp>
        <p:nvSpPr>
          <p:cNvPr id="21" name="Title Text"/>
          <p:cNvSpPr>
            <a:spLocks noGrp="1"/>
          </p:cNvSpPr>
          <p:nvPr>
            <p:ph type="title"/>
          </p:nvPr>
        </p:nvSpPr>
        <p:spPr>
          <a:xfrm>
            <a:off x="1270000" y="6718300"/>
            <a:ext cx="10464800" cy="1422400"/>
          </a:xfrm>
          <a:prstGeom prst="rect">
            <a:avLst/>
          </a:prstGeom>
        </p:spPr>
        <p:txBody>
          <a:bodyPr/>
          <a:lstStyle/>
          <a:p>
            <a:r>
              <a:t>Title Text</a:t>
            </a:r>
          </a:p>
        </p:txBody>
      </p:sp>
      <p:sp>
        <p:nvSpPr>
          <p:cNvPr id="22" name="Body Level One…"/>
          <p:cNvSpPr>
            <a:spLocks noGrp="1"/>
          </p:cNvSpPr>
          <p:nvPr>
            <p:ph type="body" sz="quarter"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a:spLocks noGrp="1"/>
          </p:cNvSpPr>
          <p:nvPr>
            <p:ph type="title"/>
          </p:nvPr>
        </p:nvSpPr>
        <p:spPr>
          <a:xfrm>
            <a:off x="1270000" y="3225800"/>
            <a:ext cx="10464800" cy="3302000"/>
          </a:xfrm>
          <a:prstGeom prst="rect">
            <a:avLst/>
          </a:prstGeom>
        </p:spPr>
        <p:txBody>
          <a:bodyPr/>
          <a:lstStyle/>
          <a:p>
            <a:r>
              <a:t>Title Text</a:t>
            </a:r>
          </a:p>
        </p:txBody>
      </p:sp>
      <p:sp>
        <p:nvSpPr>
          <p:cNvPr id="3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6718299" y="638919"/>
            <a:ext cx="5325770" cy="8216901"/>
          </a:xfrm>
          <a:prstGeom prst="rect">
            <a:avLst/>
          </a:prstGeom>
        </p:spPr>
        <p:txBody>
          <a:bodyPr lIns="91439" tIns="45719" rIns="91439" bIns="45719" anchor="t">
            <a:noAutofit/>
          </a:bodyPr>
          <a:lstStyle/>
          <a:p>
            <a:endParaRPr/>
          </a:p>
        </p:txBody>
      </p:sp>
      <p:sp>
        <p:nvSpPr>
          <p:cNvPr id="39" name="Title Text"/>
          <p:cNvSpPr>
            <a:spLocks noGrp="1"/>
          </p:cNvSpPr>
          <p:nvPr>
            <p:ph type="title"/>
          </p:nvPr>
        </p:nvSpPr>
        <p:spPr>
          <a:xfrm>
            <a:off x="952500" y="635000"/>
            <a:ext cx="5334000" cy="3987800"/>
          </a:xfrm>
          <a:prstGeom prst="rect">
            <a:avLst/>
          </a:prstGeom>
        </p:spPr>
        <p:txBody>
          <a:bodyPr anchor="b"/>
          <a:lstStyle>
            <a:lvl1pPr>
              <a:defRPr sz="6000"/>
            </a:lvl1pPr>
          </a:lstStyle>
          <a:p>
            <a:r>
              <a:t>Title Text</a:t>
            </a:r>
          </a:p>
        </p:txBody>
      </p:sp>
      <p:sp>
        <p:nvSpPr>
          <p:cNvPr id="40" name="Body Level One…"/>
          <p:cNvSpPr>
            <a:spLocks noGrp="1"/>
          </p:cNvSpPr>
          <p:nvPr>
            <p:ph type="body" sz="quarter"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a:spLocks noGrp="1"/>
          </p:cNvSpPr>
          <p:nvPr>
            <p:ph type="title"/>
          </p:nvPr>
        </p:nvSpPr>
        <p:spPr>
          <a:prstGeom prst="rect">
            <a:avLst/>
          </a:prstGeom>
        </p:spPr>
        <p:txBody>
          <a:bodyPr/>
          <a:lstStyle/>
          <a:p>
            <a:r>
              <a:t>Title Text</a:t>
            </a:r>
          </a:p>
        </p:txBody>
      </p:sp>
      <p:sp>
        <p:nvSpPr>
          <p:cNvPr id="49"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6718300" y="2590800"/>
            <a:ext cx="5334000" cy="6286500"/>
          </a:xfrm>
          <a:prstGeom prst="rect">
            <a:avLst/>
          </a:prstGeom>
        </p:spPr>
        <p:txBody>
          <a:bodyPr lIns="91439" tIns="45719" rIns="91439" bIns="45719" anchor="t">
            <a:noAutofit/>
          </a:bodyPr>
          <a:lstStyle/>
          <a:p>
            <a:endParaRPr/>
          </a:p>
        </p:txBody>
      </p:sp>
      <p:sp>
        <p:nvSpPr>
          <p:cNvPr id="66" name="Title Text"/>
          <p:cNvSpPr>
            <a:spLocks noGrp="1"/>
          </p:cNvSpPr>
          <p:nvPr>
            <p:ph type="title"/>
          </p:nvPr>
        </p:nvSpPr>
        <p:spPr>
          <a:prstGeom prst="rect">
            <a:avLst/>
          </a:prstGeom>
        </p:spPr>
        <p:txBody>
          <a:bodyPr/>
          <a:lstStyle/>
          <a:p>
            <a:r>
              <a:t>Title Text</a:t>
            </a:r>
          </a:p>
        </p:txBody>
      </p:sp>
      <p:sp>
        <p:nvSpPr>
          <p:cNvPr id="67" name="Body Level One…"/>
          <p:cNvSpPr>
            <a:spLocks noGrp="1"/>
          </p:cNvSpPr>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a:spLocks noGrp="1"/>
          </p:cNvSpPr>
          <p:nvPr>
            <p:ph type="body" idx="1"/>
          </p:nvPr>
        </p:nvSpPr>
        <p:spPr>
          <a:xfrm>
            <a:off x="952500" y="1270000"/>
            <a:ext cx="11099800" cy="72136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quarter" idx="13"/>
          </p:nvPr>
        </p:nvSpPr>
        <p:spPr>
          <a:xfrm>
            <a:off x="6731000" y="4965700"/>
            <a:ext cx="5334000" cy="38989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6731000" y="635000"/>
            <a:ext cx="5334000" cy="3898900"/>
          </a:xfrm>
          <a:prstGeom prst="rect">
            <a:avLst/>
          </a:prstGeom>
        </p:spPr>
        <p:txBody>
          <a:bodyPr lIns="91439" tIns="45719" rIns="91439" bIns="45719" anchor="t">
            <a:noAutofit/>
          </a:bodyPr>
          <a:lstStyle/>
          <a:p>
            <a:endParaRPr/>
          </a:p>
        </p:txBody>
      </p:sp>
      <p:sp>
        <p:nvSpPr>
          <p:cNvPr id="85" name="Image"/>
          <p:cNvSpPr>
            <a:spLocks noGrp="1"/>
          </p:cNvSpPr>
          <p:nvPr>
            <p:ph type="pic" sz="half" idx="15"/>
          </p:nvPr>
        </p:nvSpPr>
        <p:spPr>
          <a:xfrm>
            <a:off x="952500" y="635000"/>
            <a:ext cx="5334000" cy="8229600"/>
          </a:xfrm>
          <a:prstGeom prst="rect">
            <a:avLst/>
          </a:prstGeom>
        </p:spPr>
        <p:txBody>
          <a:bodyPr lIns="91439" tIns="45719" rIns="91439" bIns="45719" anchor="t">
            <a:noAutofit/>
          </a:bodyPr>
          <a:lstStyle/>
          <a:p>
            <a:endParaRPr/>
          </a:p>
        </p:txBody>
      </p:sp>
      <p:sp>
        <p:nvSpPr>
          <p:cNvPr id="8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lide Number"/>
          <p:cNvSpPr>
            <a:spLocks noGrp="1"/>
          </p:cNvSpPr>
          <p:nvPr>
            <p:ph type="sldNum" sz="quarter" idx="2"/>
          </p:nvPr>
        </p:nvSpPr>
        <p:spPr>
          <a:xfrm>
            <a:off x="6311798" y="9258300"/>
            <a:ext cx="368504" cy="381000"/>
          </a:xfrm>
          <a:prstGeom prst="rect">
            <a:avLst/>
          </a:prstGeom>
          <a:ln w="12700">
            <a:miter lim="400000"/>
          </a:ln>
        </p:spPr>
        <p:txBody>
          <a:bodyPr wrap="none" lIns="50800" tIns="50800" rIns="50800" bIns="50800">
            <a:spAutoFit/>
          </a:bodyPr>
          <a:lstStyle>
            <a:lvl1pPr>
              <a:defRPr sz="1800"/>
            </a:lvl1pPr>
          </a:lstStyle>
          <a:p>
            <a:fld id="{86CB4B4D-7CA3-9044-876B-883B54F8677D}" type="slidenum">
              <a:t>‹#›</a:t>
            </a:fld>
            <a:endParaRPr/>
          </a:p>
        </p:txBody>
      </p:sp>
      <p:sp>
        <p:nvSpPr>
          <p:cNvPr id="4" name="Body Level One…"/>
          <p:cNvSpPr>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xmlns:p14="http://schemas.microsoft.com/office/powerpoint/2010/main" spd="med"/>
  <p:txStyles>
    <p:titleStyle>
      <a:lvl1pPr marL="0" marR="0" indent="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8000" b="0" i="0" u="none" strike="noStrike" cap="none" spc="0" baseline="0">
          <a:ln>
            <a:noFill/>
          </a:ln>
          <a:solidFill>
            <a:srgbClr val="FFFFFF"/>
          </a:solidFill>
          <a:uFillTx/>
          <a:latin typeface="+mn-lt"/>
          <a:ea typeface="+mn-ea"/>
          <a:cs typeface="+mn-cs"/>
          <a:sym typeface="Helvetica Light"/>
        </a:defRPr>
      </a:lvl9pPr>
    </p:titleStyle>
    <p:bodyStyle>
      <a:lvl1pPr marL="444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1pPr>
      <a:lvl2pPr marL="889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2pPr>
      <a:lvl3pPr marL="1333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3pPr>
      <a:lvl4pPr marL="1778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4pPr>
      <a:lvl5pPr marL="2222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5pPr>
      <a:lvl6pPr marL="2667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6pPr>
      <a:lvl7pPr marL="3111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7pPr>
      <a:lvl8pPr marL="35560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8pPr>
      <a:lvl9pPr marL="4000500" marR="0" indent="-444500" algn="l" defTabSz="584200" rtl="0" latinLnBrk="0">
        <a:lnSpc>
          <a:spcPct val="100000"/>
        </a:lnSpc>
        <a:spcBef>
          <a:spcPts val="4200"/>
        </a:spcBef>
        <a:spcAft>
          <a:spcPts val="0"/>
        </a:spcAft>
        <a:buClrTx/>
        <a:buSzPct val="75000"/>
        <a:buFontTx/>
        <a:buChar char="•"/>
        <a:tabLst/>
        <a:defRPr sz="3800" b="0" i="0" u="none" strike="noStrike" cap="none" spc="0" baseline="0">
          <a:ln>
            <a:noFill/>
          </a:ln>
          <a:solidFill>
            <a:srgbClr val="FFFFFF"/>
          </a:solidFill>
          <a:uFillTx/>
          <a:latin typeface="+mn-lt"/>
          <a:ea typeface="+mn-ea"/>
          <a:cs typeface="+mn-cs"/>
          <a:sym typeface="Helvetica Light"/>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0.png"/><Relationship Id="rId3" Type="http://schemas.openxmlformats.org/officeDocument/2006/relationships/hyperlink" Target="https://github.com/spring-cloud-stream-app-starter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12.png"/><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13.xml"/><Relationship Id="rId2"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16.png"/><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pring Cloud Stream"/>
          <p:cNvSpPr/>
          <p:nvPr/>
        </p:nvSpPr>
        <p:spPr>
          <a:xfrm>
            <a:off x="2732341" y="6603298"/>
            <a:ext cx="7540118" cy="111900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000">
                <a:latin typeface="Helvetica Neue UltraLight"/>
                <a:ea typeface="Helvetica Neue UltraLight"/>
                <a:cs typeface="Helvetica Neue UltraLight"/>
                <a:sym typeface="Helvetica Neue UltraLight"/>
              </a:defRPr>
            </a:lvl1pPr>
          </a:lstStyle>
          <a:p>
            <a:r>
              <a:t>Spring Cloud Stream</a:t>
            </a:r>
          </a:p>
        </p:txBody>
      </p:sp>
      <p:sp>
        <p:nvSpPr>
          <p:cNvPr id="149" name="Slide Number"/>
          <p:cNvSpPr>
            <a:spLocks noGrp="1"/>
          </p:cNvSpPr>
          <p:nvPr>
            <p:ph type="sldNum" sz="quarter" idx="2"/>
          </p:nvPr>
        </p:nvSpPr>
        <p:spPr>
          <a:xfrm>
            <a:off x="6346106" y="8028658"/>
            <a:ext cx="312588" cy="46555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a:t>
            </a:fld>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282" name="Line"/>
          <p:cNvSpPr/>
          <p:nvPr/>
        </p:nvSpPr>
        <p:spPr>
          <a:xfrm flipV="1">
            <a:off x="6829447" y="2815568"/>
            <a:ext cx="1" cy="892832"/>
          </a:xfrm>
          <a:prstGeom prst="line">
            <a:avLst/>
          </a:prstGeom>
          <a:ln w="25400">
            <a:solidFill>
              <a:srgbClr val="FFFFFF"/>
            </a:solidFill>
            <a:miter lim="400000"/>
            <a:tailEnd type="triangle"/>
          </a:ln>
        </p:spPr>
        <p:txBody>
          <a:bodyPr lIns="50800" tIns="50800" rIns="50800" bIns="50800" anchor="ctr"/>
          <a:lstStyle/>
          <a:p>
            <a:pPr>
              <a:defRPr sz="2600"/>
            </a:pPr>
            <a:endParaRPr/>
          </a:p>
        </p:txBody>
      </p:sp>
      <p:sp>
        <p:nvSpPr>
          <p:cNvPr id="283" name="Line"/>
          <p:cNvSpPr/>
          <p:nvPr/>
        </p:nvSpPr>
        <p:spPr>
          <a:xfrm>
            <a:off x="6829447" y="6781800"/>
            <a:ext cx="1" cy="884643"/>
          </a:xfrm>
          <a:prstGeom prst="line">
            <a:avLst/>
          </a:prstGeom>
          <a:ln w="25400">
            <a:solidFill>
              <a:srgbClr val="FFFFFF"/>
            </a:solidFill>
            <a:miter lim="400000"/>
            <a:tailEnd type="triangle"/>
          </a:ln>
        </p:spPr>
        <p:txBody>
          <a:bodyPr lIns="50800" tIns="50800" rIns="50800" bIns="50800" anchor="ctr"/>
          <a:lstStyle/>
          <a:p>
            <a:pPr>
              <a:defRPr sz="2600"/>
            </a:pPr>
            <a:endParaRPr/>
          </a:p>
        </p:txBody>
      </p:sp>
      <p:grpSp>
        <p:nvGrpSpPr>
          <p:cNvPr id="293" name="Group"/>
          <p:cNvGrpSpPr/>
          <p:nvPr/>
        </p:nvGrpSpPr>
        <p:grpSpPr>
          <a:xfrm>
            <a:off x="1427673" y="3341695"/>
            <a:ext cx="4137132" cy="3743003"/>
            <a:chOff x="0" y="0"/>
            <a:chExt cx="4137131" cy="3743002"/>
          </a:xfrm>
        </p:grpSpPr>
        <p:sp>
          <p:nvSpPr>
            <p:cNvPr id="284" name="B…"/>
            <p:cNvSpPr/>
            <p:nvPr/>
          </p:nvSpPr>
          <p:spPr>
            <a:xfrm>
              <a:off x="2867131" y="0"/>
              <a:ext cx="1270001" cy="3743003"/>
            </a:xfrm>
            <a:prstGeom prst="roundRect">
              <a:avLst>
                <a:gd name="adj" fmla="val 15000"/>
              </a:avLst>
            </a:prstGeom>
            <a:noFill/>
            <a:ln w="63500" cap="flat">
              <a:solidFill>
                <a:srgbClr val="DCDEE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4000">
                  <a:latin typeface="Helvetica Neue UltraLight"/>
                  <a:ea typeface="Helvetica Neue UltraLight"/>
                  <a:cs typeface="Helvetica Neue UltraLight"/>
                  <a:sym typeface="Helvetica Neue UltraLight"/>
                </a:defRPr>
              </a:pPr>
              <a:r>
                <a:t>B</a:t>
              </a:r>
            </a:p>
            <a:p>
              <a:pPr>
                <a:defRPr sz="4000">
                  <a:latin typeface="Helvetica Neue UltraLight"/>
                  <a:ea typeface="Helvetica Neue UltraLight"/>
                  <a:cs typeface="Helvetica Neue UltraLight"/>
                  <a:sym typeface="Helvetica Neue UltraLight"/>
                </a:defRPr>
              </a:pPr>
              <a:r>
                <a:t>I</a:t>
              </a:r>
            </a:p>
            <a:p>
              <a:pPr>
                <a:defRPr sz="4000">
                  <a:latin typeface="Helvetica Neue UltraLight"/>
                  <a:ea typeface="Helvetica Neue UltraLight"/>
                  <a:cs typeface="Helvetica Neue UltraLight"/>
                  <a:sym typeface="Helvetica Neue UltraLight"/>
                </a:defRPr>
              </a:pPr>
              <a:r>
                <a:t>N</a:t>
              </a:r>
            </a:p>
            <a:p>
              <a:pPr>
                <a:defRPr sz="4000">
                  <a:latin typeface="Helvetica Neue UltraLight"/>
                  <a:ea typeface="Helvetica Neue UltraLight"/>
                  <a:cs typeface="Helvetica Neue UltraLight"/>
                  <a:sym typeface="Helvetica Neue UltraLight"/>
                </a:defRPr>
              </a:pPr>
              <a:r>
                <a:t>D</a:t>
              </a:r>
            </a:p>
            <a:p>
              <a:pPr>
                <a:defRPr sz="4000">
                  <a:latin typeface="Helvetica Neue UltraLight"/>
                  <a:ea typeface="Helvetica Neue UltraLight"/>
                  <a:cs typeface="Helvetica Neue UltraLight"/>
                  <a:sym typeface="Helvetica Neue UltraLight"/>
                </a:defRPr>
              </a:pPr>
              <a:r>
                <a:t>E</a:t>
              </a:r>
            </a:p>
            <a:p>
              <a:pPr>
                <a:defRPr sz="4000">
                  <a:latin typeface="Helvetica Neue UltraLight"/>
                  <a:ea typeface="Helvetica Neue UltraLight"/>
                  <a:cs typeface="Helvetica Neue UltraLight"/>
                  <a:sym typeface="Helvetica Neue UltraLight"/>
                </a:defRPr>
              </a:pPr>
              <a:r>
                <a:t>R</a:t>
              </a:r>
            </a:p>
          </p:txBody>
        </p:sp>
        <p:sp>
          <p:nvSpPr>
            <p:cNvPr id="285" name="Messaging…"/>
            <p:cNvSpPr/>
            <p:nvPr/>
          </p:nvSpPr>
          <p:spPr>
            <a:xfrm>
              <a:off x="0" y="0"/>
              <a:ext cx="2741861" cy="3743003"/>
            </a:xfrm>
            <a:prstGeom prst="roundRect">
              <a:avLst>
                <a:gd name="adj" fmla="val 6948"/>
              </a:avLst>
            </a:prstGeom>
            <a:noFill/>
            <a:ln w="63500" cap="flat">
              <a:solidFill>
                <a:srgbClr val="DCDEE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sz="4000">
                  <a:latin typeface="Helvetica Neue UltraLight"/>
                  <a:ea typeface="Helvetica Neue UltraLight"/>
                  <a:cs typeface="Helvetica Neue UltraLight"/>
                  <a:sym typeface="Helvetica Neue UltraLight"/>
                </a:defRPr>
              </a:pPr>
              <a:r>
                <a:t>Messaging</a:t>
              </a:r>
            </a:p>
            <a:p>
              <a:pPr>
                <a:defRPr sz="4000">
                  <a:latin typeface="Helvetica Neue UltraLight"/>
                  <a:ea typeface="Helvetica Neue UltraLight"/>
                  <a:cs typeface="Helvetica Neue UltraLight"/>
                  <a:sym typeface="Helvetica Neue UltraLight"/>
                </a:defRPr>
              </a:pPr>
              <a:r>
                <a:t>Middleware</a:t>
              </a:r>
            </a:p>
          </p:txBody>
        </p:sp>
        <p:grpSp>
          <p:nvGrpSpPr>
            <p:cNvPr id="292" name="Group"/>
            <p:cNvGrpSpPr/>
            <p:nvPr/>
          </p:nvGrpSpPr>
          <p:grpSpPr>
            <a:xfrm>
              <a:off x="2588711" y="654087"/>
              <a:ext cx="449535" cy="2434829"/>
              <a:chOff x="0" y="0"/>
              <a:chExt cx="449534" cy="2434828"/>
            </a:xfrm>
          </p:grpSpPr>
          <p:sp>
            <p:nvSpPr>
              <p:cNvPr id="286" name="Double Arrow"/>
              <p:cNvSpPr/>
              <p:nvPr/>
            </p:nvSpPr>
            <p:spPr>
              <a:xfrm>
                <a:off x="0" y="0"/>
                <a:ext cx="449535" cy="339329"/>
              </a:xfrm>
              <a:prstGeom prst="leftRightArrow">
                <a:avLst>
                  <a:gd name="adj1" fmla="val 55099"/>
                  <a:gd name="adj2" fmla="val 50000"/>
                </a:avLst>
              </a:prstGeom>
              <a:gradFill flip="none" rotWithShape="1">
                <a:gsLst>
                  <a:gs pos="0">
                    <a:srgbClr val="A6AAA8"/>
                  </a:gs>
                  <a:gs pos="100000">
                    <a:srgbClr val="53585F"/>
                  </a:gs>
                </a:gsLst>
                <a:lin ang="5400000" scaled="0"/>
              </a:gradFill>
              <a:ln w="12700" cap="flat">
                <a:noFill/>
                <a:miter lim="400000"/>
              </a:ln>
              <a:effectLst/>
            </p:spPr>
            <p:txBody>
              <a:bodyPr wrap="square" lIns="50800" tIns="50800" rIns="50800" bIns="50800" numCol="1" anchor="ctr">
                <a:noAutofit/>
              </a:bodyPr>
              <a:lstStyle/>
              <a:p>
                <a:pPr>
                  <a:defRPr sz="2600"/>
                </a:pPr>
                <a:endParaRPr/>
              </a:p>
            </p:txBody>
          </p:sp>
          <p:sp>
            <p:nvSpPr>
              <p:cNvPr id="287" name="Double Arrow"/>
              <p:cNvSpPr/>
              <p:nvPr/>
            </p:nvSpPr>
            <p:spPr>
              <a:xfrm>
                <a:off x="0" y="419100"/>
                <a:ext cx="449535" cy="339329"/>
              </a:xfrm>
              <a:prstGeom prst="leftRightArrow">
                <a:avLst>
                  <a:gd name="adj1" fmla="val 55099"/>
                  <a:gd name="adj2" fmla="val 50000"/>
                </a:avLst>
              </a:prstGeom>
              <a:gradFill flip="none" rotWithShape="1">
                <a:gsLst>
                  <a:gs pos="0">
                    <a:srgbClr val="A6AAA8"/>
                  </a:gs>
                  <a:gs pos="100000">
                    <a:srgbClr val="53585F"/>
                  </a:gs>
                </a:gsLst>
                <a:lin ang="5400000" scaled="0"/>
              </a:gradFill>
              <a:ln w="12700" cap="flat">
                <a:noFill/>
                <a:miter lim="400000"/>
              </a:ln>
              <a:effectLst/>
            </p:spPr>
            <p:txBody>
              <a:bodyPr wrap="square" lIns="50800" tIns="50800" rIns="50800" bIns="50800" numCol="1" anchor="ctr">
                <a:noAutofit/>
              </a:bodyPr>
              <a:lstStyle/>
              <a:p>
                <a:pPr>
                  <a:defRPr sz="2600"/>
                </a:pPr>
                <a:endParaRPr/>
              </a:p>
            </p:txBody>
          </p:sp>
          <p:sp>
            <p:nvSpPr>
              <p:cNvPr id="288" name="Double Arrow"/>
              <p:cNvSpPr/>
              <p:nvPr/>
            </p:nvSpPr>
            <p:spPr>
              <a:xfrm>
                <a:off x="0" y="838200"/>
                <a:ext cx="449535" cy="339329"/>
              </a:xfrm>
              <a:prstGeom prst="leftRightArrow">
                <a:avLst>
                  <a:gd name="adj1" fmla="val 55099"/>
                  <a:gd name="adj2" fmla="val 50000"/>
                </a:avLst>
              </a:prstGeom>
              <a:gradFill flip="none" rotWithShape="1">
                <a:gsLst>
                  <a:gs pos="0">
                    <a:srgbClr val="A6AAA8"/>
                  </a:gs>
                  <a:gs pos="100000">
                    <a:srgbClr val="53585F"/>
                  </a:gs>
                </a:gsLst>
                <a:lin ang="5400000" scaled="0"/>
              </a:gradFill>
              <a:ln w="12700" cap="flat">
                <a:noFill/>
                <a:miter lim="400000"/>
              </a:ln>
              <a:effectLst/>
            </p:spPr>
            <p:txBody>
              <a:bodyPr wrap="square" lIns="50800" tIns="50800" rIns="50800" bIns="50800" numCol="1" anchor="ctr">
                <a:noAutofit/>
              </a:bodyPr>
              <a:lstStyle/>
              <a:p>
                <a:pPr>
                  <a:defRPr sz="2600"/>
                </a:pPr>
                <a:endParaRPr/>
              </a:p>
            </p:txBody>
          </p:sp>
          <p:sp>
            <p:nvSpPr>
              <p:cNvPr id="289" name="Double Arrow"/>
              <p:cNvSpPr/>
              <p:nvPr/>
            </p:nvSpPr>
            <p:spPr>
              <a:xfrm>
                <a:off x="0" y="1257300"/>
                <a:ext cx="449535" cy="339329"/>
              </a:xfrm>
              <a:prstGeom prst="leftRightArrow">
                <a:avLst>
                  <a:gd name="adj1" fmla="val 55099"/>
                  <a:gd name="adj2" fmla="val 50000"/>
                </a:avLst>
              </a:prstGeom>
              <a:gradFill flip="none" rotWithShape="1">
                <a:gsLst>
                  <a:gs pos="0">
                    <a:srgbClr val="A6AAA8"/>
                  </a:gs>
                  <a:gs pos="100000">
                    <a:srgbClr val="53585F"/>
                  </a:gs>
                </a:gsLst>
                <a:lin ang="5400000" scaled="0"/>
              </a:gradFill>
              <a:ln w="12700" cap="flat">
                <a:noFill/>
                <a:miter lim="400000"/>
              </a:ln>
              <a:effectLst/>
            </p:spPr>
            <p:txBody>
              <a:bodyPr wrap="square" lIns="50800" tIns="50800" rIns="50800" bIns="50800" numCol="1" anchor="ctr">
                <a:noAutofit/>
              </a:bodyPr>
              <a:lstStyle/>
              <a:p>
                <a:pPr>
                  <a:defRPr sz="2600"/>
                </a:pPr>
                <a:endParaRPr/>
              </a:p>
            </p:txBody>
          </p:sp>
          <p:sp>
            <p:nvSpPr>
              <p:cNvPr id="290" name="Double Arrow"/>
              <p:cNvSpPr/>
              <p:nvPr/>
            </p:nvSpPr>
            <p:spPr>
              <a:xfrm>
                <a:off x="0" y="1676400"/>
                <a:ext cx="449535" cy="339329"/>
              </a:xfrm>
              <a:prstGeom prst="leftRightArrow">
                <a:avLst>
                  <a:gd name="adj1" fmla="val 55099"/>
                  <a:gd name="adj2" fmla="val 50000"/>
                </a:avLst>
              </a:prstGeom>
              <a:gradFill flip="none" rotWithShape="1">
                <a:gsLst>
                  <a:gs pos="0">
                    <a:srgbClr val="A6AAA8"/>
                  </a:gs>
                  <a:gs pos="100000">
                    <a:srgbClr val="53585F"/>
                  </a:gs>
                </a:gsLst>
                <a:lin ang="5400000" scaled="0"/>
              </a:gradFill>
              <a:ln w="12700" cap="flat">
                <a:noFill/>
                <a:miter lim="400000"/>
              </a:ln>
              <a:effectLst/>
            </p:spPr>
            <p:txBody>
              <a:bodyPr wrap="square" lIns="50800" tIns="50800" rIns="50800" bIns="50800" numCol="1" anchor="ctr">
                <a:noAutofit/>
              </a:bodyPr>
              <a:lstStyle/>
              <a:p>
                <a:pPr>
                  <a:defRPr sz="2600"/>
                </a:pPr>
                <a:endParaRPr/>
              </a:p>
            </p:txBody>
          </p:sp>
          <p:sp>
            <p:nvSpPr>
              <p:cNvPr id="291" name="Double Arrow"/>
              <p:cNvSpPr/>
              <p:nvPr/>
            </p:nvSpPr>
            <p:spPr>
              <a:xfrm>
                <a:off x="0" y="2095500"/>
                <a:ext cx="449535" cy="339329"/>
              </a:xfrm>
              <a:prstGeom prst="leftRightArrow">
                <a:avLst>
                  <a:gd name="adj1" fmla="val 55099"/>
                  <a:gd name="adj2" fmla="val 50000"/>
                </a:avLst>
              </a:prstGeom>
              <a:gradFill flip="none" rotWithShape="1">
                <a:gsLst>
                  <a:gs pos="0">
                    <a:srgbClr val="A6AAA8"/>
                  </a:gs>
                  <a:gs pos="100000">
                    <a:srgbClr val="53585F"/>
                  </a:gs>
                </a:gsLst>
                <a:lin ang="5400000" scaled="0"/>
              </a:gradFill>
              <a:ln w="12700" cap="flat">
                <a:noFill/>
                <a:miter lim="400000"/>
              </a:ln>
              <a:effectLst/>
            </p:spPr>
            <p:txBody>
              <a:bodyPr wrap="square" lIns="50800" tIns="50800" rIns="50800" bIns="50800" numCol="1" anchor="ctr">
                <a:noAutofit/>
              </a:bodyPr>
              <a:lstStyle/>
              <a:p>
                <a:pPr>
                  <a:defRPr sz="2600"/>
                </a:pPr>
                <a:endParaRPr/>
              </a:p>
            </p:txBody>
          </p:sp>
        </p:grpSp>
      </p:grpSp>
      <p:pic>
        <p:nvPicPr>
          <p:cNvPr id="294" name="1485299467_Globe.png" descr="1485299467_Globe.png"/>
          <p:cNvPicPr>
            <a:picLocks noChangeAspect="1"/>
          </p:cNvPicPr>
          <p:nvPr/>
        </p:nvPicPr>
        <p:blipFill>
          <a:blip r:embed="rId3">
            <a:alphaModFix amt="20017"/>
            <a:extLst/>
          </a:blip>
          <a:stretch>
            <a:fillRect/>
          </a:stretch>
        </p:blipFill>
        <p:spPr>
          <a:xfrm>
            <a:off x="-1022320" y="2709726"/>
            <a:ext cx="5210448" cy="5210448"/>
          </a:xfrm>
          <a:prstGeom prst="rect">
            <a:avLst/>
          </a:prstGeom>
          <a:ln w="12700">
            <a:miter lim="400000"/>
          </a:ln>
        </p:spPr>
      </p:pic>
      <p:sp>
        <p:nvSpPr>
          <p:cNvPr id="295" name="Spring Cloud Stream Application"/>
          <p:cNvSpPr/>
          <p:nvPr/>
        </p:nvSpPr>
        <p:spPr>
          <a:xfrm>
            <a:off x="1116234" y="431695"/>
            <a:ext cx="10772332" cy="10572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6500">
                <a:latin typeface="Helvetica Neue UltraLight"/>
                <a:ea typeface="Helvetica Neue UltraLight"/>
                <a:cs typeface="Helvetica Neue UltraLight"/>
                <a:sym typeface="Helvetica Neue UltraLight"/>
              </a:defRPr>
            </a:lvl1pPr>
          </a:lstStyle>
          <a:p>
            <a:r>
              <a:t>Spring Cloud Stream Application</a:t>
            </a:r>
          </a:p>
        </p:txBody>
      </p:sp>
      <p:pic>
        <p:nvPicPr>
          <p:cNvPr id="296" name="spring-boot.png" descr="spring-boot.png"/>
          <p:cNvPicPr>
            <a:picLocks noChangeAspect="1"/>
          </p:cNvPicPr>
          <p:nvPr/>
        </p:nvPicPr>
        <p:blipFill>
          <a:blip r:embed="rId4">
            <a:extLst/>
          </a:blip>
          <a:stretch>
            <a:fillRect/>
          </a:stretch>
        </p:blipFill>
        <p:spPr>
          <a:xfrm>
            <a:off x="7396124" y="3088940"/>
            <a:ext cx="4299621" cy="4299620"/>
          </a:xfrm>
          <a:prstGeom prst="rect">
            <a:avLst/>
          </a:prstGeom>
          <a:ln w="12700">
            <a:miter lim="400000"/>
          </a:ln>
          <a:effectLst>
            <a:reflection stA="50000" endPos="40000" dir="5400000" sy="-100000" algn="bl" rotWithShape="0"/>
          </a:effectLst>
        </p:spPr>
      </p:pic>
      <p:pic>
        <p:nvPicPr>
          <p:cNvPr id="297" name="1484542942_pipe.png" descr="1484542942_pipe.png"/>
          <p:cNvPicPr>
            <a:picLocks noChangeAspect="1"/>
          </p:cNvPicPr>
          <p:nvPr/>
        </p:nvPicPr>
        <p:blipFill>
          <a:blip r:embed="rId5">
            <a:extLst/>
          </a:blip>
          <a:stretch>
            <a:fillRect/>
          </a:stretch>
        </p:blipFill>
        <p:spPr>
          <a:xfrm rot="2700000">
            <a:off x="5131477" y="2128227"/>
            <a:ext cx="3396641" cy="3396641"/>
          </a:xfrm>
          <a:prstGeom prst="rect">
            <a:avLst/>
          </a:prstGeom>
          <a:ln w="12700">
            <a:miter lim="400000"/>
          </a:ln>
        </p:spPr>
      </p:pic>
      <p:pic>
        <p:nvPicPr>
          <p:cNvPr id="298" name="1484542942_pipe.png" descr="1484542942_pipe.png"/>
          <p:cNvPicPr>
            <a:picLocks noChangeAspect="1"/>
          </p:cNvPicPr>
          <p:nvPr/>
        </p:nvPicPr>
        <p:blipFill>
          <a:blip r:embed="rId5">
            <a:extLst/>
          </a:blip>
          <a:stretch>
            <a:fillRect/>
          </a:stretch>
        </p:blipFill>
        <p:spPr>
          <a:xfrm rot="2700000">
            <a:off x="5131477" y="4914532"/>
            <a:ext cx="3396641" cy="3396641"/>
          </a:xfrm>
          <a:prstGeom prst="rect">
            <a:avLst/>
          </a:prstGeom>
          <a:ln w="12700">
            <a:miter lim="400000"/>
          </a:ln>
        </p:spPr>
      </p:pic>
      <p:sp>
        <p:nvSpPr>
          <p:cNvPr id="299" name="Line"/>
          <p:cNvSpPr/>
          <p:nvPr/>
        </p:nvSpPr>
        <p:spPr>
          <a:xfrm flipH="1">
            <a:off x="8631205" y="3542772"/>
            <a:ext cx="2611090" cy="3214150"/>
          </a:xfrm>
          <a:custGeom>
            <a:avLst/>
            <a:gdLst/>
            <a:ahLst/>
            <a:cxnLst>
              <a:cxn ang="0">
                <a:pos x="wd2" y="hd2"/>
              </a:cxn>
              <a:cxn ang="5400000">
                <a:pos x="wd2" y="hd2"/>
              </a:cxn>
              <a:cxn ang="10800000">
                <a:pos x="wd2" y="hd2"/>
              </a:cxn>
              <a:cxn ang="16200000">
                <a:pos x="wd2" y="hd2"/>
              </a:cxn>
            </a:cxnLst>
            <a:rect l="0" t="0" r="r" b="b"/>
            <a:pathLst>
              <a:path w="20667" h="20814" extrusionOk="0">
                <a:moveTo>
                  <a:pt x="20656" y="1469"/>
                </a:moveTo>
                <a:cubicBezTo>
                  <a:pt x="16176" y="-575"/>
                  <a:pt x="10675" y="-479"/>
                  <a:pt x="6306" y="1719"/>
                </a:cubicBezTo>
                <a:cubicBezTo>
                  <a:pt x="3773" y="2993"/>
                  <a:pt x="1827" y="4902"/>
                  <a:pt x="766" y="7153"/>
                </a:cubicBezTo>
                <a:cubicBezTo>
                  <a:pt x="-933" y="10857"/>
                  <a:pt x="248" y="15023"/>
                  <a:pt x="3773" y="17763"/>
                </a:cubicBezTo>
                <a:cubicBezTo>
                  <a:pt x="5969" y="19470"/>
                  <a:pt x="8771" y="20419"/>
                  <a:pt x="11644" y="20714"/>
                </a:cubicBezTo>
                <a:cubicBezTo>
                  <a:pt x="14674" y="21025"/>
                  <a:pt x="17818" y="20616"/>
                  <a:pt x="20667" y="19437"/>
                </a:cubicBezTo>
              </a:path>
            </a:pathLst>
          </a:custGeom>
          <a:ln w="50800">
            <a:solidFill>
              <a:srgbClr val="53585F"/>
            </a:solidFill>
            <a:custDash>
              <a:ds d="200000" sp="200000"/>
            </a:custDash>
            <a:miter lim="400000"/>
            <a:tailEnd type="triangle"/>
          </a:ln>
        </p:spPr>
        <p:txBody>
          <a:bodyPr lIns="50800" tIns="50800" rIns="50800" bIns="50800" anchor="ctr"/>
          <a:lstStyle/>
          <a:p>
            <a:pPr>
              <a:defRPr sz="2600">
                <a:solidFill>
                  <a:srgbClr val="53585F"/>
                </a:solidFill>
              </a:defRPr>
            </a:pPr>
            <a:endParaRPr/>
          </a:p>
        </p:txBody>
      </p:sp>
      <p:sp>
        <p:nvSpPr>
          <p:cNvPr id="300" name="Line"/>
          <p:cNvSpPr/>
          <p:nvPr/>
        </p:nvSpPr>
        <p:spPr>
          <a:xfrm flipH="1">
            <a:off x="5699847" y="6612852"/>
            <a:ext cx="2259901" cy="1"/>
          </a:xfrm>
          <a:prstGeom prst="line">
            <a:avLst/>
          </a:prstGeom>
          <a:ln w="50800">
            <a:solidFill>
              <a:srgbClr val="53585F"/>
            </a:solidFill>
            <a:custDash>
              <a:ds d="200000" sp="200000"/>
            </a:custDash>
            <a:miter lim="400000"/>
            <a:tailEnd type="triangle"/>
          </a:ln>
        </p:spPr>
        <p:txBody>
          <a:bodyPr lIns="50800" tIns="50800" rIns="50800" bIns="50800" anchor="ctr"/>
          <a:lstStyle/>
          <a:p>
            <a:pPr>
              <a:defRPr sz="2600"/>
            </a:pPr>
            <a:endParaRPr/>
          </a:p>
        </p:txBody>
      </p:sp>
      <p:sp>
        <p:nvSpPr>
          <p:cNvPr id="301" name="Line"/>
          <p:cNvSpPr/>
          <p:nvPr/>
        </p:nvSpPr>
        <p:spPr>
          <a:xfrm>
            <a:off x="5697836" y="3848100"/>
            <a:ext cx="2263923" cy="0"/>
          </a:xfrm>
          <a:prstGeom prst="line">
            <a:avLst/>
          </a:prstGeom>
          <a:ln w="50800">
            <a:solidFill>
              <a:srgbClr val="53585F"/>
            </a:solidFill>
            <a:custDash>
              <a:ds d="200000" sp="200000"/>
            </a:custDash>
            <a:miter lim="400000"/>
            <a:tailEnd type="triangle"/>
          </a:ln>
        </p:spPr>
        <p:txBody>
          <a:bodyPr lIns="50800" tIns="50800" rIns="50800" bIns="50800" anchor="ctr"/>
          <a:lstStyle/>
          <a:p>
            <a:pPr>
              <a:defRPr sz="2600"/>
            </a:pPr>
            <a:endParaRPr/>
          </a:p>
        </p:txBody>
      </p:sp>
      <p:sp>
        <p:nvSpPr>
          <p:cNvPr id="302" name="payload = foo"/>
          <p:cNvSpPr/>
          <p:nvPr/>
        </p:nvSpPr>
        <p:spPr>
          <a:xfrm>
            <a:off x="8911899" y="3597453"/>
            <a:ext cx="1471271" cy="3870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i="1">
                <a:latin typeface="Helvetica Neue"/>
                <a:ea typeface="Helvetica Neue"/>
                <a:cs typeface="Helvetica Neue"/>
                <a:sym typeface="Helvetica Neue"/>
              </a:defRPr>
            </a:pPr>
            <a:r>
              <a:t>payload = </a:t>
            </a:r>
            <a:r>
              <a:rPr b="1"/>
              <a:t>foo</a:t>
            </a:r>
          </a:p>
        </p:txBody>
      </p:sp>
      <p:sp>
        <p:nvSpPr>
          <p:cNvPr id="303" name="payload = FOO"/>
          <p:cNvSpPr/>
          <p:nvPr/>
        </p:nvSpPr>
        <p:spPr>
          <a:xfrm>
            <a:off x="8842062" y="6185699"/>
            <a:ext cx="1610945" cy="38707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1800" i="1">
                <a:latin typeface="Helvetica Neue"/>
                <a:ea typeface="Helvetica Neue"/>
                <a:cs typeface="Helvetica Neue"/>
                <a:sym typeface="Helvetica Neue"/>
              </a:defRPr>
            </a:pPr>
            <a:r>
              <a:t>payload = </a:t>
            </a:r>
            <a:r>
              <a:rPr b="1"/>
              <a:t>FOO</a:t>
            </a:r>
          </a:p>
        </p:txBody>
      </p:sp>
      <p:sp>
        <p:nvSpPr>
          <p:cNvPr id="304" name="Input Messaging Channel"/>
          <p:cNvSpPr/>
          <p:nvPr/>
        </p:nvSpPr>
        <p:spPr>
          <a:xfrm>
            <a:off x="5093039" y="2150904"/>
            <a:ext cx="3472816" cy="4733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Helvetica Neue Thin"/>
                <a:ea typeface="Helvetica Neue Thin"/>
                <a:cs typeface="Helvetica Neue Thin"/>
                <a:sym typeface="Helvetica Neue Thin"/>
              </a:defRPr>
            </a:lvl1pPr>
          </a:lstStyle>
          <a:p>
            <a:r>
              <a:t>Input Messaging Channel</a:t>
            </a:r>
          </a:p>
        </p:txBody>
      </p:sp>
      <p:sp>
        <p:nvSpPr>
          <p:cNvPr id="305" name="Output Messaging Channel"/>
          <p:cNvSpPr/>
          <p:nvPr/>
        </p:nvSpPr>
        <p:spPr>
          <a:xfrm>
            <a:off x="4961276" y="7688104"/>
            <a:ext cx="3736341" cy="4733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a:latin typeface="Helvetica Neue Thin"/>
                <a:ea typeface="Helvetica Neue Thin"/>
                <a:cs typeface="Helvetica Neue Thin"/>
                <a:sym typeface="Helvetica Neue Thin"/>
              </a:defRPr>
            </a:lvl1pPr>
          </a:lstStyle>
          <a:p>
            <a:r>
              <a:t>Output Messaging Channel</a:t>
            </a:r>
          </a:p>
        </p:txBody>
      </p:sp>
      <p:sp>
        <p:nvSpPr>
          <p:cNvPr id="306" name="upperCase()"/>
          <p:cNvSpPr/>
          <p:nvPr/>
        </p:nvSpPr>
        <p:spPr>
          <a:xfrm>
            <a:off x="8781553" y="7193945"/>
            <a:ext cx="1731963" cy="47339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a:latin typeface="Helvetica Neue Thin"/>
                <a:ea typeface="Helvetica Neue Thin"/>
                <a:cs typeface="Helvetica Neue Thin"/>
                <a:sym typeface="Helvetica Neue Thin"/>
              </a:defRPr>
            </a:pPr>
            <a:r>
              <a:rPr i="1">
                <a:latin typeface="Helvetica Neue"/>
                <a:ea typeface="Helvetica Neue"/>
                <a:cs typeface="Helvetica Neue"/>
                <a:sym typeface="Helvetica Neue"/>
              </a:rPr>
              <a:t>upperCase</a:t>
            </a:r>
            <a:r>
              <a:t>()</a:t>
            </a:r>
          </a:p>
        </p:txBody>
      </p:sp>
      <p:grpSp>
        <p:nvGrpSpPr>
          <p:cNvPr id="310" name="Group"/>
          <p:cNvGrpSpPr/>
          <p:nvPr/>
        </p:nvGrpSpPr>
        <p:grpSpPr>
          <a:xfrm>
            <a:off x="573705" y="4237735"/>
            <a:ext cx="1007445" cy="1950923"/>
            <a:chOff x="0" y="0"/>
            <a:chExt cx="1007443" cy="1950922"/>
          </a:xfrm>
        </p:grpSpPr>
        <p:sp>
          <p:nvSpPr>
            <p:cNvPr id="307" name="Line"/>
            <p:cNvSpPr/>
            <p:nvPr/>
          </p:nvSpPr>
          <p:spPr>
            <a:xfrm>
              <a:off x="0" y="0"/>
              <a:ext cx="1007444" cy="0"/>
            </a:xfrm>
            <a:prstGeom prst="line">
              <a:avLst/>
            </a:prstGeom>
            <a:noFill/>
            <a:ln w="76200" cap="flat">
              <a:solidFill>
                <a:srgbClr val="FFFFFF"/>
              </a:solidFill>
              <a:custDash>
                <a:ds d="200000" sp="200000"/>
              </a:custDash>
              <a:miter lim="400000"/>
              <a:tailEnd type="triangle" w="med" len="med"/>
            </a:ln>
            <a:effectLst/>
          </p:spPr>
          <p:txBody>
            <a:bodyPr wrap="square" lIns="50800" tIns="50800" rIns="50800" bIns="50800" numCol="1" anchor="ctr">
              <a:noAutofit/>
            </a:bodyPr>
            <a:lstStyle/>
            <a:p>
              <a:pPr>
                <a:defRPr sz="2600"/>
              </a:pPr>
              <a:endParaRPr/>
            </a:p>
          </p:txBody>
        </p:sp>
        <p:sp>
          <p:nvSpPr>
            <p:cNvPr id="308" name="Line"/>
            <p:cNvSpPr/>
            <p:nvPr/>
          </p:nvSpPr>
          <p:spPr>
            <a:xfrm>
              <a:off x="0" y="932439"/>
              <a:ext cx="1007444" cy="1"/>
            </a:xfrm>
            <a:prstGeom prst="line">
              <a:avLst/>
            </a:prstGeom>
            <a:noFill/>
            <a:ln w="76200" cap="flat">
              <a:solidFill>
                <a:srgbClr val="FFFFFF"/>
              </a:solidFill>
              <a:custDash>
                <a:ds d="200000" sp="200000"/>
              </a:custDash>
              <a:miter lim="400000"/>
              <a:tailEnd type="triangle" w="med" len="med"/>
            </a:ln>
            <a:effectLst/>
          </p:spPr>
          <p:txBody>
            <a:bodyPr wrap="square" lIns="50800" tIns="50800" rIns="50800" bIns="50800" numCol="1" anchor="ctr">
              <a:noAutofit/>
            </a:bodyPr>
            <a:lstStyle/>
            <a:p>
              <a:pPr>
                <a:defRPr sz="2600"/>
              </a:pPr>
              <a:endParaRPr/>
            </a:p>
          </p:txBody>
        </p:sp>
        <p:sp>
          <p:nvSpPr>
            <p:cNvPr id="309" name="Line"/>
            <p:cNvSpPr/>
            <p:nvPr/>
          </p:nvSpPr>
          <p:spPr>
            <a:xfrm>
              <a:off x="0" y="1950922"/>
              <a:ext cx="1007444" cy="1"/>
            </a:xfrm>
            <a:prstGeom prst="line">
              <a:avLst/>
            </a:prstGeom>
            <a:noFill/>
            <a:ln w="76200" cap="flat">
              <a:solidFill>
                <a:srgbClr val="FFFFFF"/>
              </a:solidFill>
              <a:custDash>
                <a:ds d="200000" sp="200000"/>
              </a:custDash>
              <a:miter lim="400000"/>
              <a:tailEnd type="triangle" w="med" len="med"/>
            </a:ln>
            <a:effectLst/>
          </p:spPr>
          <p:txBody>
            <a:bodyPr wrap="square" lIns="50800" tIns="50800" rIns="50800" bIns="50800" numCol="1" anchor="ctr">
              <a:noAutofit/>
            </a:bodyPr>
            <a:lstStyle/>
            <a:p>
              <a:pPr>
                <a:defRPr sz="2600"/>
              </a:pPr>
              <a:endParaRPr/>
            </a:p>
          </p:txBody>
        </p:sp>
      </p:grpSp>
      <p:sp>
        <p:nvSpPr>
          <p:cNvPr id="311" name="E…"/>
          <p:cNvSpPr/>
          <p:nvPr/>
        </p:nvSpPr>
        <p:spPr>
          <a:xfrm>
            <a:off x="77939" y="3875428"/>
            <a:ext cx="467107" cy="275831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latin typeface="Helvetica Neue UltraLight"/>
                <a:ea typeface="Helvetica Neue UltraLight"/>
                <a:cs typeface="Helvetica Neue UltraLight"/>
                <a:sym typeface="Helvetica Neue UltraLight"/>
              </a:defRPr>
            </a:pPr>
            <a:r>
              <a:t>E</a:t>
            </a:r>
          </a:p>
          <a:p>
            <a:pPr>
              <a:defRPr sz="3000">
                <a:latin typeface="Helvetica Neue UltraLight"/>
                <a:ea typeface="Helvetica Neue UltraLight"/>
                <a:cs typeface="Helvetica Neue UltraLight"/>
                <a:sym typeface="Helvetica Neue UltraLight"/>
              </a:defRPr>
            </a:pPr>
            <a:r>
              <a:t>V</a:t>
            </a:r>
          </a:p>
          <a:p>
            <a:pPr>
              <a:defRPr sz="3000">
                <a:latin typeface="Helvetica Neue UltraLight"/>
                <a:ea typeface="Helvetica Neue UltraLight"/>
                <a:cs typeface="Helvetica Neue UltraLight"/>
                <a:sym typeface="Helvetica Neue UltraLight"/>
              </a:defRPr>
            </a:pPr>
            <a:r>
              <a:t>E</a:t>
            </a:r>
          </a:p>
          <a:p>
            <a:pPr>
              <a:defRPr sz="3000">
                <a:latin typeface="Helvetica Neue UltraLight"/>
                <a:ea typeface="Helvetica Neue UltraLight"/>
                <a:cs typeface="Helvetica Neue UltraLight"/>
                <a:sym typeface="Helvetica Neue UltraLight"/>
              </a:defRPr>
            </a:pPr>
            <a:r>
              <a:t>N</a:t>
            </a:r>
          </a:p>
          <a:p>
            <a:pPr>
              <a:defRPr sz="3000">
                <a:latin typeface="Helvetica Neue UltraLight"/>
                <a:ea typeface="Helvetica Neue UltraLight"/>
                <a:cs typeface="Helvetica Neue UltraLight"/>
                <a:sym typeface="Helvetica Neue UltraLight"/>
              </a:defRPr>
            </a:pPr>
            <a:r>
              <a:t>T</a:t>
            </a:r>
          </a:p>
          <a:p>
            <a:pPr>
              <a:defRPr sz="3000">
                <a:latin typeface="Helvetica Neue UltraLight"/>
                <a:ea typeface="Helvetica Neue UltraLight"/>
                <a:cs typeface="Helvetica Neue UltraLight"/>
                <a:sym typeface="Helvetica Neue UltraLight"/>
              </a:defRPr>
            </a:pPr>
            <a:r>
              <a:t>S</a:t>
            </a:r>
          </a:p>
        </p:txBody>
      </p:sp>
      <p:sp>
        <p:nvSpPr>
          <p:cNvPr id="312" name="Slide Number"/>
          <p:cNvSpPr>
            <a:spLocks noGrp="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10</a:t>
            </a:fld>
            <a:endParaRP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10"/>
                                        </p:tgtEl>
                                        <p:attrNameLst>
                                          <p:attrName>style.visibility</p:attrName>
                                        </p:attrNameLst>
                                      </p:cBhvr>
                                      <p:to>
                                        <p:strVal val="visible"/>
                                      </p:to>
                                    </p:set>
                                    <p:animEffect transition="in" filter="wipe(left)">
                                      <p:cBhvr>
                                        <p:cTn id="7" dur="2000"/>
                                        <p:tgtEl>
                                          <p:spTgt spid="310"/>
                                        </p:tgtEl>
                                      </p:cBhvr>
                                    </p:animEffect>
                                  </p:childTnLst>
                                </p:cTn>
                              </p:par>
                            </p:childTnLst>
                          </p:cTn>
                        </p:par>
                        <p:par>
                          <p:cTn id="8" fill="hold">
                            <p:stCondLst>
                              <p:cond delay="0"/>
                            </p:stCondLst>
                            <p:childTnLst>
                              <p:par>
                                <p:cTn id="9" presetID="32" presetClass="emph" presetSubtype="0" repeatCount="12000" fill="hold" grpId="2" nodeType="afterEffect">
                                  <p:stCondLst>
                                    <p:cond delay="0"/>
                                  </p:stCondLst>
                                  <p:childTnLst>
                                    <p:animRot by="300000">
                                      <p:cBhvr>
                                        <p:cTn id="10" dur="80" fill="hold">
                                          <p:stCondLst>
                                            <p:cond delay="0"/>
                                          </p:stCondLst>
                                        </p:cTn>
                                        <p:tgtEl>
                                          <p:spTgt spid="310"/>
                                        </p:tgtEl>
                                        <p:attrNameLst>
                                          <p:attrName>r</p:attrName>
                                        </p:attrNameLst>
                                      </p:cBhvr>
                                    </p:animRot>
                                    <p:animRot by="-600000">
                                      <p:cBhvr>
                                        <p:cTn id="11" dur="160" fill="hold">
                                          <p:stCondLst>
                                            <p:cond delay="160"/>
                                          </p:stCondLst>
                                        </p:cTn>
                                        <p:tgtEl>
                                          <p:spTgt spid="310"/>
                                        </p:tgtEl>
                                        <p:attrNameLst>
                                          <p:attrName>r</p:attrName>
                                        </p:attrNameLst>
                                      </p:cBhvr>
                                    </p:animRot>
                                    <p:animRot by="600000">
                                      <p:cBhvr>
                                        <p:cTn id="12" dur="160" fill="hold">
                                          <p:stCondLst>
                                            <p:cond delay="320"/>
                                          </p:stCondLst>
                                        </p:cTn>
                                        <p:tgtEl>
                                          <p:spTgt spid="310"/>
                                        </p:tgtEl>
                                        <p:attrNameLst>
                                          <p:attrName>r</p:attrName>
                                        </p:attrNameLst>
                                      </p:cBhvr>
                                    </p:animRot>
                                    <p:animRot by="-600000">
                                      <p:cBhvr>
                                        <p:cTn id="13" dur="160" fill="hold">
                                          <p:stCondLst>
                                            <p:cond delay="480"/>
                                          </p:stCondLst>
                                        </p:cTn>
                                        <p:tgtEl>
                                          <p:spTgt spid="310"/>
                                        </p:tgtEl>
                                        <p:attrNameLst>
                                          <p:attrName>r</p:attrName>
                                        </p:attrNameLst>
                                      </p:cBhvr>
                                    </p:animRot>
                                    <p:animRot by="300000">
                                      <p:cBhvr>
                                        <p:cTn id="14" dur="160" fill="hold">
                                          <p:stCondLst>
                                            <p:cond delay="640"/>
                                          </p:stCondLst>
                                        </p:cTn>
                                        <p:tgtEl>
                                          <p:spTgt spid="310"/>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3" nodeType="clickEffect">
                                  <p:stCondLst>
                                    <p:cond delay="0"/>
                                  </p:stCondLst>
                                  <p:iterate>
                                    <p:tmAbs val="0"/>
                                  </p:iterate>
                                  <p:childTnLst>
                                    <p:set>
                                      <p:cBhvr>
                                        <p:cTn id="18" fill="hold"/>
                                        <p:tgtEl>
                                          <p:spTgt spid="301"/>
                                        </p:tgtEl>
                                        <p:attrNameLst>
                                          <p:attrName>style.visibility</p:attrName>
                                        </p:attrNameLst>
                                      </p:cBhvr>
                                      <p:to>
                                        <p:strVal val="visible"/>
                                      </p:to>
                                    </p:set>
                                    <p:anim calcmode="lin" valueType="num">
                                      <p:cBhvr>
                                        <p:cTn id="19" dur="1000" fill="hold"/>
                                        <p:tgtEl>
                                          <p:spTgt spid="301"/>
                                        </p:tgtEl>
                                        <p:attrNameLst>
                                          <p:attrName>ppt_x</p:attrName>
                                        </p:attrNameLst>
                                      </p:cBhvr>
                                      <p:tavLst>
                                        <p:tav tm="0">
                                          <p:val>
                                            <p:strVal val="0-#ppt_w/2"/>
                                          </p:val>
                                        </p:tav>
                                        <p:tav tm="100000">
                                          <p:val>
                                            <p:strVal val="#ppt_x"/>
                                          </p:val>
                                        </p:tav>
                                      </p:tavLst>
                                    </p:anim>
                                    <p:anim calcmode="lin" valueType="num">
                                      <p:cBhvr>
                                        <p:cTn id="20" dur="1000" fill="hold"/>
                                        <p:tgtEl>
                                          <p:spTgt spid="301"/>
                                        </p:tgtEl>
                                        <p:attrNameLst>
                                          <p:attrName>ppt_y</p:attrName>
                                        </p:attrNameLst>
                                      </p:cBhvr>
                                      <p:tavLst>
                                        <p:tav tm="0">
                                          <p:val>
                                            <p:strVal val="#ppt_y"/>
                                          </p:val>
                                        </p:tav>
                                        <p:tav tm="100000">
                                          <p:val>
                                            <p:strVal val="#ppt_y"/>
                                          </p:val>
                                        </p:tav>
                                      </p:tavLst>
                                    </p:anim>
                                  </p:childTnLst>
                                </p:cTn>
                              </p:par>
                            </p:childTnLst>
                          </p:cTn>
                        </p:par>
                        <p:par>
                          <p:cTn id="21" fill="hold">
                            <p:stCondLst>
                              <p:cond delay="1000"/>
                            </p:stCondLst>
                            <p:childTnLst>
                              <p:par>
                                <p:cTn id="22" presetID="1" presetClass="entr" presetSubtype="0" fill="hold" grpId="4" nodeType="afterEffect">
                                  <p:stCondLst>
                                    <p:cond delay="0"/>
                                  </p:stCondLst>
                                  <p:iterate>
                                    <p:tmAbs val="0"/>
                                  </p:iterate>
                                  <p:childTnLst>
                                    <p:set>
                                      <p:cBhvr>
                                        <p:cTn id="23" fill="hold"/>
                                        <p:tgtEl>
                                          <p:spTgt spid="302"/>
                                        </p:tgtEl>
                                        <p:attrNameLst>
                                          <p:attrName>style.visibility</p:attrName>
                                        </p:attrNameLst>
                                      </p:cBhvr>
                                      <p:to>
                                        <p:strVal val="visible"/>
                                      </p:to>
                                    </p:set>
                                  </p:childTnLst>
                                </p:cTn>
                              </p:par>
                            </p:childTnLst>
                          </p:cTn>
                        </p:par>
                        <p:par>
                          <p:cTn id="24" fill="hold">
                            <p:stCondLst>
                              <p:cond delay="0"/>
                            </p:stCondLst>
                            <p:childTnLst>
                              <p:par>
                                <p:cTn id="25" presetID="26" presetClass="emph" presetSubtype="0" fill="hold" grpId="5" nodeType="afterEffect">
                                  <p:stCondLst>
                                    <p:cond delay="0"/>
                                  </p:stCondLst>
                                  <p:childTnLst>
                                    <p:animEffect transition="out" filter="fade">
                                      <p:cBhvr>
                                        <p:cTn id="26" dur="1000" fill="hold" tmFilter="0, 0; .2, .5; .8, .5; 1, 0"/>
                                        <p:tgtEl>
                                          <p:spTgt spid="302"/>
                                        </p:tgtEl>
                                      </p:cBhvr>
                                    </p:animEffect>
                                    <p:animScale>
                                      <p:cBhvr>
                                        <p:cTn id="27" dur="500" autoRev="1" fill="hold"/>
                                        <p:tgtEl>
                                          <p:spTgt spid="302"/>
                                        </p:tgtEl>
                                      </p:cBhvr>
                                      <p:by x="105000" y="105000"/>
                                    </p:animScale>
                                  </p:childTnLst>
                                </p:cTn>
                              </p:par>
                            </p:childTnLst>
                          </p:cTn>
                        </p:par>
                        <p:par>
                          <p:cTn id="28" fill="hold">
                            <p:stCondLst>
                              <p:cond delay="1000"/>
                            </p:stCondLst>
                            <p:childTnLst>
                              <p:par>
                                <p:cTn id="29" presetID="10" presetClass="entr" fill="hold" grpId="6" nodeType="afterEffect">
                                  <p:stCondLst>
                                    <p:cond delay="0"/>
                                  </p:stCondLst>
                                  <p:iterate type="lt">
                                    <p:tmAbs val="0"/>
                                  </p:iterate>
                                  <p:childTnLst>
                                    <p:set>
                                      <p:cBhvr>
                                        <p:cTn id="30" fill="hold"/>
                                        <p:tgtEl>
                                          <p:spTgt spid="299"/>
                                        </p:tgtEl>
                                        <p:attrNameLst>
                                          <p:attrName>style.visibility</p:attrName>
                                        </p:attrNameLst>
                                      </p:cBhvr>
                                      <p:to>
                                        <p:strVal val="visible"/>
                                      </p:to>
                                    </p:set>
                                    <p:animEffect transition="in" filter="fade">
                                      <p:cBhvr>
                                        <p:cTn id="31" dur="1000"/>
                                        <p:tgtEl>
                                          <p:spTgt spid="299"/>
                                        </p:tgtEl>
                                      </p:cBhvr>
                                    </p:animEffect>
                                  </p:childTnLst>
                                </p:cTn>
                              </p:par>
                            </p:childTnLst>
                          </p:cTn>
                        </p:par>
                        <p:par>
                          <p:cTn id="32" fill="hold">
                            <p:stCondLst>
                              <p:cond delay="2000"/>
                            </p:stCondLst>
                            <p:childTnLst>
                              <p:par>
                                <p:cTn id="33" presetID="1" presetClass="entr" presetSubtype="0" fill="hold" grpId="7" nodeType="afterEffect">
                                  <p:stCondLst>
                                    <p:cond delay="0"/>
                                  </p:stCondLst>
                                  <p:iterate>
                                    <p:tmAbs val="0"/>
                                  </p:iterate>
                                  <p:childTnLst>
                                    <p:set>
                                      <p:cBhvr>
                                        <p:cTn id="34" fill="hold"/>
                                        <p:tgtEl>
                                          <p:spTgt spid="303"/>
                                        </p:tgtEl>
                                        <p:attrNameLst>
                                          <p:attrName>style.visibility</p:attrName>
                                        </p:attrNameLst>
                                      </p:cBhvr>
                                      <p:to>
                                        <p:strVal val="visible"/>
                                      </p:to>
                                    </p:set>
                                  </p:childTnLst>
                                </p:cTn>
                              </p:par>
                            </p:childTnLst>
                          </p:cTn>
                        </p:par>
                        <p:par>
                          <p:cTn id="35" fill="hold">
                            <p:stCondLst>
                              <p:cond delay="0"/>
                            </p:stCondLst>
                            <p:childTnLst>
                              <p:par>
                                <p:cTn id="36" presetID="26" presetClass="emph" presetSubtype="0" fill="hold" grpId="8" nodeType="afterEffect">
                                  <p:stCondLst>
                                    <p:cond delay="0"/>
                                  </p:stCondLst>
                                  <p:childTnLst>
                                    <p:animEffect transition="out" filter="fade">
                                      <p:cBhvr>
                                        <p:cTn id="37" dur="1000" fill="hold" tmFilter="0, 0; .2, .5; .8, .5; 1, 0"/>
                                        <p:tgtEl>
                                          <p:spTgt spid="303"/>
                                        </p:tgtEl>
                                      </p:cBhvr>
                                    </p:animEffect>
                                    <p:animScale>
                                      <p:cBhvr>
                                        <p:cTn id="38" dur="500" autoRev="1" fill="hold"/>
                                        <p:tgtEl>
                                          <p:spTgt spid="303"/>
                                        </p:tgtEl>
                                      </p:cBhvr>
                                      <p:by x="105000" y="105000"/>
                                    </p:animScale>
                                  </p:childTnLst>
                                </p:cTn>
                              </p:par>
                            </p:childTnLst>
                          </p:cTn>
                        </p:par>
                        <p:par>
                          <p:cTn id="39" fill="hold">
                            <p:stCondLst>
                              <p:cond delay="1000"/>
                            </p:stCondLst>
                            <p:childTnLst>
                              <p:par>
                                <p:cTn id="40" presetID="23" presetClass="entr" presetSubtype="32" fill="hold" grpId="9" nodeType="afterEffect">
                                  <p:stCondLst>
                                    <p:cond delay="0"/>
                                  </p:stCondLst>
                                  <p:iterate>
                                    <p:tmAbs val="0"/>
                                  </p:iterate>
                                  <p:childTnLst>
                                    <p:set>
                                      <p:cBhvr>
                                        <p:cTn id="41" fill="hold"/>
                                        <p:tgtEl>
                                          <p:spTgt spid="300"/>
                                        </p:tgtEl>
                                        <p:attrNameLst>
                                          <p:attrName>style.visibility</p:attrName>
                                        </p:attrNameLst>
                                      </p:cBhvr>
                                      <p:to>
                                        <p:strVal val="visible"/>
                                      </p:to>
                                    </p:set>
                                    <p:anim calcmode="lin" valueType="num">
                                      <p:cBhvr>
                                        <p:cTn id="42" dur="1000" fill="hold"/>
                                        <p:tgtEl>
                                          <p:spTgt spid="300"/>
                                        </p:tgtEl>
                                        <p:attrNameLst>
                                          <p:attrName>ppt_w</p:attrName>
                                        </p:attrNameLst>
                                      </p:cBhvr>
                                      <p:tavLst>
                                        <p:tav tm="0">
                                          <p:val>
                                            <p:strVal val="4*#ppt_w"/>
                                          </p:val>
                                        </p:tav>
                                        <p:tav tm="100000">
                                          <p:val>
                                            <p:strVal val="#ppt_w"/>
                                          </p:val>
                                        </p:tav>
                                      </p:tavLst>
                                    </p:anim>
                                    <p:anim calcmode="lin" valueType="num">
                                      <p:cBhvr>
                                        <p:cTn id="43" dur="1000" fill="hold"/>
                                        <p:tgtEl>
                                          <p:spTgt spid="30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6" animBg="1" advAuto="0"/>
      <p:bldP spid="300" grpId="9" animBg="1" advAuto="0"/>
      <p:bldP spid="301" grpId="3" animBg="1" advAuto="0"/>
      <p:bldP spid="302" grpId="4" animBg="1" advAuto="0"/>
      <p:bldP spid="302" grpId="5" animBg="1" advAuto="0"/>
      <p:bldP spid="303" grpId="7" animBg="1" advAuto="0"/>
      <p:bldP spid="303" grpId="8" animBg="1" advAuto="0"/>
      <p:bldP spid="310" grpId="1" animBg="1" advAuto="0"/>
      <p:bldP spid="310" grpId="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Demo: upperCase()"/>
          <p:cNvSpPr/>
          <p:nvPr/>
        </p:nvSpPr>
        <p:spPr>
          <a:xfrm>
            <a:off x="3325622" y="6659501"/>
            <a:ext cx="6353557" cy="10065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i="1">
                <a:latin typeface="Helvetica Neue"/>
                <a:ea typeface="Helvetica Neue"/>
                <a:cs typeface="Helvetica Neue"/>
                <a:sym typeface="Helvetica Neue"/>
              </a:defRPr>
            </a:lvl1pPr>
          </a:lstStyle>
          <a:p>
            <a:r>
              <a:t>Demo: upperCase()</a:t>
            </a:r>
          </a:p>
        </p:txBody>
      </p:sp>
      <p:sp>
        <p:nvSpPr>
          <p:cNvPr id="317" name="Slide Number"/>
          <p:cNvSpPr>
            <a:spLocks noGrp="1"/>
          </p:cNvSpPr>
          <p:nvPr>
            <p:ph type="sldNum" sz="quarter" idx="2"/>
          </p:nvPr>
        </p:nvSpPr>
        <p:spPr>
          <a:xfrm>
            <a:off x="6346106" y="8028658"/>
            <a:ext cx="312588" cy="465558"/>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11</a:t>
            </a:fld>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319" name="Concepts: Persistent Pub/Sub Semantics"/>
          <p:cNvSpPr/>
          <p:nvPr/>
        </p:nvSpPr>
        <p:spPr>
          <a:xfrm>
            <a:off x="956447" y="-168209"/>
            <a:ext cx="11091905" cy="22570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7000">
                <a:latin typeface="Helvetica Neue UltraLight"/>
                <a:ea typeface="Helvetica Neue UltraLight"/>
                <a:cs typeface="Helvetica Neue UltraLight"/>
                <a:sym typeface="Helvetica Neue UltraLight"/>
              </a:defRPr>
            </a:lvl1pPr>
          </a:lstStyle>
          <a:p>
            <a:r>
              <a:rPr dirty="0"/>
              <a:t>Concepts: Persistent Pub/Sub </a:t>
            </a:r>
            <a:endParaRPr lang="en-US" dirty="0" smtClean="0"/>
          </a:p>
          <a:p>
            <a:r>
              <a:rPr dirty="0" smtClean="0"/>
              <a:t>Semantics</a:t>
            </a:r>
            <a:endParaRPr dirty="0"/>
          </a:p>
        </p:txBody>
      </p:sp>
      <p:sp>
        <p:nvSpPr>
          <p:cNvPr id="320" name="Primitives for streaming and event-driven data processing"/>
          <p:cNvSpPr/>
          <p:nvPr/>
        </p:nvSpPr>
        <p:spPr>
          <a:xfrm>
            <a:off x="1119674" y="7778663"/>
            <a:ext cx="10765452" cy="148758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500" i="1">
                <a:latin typeface="Helvetica Neue"/>
                <a:ea typeface="Helvetica Neue"/>
                <a:cs typeface="Helvetica Neue"/>
                <a:sym typeface="Helvetica Neue"/>
              </a:defRPr>
            </a:lvl1pPr>
          </a:lstStyle>
          <a:p>
            <a:r>
              <a:rPr dirty="0"/>
              <a:t>Primitives for streaming and event-driven </a:t>
            </a:r>
            <a:endParaRPr lang="en-US" dirty="0" smtClean="0"/>
          </a:p>
          <a:p>
            <a:r>
              <a:rPr dirty="0" smtClean="0"/>
              <a:t>data </a:t>
            </a:r>
            <a:r>
              <a:rPr dirty="0"/>
              <a:t>processing</a:t>
            </a:r>
          </a:p>
        </p:txBody>
      </p:sp>
      <p:sp>
        <p:nvSpPr>
          <p:cNvPr id="321"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12</a:t>
            </a:fld>
            <a:endParaRPr/>
          </a:p>
        </p:txBody>
      </p:sp>
      <p:pic>
        <p:nvPicPr>
          <p:cNvPr id="322" name="1.png" descr="1.png"/>
          <p:cNvPicPr>
            <a:picLocks noChangeAspect="1"/>
          </p:cNvPicPr>
          <p:nvPr/>
        </p:nvPicPr>
        <p:blipFill>
          <a:blip r:embed="rId3">
            <a:extLst/>
          </a:blip>
          <a:stretch>
            <a:fillRect/>
          </a:stretch>
        </p:blipFill>
        <p:spPr>
          <a:xfrm>
            <a:off x="3994916" y="2304093"/>
            <a:ext cx="5014968" cy="5145414"/>
          </a:xfrm>
          <a:prstGeom prst="rect">
            <a:avLst/>
          </a:prstGeom>
          <a:ln w="12700">
            <a:solidFill>
              <a:srgbClr val="FFFFFF"/>
            </a:solidFill>
            <a:miter lim="400000"/>
          </a:ln>
        </p:spPr>
      </p:pic>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326" name="Concepts: Consumer Groups"/>
          <p:cNvSpPr/>
          <p:nvPr/>
        </p:nvSpPr>
        <p:spPr>
          <a:xfrm>
            <a:off x="1118806" y="400802"/>
            <a:ext cx="10767188" cy="11190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7000">
                <a:latin typeface="Helvetica Neue UltraLight"/>
                <a:ea typeface="Helvetica Neue UltraLight"/>
                <a:cs typeface="Helvetica Neue UltraLight"/>
                <a:sym typeface="Helvetica Neue UltraLight"/>
              </a:defRPr>
            </a:lvl1pPr>
          </a:lstStyle>
          <a:p>
            <a:r>
              <a:t>Concepts: Consumer Groups</a:t>
            </a:r>
          </a:p>
        </p:txBody>
      </p:sp>
      <p:sp>
        <p:nvSpPr>
          <p:cNvPr id="327" name="Groups of competing…"/>
          <p:cNvSpPr/>
          <p:nvPr/>
        </p:nvSpPr>
        <p:spPr>
          <a:xfrm>
            <a:off x="7531354" y="3580832"/>
            <a:ext cx="4916030" cy="351459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500" i="1">
                <a:latin typeface="Helvetica Neue"/>
                <a:ea typeface="Helvetica Neue"/>
                <a:cs typeface="Helvetica Neue"/>
                <a:sym typeface="Helvetica Neue"/>
              </a:defRPr>
            </a:pPr>
            <a:r>
              <a:t>Groups of competing </a:t>
            </a:r>
          </a:p>
          <a:p>
            <a:pPr algn="l">
              <a:defRPr sz="4500" i="1">
                <a:latin typeface="Helvetica Neue"/>
                <a:ea typeface="Helvetica Neue"/>
                <a:cs typeface="Helvetica Neue"/>
                <a:sym typeface="Helvetica Neue"/>
              </a:defRPr>
            </a:pPr>
            <a:r>
              <a:t>consumers within </a:t>
            </a:r>
          </a:p>
          <a:p>
            <a:pPr algn="l">
              <a:defRPr sz="4500" i="1">
                <a:latin typeface="Helvetica Neue"/>
                <a:ea typeface="Helvetica Neue"/>
                <a:cs typeface="Helvetica Neue"/>
                <a:sym typeface="Helvetica Neue"/>
              </a:defRPr>
            </a:pPr>
            <a:r>
              <a:t>the pub-sub </a:t>
            </a:r>
          </a:p>
          <a:p>
            <a:pPr algn="l">
              <a:defRPr sz="4500" i="1">
                <a:latin typeface="Helvetica Neue"/>
                <a:ea typeface="Helvetica Neue"/>
                <a:cs typeface="Helvetica Neue"/>
                <a:sym typeface="Helvetica Neue"/>
              </a:defRPr>
            </a:pPr>
            <a:r>
              <a:t>destination</a:t>
            </a:r>
          </a:p>
        </p:txBody>
      </p:sp>
      <p:pic>
        <p:nvPicPr>
          <p:cNvPr id="328" name="3.png" descr="3.png"/>
          <p:cNvPicPr>
            <a:picLocks noChangeAspect="1"/>
          </p:cNvPicPr>
          <p:nvPr/>
        </p:nvPicPr>
        <p:blipFill>
          <a:blip r:embed="rId3">
            <a:extLst/>
          </a:blip>
          <a:stretch>
            <a:fillRect/>
          </a:stretch>
        </p:blipFill>
        <p:spPr>
          <a:xfrm>
            <a:off x="595702" y="3693481"/>
            <a:ext cx="6197601" cy="3289301"/>
          </a:xfrm>
          <a:prstGeom prst="rect">
            <a:avLst/>
          </a:prstGeom>
          <a:ln w="12700">
            <a:solidFill>
              <a:srgbClr val="FFFFFF"/>
            </a:solidFill>
            <a:miter lim="400000"/>
          </a:ln>
        </p:spPr>
      </p:pic>
      <p:sp>
        <p:nvSpPr>
          <p:cNvPr id="329"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13</a:t>
            </a:fld>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333" name="Concepts: Partitioning"/>
          <p:cNvSpPr/>
          <p:nvPr/>
        </p:nvSpPr>
        <p:spPr>
          <a:xfrm>
            <a:off x="2566987" y="400802"/>
            <a:ext cx="7870826" cy="11190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7000">
                <a:latin typeface="Helvetica Neue UltraLight"/>
                <a:ea typeface="Helvetica Neue UltraLight"/>
                <a:cs typeface="Helvetica Neue UltraLight"/>
                <a:sym typeface="Helvetica Neue UltraLight"/>
              </a:defRPr>
            </a:lvl1pPr>
          </a:lstStyle>
          <a:p>
            <a:r>
              <a:t>Concepts: Partitioning</a:t>
            </a:r>
          </a:p>
        </p:txBody>
      </p:sp>
      <p:sp>
        <p:nvSpPr>
          <p:cNvPr id="334" name="Primitives for stateful stream processing"/>
          <p:cNvSpPr/>
          <p:nvPr/>
        </p:nvSpPr>
        <p:spPr>
          <a:xfrm>
            <a:off x="181375" y="4249800"/>
            <a:ext cx="4916030" cy="2143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r">
              <a:defRPr sz="4500" i="1">
                <a:latin typeface="Helvetica Neue"/>
                <a:ea typeface="Helvetica Neue"/>
                <a:cs typeface="Helvetica Neue"/>
                <a:sym typeface="Helvetica Neue"/>
              </a:defRPr>
            </a:lvl1pPr>
          </a:lstStyle>
          <a:p>
            <a:r>
              <a:t>Primitives for stateful stream processing</a:t>
            </a:r>
          </a:p>
        </p:txBody>
      </p:sp>
      <p:pic>
        <p:nvPicPr>
          <p:cNvPr id="335" name="4.png" descr="4.png"/>
          <p:cNvPicPr>
            <a:picLocks noChangeAspect="1"/>
          </p:cNvPicPr>
          <p:nvPr/>
        </p:nvPicPr>
        <p:blipFill>
          <a:blip r:embed="rId3">
            <a:extLst/>
          </a:blip>
          <a:stretch>
            <a:fillRect/>
          </a:stretch>
        </p:blipFill>
        <p:spPr>
          <a:xfrm>
            <a:off x="5716121" y="3670300"/>
            <a:ext cx="6223001" cy="3302000"/>
          </a:xfrm>
          <a:prstGeom prst="rect">
            <a:avLst/>
          </a:prstGeom>
          <a:ln w="12700">
            <a:solidFill>
              <a:srgbClr val="FFFFFF"/>
            </a:solidFill>
            <a:miter lim="400000"/>
          </a:ln>
        </p:spPr>
      </p:pic>
      <p:sp>
        <p:nvSpPr>
          <p:cNvPr id="336"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14</a:t>
            </a:fld>
            <a:endParaRPr/>
          </a:p>
        </p:txBody>
      </p:sp>
    </p:spTree>
  </p:cSld>
  <p:clrMapOvr>
    <a:masterClrMapping/>
  </p:clrMapOvr>
  <p:transition xmlns:p14="http://schemas.microsoft.com/office/powerpoint/2010/mai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 name="Demo: Partitions &amp; Consumer Groups"/>
          <p:cNvSpPr/>
          <p:nvPr/>
        </p:nvSpPr>
        <p:spPr>
          <a:xfrm>
            <a:off x="462026" y="6659501"/>
            <a:ext cx="12080749" cy="100659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000" i="1">
                <a:latin typeface="Helvetica Neue"/>
                <a:ea typeface="Helvetica Neue"/>
                <a:cs typeface="Helvetica Neue"/>
                <a:sym typeface="Helvetica Neue"/>
              </a:defRPr>
            </a:lvl1pPr>
          </a:lstStyle>
          <a:p>
            <a:r>
              <a:t>Demo: Partitions &amp; Consumer Groups</a:t>
            </a:r>
          </a:p>
        </p:txBody>
      </p:sp>
      <p:sp>
        <p:nvSpPr>
          <p:cNvPr id="341"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15</a:t>
            </a:fld>
            <a:endParaRPr/>
          </a:p>
        </p:txBody>
      </p:sp>
    </p:spTree>
  </p:cSld>
  <p:clrMapOvr>
    <a:masterClrMapping/>
  </p:clrMapOvr>
  <p:transition xmlns:p14="http://schemas.microsoft.com/office/powerpoint/2010/main" spd="slow"/>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343" name="Binder Abstraction"/>
          <p:cNvSpPr/>
          <p:nvPr/>
        </p:nvSpPr>
        <p:spPr>
          <a:xfrm>
            <a:off x="3217735" y="400802"/>
            <a:ext cx="6569330" cy="11190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7000">
                <a:latin typeface="Helvetica Neue UltraLight"/>
                <a:ea typeface="Helvetica Neue UltraLight"/>
                <a:cs typeface="Helvetica Neue UltraLight"/>
                <a:sym typeface="Helvetica Neue UltraLight"/>
              </a:defRPr>
            </a:lvl1pPr>
          </a:lstStyle>
          <a:p>
            <a:r>
              <a:t>Binder Abstraction</a:t>
            </a:r>
          </a:p>
        </p:txBody>
      </p:sp>
      <p:grpSp>
        <p:nvGrpSpPr>
          <p:cNvPr id="347" name="Group"/>
          <p:cNvGrpSpPr/>
          <p:nvPr/>
        </p:nvGrpSpPr>
        <p:grpSpPr>
          <a:xfrm>
            <a:off x="9144513" y="2141389"/>
            <a:ext cx="2402863" cy="5597823"/>
            <a:chOff x="398122" y="68008"/>
            <a:chExt cx="2402862" cy="5597822"/>
          </a:xfrm>
        </p:grpSpPr>
        <p:sp>
          <p:nvSpPr>
            <p:cNvPr id="344" name="Production"/>
            <p:cNvSpPr/>
            <p:nvPr/>
          </p:nvSpPr>
          <p:spPr>
            <a:xfrm>
              <a:off x="425577" y="68008"/>
              <a:ext cx="2375409" cy="70916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defTabSz="825500">
                <a:defRPr sz="4000">
                  <a:latin typeface="Helvetica Neue Thin"/>
                  <a:ea typeface="Helvetica Neue Thin"/>
                  <a:cs typeface="Helvetica Neue Thin"/>
                  <a:sym typeface="Helvetica Neue Thin"/>
                </a:defRPr>
              </a:lvl1pPr>
            </a:lstStyle>
            <a:p>
              <a:r>
                <a:t>Production</a:t>
              </a:r>
            </a:p>
          </p:txBody>
        </p:sp>
        <p:pic>
          <p:nvPicPr>
            <p:cNvPr id="345" name="pasted-image.png" descr="pasted-image.png"/>
            <p:cNvPicPr>
              <a:picLocks noChangeAspect="1"/>
            </p:cNvPicPr>
            <p:nvPr/>
          </p:nvPicPr>
          <p:blipFill>
            <a:blip r:embed="rId3">
              <a:extLst/>
            </a:blip>
            <a:stretch>
              <a:fillRect/>
            </a:stretch>
          </p:blipFill>
          <p:spPr>
            <a:xfrm>
              <a:off x="398122" y="1041215"/>
              <a:ext cx="2144441" cy="2144441"/>
            </a:xfrm>
            <a:prstGeom prst="rect">
              <a:avLst/>
            </a:prstGeom>
            <a:ln w="12700" cap="flat">
              <a:noFill/>
              <a:miter lim="400000"/>
            </a:ln>
            <a:effectLst/>
          </p:spPr>
        </p:pic>
        <p:pic>
          <p:nvPicPr>
            <p:cNvPr id="346" name="pasted-image.png" descr="pasted-image.png"/>
            <p:cNvPicPr>
              <a:picLocks noChangeAspect="1"/>
            </p:cNvPicPr>
            <p:nvPr/>
          </p:nvPicPr>
          <p:blipFill>
            <a:blip r:embed="rId4">
              <a:extLst/>
            </a:blip>
            <a:stretch>
              <a:fillRect/>
            </a:stretch>
          </p:blipFill>
          <p:spPr>
            <a:xfrm>
              <a:off x="398122" y="3521390"/>
              <a:ext cx="2144441" cy="2144441"/>
            </a:xfrm>
            <a:prstGeom prst="rect">
              <a:avLst/>
            </a:prstGeom>
            <a:ln w="12700" cap="flat">
              <a:noFill/>
              <a:miter lim="400000"/>
            </a:ln>
            <a:effectLst/>
          </p:spPr>
        </p:pic>
      </p:grpSp>
      <p:sp>
        <p:nvSpPr>
          <p:cNvPr id="348" name="Experimental"/>
          <p:cNvSpPr/>
          <p:nvPr/>
        </p:nvSpPr>
        <p:spPr>
          <a:xfrm>
            <a:off x="5158867" y="2121917"/>
            <a:ext cx="2799589"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r" defTabSz="825500">
              <a:defRPr sz="4000">
                <a:latin typeface="Helvetica Neue Thin"/>
                <a:ea typeface="Helvetica Neue Thin"/>
                <a:cs typeface="Helvetica Neue Thin"/>
                <a:sym typeface="Helvetica Neue Thin"/>
              </a:defRPr>
            </a:lvl1pPr>
          </a:lstStyle>
          <a:p>
            <a:r>
              <a:t>Experimental</a:t>
            </a:r>
          </a:p>
        </p:txBody>
      </p:sp>
      <p:grpSp>
        <p:nvGrpSpPr>
          <p:cNvPr id="353" name="Group"/>
          <p:cNvGrpSpPr/>
          <p:nvPr/>
        </p:nvGrpSpPr>
        <p:grpSpPr>
          <a:xfrm>
            <a:off x="5138032" y="3140369"/>
            <a:ext cx="2550936" cy="5665831"/>
            <a:chOff x="0" y="0"/>
            <a:chExt cx="2550935" cy="5665830"/>
          </a:xfrm>
        </p:grpSpPr>
        <p:pic>
          <p:nvPicPr>
            <p:cNvPr id="349" name="pasted-image.png" descr="pasted-image.png"/>
            <p:cNvPicPr>
              <a:picLocks noChangeAspect="1"/>
            </p:cNvPicPr>
            <p:nvPr/>
          </p:nvPicPr>
          <p:blipFill>
            <a:blip r:embed="rId5">
              <a:extLst/>
            </a:blip>
            <a:stretch>
              <a:fillRect/>
            </a:stretch>
          </p:blipFill>
          <p:spPr>
            <a:xfrm>
              <a:off x="0" y="2762202"/>
              <a:ext cx="2550936" cy="1170430"/>
            </a:xfrm>
            <a:prstGeom prst="rect">
              <a:avLst/>
            </a:prstGeom>
            <a:ln w="12700" cap="flat">
              <a:noFill/>
              <a:miter lim="400000"/>
            </a:ln>
            <a:effectLst/>
          </p:spPr>
        </p:pic>
        <p:pic>
          <p:nvPicPr>
            <p:cNvPr id="350" name="pasted-image.png" descr="pasted-image.png"/>
            <p:cNvPicPr>
              <a:picLocks noChangeAspect="1"/>
            </p:cNvPicPr>
            <p:nvPr/>
          </p:nvPicPr>
          <p:blipFill>
            <a:blip r:embed="rId6">
              <a:extLst/>
            </a:blip>
            <a:stretch>
              <a:fillRect/>
            </a:stretch>
          </p:blipFill>
          <p:spPr>
            <a:xfrm>
              <a:off x="36422" y="1880859"/>
              <a:ext cx="2478091" cy="733164"/>
            </a:xfrm>
            <a:prstGeom prst="rect">
              <a:avLst/>
            </a:prstGeom>
            <a:ln w="12700" cap="flat">
              <a:noFill/>
              <a:miter lim="400000"/>
            </a:ln>
            <a:effectLst/>
          </p:spPr>
        </p:pic>
        <p:pic>
          <p:nvPicPr>
            <p:cNvPr id="351" name="pasted-image.png" descr="pasted-image.png"/>
            <p:cNvPicPr>
              <a:picLocks noChangeAspect="1"/>
            </p:cNvPicPr>
            <p:nvPr/>
          </p:nvPicPr>
          <p:blipFill>
            <a:blip r:embed="rId7">
              <a:extLst/>
            </a:blip>
            <a:srcRect/>
            <a:stretch>
              <a:fillRect/>
            </a:stretch>
          </p:blipFill>
          <p:spPr>
            <a:xfrm>
              <a:off x="471754" y="3805608"/>
              <a:ext cx="1860223" cy="1860223"/>
            </a:xfrm>
            <a:prstGeom prst="rect">
              <a:avLst/>
            </a:prstGeom>
            <a:ln w="12700" cap="flat">
              <a:noFill/>
              <a:miter lim="400000"/>
            </a:ln>
            <a:effectLst/>
          </p:spPr>
        </p:pic>
        <p:pic>
          <p:nvPicPr>
            <p:cNvPr id="352" name="pasted-image.png" descr="pasted-image.png"/>
            <p:cNvPicPr>
              <a:picLocks noChangeAspect="1"/>
            </p:cNvPicPr>
            <p:nvPr/>
          </p:nvPicPr>
          <p:blipFill>
            <a:blip r:embed="rId8">
              <a:extLst/>
            </a:blip>
            <a:stretch>
              <a:fillRect/>
            </a:stretch>
          </p:blipFill>
          <p:spPr>
            <a:xfrm>
              <a:off x="621169" y="0"/>
              <a:ext cx="1561393" cy="1561392"/>
            </a:xfrm>
            <a:prstGeom prst="rect">
              <a:avLst/>
            </a:prstGeom>
            <a:ln w="12700" cap="flat">
              <a:noFill/>
              <a:miter lim="400000"/>
            </a:ln>
            <a:effectLst/>
          </p:spPr>
        </p:pic>
      </p:grpSp>
      <p:grpSp>
        <p:nvGrpSpPr>
          <p:cNvPr id="358" name="Group"/>
          <p:cNvGrpSpPr/>
          <p:nvPr/>
        </p:nvGrpSpPr>
        <p:grpSpPr>
          <a:xfrm>
            <a:off x="1161288" y="2121917"/>
            <a:ext cx="2909825" cy="2802019"/>
            <a:chOff x="0" y="0"/>
            <a:chExt cx="2909823" cy="2802017"/>
          </a:xfrm>
        </p:grpSpPr>
        <p:sp>
          <p:nvSpPr>
            <p:cNvPr id="354" name="Development"/>
            <p:cNvSpPr/>
            <p:nvPr/>
          </p:nvSpPr>
          <p:spPr>
            <a:xfrm>
              <a:off x="0" y="-1"/>
              <a:ext cx="2909825" cy="70916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defTabSz="825500">
                <a:defRPr sz="4000">
                  <a:latin typeface="Helvetica Neue Thin"/>
                  <a:ea typeface="Helvetica Neue Thin"/>
                  <a:cs typeface="Helvetica Neue Thin"/>
                  <a:sym typeface="Helvetica Neue Thin"/>
                </a:defRPr>
              </a:lvl1pPr>
            </a:lstStyle>
            <a:p>
              <a:r>
                <a:t>Development</a:t>
              </a:r>
            </a:p>
          </p:txBody>
        </p:sp>
        <p:grpSp>
          <p:nvGrpSpPr>
            <p:cNvPr id="357" name="Group"/>
            <p:cNvGrpSpPr/>
            <p:nvPr/>
          </p:nvGrpSpPr>
          <p:grpSpPr>
            <a:xfrm>
              <a:off x="658748" y="948406"/>
              <a:ext cx="1592327" cy="1853612"/>
              <a:chOff x="0" y="0"/>
              <a:chExt cx="1592325" cy="1853611"/>
            </a:xfrm>
          </p:grpSpPr>
          <p:pic>
            <p:nvPicPr>
              <p:cNvPr id="355" name="1482982834_laboratory.png" descr="1482982834_laboratory.png"/>
              <p:cNvPicPr>
                <a:picLocks noChangeAspect="1"/>
              </p:cNvPicPr>
              <p:nvPr/>
            </p:nvPicPr>
            <p:blipFill>
              <a:blip r:embed="rId9">
                <a:extLst/>
              </a:blip>
              <a:stretch>
                <a:fillRect/>
              </a:stretch>
            </p:blipFill>
            <p:spPr>
              <a:xfrm>
                <a:off x="27490" y="0"/>
                <a:ext cx="1537346" cy="1537345"/>
              </a:xfrm>
              <a:prstGeom prst="rect">
                <a:avLst/>
              </a:prstGeom>
              <a:ln w="12700" cap="flat">
                <a:noFill/>
                <a:miter lim="400000"/>
              </a:ln>
              <a:effectLst/>
            </p:spPr>
          </p:pic>
          <p:sp>
            <p:nvSpPr>
              <p:cNvPr id="356" name="TEST BINDER"/>
              <p:cNvSpPr/>
              <p:nvPr/>
            </p:nvSpPr>
            <p:spPr>
              <a:xfrm>
                <a:off x="0" y="1454579"/>
                <a:ext cx="1592327" cy="3990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r" defTabSz="825500">
                  <a:defRPr sz="2000">
                    <a:latin typeface="Helvetica Neue Thin"/>
                    <a:ea typeface="Helvetica Neue Thin"/>
                    <a:cs typeface="Helvetica Neue Thin"/>
                    <a:sym typeface="Helvetica Neue Thin"/>
                  </a:defRPr>
                </a:lvl1pPr>
              </a:lstStyle>
              <a:p>
                <a:r>
                  <a:t>TEST BINDER</a:t>
                </a:r>
              </a:p>
            </p:txBody>
          </p:sp>
        </p:grpSp>
      </p:grpSp>
      <p:sp>
        <p:nvSpPr>
          <p:cNvPr id="359"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16</a:t>
            </a:fld>
            <a:endParaRPr/>
          </a:p>
        </p:txBody>
      </p:sp>
      <p:sp>
        <p:nvSpPr>
          <p:cNvPr id="360" name="(only for dev)"/>
          <p:cNvSpPr/>
          <p:nvPr/>
        </p:nvSpPr>
        <p:spPr>
          <a:xfrm>
            <a:off x="1893061" y="4934343"/>
            <a:ext cx="1446277" cy="3990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r" defTabSz="825500">
              <a:defRPr sz="2000">
                <a:latin typeface="Helvetica Neue Thin"/>
                <a:ea typeface="Helvetica Neue Thin"/>
                <a:cs typeface="Helvetica Neue Thin"/>
                <a:sym typeface="Helvetica Neue Thin"/>
              </a:defRPr>
            </a:pPr>
            <a:r>
              <a:t>(</a:t>
            </a:r>
            <a:r>
              <a:rPr i="1">
                <a:latin typeface="Helvetica Neue"/>
                <a:ea typeface="Helvetica Neue"/>
                <a:cs typeface="Helvetica Neue"/>
                <a:sym typeface="Helvetica Neue"/>
              </a:rPr>
              <a:t>only for dev</a:t>
            </a:r>
            <a:r>
              <a:t>)</a:t>
            </a:r>
          </a:p>
        </p:txBody>
      </p:sp>
    </p:spTree>
  </p:cSld>
  <p:clrMapOvr>
    <a:masterClrMapping/>
  </p:clrMapOvr>
  <p:transition xmlns:p14="http://schemas.microsoft.com/office/powerpoint/2010/main" spd="med"/>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pic>
        <p:nvPicPr>
          <p:cNvPr id="364" name="pasted-image.png" descr="pasted-image.png"/>
          <p:cNvPicPr>
            <a:picLocks noChangeAspect="1"/>
          </p:cNvPicPr>
          <p:nvPr/>
        </p:nvPicPr>
        <p:blipFill>
          <a:blip r:embed="rId2">
            <a:extLst/>
          </a:blip>
          <a:stretch>
            <a:fillRect/>
          </a:stretch>
        </p:blipFill>
        <p:spPr>
          <a:xfrm>
            <a:off x="-1" y="3195951"/>
            <a:ext cx="13004801" cy="8935184"/>
          </a:xfrm>
          <a:prstGeom prst="rect">
            <a:avLst/>
          </a:prstGeom>
          <a:ln w="12700">
            <a:miter lim="400000"/>
          </a:ln>
        </p:spPr>
      </p:pic>
      <p:sp>
        <p:nvSpPr>
          <p:cNvPr id="365" name="52 Application Starters &amp; Counting!"/>
          <p:cNvSpPr/>
          <p:nvPr/>
        </p:nvSpPr>
        <p:spPr>
          <a:xfrm>
            <a:off x="120141" y="221231"/>
            <a:ext cx="12764517" cy="147814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defTabSz="825500">
              <a:defRPr sz="7000">
                <a:latin typeface="Helvetica Neue UltraLight"/>
                <a:ea typeface="Helvetica Neue UltraLight"/>
                <a:cs typeface="Helvetica Neue UltraLight"/>
                <a:sym typeface="Helvetica Neue UltraLight"/>
              </a:defRPr>
            </a:pPr>
            <a:r>
              <a:rPr sz="9000" b="1">
                <a:latin typeface="Helvetica Neue"/>
                <a:ea typeface="Helvetica Neue"/>
                <a:cs typeface="Helvetica Neue"/>
                <a:sym typeface="Helvetica Neue"/>
              </a:rPr>
              <a:t>52</a:t>
            </a:r>
            <a:r>
              <a:t> Application Starters &amp; Counting!</a:t>
            </a:r>
          </a:p>
        </p:txBody>
      </p:sp>
      <p:sp>
        <p:nvSpPr>
          <p:cNvPr id="366" name="https://github.com/spring-cloud-stream-app-starters"/>
          <p:cNvSpPr/>
          <p:nvPr/>
        </p:nvSpPr>
        <p:spPr>
          <a:xfrm>
            <a:off x="1135786" y="2034028"/>
            <a:ext cx="1073322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a:defRPr>
            </a:lvl1pPr>
          </a:lstStyle>
          <a:p>
            <a:pPr>
              <a:defRPr u="none"/>
            </a:pPr>
            <a:r>
              <a:rPr u="sng">
                <a:hlinkClick r:id="rId3"/>
              </a:rPr>
              <a:t>https://github.com/spring-cloud-stream-app-starters</a:t>
            </a:r>
          </a:p>
        </p:txBody>
      </p:sp>
      <p:sp>
        <p:nvSpPr>
          <p:cNvPr id="367" name="Slide Number"/>
          <p:cNvSpPr>
            <a:spLocks noGrp="1"/>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fld id="{86CB4B4D-7CA3-9044-876B-883B54F8677D}" type="slidenum">
              <a:t>17</a:t>
            </a:fld>
            <a:endParaRPr/>
          </a:p>
        </p:txBody>
      </p:sp>
    </p:spTree>
  </p:cSld>
  <p:clrMapOvr>
    <a:masterClrMapping/>
  </p:clrMapOvr>
  <p:transition xmlns:p14="http://schemas.microsoft.com/office/powerpoint/2010/main" spd="slow"/>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151" name="Spring Integration"/>
          <p:cNvSpPr/>
          <p:nvPr/>
        </p:nvSpPr>
        <p:spPr>
          <a:xfrm>
            <a:off x="533960" y="6069827"/>
            <a:ext cx="3827435" cy="1270001"/>
          </a:xfrm>
          <a:prstGeom prst="roundRect">
            <a:avLst>
              <a:gd name="adj" fmla="val 15000"/>
            </a:avLst>
          </a:prstGeom>
          <a:blipFill>
            <a:blip r:embed="rId3"/>
          </a:blip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r>
              <a:t>Spring Integration</a:t>
            </a:r>
          </a:p>
        </p:txBody>
      </p:sp>
      <p:sp>
        <p:nvSpPr>
          <p:cNvPr id="152" name="Spring Boot"/>
          <p:cNvSpPr/>
          <p:nvPr/>
        </p:nvSpPr>
        <p:spPr>
          <a:xfrm>
            <a:off x="4588683" y="6069827"/>
            <a:ext cx="3827435" cy="1270001"/>
          </a:xfrm>
          <a:prstGeom prst="roundRect">
            <a:avLst>
              <a:gd name="adj" fmla="val 15000"/>
            </a:avLst>
          </a:prstGeom>
          <a:blipFill>
            <a:blip r:embed="rId3"/>
          </a:blip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r>
              <a:t>Spring Boot</a:t>
            </a:r>
          </a:p>
        </p:txBody>
      </p:sp>
      <p:sp>
        <p:nvSpPr>
          <p:cNvPr id="153" name="Spring Batch"/>
          <p:cNvSpPr/>
          <p:nvPr/>
        </p:nvSpPr>
        <p:spPr>
          <a:xfrm>
            <a:off x="8643404" y="6069827"/>
            <a:ext cx="3827436" cy="1270001"/>
          </a:xfrm>
          <a:prstGeom prst="roundRect">
            <a:avLst>
              <a:gd name="adj" fmla="val 15000"/>
            </a:avLst>
          </a:prstGeom>
          <a:blipFill>
            <a:blip r:embed="rId4">
              <a:alphaModFix amt="50000"/>
            </a:blip>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r>
              <a:t>Spring Batch</a:t>
            </a:r>
          </a:p>
        </p:txBody>
      </p:sp>
      <p:sp>
        <p:nvSpPr>
          <p:cNvPr id="154" name="Spring Cloud Task"/>
          <p:cNvSpPr/>
          <p:nvPr/>
        </p:nvSpPr>
        <p:spPr>
          <a:xfrm>
            <a:off x="6605888" y="4649771"/>
            <a:ext cx="5856932" cy="1239458"/>
          </a:xfrm>
          <a:prstGeom prst="roundRect">
            <a:avLst>
              <a:gd name="adj" fmla="val 15000"/>
            </a:avLst>
          </a:prstGeom>
          <a:blipFill>
            <a:blip r:embed="rId4">
              <a:alphaModFix amt="50000"/>
            </a:blip>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r>
              <a:t>Spring Cloud Task</a:t>
            </a:r>
          </a:p>
        </p:txBody>
      </p:sp>
      <p:sp>
        <p:nvSpPr>
          <p:cNvPr id="155" name="Spring Cloud Stream"/>
          <p:cNvSpPr/>
          <p:nvPr/>
        </p:nvSpPr>
        <p:spPr>
          <a:xfrm>
            <a:off x="541980" y="4649771"/>
            <a:ext cx="5856932" cy="1239458"/>
          </a:xfrm>
          <a:prstGeom prst="roundRect">
            <a:avLst>
              <a:gd name="adj" fmla="val 15000"/>
            </a:avLst>
          </a:prstGeom>
          <a:blipFill>
            <a:blip r:embed="rId3"/>
          </a:blipFill>
          <a:ln w="12700">
            <a:miter lim="400000"/>
          </a:ln>
          <a:effectLst>
            <a:outerShdw blurRad="63500" dist="25400" dir="5400000" rotWithShape="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r>
              <a:t>Spring Cloud Stream</a:t>
            </a:r>
          </a:p>
        </p:txBody>
      </p:sp>
      <p:sp>
        <p:nvSpPr>
          <p:cNvPr id="156" name="Spring Cloud Data Flow"/>
          <p:cNvSpPr/>
          <p:nvPr/>
        </p:nvSpPr>
        <p:spPr>
          <a:xfrm>
            <a:off x="541980" y="2413773"/>
            <a:ext cx="11920840" cy="2055399"/>
          </a:xfrm>
          <a:prstGeom prst="roundRect">
            <a:avLst>
              <a:gd name="adj" fmla="val 9045"/>
            </a:avLst>
          </a:prstGeom>
          <a:blipFill>
            <a:blip r:embed="rId4">
              <a:alphaModFix amt="50000"/>
            </a:blip>
          </a:blipFill>
          <a:ln w="12700">
            <a:miter lim="400000"/>
          </a:ln>
          <a:extLst>
            <a:ext uri="{C572A759-6A51-4108-AA02-DFA0A04FC94B}">
              <ma14:wrappingTextBoxFlag xmlns:ma14="http://schemas.microsoft.com/office/mac/drawingml/2011/main" val="1"/>
            </a:ext>
          </a:extLst>
        </p:spPr>
        <p:txBody>
          <a:bodyPr lIns="50800" tIns="50800" rIns="50800" bIns="50800" anchor="ctr"/>
          <a:lstStyle/>
          <a:p>
            <a:pPr>
              <a:defRPr sz="2600"/>
            </a:pPr>
            <a:endParaRPr/>
          </a:p>
          <a:p>
            <a:pPr>
              <a:defRPr sz="2600"/>
            </a:pPr>
            <a:endParaRPr/>
          </a:p>
          <a:p>
            <a:pPr>
              <a:defRPr sz="2600"/>
            </a:pPr>
            <a:endParaRPr/>
          </a:p>
          <a:p>
            <a:pPr>
              <a:defRPr sz="2600"/>
            </a:pPr>
            <a:r>
              <a:t>Spring Cloud Data Flow</a:t>
            </a:r>
          </a:p>
        </p:txBody>
      </p:sp>
      <p:sp>
        <p:nvSpPr>
          <p:cNvPr id="157" name="DSL/Shell"/>
          <p:cNvSpPr/>
          <p:nvPr/>
        </p:nvSpPr>
        <p:spPr>
          <a:xfrm>
            <a:off x="675561" y="2507160"/>
            <a:ext cx="3827436" cy="1270001"/>
          </a:xfrm>
          <a:prstGeom prst="roundRect">
            <a:avLst>
              <a:gd name="adj" fmla="val 15000"/>
            </a:avLst>
          </a:prstGeom>
          <a:blipFill>
            <a:blip r:embed="rId4">
              <a:alphaModFix amt="25000"/>
            </a:blip>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r>
              <a:t>DSL/Shell</a:t>
            </a:r>
          </a:p>
        </p:txBody>
      </p:sp>
      <p:sp>
        <p:nvSpPr>
          <p:cNvPr id="158" name="REST-API/Dashboard"/>
          <p:cNvSpPr/>
          <p:nvPr/>
        </p:nvSpPr>
        <p:spPr>
          <a:xfrm>
            <a:off x="4588683" y="2507160"/>
            <a:ext cx="3827435" cy="1270001"/>
          </a:xfrm>
          <a:prstGeom prst="roundRect">
            <a:avLst>
              <a:gd name="adj" fmla="val 15000"/>
            </a:avLst>
          </a:prstGeom>
          <a:blipFill>
            <a:blip r:embed="rId4">
              <a:alphaModFix amt="25000"/>
            </a:blip>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r>
              <a:t>REST-API/Dashboard</a:t>
            </a:r>
          </a:p>
        </p:txBody>
      </p:sp>
      <p:sp>
        <p:nvSpPr>
          <p:cNvPr id="159" name="Flo Visual Designer"/>
          <p:cNvSpPr/>
          <p:nvPr/>
        </p:nvSpPr>
        <p:spPr>
          <a:xfrm>
            <a:off x="8501803" y="2507160"/>
            <a:ext cx="3827435" cy="1270001"/>
          </a:xfrm>
          <a:prstGeom prst="roundRect">
            <a:avLst>
              <a:gd name="adj" fmla="val 15000"/>
            </a:avLst>
          </a:prstGeom>
          <a:blipFill>
            <a:blip r:embed="rId4">
              <a:alphaModFix amt="25000"/>
            </a:blip>
          </a:blip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2600"/>
            </a:lvl1pPr>
          </a:lstStyle>
          <a:p>
            <a:r>
              <a:t>Flo Visual Designer</a:t>
            </a:r>
          </a:p>
        </p:txBody>
      </p:sp>
      <p:sp>
        <p:nvSpPr>
          <p:cNvPr id="160" name="Slide Number"/>
          <p:cNvSpPr>
            <a:spLocks noGrp="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2</a:t>
            </a:fld>
            <a:endParaRPr/>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Streaming data architectural blueprint</a:t>
            </a:r>
            <a:endParaRPr lang="en-US" dirty="0"/>
          </a:p>
        </p:txBody>
      </p:sp>
      <p:pic>
        <p:nvPicPr>
          <p:cNvPr id="4" name="Picture 3" descr="Screen Shot 2016-11-18 at 9.48.4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258" y="1349499"/>
            <a:ext cx="10171954" cy="7382517"/>
          </a:xfrm>
          <a:prstGeom prst="rect">
            <a:avLst/>
          </a:prstGeom>
        </p:spPr>
      </p:pic>
    </p:spTree>
    <p:extLst>
      <p:ext uri="{BB962C8B-B14F-4D97-AF65-F5344CB8AC3E}">
        <p14:creationId xmlns:p14="http://schemas.microsoft.com/office/powerpoint/2010/main" val="8768444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Streaming data architectural blueprint</a:t>
            </a:r>
            <a:endParaRPr lang="en-US" dirty="0"/>
          </a:p>
        </p:txBody>
      </p:sp>
      <p:pic>
        <p:nvPicPr>
          <p:cNvPr id="4" name="Picture 3" descr="Screen Shot 2016-11-18 at 9.48.4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5258" y="1330836"/>
            <a:ext cx="10171954" cy="7382517"/>
          </a:xfrm>
          <a:prstGeom prst="rect">
            <a:avLst/>
          </a:prstGeom>
        </p:spPr>
      </p:pic>
      <p:sp>
        <p:nvSpPr>
          <p:cNvPr id="2" name="TextBox 1"/>
          <p:cNvSpPr txBox="1"/>
          <p:nvPr/>
        </p:nvSpPr>
        <p:spPr>
          <a:xfrm>
            <a:off x="2595438" y="4769985"/>
            <a:ext cx="865508" cy="516400"/>
          </a:xfrm>
          <a:prstGeom prst="rect">
            <a:avLst/>
          </a:prstGeom>
          <a:noFill/>
          <a:ln>
            <a:solidFill>
              <a:schemeClr val="bg2"/>
            </a:solidFill>
          </a:ln>
        </p:spPr>
        <p:txBody>
          <a:bodyPr vert="horz" wrap="square" lIns="145646" tIns="72823" rIns="145646" bIns="72823" rtlCol="0">
            <a:spAutoFit/>
          </a:bodyPr>
          <a:lstStyle/>
          <a:p>
            <a:pPr algn="ctr"/>
            <a:r>
              <a:rPr lang="en-US" baseline="-25000" dirty="0" err="1">
                <a:solidFill>
                  <a:srgbClr val="FF0000"/>
                </a:solidFill>
              </a:rPr>
              <a:t>s</a:t>
            </a:r>
            <a:r>
              <a:rPr lang="en-US" baseline="-25000" dirty="0" err="1" smtClean="0">
                <a:solidFill>
                  <a:srgbClr val="FF0000"/>
                </a:solidFill>
              </a:rPr>
              <a:t>rc</a:t>
            </a:r>
            <a:endParaRPr lang="en-US" baseline="-25000" dirty="0" smtClean="0">
              <a:solidFill>
                <a:srgbClr val="FF0000"/>
              </a:solidFill>
            </a:endParaRPr>
          </a:p>
        </p:txBody>
      </p:sp>
      <p:sp>
        <p:nvSpPr>
          <p:cNvPr id="5" name="TextBox 4"/>
          <p:cNvSpPr txBox="1"/>
          <p:nvPr/>
        </p:nvSpPr>
        <p:spPr>
          <a:xfrm>
            <a:off x="3750107" y="5276492"/>
            <a:ext cx="1679432" cy="516400"/>
          </a:xfrm>
          <a:prstGeom prst="rect">
            <a:avLst/>
          </a:prstGeom>
          <a:noFill/>
          <a:ln>
            <a:solidFill>
              <a:schemeClr val="bg2"/>
            </a:solidFill>
          </a:ln>
        </p:spPr>
        <p:txBody>
          <a:bodyPr vert="horz" wrap="none" lIns="145646" tIns="72823" rIns="145646" bIns="72823" rtlCol="0">
            <a:spAutoFit/>
          </a:bodyPr>
          <a:lstStyle/>
          <a:p>
            <a:pPr algn="ctr"/>
            <a:r>
              <a:rPr lang="en-US" baseline="-25000" dirty="0" smtClean="0">
                <a:solidFill>
                  <a:srgbClr val="FF0000"/>
                </a:solidFill>
              </a:rPr>
              <a:t>processor</a:t>
            </a:r>
          </a:p>
        </p:txBody>
      </p:sp>
      <p:sp>
        <p:nvSpPr>
          <p:cNvPr id="6" name="TextBox 5"/>
          <p:cNvSpPr txBox="1"/>
          <p:nvPr/>
        </p:nvSpPr>
        <p:spPr>
          <a:xfrm>
            <a:off x="6575456" y="5121109"/>
            <a:ext cx="2245901" cy="516400"/>
          </a:xfrm>
          <a:prstGeom prst="rect">
            <a:avLst/>
          </a:prstGeom>
          <a:noFill/>
          <a:ln>
            <a:solidFill>
              <a:schemeClr val="bg2"/>
            </a:solidFill>
          </a:ln>
        </p:spPr>
        <p:txBody>
          <a:bodyPr vert="horz" wrap="square" lIns="145646" tIns="72823" rIns="145646" bIns="72823" rtlCol="0">
            <a:spAutoFit/>
          </a:bodyPr>
          <a:lstStyle/>
          <a:p>
            <a:pPr algn="ctr"/>
            <a:r>
              <a:rPr lang="en-US" baseline="-25000" dirty="0" smtClean="0">
                <a:solidFill>
                  <a:srgbClr val="FF0000"/>
                </a:solidFill>
              </a:rPr>
              <a:t>sinks</a:t>
            </a:r>
          </a:p>
        </p:txBody>
      </p:sp>
      <p:sp>
        <p:nvSpPr>
          <p:cNvPr id="8" name="TextBox 7"/>
          <p:cNvSpPr txBox="1"/>
          <p:nvPr/>
        </p:nvSpPr>
        <p:spPr>
          <a:xfrm rot="19716326">
            <a:off x="4207913" y="2605931"/>
            <a:ext cx="1542154" cy="885732"/>
          </a:xfrm>
          <a:prstGeom prst="rect">
            <a:avLst/>
          </a:prstGeom>
          <a:noFill/>
        </p:spPr>
        <p:txBody>
          <a:bodyPr wrap="none" lIns="145646" tIns="72823" rIns="145646" bIns="72823" rtlCol="0">
            <a:spAutoFit/>
          </a:bodyPr>
          <a:lstStyle/>
          <a:p>
            <a:pPr algn="ctr"/>
            <a:r>
              <a:rPr lang="en-US" baseline="-25000" dirty="0" err="1">
                <a:solidFill>
                  <a:srgbClr val="FF0000"/>
                </a:solidFill>
              </a:rPr>
              <a:t>r</a:t>
            </a:r>
            <a:r>
              <a:rPr lang="en-US" baseline="-25000" dirty="0" err="1" smtClean="0">
                <a:solidFill>
                  <a:srgbClr val="FF0000"/>
                </a:solidFill>
              </a:rPr>
              <a:t>abbitmq</a:t>
            </a:r>
            <a:endParaRPr lang="en-US" baseline="-25000" dirty="0" smtClean="0">
              <a:solidFill>
                <a:srgbClr val="FF0000"/>
              </a:solidFill>
            </a:endParaRPr>
          </a:p>
          <a:p>
            <a:pPr algn="ctr"/>
            <a:r>
              <a:rPr lang="en-US" baseline="-25000" dirty="0" smtClean="0">
                <a:solidFill>
                  <a:srgbClr val="FF0000"/>
                </a:solidFill>
              </a:rPr>
              <a:t>Kafka</a:t>
            </a:r>
            <a:endParaRPr lang="en-US" baseline="-25000" dirty="0" smtClean="0">
              <a:solidFill>
                <a:srgbClr val="FF0000"/>
              </a:solidFill>
            </a:endParaRPr>
          </a:p>
        </p:txBody>
      </p:sp>
      <p:sp>
        <p:nvSpPr>
          <p:cNvPr id="9" name="TextBox 8"/>
          <p:cNvSpPr txBox="1"/>
          <p:nvPr/>
        </p:nvSpPr>
        <p:spPr>
          <a:xfrm rot="19716326">
            <a:off x="5729475" y="3323107"/>
            <a:ext cx="978007" cy="516400"/>
          </a:xfrm>
          <a:prstGeom prst="rect">
            <a:avLst/>
          </a:prstGeom>
          <a:noFill/>
        </p:spPr>
        <p:txBody>
          <a:bodyPr wrap="none" lIns="145646" tIns="72823" rIns="145646" bIns="72823" rtlCol="0">
            <a:spAutoFit/>
          </a:bodyPr>
          <a:lstStyle/>
          <a:p>
            <a:pPr algn="ctr"/>
            <a:r>
              <a:rPr lang="en-US" baseline="-25000" dirty="0" err="1" smtClean="0">
                <a:solidFill>
                  <a:srgbClr val="FF0000"/>
                </a:solidFill>
              </a:rPr>
              <a:t>redis</a:t>
            </a:r>
            <a:endParaRPr lang="en-US" baseline="-25000" dirty="0" smtClean="0">
              <a:solidFill>
                <a:srgbClr val="FF0000"/>
              </a:solidFill>
            </a:endParaRPr>
          </a:p>
        </p:txBody>
      </p:sp>
      <p:sp>
        <p:nvSpPr>
          <p:cNvPr id="10" name="TextBox 9"/>
          <p:cNvSpPr txBox="1"/>
          <p:nvPr/>
        </p:nvSpPr>
        <p:spPr>
          <a:xfrm rot="19716326">
            <a:off x="6784760" y="2492975"/>
            <a:ext cx="1748068" cy="1624396"/>
          </a:xfrm>
          <a:prstGeom prst="rect">
            <a:avLst/>
          </a:prstGeom>
          <a:noFill/>
        </p:spPr>
        <p:txBody>
          <a:bodyPr wrap="none" lIns="145646" tIns="72823" rIns="145646" bIns="72823" rtlCol="0">
            <a:spAutoFit/>
          </a:bodyPr>
          <a:lstStyle/>
          <a:p>
            <a:pPr algn="ctr"/>
            <a:r>
              <a:rPr lang="en-US" baseline="-25000" dirty="0" err="1">
                <a:solidFill>
                  <a:srgbClr val="FF0000"/>
                </a:solidFill>
              </a:rPr>
              <a:t>g</a:t>
            </a:r>
            <a:r>
              <a:rPr lang="en-US" baseline="-25000" dirty="0" err="1" smtClean="0">
                <a:solidFill>
                  <a:srgbClr val="FF0000"/>
                </a:solidFill>
              </a:rPr>
              <a:t>emfire</a:t>
            </a:r>
            <a:endParaRPr lang="en-US" baseline="-25000" dirty="0" smtClean="0">
              <a:solidFill>
                <a:srgbClr val="FF0000"/>
              </a:solidFill>
            </a:endParaRPr>
          </a:p>
          <a:p>
            <a:pPr algn="ctr"/>
            <a:r>
              <a:rPr lang="en-US" baseline="-25000" dirty="0">
                <a:solidFill>
                  <a:srgbClr val="FF0000"/>
                </a:solidFill>
              </a:rPr>
              <a:t>m</a:t>
            </a:r>
            <a:r>
              <a:rPr lang="en-US" baseline="-25000" dirty="0" smtClean="0">
                <a:solidFill>
                  <a:srgbClr val="FF0000"/>
                </a:solidFill>
              </a:rPr>
              <a:t>ongo</a:t>
            </a:r>
          </a:p>
          <a:p>
            <a:pPr algn="ctr"/>
            <a:r>
              <a:rPr lang="en-US" baseline="-25000" dirty="0" err="1">
                <a:solidFill>
                  <a:srgbClr val="FF0000"/>
                </a:solidFill>
              </a:rPr>
              <a:t>c</a:t>
            </a:r>
            <a:r>
              <a:rPr lang="en-US" baseline="-25000" dirty="0" err="1" smtClean="0">
                <a:solidFill>
                  <a:srgbClr val="FF0000"/>
                </a:solidFill>
              </a:rPr>
              <a:t>assandra</a:t>
            </a:r>
            <a:endParaRPr lang="en-US" baseline="-25000" dirty="0" smtClean="0">
              <a:solidFill>
                <a:srgbClr val="FF0000"/>
              </a:solidFill>
            </a:endParaRPr>
          </a:p>
          <a:p>
            <a:pPr algn="ctr"/>
            <a:r>
              <a:rPr lang="en-US" baseline="-25000" dirty="0" smtClean="0">
                <a:solidFill>
                  <a:srgbClr val="FF0000"/>
                </a:solidFill>
              </a:rPr>
              <a:t>Etc.</a:t>
            </a:r>
          </a:p>
        </p:txBody>
      </p:sp>
      <p:sp>
        <p:nvSpPr>
          <p:cNvPr id="11" name="TextBox 10"/>
          <p:cNvSpPr txBox="1"/>
          <p:nvPr/>
        </p:nvSpPr>
        <p:spPr>
          <a:xfrm rot="19716326">
            <a:off x="3691260" y="6468528"/>
            <a:ext cx="1781914" cy="885732"/>
          </a:xfrm>
          <a:prstGeom prst="rect">
            <a:avLst/>
          </a:prstGeom>
          <a:noFill/>
        </p:spPr>
        <p:txBody>
          <a:bodyPr wrap="none" lIns="145646" tIns="72823" rIns="145646" bIns="72823" rtlCol="0">
            <a:spAutoFit/>
          </a:bodyPr>
          <a:lstStyle/>
          <a:p>
            <a:pPr algn="ctr"/>
            <a:r>
              <a:rPr lang="en-US" baseline="-25000" dirty="0" err="1" smtClean="0">
                <a:solidFill>
                  <a:srgbClr val="FF0000"/>
                </a:solidFill>
              </a:rPr>
              <a:t>hdfs</a:t>
            </a:r>
            <a:endParaRPr lang="en-US" baseline="-25000" dirty="0" smtClean="0">
              <a:solidFill>
                <a:srgbClr val="FF0000"/>
              </a:solidFill>
            </a:endParaRPr>
          </a:p>
          <a:p>
            <a:pPr algn="ctr"/>
            <a:r>
              <a:rPr lang="en-US" baseline="-25000" dirty="0" err="1" smtClean="0">
                <a:solidFill>
                  <a:srgbClr val="FF0000"/>
                </a:solidFill>
              </a:rPr>
              <a:t>greenplum</a:t>
            </a:r>
            <a:endParaRPr lang="en-US" baseline="-25000" dirty="0" smtClean="0">
              <a:solidFill>
                <a:srgbClr val="FF0000"/>
              </a:solidFill>
            </a:endParaRPr>
          </a:p>
        </p:txBody>
      </p:sp>
    </p:spTree>
    <p:extLst>
      <p:ext uri="{BB962C8B-B14F-4D97-AF65-F5344CB8AC3E}">
        <p14:creationId xmlns:p14="http://schemas.microsoft.com/office/powerpoint/2010/main" val="168457128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164" name="Arrow"/>
          <p:cNvSpPr/>
          <p:nvPr/>
        </p:nvSpPr>
        <p:spPr>
          <a:xfrm>
            <a:off x="11188399" y="3553661"/>
            <a:ext cx="1345883" cy="475215"/>
          </a:xfrm>
          <a:prstGeom prst="rightArrow">
            <a:avLst>
              <a:gd name="adj1" fmla="val 32000"/>
              <a:gd name="adj2" fmla="val 105015"/>
            </a:avLst>
          </a:prstGeom>
          <a:gradFill>
            <a:gsLst>
              <a:gs pos="0">
                <a:srgbClr val="189B1A"/>
              </a:gs>
              <a:gs pos="100000">
                <a:srgbClr val="235D0B"/>
              </a:gs>
            </a:gsLst>
            <a:lin ang="5400000"/>
          </a:gradFill>
          <a:ln w="25400">
            <a:solidFill>
              <a:srgbClr val="FFFFFF"/>
            </a:solidFill>
            <a:custDash>
              <a:ds d="200000" sp="200000"/>
            </a:custDash>
            <a:miter lim="400000"/>
          </a:ln>
          <a:effectLst>
            <a:outerShdw blurRad="152400" dist="276429" dir="5400000" rotWithShape="0">
              <a:srgbClr val="000000">
                <a:alpha val="73896"/>
              </a:srgbClr>
            </a:outerShdw>
          </a:effectLst>
        </p:spPr>
        <p:txBody>
          <a:bodyPr lIns="50800" tIns="50800" rIns="50800" bIns="50800" anchor="ctr"/>
          <a:lstStyle/>
          <a:p>
            <a:pPr>
              <a:defRPr sz="2600"/>
            </a:pPr>
            <a:endParaRPr/>
          </a:p>
        </p:txBody>
      </p:sp>
      <p:sp>
        <p:nvSpPr>
          <p:cNvPr id="165" name="Line"/>
          <p:cNvSpPr/>
          <p:nvPr/>
        </p:nvSpPr>
        <p:spPr>
          <a:xfrm flipV="1">
            <a:off x="6441384" y="3692035"/>
            <a:ext cx="1" cy="475215"/>
          </a:xfrm>
          <a:prstGeom prst="line">
            <a:avLst/>
          </a:prstGeom>
          <a:ln w="63500">
            <a:solidFill>
              <a:srgbClr val="FFFFFF"/>
            </a:solidFill>
            <a:miter lim="400000"/>
          </a:ln>
        </p:spPr>
        <p:txBody>
          <a:bodyPr lIns="50800" tIns="50800" rIns="50800" bIns="50800" anchor="ctr"/>
          <a:lstStyle/>
          <a:p>
            <a:pPr>
              <a:defRPr sz="2600"/>
            </a:pPr>
            <a:endParaRPr/>
          </a:p>
        </p:txBody>
      </p:sp>
      <p:sp>
        <p:nvSpPr>
          <p:cNvPr id="166" name="Line"/>
          <p:cNvSpPr/>
          <p:nvPr/>
        </p:nvSpPr>
        <p:spPr>
          <a:xfrm flipV="1">
            <a:off x="11365458" y="3692035"/>
            <a:ext cx="1" cy="475215"/>
          </a:xfrm>
          <a:prstGeom prst="line">
            <a:avLst/>
          </a:prstGeom>
          <a:ln w="63500">
            <a:solidFill>
              <a:srgbClr val="FFFFFF"/>
            </a:solidFill>
            <a:miter lim="400000"/>
          </a:ln>
        </p:spPr>
        <p:txBody>
          <a:bodyPr lIns="50800" tIns="50800" rIns="50800" bIns="50800" anchor="ctr"/>
          <a:lstStyle/>
          <a:p>
            <a:pPr>
              <a:defRPr sz="2600"/>
            </a:pPr>
            <a:endParaRPr/>
          </a:p>
        </p:txBody>
      </p:sp>
      <p:sp>
        <p:nvSpPr>
          <p:cNvPr id="167" name="Line"/>
          <p:cNvSpPr/>
          <p:nvPr/>
        </p:nvSpPr>
        <p:spPr>
          <a:xfrm flipV="1">
            <a:off x="1517311" y="3692035"/>
            <a:ext cx="1" cy="475215"/>
          </a:xfrm>
          <a:prstGeom prst="line">
            <a:avLst/>
          </a:prstGeom>
          <a:ln w="63500">
            <a:solidFill>
              <a:srgbClr val="FFFFFF"/>
            </a:solidFill>
            <a:miter lim="400000"/>
          </a:ln>
        </p:spPr>
        <p:txBody>
          <a:bodyPr lIns="50800" tIns="50800" rIns="50800" bIns="50800" anchor="ctr"/>
          <a:lstStyle/>
          <a:p>
            <a:pPr>
              <a:defRPr sz="2600"/>
            </a:pPr>
            <a:endParaRPr/>
          </a:p>
        </p:txBody>
      </p:sp>
      <p:sp>
        <p:nvSpPr>
          <p:cNvPr id="168" name="Data Insights"/>
          <p:cNvSpPr/>
          <p:nvPr/>
        </p:nvSpPr>
        <p:spPr>
          <a:xfrm>
            <a:off x="4190301" y="388102"/>
            <a:ext cx="4624198" cy="11190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7000">
                <a:latin typeface="Helvetica Neue UltraLight"/>
                <a:ea typeface="Helvetica Neue UltraLight"/>
                <a:cs typeface="Helvetica Neue UltraLight"/>
                <a:sym typeface="Helvetica Neue UltraLight"/>
              </a:defRPr>
            </a:lvl1pPr>
          </a:lstStyle>
          <a:p>
            <a:r>
              <a:t>Data Insights</a:t>
            </a:r>
          </a:p>
        </p:txBody>
      </p:sp>
      <p:sp>
        <p:nvSpPr>
          <p:cNvPr id="169" name="Rounded Rectangle"/>
          <p:cNvSpPr/>
          <p:nvPr/>
        </p:nvSpPr>
        <p:spPr>
          <a:xfrm>
            <a:off x="832652" y="3674734"/>
            <a:ext cx="11217465" cy="182269"/>
          </a:xfrm>
          <a:prstGeom prst="roundRect">
            <a:avLst>
              <a:gd name="adj" fmla="val 50000"/>
            </a:avLst>
          </a:prstGeom>
          <a:gradFill>
            <a:gsLst>
              <a:gs pos="0">
                <a:srgbClr val="189B1A"/>
              </a:gs>
              <a:gs pos="100000">
                <a:srgbClr val="235D0B"/>
              </a:gs>
            </a:gsLst>
            <a:lin ang="5400000"/>
          </a:gradFill>
          <a:ln w="25400">
            <a:solidFill>
              <a:srgbClr val="FFFFFF"/>
            </a:solidFill>
            <a:custDash>
              <a:ds d="200000" sp="200000"/>
            </a:custDash>
            <a:miter lim="400000"/>
          </a:ln>
          <a:effectLst>
            <a:outerShdw blurRad="152400" dist="276429" dir="5400000" rotWithShape="0">
              <a:srgbClr val="000000">
                <a:alpha val="73896"/>
              </a:srgbClr>
            </a:outerShdw>
          </a:effectLst>
        </p:spPr>
        <p:txBody>
          <a:bodyPr lIns="50800" tIns="50800" rIns="50800" bIns="50800" anchor="ctr"/>
          <a:lstStyle/>
          <a:p>
            <a:pPr>
              <a:defRPr sz="2600"/>
            </a:pPr>
            <a:endParaRPr/>
          </a:p>
        </p:txBody>
      </p:sp>
      <p:sp>
        <p:nvSpPr>
          <p:cNvPr id="170" name="s —&gt; hrs"/>
          <p:cNvSpPr/>
          <p:nvPr/>
        </p:nvSpPr>
        <p:spPr>
          <a:xfrm>
            <a:off x="5768443" y="4139838"/>
            <a:ext cx="1345883" cy="473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i="1">
                <a:latin typeface="Helvetica Neue"/>
                <a:ea typeface="Helvetica Neue"/>
                <a:cs typeface="Helvetica Neue"/>
                <a:sym typeface="Helvetica Neue"/>
              </a:defRPr>
            </a:lvl1pPr>
          </a:lstStyle>
          <a:p>
            <a:r>
              <a:t>s —&gt; hrs</a:t>
            </a:r>
          </a:p>
        </p:txBody>
      </p:sp>
      <p:sp>
        <p:nvSpPr>
          <p:cNvPr id="171" name="ms —&gt; s"/>
          <p:cNvSpPr/>
          <p:nvPr/>
        </p:nvSpPr>
        <p:spPr>
          <a:xfrm>
            <a:off x="844528" y="4139838"/>
            <a:ext cx="1345566" cy="473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i="1">
                <a:latin typeface="Helvetica Neue"/>
                <a:ea typeface="Helvetica Neue"/>
                <a:cs typeface="Helvetica Neue"/>
                <a:sym typeface="Helvetica Neue"/>
              </a:defRPr>
            </a:lvl1pPr>
          </a:lstStyle>
          <a:p>
            <a:r>
              <a:t>ms —&gt; s</a:t>
            </a:r>
          </a:p>
        </p:txBody>
      </p:sp>
      <p:sp>
        <p:nvSpPr>
          <p:cNvPr id="172" name="hrs —&gt; wks"/>
          <p:cNvSpPr/>
          <p:nvPr/>
        </p:nvSpPr>
        <p:spPr>
          <a:xfrm>
            <a:off x="10507255" y="4139838"/>
            <a:ext cx="1716406" cy="473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500" i="1">
                <a:latin typeface="Helvetica Neue"/>
                <a:ea typeface="Helvetica Neue"/>
                <a:cs typeface="Helvetica Neue"/>
                <a:sym typeface="Helvetica Neue"/>
              </a:defRPr>
            </a:lvl1pPr>
          </a:lstStyle>
          <a:p>
            <a:r>
              <a:t>hrs —&gt; wks</a:t>
            </a:r>
          </a:p>
        </p:txBody>
      </p:sp>
      <p:sp>
        <p:nvSpPr>
          <p:cNvPr id="173" name="Recommendation…"/>
          <p:cNvSpPr/>
          <p:nvPr/>
        </p:nvSpPr>
        <p:spPr>
          <a:xfrm>
            <a:off x="245565" y="2479006"/>
            <a:ext cx="2543493" cy="854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i="1">
                <a:latin typeface="Helvetica Neue"/>
                <a:ea typeface="Helvetica Neue"/>
                <a:cs typeface="Helvetica Neue"/>
                <a:sym typeface="Helvetica Neue"/>
              </a:defRPr>
            </a:pPr>
            <a:r>
              <a:t>Recommendation</a:t>
            </a:r>
          </a:p>
          <a:p>
            <a:pPr>
              <a:defRPr sz="2500" i="1">
                <a:latin typeface="Helvetica Neue"/>
                <a:ea typeface="Helvetica Neue"/>
                <a:cs typeface="Helvetica Neue"/>
                <a:sym typeface="Helvetica Neue"/>
              </a:defRPr>
            </a:pPr>
            <a:r>
              <a:t>Insights</a:t>
            </a:r>
          </a:p>
        </p:txBody>
      </p:sp>
      <p:sp>
        <p:nvSpPr>
          <p:cNvPr id="174" name="Performance…"/>
          <p:cNvSpPr/>
          <p:nvPr/>
        </p:nvSpPr>
        <p:spPr>
          <a:xfrm>
            <a:off x="5453483" y="2479006"/>
            <a:ext cx="1975803" cy="854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i="1">
                <a:latin typeface="Helvetica Neue"/>
                <a:ea typeface="Helvetica Neue"/>
                <a:cs typeface="Helvetica Neue"/>
                <a:sym typeface="Helvetica Neue"/>
              </a:defRPr>
            </a:pPr>
            <a:r>
              <a:t>Performance </a:t>
            </a:r>
          </a:p>
          <a:p>
            <a:pPr>
              <a:defRPr sz="2500" i="1">
                <a:latin typeface="Helvetica Neue"/>
                <a:ea typeface="Helvetica Neue"/>
                <a:cs typeface="Helvetica Neue"/>
                <a:sym typeface="Helvetica Neue"/>
              </a:defRPr>
            </a:pPr>
            <a:r>
              <a:t>Insights</a:t>
            </a:r>
          </a:p>
        </p:txBody>
      </p:sp>
      <p:sp>
        <p:nvSpPr>
          <p:cNvPr id="175" name="Strategic…"/>
          <p:cNvSpPr/>
          <p:nvPr/>
        </p:nvSpPr>
        <p:spPr>
          <a:xfrm>
            <a:off x="10686960" y="2479006"/>
            <a:ext cx="1356996" cy="854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2500" i="1">
                <a:latin typeface="Helvetica Neue"/>
                <a:ea typeface="Helvetica Neue"/>
                <a:cs typeface="Helvetica Neue"/>
                <a:sym typeface="Helvetica Neue"/>
              </a:defRPr>
            </a:pPr>
            <a:r>
              <a:t>Strategic</a:t>
            </a:r>
          </a:p>
          <a:p>
            <a:pPr>
              <a:defRPr sz="2500" i="1">
                <a:latin typeface="Helvetica Neue"/>
                <a:ea typeface="Helvetica Neue"/>
                <a:cs typeface="Helvetica Neue"/>
                <a:sym typeface="Helvetica Neue"/>
              </a:defRPr>
            </a:pPr>
            <a:r>
              <a:t>Insights</a:t>
            </a:r>
          </a:p>
        </p:txBody>
      </p:sp>
      <p:pic>
        <p:nvPicPr>
          <p:cNvPr id="176" name="pasted-image.png" descr="pasted-image.png"/>
          <p:cNvPicPr>
            <a:picLocks noChangeAspect="1"/>
          </p:cNvPicPr>
          <p:nvPr/>
        </p:nvPicPr>
        <p:blipFill>
          <a:blip r:embed="rId3">
            <a:extLst/>
          </a:blip>
          <a:stretch>
            <a:fillRect/>
          </a:stretch>
        </p:blipFill>
        <p:spPr>
          <a:xfrm>
            <a:off x="1072612" y="4640178"/>
            <a:ext cx="889398" cy="974796"/>
          </a:xfrm>
          <a:prstGeom prst="rect">
            <a:avLst/>
          </a:prstGeom>
          <a:ln w="12700">
            <a:miter lim="400000"/>
          </a:ln>
        </p:spPr>
      </p:pic>
      <p:pic>
        <p:nvPicPr>
          <p:cNvPr id="177" name="pasted-image.png" descr="pasted-image.png"/>
          <p:cNvPicPr>
            <a:picLocks noChangeAspect="1"/>
          </p:cNvPicPr>
          <p:nvPr/>
        </p:nvPicPr>
        <p:blipFill>
          <a:blip r:embed="rId4">
            <a:extLst/>
          </a:blip>
          <a:stretch>
            <a:fillRect/>
          </a:stretch>
        </p:blipFill>
        <p:spPr>
          <a:xfrm>
            <a:off x="10720517" y="4482600"/>
            <a:ext cx="1289881" cy="1289881"/>
          </a:xfrm>
          <a:prstGeom prst="rect">
            <a:avLst/>
          </a:prstGeom>
          <a:ln w="12700">
            <a:miter lim="400000"/>
          </a:ln>
        </p:spPr>
      </p:pic>
      <p:sp>
        <p:nvSpPr>
          <p:cNvPr id="178" name="Slide Number"/>
          <p:cNvSpPr>
            <a:spLocks noGrp="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5</a:t>
            </a:fld>
            <a:endParaRPr/>
          </a:p>
        </p:txBody>
      </p:sp>
      <p:pic>
        <p:nvPicPr>
          <p:cNvPr id="179" name="pasted-image.png" descr="pasted-image.png"/>
          <p:cNvPicPr>
            <a:picLocks noChangeAspect="1"/>
          </p:cNvPicPr>
          <p:nvPr/>
        </p:nvPicPr>
        <p:blipFill>
          <a:blip r:embed="rId5">
            <a:extLst/>
          </a:blip>
          <a:stretch>
            <a:fillRect/>
          </a:stretch>
        </p:blipFill>
        <p:spPr>
          <a:xfrm>
            <a:off x="529409" y="5820268"/>
            <a:ext cx="1975804" cy="3511100"/>
          </a:xfrm>
          <a:prstGeom prst="rect">
            <a:avLst/>
          </a:prstGeom>
          <a:ln w="12700">
            <a:miter lim="400000"/>
          </a:ln>
        </p:spPr>
      </p:pic>
      <p:pic>
        <p:nvPicPr>
          <p:cNvPr id="180" name="pasted-image.png" descr="pasted-image.png"/>
          <p:cNvPicPr>
            <a:picLocks noChangeAspect="1"/>
          </p:cNvPicPr>
          <p:nvPr/>
        </p:nvPicPr>
        <p:blipFill>
          <a:blip r:embed="rId6">
            <a:extLst/>
          </a:blip>
          <a:stretch>
            <a:fillRect/>
          </a:stretch>
        </p:blipFill>
        <p:spPr>
          <a:xfrm>
            <a:off x="4170114" y="6168738"/>
            <a:ext cx="4542541" cy="2814160"/>
          </a:xfrm>
          <a:prstGeom prst="rect">
            <a:avLst/>
          </a:prstGeom>
          <a:ln w="12700">
            <a:miter lim="400000"/>
          </a:ln>
        </p:spPr>
      </p:pic>
      <p:pic>
        <p:nvPicPr>
          <p:cNvPr id="181" name="pasted-image.png" descr="pasted-image.png"/>
          <p:cNvPicPr>
            <a:picLocks noChangeAspect="1"/>
          </p:cNvPicPr>
          <p:nvPr/>
        </p:nvPicPr>
        <p:blipFill>
          <a:blip r:embed="rId7">
            <a:extLst/>
          </a:blip>
          <a:stretch>
            <a:fillRect/>
          </a:stretch>
        </p:blipFill>
        <p:spPr>
          <a:xfrm>
            <a:off x="9836732" y="6206092"/>
            <a:ext cx="2898452" cy="2898451"/>
          </a:xfrm>
          <a:prstGeom prst="rect">
            <a:avLst/>
          </a:prstGeom>
          <a:ln w="12700">
            <a:miter lim="400000"/>
          </a:ln>
        </p:spPr>
      </p:pic>
      <p:pic>
        <p:nvPicPr>
          <p:cNvPr id="182" name="pasted-image.png" descr="pasted-image.png"/>
          <p:cNvPicPr>
            <a:picLocks noChangeAspect="1"/>
          </p:cNvPicPr>
          <p:nvPr/>
        </p:nvPicPr>
        <p:blipFill>
          <a:blip r:embed="rId8">
            <a:extLst/>
          </a:blip>
          <a:stretch>
            <a:fillRect/>
          </a:stretch>
        </p:blipFill>
        <p:spPr>
          <a:xfrm>
            <a:off x="8524538" y="6921684"/>
            <a:ext cx="3057451" cy="3509269"/>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p:tmAbs val="0"/>
                                  </p:iterate>
                                  <p:childTnLst>
                                    <p:set>
                                      <p:cBhvr>
                                        <p:cTn id="6" fill="hold"/>
                                        <p:tgtEl>
                                          <p:spTgt spid="179"/>
                                        </p:tgtEl>
                                        <p:attrNameLst>
                                          <p:attrName>style.visibility</p:attrName>
                                        </p:attrNameLst>
                                      </p:cBhvr>
                                      <p:to>
                                        <p:strVal val="visible"/>
                                      </p:to>
                                    </p:set>
                                    <p:anim calcmode="lin" valueType="num">
                                      <p:cBhvr>
                                        <p:cTn id="7" dur="500" fill="hold"/>
                                        <p:tgtEl>
                                          <p:spTgt spid="179"/>
                                        </p:tgtEl>
                                        <p:attrNameLst>
                                          <p:attrName>ppt_x</p:attrName>
                                        </p:attrNameLst>
                                      </p:cBhvr>
                                      <p:tavLst>
                                        <p:tav tm="0">
                                          <p:val>
                                            <p:strVal val="#ppt_x"/>
                                          </p:val>
                                        </p:tav>
                                        <p:tav tm="100000">
                                          <p:val>
                                            <p:strVal val="#ppt_x"/>
                                          </p:val>
                                        </p:tav>
                                      </p:tavLst>
                                    </p:anim>
                                    <p:anim calcmode="lin" valueType="num">
                                      <p:cBhvr>
                                        <p:cTn id="8" dur="500" fill="hold"/>
                                        <p:tgtEl>
                                          <p:spTgt spid="1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p:tmAbs val="0"/>
                                  </p:iterate>
                                  <p:childTnLst>
                                    <p:set>
                                      <p:cBhvr>
                                        <p:cTn id="12" fill="hold"/>
                                        <p:tgtEl>
                                          <p:spTgt spid="180"/>
                                        </p:tgtEl>
                                        <p:attrNameLst>
                                          <p:attrName>style.visibility</p:attrName>
                                        </p:attrNameLst>
                                      </p:cBhvr>
                                      <p:to>
                                        <p:strVal val="visible"/>
                                      </p:to>
                                    </p:set>
                                    <p:anim calcmode="lin" valueType="num">
                                      <p:cBhvr>
                                        <p:cTn id="13" dur="1000" fill="hold"/>
                                        <p:tgtEl>
                                          <p:spTgt spid="180"/>
                                        </p:tgtEl>
                                        <p:attrNameLst>
                                          <p:attrName>ppt_x</p:attrName>
                                        </p:attrNameLst>
                                      </p:cBhvr>
                                      <p:tavLst>
                                        <p:tav tm="0">
                                          <p:val>
                                            <p:strVal val="#ppt_x"/>
                                          </p:val>
                                        </p:tav>
                                        <p:tav tm="100000">
                                          <p:val>
                                            <p:strVal val="#ppt_x"/>
                                          </p:val>
                                        </p:tav>
                                      </p:tavLst>
                                    </p:anim>
                                    <p:anim calcmode="lin" valueType="num">
                                      <p:cBhvr>
                                        <p:cTn id="14" dur="1000" fill="hold"/>
                                        <p:tgtEl>
                                          <p:spTgt spid="18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iterate>
                                    <p:tmAbs val="0"/>
                                  </p:iterate>
                                  <p:childTnLst>
                                    <p:set>
                                      <p:cBhvr>
                                        <p:cTn id="18" fill="hold"/>
                                        <p:tgtEl>
                                          <p:spTgt spid="181"/>
                                        </p:tgtEl>
                                        <p:attrNameLst>
                                          <p:attrName>style.visibility</p:attrName>
                                        </p:attrNameLst>
                                      </p:cBhvr>
                                      <p:to>
                                        <p:strVal val="visible"/>
                                      </p:to>
                                    </p:set>
                                    <p:anim calcmode="lin" valueType="num">
                                      <p:cBhvr>
                                        <p:cTn id="19" dur="1000" fill="hold"/>
                                        <p:tgtEl>
                                          <p:spTgt spid="181"/>
                                        </p:tgtEl>
                                        <p:attrNameLst>
                                          <p:attrName>ppt_x</p:attrName>
                                        </p:attrNameLst>
                                      </p:cBhvr>
                                      <p:tavLst>
                                        <p:tav tm="0">
                                          <p:val>
                                            <p:strVal val="#ppt_x"/>
                                          </p:val>
                                        </p:tav>
                                        <p:tav tm="100000">
                                          <p:val>
                                            <p:strVal val="#ppt_x"/>
                                          </p:val>
                                        </p:tav>
                                      </p:tavLst>
                                    </p:anim>
                                    <p:anim calcmode="lin" valueType="num">
                                      <p:cBhvr>
                                        <p:cTn id="20" dur="1000" fill="hold"/>
                                        <p:tgtEl>
                                          <p:spTgt spid="18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4" nodeType="clickEffect">
                                  <p:stCondLst>
                                    <p:cond delay="0"/>
                                  </p:stCondLst>
                                  <p:iterate>
                                    <p:tmAbs val="0"/>
                                  </p:iterate>
                                  <p:childTnLst>
                                    <p:set>
                                      <p:cBhvr>
                                        <p:cTn id="24" fill="hold"/>
                                        <p:tgtEl>
                                          <p:spTgt spid="182"/>
                                        </p:tgtEl>
                                        <p:attrNameLst>
                                          <p:attrName>style.visibility</p:attrName>
                                        </p:attrNameLst>
                                      </p:cBhvr>
                                      <p:to>
                                        <p:strVal val="visible"/>
                                      </p:to>
                                    </p:set>
                                    <p:anim calcmode="lin" valueType="num">
                                      <p:cBhvr>
                                        <p:cTn id="25" dur="1000" fill="hold"/>
                                        <p:tgtEl>
                                          <p:spTgt spid="182"/>
                                        </p:tgtEl>
                                        <p:attrNameLst>
                                          <p:attrName>ppt_x</p:attrName>
                                        </p:attrNameLst>
                                      </p:cBhvr>
                                      <p:tavLst>
                                        <p:tav tm="0">
                                          <p:val>
                                            <p:strVal val="1+#ppt_w/2"/>
                                          </p:val>
                                        </p:tav>
                                        <p:tav tm="100000">
                                          <p:val>
                                            <p:strVal val="#ppt_x"/>
                                          </p:val>
                                        </p:tav>
                                      </p:tavLst>
                                    </p:anim>
                                    <p:anim calcmode="lin" valueType="num">
                                      <p:cBhvr>
                                        <p:cTn id="26" dur="1000" fill="hold"/>
                                        <p:tgtEl>
                                          <p:spTgt spid="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1" animBg="1" advAuto="0"/>
      <p:bldP spid="180" grpId="2" animBg="1" advAuto="0"/>
      <p:bldP spid="181" grpId="3" animBg="1" advAuto="0"/>
      <p:bldP spid="182" grpId="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186" name="Requirements for Real-time Insights"/>
          <p:cNvSpPr/>
          <p:nvPr/>
        </p:nvSpPr>
        <p:spPr>
          <a:xfrm>
            <a:off x="229806" y="388102"/>
            <a:ext cx="12545188" cy="11190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7000">
                <a:latin typeface="Helvetica Neue UltraLight"/>
                <a:ea typeface="Helvetica Neue UltraLight"/>
                <a:cs typeface="Helvetica Neue UltraLight"/>
                <a:sym typeface="Helvetica Neue UltraLight"/>
              </a:defRPr>
            </a:lvl1pPr>
          </a:lstStyle>
          <a:p>
            <a:r>
              <a:t>Requirements for Real-time Insights</a:t>
            </a:r>
          </a:p>
        </p:txBody>
      </p:sp>
      <p:graphicFrame>
        <p:nvGraphicFramePr>
          <p:cNvPr id="187" name="Table"/>
          <p:cNvGraphicFramePr/>
          <p:nvPr/>
        </p:nvGraphicFramePr>
        <p:xfrm>
          <a:off x="1129473" y="2780615"/>
          <a:ext cx="10745852" cy="5334000"/>
        </p:xfrm>
        <a:graphic>
          <a:graphicData uri="http://schemas.openxmlformats.org/drawingml/2006/table">
            <a:tbl>
              <a:tblPr>
                <a:tableStyleId>{4C3C2611-4C71-4FC5-86AE-919BDF0F9419}</a:tableStyleId>
              </a:tblPr>
              <a:tblGrid>
                <a:gridCol w="2686463"/>
                <a:gridCol w="2686463"/>
                <a:gridCol w="2686463"/>
                <a:gridCol w="2686463"/>
              </a:tblGrid>
              <a:tr h="1333500">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Real-time Data Processing</a:t>
                      </a:r>
                    </a:p>
                  </a:txBody>
                  <a:tcPr marL="50800" marR="50800" marT="50800" marB="50800" anchor="ctr" horzOverflow="overflow">
                    <a:lnL w="12700">
                      <a:miter lim="400000"/>
                    </a:lnL>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High Throughput</a:t>
                      </a:r>
                    </a:p>
                  </a:txBody>
                  <a:tcPr marL="50800" marR="50800" marT="50800" marB="50800" anchor="ctr" horzOverflow="overflow">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Grouping</a:t>
                      </a:r>
                    </a:p>
                  </a:txBody>
                  <a:tcPr marL="50800" marR="50800" marT="50800" marB="50800" anchor="ctr" horzOverflow="overflow">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Async Interaction</a:t>
                      </a:r>
                    </a:p>
                  </a:txBody>
                  <a:tcPr marL="50800" marR="50800" marT="50800" marB="50800" anchor="ctr" horzOverflow="overflow">
                    <a:lnR w="12700">
                      <a:miter lim="400000"/>
                    </a:lnR>
                    <a:lnT w="12700">
                      <a:miter lim="400000"/>
                    </a:lnT>
                    <a:lnB w="12700">
                      <a:miter lim="400000"/>
                    </a:lnB>
                  </a:tcPr>
                </a:tc>
              </a:tr>
              <a:tr h="1333500">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Heterogeneous Data Processing</a:t>
                      </a:r>
                    </a:p>
                  </a:txBody>
                  <a:tcPr marL="50800" marR="50800" marT="50800" marB="50800" anchor="ctr" horzOverflow="overflow">
                    <a:lnL w="12700">
                      <a:miter lim="400000"/>
                    </a:lnL>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Low Latency</a:t>
                      </a:r>
                    </a:p>
                  </a:txBody>
                  <a:tcPr marL="50800" marR="50800" marT="50800" marB="50800" anchor="ctr" horzOverflow="overflow">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Ordering</a:t>
                      </a:r>
                    </a:p>
                  </a:txBody>
                  <a:tcPr marL="50800" marR="50800" marT="50800" marB="50800" anchor="ctr" horzOverflow="overflow">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Command Query Responsibility Seggregation</a:t>
                      </a:r>
                    </a:p>
                  </a:txBody>
                  <a:tcPr marL="50800" marR="50800" marT="50800" marB="50800" anchor="ctr" horzOverflow="overflow">
                    <a:lnR w="12700">
                      <a:miter lim="400000"/>
                    </a:lnR>
                    <a:lnT w="12700">
                      <a:miter lim="400000"/>
                    </a:lnT>
                    <a:lnB w="12700">
                      <a:miter lim="400000"/>
                    </a:lnB>
                  </a:tcPr>
                </a:tc>
              </a:tr>
              <a:tr h="1333500">
                <a:tc>
                  <a:txBody>
                    <a:bodyPr/>
                    <a:lstStyle/>
                    <a:p>
                      <a:pPr defTabSz="914400">
                        <a:defRPr sz="2600">
                          <a:latin typeface="Helvetica Neue Thin"/>
                          <a:ea typeface="Helvetica Neue Thin"/>
                          <a:cs typeface="Helvetica Neue Thin"/>
                          <a:sym typeface="Helvetica Neue Thin"/>
                        </a:defRPr>
                      </a:pPr>
                      <a:endParaRPr/>
                    </a:p>
                  </a:txBody>
                  <a:tcPr marL="50800" marR="50800" marT="50800" marB="50800" anchor="ctr" horzOverflow="overflow">
                    <a:lnL w="12700">
                      <a:miter lim="400000"/>
                    </a:lnL>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Resiliency</a:t>
                      </a:r>
                    </a:p>
                  </a:txBody>
                  <a:tcPr marL="50800" marR="50800" marT="50800" marB="50800" anchor="ctr" horzOverflow="overflow">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Partitioning </a:t>
                      </a:r>
                    </a:p>
                  </a:txBody>
                  <a:tcPr marL="50800" marR="50800" marT="50800" marB="50800" anchor="ctr" horzOverflow="overflow">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Event Sourcing</a:t>
                      </a:r>
                    </a:p>
                  </a:txBody>
                  <a:tcPr marL="50800" marR="50800" marT="50800" marB="50800" anchor="ctr" horzOverflow="overflow">
                    <a:lnR w="12700">
                      <a:miter lim="400000"/>
                    </a:lnR>
                    <a:lnT w="12700">
                      <a:miter lim="400000"/>
                    </a:lnT>
                    <a:lnB w="12700">
                      <a:miter lim="400000"/>
                    </a:lnB>
                  </a:tcPr>
                </a:tc>
              </a:tr>
              <a:tr h="1333500">
                <a:tc>
                  <a:txBody>
                    <a:bodyPr/>
                    <a:lstStyle/>
                    <a:p>
                      <a:pPr defTabSz="914400">
                        <a:defRPr sz="2600">
                          <a:latin typeface="Helvetica Neue Thin"/>
                          <a:ea typeface="Helvetica Neue Thin"/>
                          <a:cs typeface="Helvetica Neue Thin"/>
                          <a:sym typeface="Helvetica Neue Thin"/>
                        </a:defRPr>
                      </a:pPr>
                      <a:endParaRPr/>
                    </a:p>
                  </a:txBody>
                  <a:tcPr marL="50800" marR="50800" marT="50800" marB="50800" anchor="ctr" horzOverflow="overflow">
                    <a:lnL w="12700">
                      <a:miter lim="400000"/>
                    </a:lnL>
                    <a:lnT w="12700">
                      <a:miter lim="400000"/>
                    </a:lnT>
                    <a:lnB w="12700">
                      <a:miter lim="400000"/>
                    </a:lnB>
                  </a:tcPr>
                </a:tc>
                <a:tc>
                  <a:txBody>
                    <a:bodyPr/>
                    <a:lstStyle/>
                    <a:p>
                      <a:pPr defTabSz="914400">
                        <a:defRPr sz="2600">
                          <a:latin typeface="Helvetica Neue Thin"/>
                          <a:ea typeface="Helvetica Neue Thin"/>
                          <a:cs typeface="Helvetica Neue Thin"/>
                          <a:sym typeface="Helvetica Neue Thin"/>
                        </a:defRPr>
                      </a:pPr>
                      <a:endParaRPr/>
                    </a:p>
                  </a:txBody>
                  <a:tcPr marL="50800" marR="50800" marT="50800" marB="50800" anchor="ctr" horzOverflow="overflow">
                    <a:lnT w="12700">
                      <a:miter lim="400000"/>
                    </a:lnT>
                    <a:lnB w="12700">
                      <a:miter lim="400000"/>
                    </a:lnB>
                  </a:tcPr>
                </a:tc>
                <a:tc>
                  <a:txBody>
                    <a:bodyPr/>
                    <a:lstStyle/>
                    <a:p>
                      <a:pPr defTabSz="914400">
                        <a:defRPr>
                          <a:solidFill>
                            <a:srgbClr val="000000"/>
                          </a:solidFill>
                        </a:defRPr>
                      </a:pPr>
                      <a:r>
                        <a:rPr sz="2600">
                          <a:solidFill>
                            <a:srgbClr val="FFFFFF"/>
                          </a:solidFill>
                          <a:latin typeface="Helvetica Neue Thin"/>
                          <a:ea typeface="Helvetica Neue Thin"/>
                          <a:cs typeface="Helvetica Neue Thin"/>
                          <a:sym typeface="Helvetica Neue Thin"/>
                        </a:rPr>
                        <a:t>Windowing</a:t>
                      </a:r>
                    </a:p>
                  </a:txBody>
                  <a:tcPr marL="50800" marR="50800" marT="50800" marB="50800" anchor="ctr" horzOverflow="overflow">
                    <a:lnT w="12700">
                      <a:miter lim="400000"/>
                    </a:lnT>
                    <a:lnB w="12700">
                      <a:miter lim="400000"/>
                    </a:lnB>
                  </a:tcPr>
                </a:tc>
                <a:tc>
                  <a:txBody>
                    <a:bodyPr/>
                    <a:lstStyle/>
                    <a:p>
                      <a:pPr defTabSz="914400">
                        <a:defRPr sz="2600">
                          <a:latin typeface="Helvetica Neue Thin"/>
                          <a:ea typeface="Helvetica Neue Thin"/>
                          <a:cs typeface="Helvetica Neue Thin"/>
                          <a:sym typeface="Helvetica Neue Thin"/>
                        </a:defRPr>
                      </a:pPr>
                      <a:endParaRPr/>
                    </a:p>
                  </a:txBody>
                  <a:tcPr marL="50800" marR="50800" marT="50800" marB="50800" anchor="ctr" horzOverflow="overflow">
                    <a:lnR w="12700">
                      <a:miter lim="400000"/>
                    </a:lnR>
                    <a:lnT w="12700">
                      <a:miter lim="400000"/>
                    </a:lnT>
                    <a:lnB w="12700">
                      <a:miter lim="400000"/>
                    </a:lnB>
                  </a:tcPr>
                </a:tc>
              </a:tr>
            </a:tbl>
          </a:graphicData>
        </a:graphic>
      </p:graphicFrame>
      <p:sp>
        <p:nvSpPr>
          <p:cNvPr id="188" name="Slide Number"/>
          <p:cNvSpPr>
            <a:spLocks noGrp="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6</a:t>
            </a:fld>
            <a:endParaRPr/>
          </a:p>
        </p:txBody>
      </p:sp>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1" nodeType="afterEffect">
                                  <p:stCondLst>
                                    <p:cond delay="0"/>
                                  </p:stCondLst>
                                  <p:iterate>
                                    <p:tmAbs val="0"/>
                                  </p:iterate>
                                  <p:childTnLst>
                                    <p:set>
                                      <p:cBhvr>
                                        <p:cTn id="6" fill="hold"/>
                                        <p:tgtEl>
                                          <p:spTgt spid="187"/>
                                        </p:tgtEl>
                                        <p:attrNameLst>
                                          <p:attrName>style.visibility</p:attrName>
                                        </p:attrNameLst>
                                      </p:cBhvr>
                                      <p:to>
                                        <p:strVal val="visible"/>
                                      </p:to>
                                    </p:set>
                                    <p:anim calcmode="lin" valueType="num">
                                      <p:cBhvr>
                                        <p:cTn id="7" dur="100" fill="hold"/>
                                        <p:tgtEl>
                                          <p:spTgt spid="187"/>
                                        </p:tgtEl>
                                        <p:attrNameLst>
                                          <p:attrName>ppt_x</p:attrName>
                                        </p:attrNameLst>
                                      </p:cBhvr>
                                      <p:tavLst>
                                        <p:tav tm="0">
                                          <p:val>
                                            <p:strVal val="0-#ppt_w/2"/>
                                          </p:val>
                                        </p:tav>
                                        <p:tav tm="100000">
                                          <p:val>
                                            <p:strVal val="#ppt_x"/>
                                          </p:val>
                                        </p:tav>
                                      </p:tavLst>
                                    </p:anim>
                                    <p:anim calcmode="lin" valueType="num">
                                      <p:cBhvr>
                                        <p:cTn id="8" dur="100" fill="hold"/>
                                        <p:tgtEl>
                                          <p:spTgt spid="1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192" name="Streaming = Long Running"/>
          <p:cNvSpPr/>
          <p:nvPr/>
        </p:nvSpPr>
        <p:spPr>
          <a:xfrm>
            <a:off x="2015616" y="431695"/>
            <a:ext cx="8973567" cy="105721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6500">
                <a:latin typeface="Helvetica Neue UltraLight"/>
                <a:ea typeface="Helvetica Neue UltraLight"/>
                <a:cs typeface="Helvetica Neue UltraLight"/>
                <a:sym typeface="Helvetica Neue UltraLight"/>
              </a:defRPr>
            </a:lvl1pPr>
          </a:lstStyle>
          <a:p>
            <a:r>
              <a:t>Streaming = Long Running</a:t>
            </a:r>
          </a:p>
        </p:txBody>
      </p:sp>
      <p:sp>
        <p:nvSpPr>
          <p:cNvPr id="193" name="Spring Integration…"/>
          <p:cNvSpPr/>
          <p:nvPr/>
        </p:nvSpPr>
        <p:spPr>
          <a:xfrm>
            <a:off x="-732791" y="2010788"/>
            <a:ext cx="6047354" cy="383438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defTabSz="825500">
              <a:defRPr sz="5000">
                <a:latin typeface="Helvetica Neue Thin"/>
                <a:ea typeface="Helvetica Neue Thin"/>
                <a:cs typeface="Helvetica Neue Thin"/>
                <a:sym typeface="Helvetica Neue Thin"/>
              </a:defRPr>
            </a:pPr>
            <a:r>
              <a:t>Spring Integration</a:t>
            </a:r>
          </a:p>
          <a:p>
            <a:pPr algn="r" defTabSz="825500">
              <a:defRPr sz="4000" i="1">
                <a:latin typeface="Helvetica Neue UltraLight"/>
                <a:ea typeface="Helvetica Neue UltraLight"/>
                <a:cs typeface="Helvetica Neue UltraLight"/>
                <a:sym typeface="Helvetica Neue UltraLight"/>
              </a:defRPr>
            </a:pPr>
            <a:r>
              <a:t>enables lightweight messaging within Spring-based applications and supports integration with external systems</a:t>
            </a:r>
          </a:p>
        </p:txBody>
      </p:sp>
      <p:grpSp>
        <p:nvGrpSpPr>
          <p:cNvPr id="197" name="Group"/>
          <p:cNvGrpSpPr/>
          <p:nvPr/>
        </p:nvGrpSpPr>
        <p:grpSpPr>
          <a:xfrm>
            <a:off x="5040163" y="3250370"/>
            <a:ext cx="9569350" cy="7058701"/>
            <a:chOff x="0" y="0"/>
            <a:chExt cx="9569348" cy="7058699"/>
          </a:xfrm>
        </p:grpSpPr>
        <p:pic>
          <p:nvPicPr>
            <p:cNvPr id="194" name="spring-cloud.png" descr="spring-cloud.png"/>
            <p:cNvPicPr>
              <a:picLocks noChangeAspect="1"/>
            </p:cNvPicPr>
            <p:nvPr/>
          </p:nvPicPr>
          <p:blipFill>
            <a:blip r:embed="rId2">
              <a:alphaModFix amt="20000"/>
              <a:extLst/>
            </a:blip>
            <a:stretch>
              <a:fillRect/>
            </a:stretch>
          </p:blipFill>
          <p:spPr>
            <a:xfrm>
              <a:off x="0" y="2706276"/>
              <a:ext cx="4352424" cy="4352424"/>
            </a:xfrm>
            <a:prstGeom prst="rect">
              <a:avLst/>
            </a:prstGeom>
            <a:ln w="12700" cap="flat">
              <a:noFill/>
              <a:miter lim="400000"/>
            </a:ln>
            <a:effectLst/>
          </p:spPr>
        </p:pic>
        <p:sp>
          <p:nvSpPr>
            <p:cNvPr id="195" name="Spring Cloud Stream…"/>
            <p:cNvSpPr/>
            <p:nvPr/>
          </p:nvSpPr>
          <p:spPr>
            <a:xfrm>
              <a:off x="2164546" y="1871917"/>
              <a:ext cx="6047354" cy="38343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defTabSz="825500">
                <a:defRPr sz="5000">
                  <a:latin typeface="Helvetica Neue Thin"/>
                  <a:ea typeface="Helvetica Neue Thin"/>
                  <a:cs typeface="Helvetica Neue Thin"/>
                  <a:sym typeface="Helvetica Neue Thin"/>
                </a:defRPr>
              </a:pPr>
              <a:r>
                <a:t>Spring Cloud Stream</a:t>
              </a:r>
            </a:p>
            <a:p>
              <a:pPr algn="l" defTabSz="825500">
                <a:defRPr sz="4000" i="1">
                  <a:latin typeface="Helvetica Neue UltraLight"/>
                  <a:ea typeface="Helvetica Neue UltraLight"/>
                  <a:cs typeface="Helvetica Neue UltraLight"/>
                  <a:sym typeface="Helvetica Neue UltraLight"/>
                </a:defRPr>
              </a:pPr>
              <a:r>
                <a:t>enables you to create powerful event-driven streaming data applications with a minimal amount of coding</a:t>
              </a:r>
            </a:p>
          </p:txBody>
        </p:sp>
        <p:pic>
          <p:nvPicPr>
            <p:cNvPr id="196" name="pasted-image.png" descr="pasted-image.png"/>
            <p:cNvPicPr>
              <a:picLocks noChangeAspect="1"/>
            </p:cNvPicPr>
            <p:nvPr/>
          </p:nvPicPr>
          <p:blipFill>
            <a:blip r:embed="rId3">
              <a:alphaModFix amt="20140"/>
              <a:extLst/>
            </a:blip>
            <a:stretch>
              <a:fillRect/>
            </a:stretch>
          </p:blipFill>
          <p:spPr>
            <a:xfrm>
              <a:off x="5216924" y="0"/>
              <a:ext cx="4352425" cy="4352424"/>
            </a:xfrm>
            <a:prstGeom prst="rect">
              <a:avLst/>
            </a:prstGeom>
            <a:ln w="12700" cap="flat">
              <a:noFill/>
              <a:miter lim="400000"/>
            </a:ln>
            <a:effectLst/>
          </p:spPr>
        </p:pic>
      </p:grpSp>
      <p:sp>
        <p:nvSpPr>
          <p:cNvPr id="198" name="Slide Number"/>
          <p:cNvSpPr>
            <a:spLocks noGrp="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7</a:t>
            </a:fld>
            <a:endParaRPr/>
          </a:p>
        </p:txBody>
      </p:sp>
      <p:pic>
        <p:nvPicPr>
          <p:cNvPr id="199" name="pasted-image.png" descr="pasted-image.png"/>
          <p:cNvPicPr>
            <a:picLocks noChangeAspect="1"/>
          </p:cNvPicPr>
          <p:nvPr/>
        </p:nvPicPr>
        <p:blipFill>
          <a:blip r:embed="rId4">
            <a:extLst/>
          </a:blip>
          <a:srcRect/>
          <a:stretch>
            <a:fillRect/>
          </a:stretch>
        </p:blipFill>
        <p:spPr>
          <a:xfrm>
            <a:off x="12237362" y="378"/>
            <a:ext cx="776358" cy="776358"/>
          </a:xfrm>
          <a:prstGeom prst="rect">
            <a:avLst/>
          </a:prstGeom>
          <a:ln w="12700">
            <a:miter lim="400000"/>
          </a:ln>
        </p:spPr>
      </p:pic>
    </p:spTree>
  </p:cSld>
  <p:clrMapOvr>
    <a:masterClrMapping/>
  </p:clrMapOvr>
  <p:transition xmlns:p14="http://schemas.microsoft.com/office/powerpoint/2010/main" spd="slow"/>
  <p:timing>
    <p:tnLst>
      <p:par>
        <p:cTn xmlns:p14="http://schemas.microsoft.com/office/powerpoint/2010/mai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1" fill="hold" grpId="1" nodeType="clickEffect">
                                  <p:stCondLst>
                                    <p:cond delay="0"/>
                                  </p:stCondLst>
                                  <p:iterate>
                                    <p:tmAbs val="0"/>
                                  </p:iterate>
                                  <p:childTnLst>
                                    <p:set>
                                      <p:cBhvr>
                                        <p:cTn id="6" fill="hold"/>
                                        <p:tgtEl>
                                          <p:spTgt spid="197"/>
                                        </p:tgtEl>
                                        <p:attrNameLst>
                                          <p:attrName>style.visibility</p:attrName>
                                        </p:attrNameLst>
                                      </p:cBhvr>
                                      <p:to>
                                        <p:strVal val="visible"/>
                                      </p:to>
                                    </p:set>
                                    <p:anim calcmode="lin" valueType="num">
                                      <p:cBhvr>
                                        <p:cTn id="7" dur="1000" fill="hold"/>
                                        <p:tgtEl>
                                          <p:spTgt spid="197"/>
                                        </p:tgtEl>
                                        <p:attrNameLst>
                                          <p:attrName>ppt_x</p:attrName>
                                        </p:attrNameLst>
                                      </p:cBhvr>
                                      <p:tavLst>
                                        <p:tav tm="0">
                                          <p:val>
                                            <p:strVal val="#ppt_x"/>
                                          </p:val>
                                        </p:tav>
                                        <p:tav tm="100000">
                                          <p:val>
                                            <p:strVal val="#ppt_x"/>
                                          </p:val>
                                        </p:tav>
                                      </p:tavLst>
                                    </p:anim>
                                    <p:anim calcmode="lin" valueType="num">
                                      <p:cBhvr>
                                        <p:cTn id="8" dur="1000" fill="hold"/>
                                        <p:tgtEl>
                                          <p:spTgt spid="19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201" name="@EnableBinding(Processor.class)…"/>
          <p:cNvSpPr/>
          <p:nvPr/>
        </p:nvSpPr>
        <p:spPr>
          <a:xfrm>
            <a:off x="4505746" y="2584696"/>
            <a:ext cx="3993308" cy="1346201"/>
          </a:xfrm>
          <a:prstGeom prst="rect">
            <a:avLst/>
          </a:prstGeom>
          <a:solidFill>
            <a:srgbClr val="DCDEE0"/>
          </a:solidFill>
          <a:ln w="25400" cap="rnd">
            <a:solidFill>
              <a:srgbClr val="FFFFFF"/>
            </a:solidFill>
            <a:custDash>
              <a:ds d="100000" sp="200000"/>
            </a:custDash>
          </a:ln>
          <a:effectLst>
            <a:outerShdw blurRad="190500" dist="292100" dir="5400000" rotWithShape="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000000"/>
                </a:solidFill>
                <a:latin typeface="Menlo"/>
                <a:ea typeface="Menlo"/>
                <a:cs typeface="Menlo"/>
                <a:sym typeface="Menlo"/>
              </a:defRPr>
            </a:pPr>
            <a:r>
              <a:rPr>
                <a:solidFill>
                  <a:srgbClr val="808002"/>
                </a:solidFill>
              </a:rPr>
              <a:t>@EnableBinding</a:t>
            </a:r>
            <a:r>
              <a:t>(Processor.</a:t>
            </a:r>
            <a:r>
              <a:rPr b="1">
                <a:solidFill>
                  <a:srgbClr val="011480"/>
                </a:solidFill>
              </a:rPr>
              <a:t>class</a:t>
            </a:r>
            <a:r>
              <a:t>)</a:t>
            </a:r>
          </a:p>
          <a:p>
            <a:pPr algn="l" defTabSz="457200">
              <a:defRPr sz="1400">
                <a:solidFill>
                  <a:srgbClr val="808002"/>
                </a:solidFill>
                <a:latin typeface="Menlo"/>
                <a:ea typeface="Menlo"/>
                <a:cs typeface="Menlo"/>
                <a:sym typeface="Menlo"/>
              </a:defRPr>
            </a:pPr>
            <a:r>
              <a:t>@SpringBootApplication</a:t>
            </a:r>
          </a:p>
          <a:p>
            <a:pPr algn="l" defTabSz="457200">
              <a:defRPr sz="1400">
                <a:solidFill>
                  <a:srgbClr val="808002"/>
                </a:solidFill>
                <a:latin typeface="Menlo"/>
                <a:ea typeface="Menlo"/>
                <a:cs typeface="Menlo"/>
                <a:sym typeface="Menlo"/>
              </a:defRPr>
            </a:pPr>
            <a:r>
              <a:rPr b="1">
                <a:solidFill>
                  <a:srgbClr val="011480"/>
                </a:solidFill>
              </a:rPr>
              <a:t>public</a:t>
            </a:r>
            <a:r>
              <a:t> </a:t>
            </a:r>
            <a:r>
              <a:rPr b="1">
                <a:solidFill>
                  <a:srgbClr val="011480"/>
                </a:solidFill>
              </a:rPr>
              <a:t>class</a:t>
            </a:r>
            <a:r>
              <a:t> ProcessorApplication {</a:t>
            </a:r>
          </a:p>
          <a:p>
            <a:pPr algn="l" defTabSz="457200">
              <a:defRPr sz="1400">
                <a:solidFill>
                  <a:srgbClr val="000000"/>
                </a:solidFill>
                <a:latin typeface="Menlo"/>
                <a:ea typeface="Menlo"/>
                <a:cs typeface="Menlo"/>
                <a:sym typeface="Menlo"/>
              </a:defRPr>
            </a:pPr>
            <a:r>
              <a:t>  .. </a:t>
            </a:r>
          </a:p>
          <a:p>
            <a:pPr algn="l" defTabSz="457200">
              <a:defRPr sz="1400">
                <a:solidFill>
                  <a:srgbClr val="000000"/>
                </a:solidFill>
                <a:latin typeface="Menlo"/>
                <a:ea typeface="Menlo"/>
                <a:cs typeface="Menlo"/>
                <a:sym typeface="Menlo"/>
              </a:defRPr>
            </a:pPr>
            <a:r>
              <a:t>  ..</a:t>
            </a:r>
          </a:p>
          <a:p>
            <a:pPr algn="l" defTabSz="457200">
              <a:defRPr sz="1400">
                <a:solidFill>
                  <a:srgbClr val="000000"/>
                </a:solidFill>
                <a:latin typeface="Menlo"/>
                <a:ea typeface="Menlo"/>
                <a:cs typeface="Menlo"/>
                <a:sym typeface="Menlo"/>
              </a:defRPr>
            </a:pPr>
            <a:r>
              <a:t>}</a:t>
            </a:r>
          </a:p>
        </p:txBody>
      </p:sp>
      <p:sp>
        <p:nvSpPr>
          <p:cNvPr id="202" name="@EnableBinding(Sink.class)…"/>
          <p:cNvSpPr/>
          <p:nvPr/>
        </p:nvSpPr>
        <p:spPr>
          <a:xfrm>
            <a:off x="9012127" y="2584696"/>
            <a:ext cx="3458084" cy="1346201"/>
          </a:xfrm>
          <a:prstGeom prst="rect">
            <a:avLst/>
          </a:prstGeom>
          <a:solidFill>
            <a:srgbClr val="DCDEE0"/>
          </a:solidFill>
          <a:ln w="25400" cap="rnd">
            <a:solidFill>
              <a:srgbClr val="FFFFFF"/>
            </a:solidFill>
            <a:custDash>
              <a:ds d="100000" sp="200000"/>
            </a:custDash>
          </a:ln>
          <a:effectLst>
            <a:outerShdw blurRad="190500" dist="292100" dir="5400000" rotWithShape="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000000"/>
                </a:solidFill>
                <a:latin typeface="Menlo"/>
                <a:ea typeface="Menlo"/>
                <a:cs typeface="Menlo"/>
                <a:sym typeface="Menlo"/>
              </a:defRPr>
            </a:pPr>
            <a:r>
              <a:rPr>
                <a:solidFill>
                  <a:srgbClr val="808002"/>
                </a:solidFill>
              </a:rPr>
              <a:t>@EnableBinding</a:t>
            </a:r>
            <a:r>
              <a:t>(Sink.</a:t>
            </a:r>
            <a:r>
              <a:rPr b="1">
                <a:solidFill>
                  <a:srgbClr val="011480"/>
                </a:solidFill>
              </a:rPr>
              <a:t>class</a:t>
            </a:r>
            <a:r>
              <a:t>)</a:t>
            </a:r>
          </a:p>
          <a:p>
            <a:pPr algn="l" defTabSz="457200">
              <a:defRPr sz="1400">
                <a:solidFill>
                  <a:srgbClr val="808002"/>
                </a:solidFill>
                <a:latin typeface="Menlo"/>
                <a:ea typeface="Menlo"/>
                <a:cs typeface="Menlo"/>
                <a:sym typeface="Menlo"/>
              </a:defRPr>
            </a:pPr>
            <a:r>
              <a:t>@SpringBootApplication</a:t>
            </a:r>
          </a:p>
          <a:p>
            <a:pPr algn="l" defTabSz="457200">
              <a:defRPr sz="1400">
                <a:solidFill>
                  <a:srgbClr val="000000"/>
                </a:solidFill>
                <a:latin typeface="Menlo"/>
                <a:ea typeface="Menlo"/>
                <a:cs typeface="Menlo"/>
                <a:sym typeface="Menlo"/>
              </a:defRPr>
            </a:pPr>
            <a:r>
              <a:rPr b="1">
                <a:solidFill>
                  <a:srgbClr val="011480"/>
                </a:solidFill>
              </a:rPr>
              <a:t>public</a:t>
            </a:r>
            <a:r>
              <a:t> </a:t>
            </a:r>
            <a:r>
              <a:rPr b="1">
                <a:solidFill>
                  <a:srgbClr val="011480"/>
                </a:solidFill>
              </a:rPr>
              <a:t>class</a:t>
            </a:r>
            <a:r>
              <a:t> SinkApplication {</a:t>
            </a:r>
          </a:p>
          <a:p>
            <a:pPr algn="l" defTabSz="457200">
              <a:defRPr sz="1400">
                <a:solidFill>
                  <a:srgbClr val="000000"/>
                </a:solidFill>
                <a:latin typeface="Menlo"/>
                <a:ea typeface="Menlo"/>
                <a:cs typeface="Menlo"/>
                <a:sym typeface="Menlo"/>
              </a:defRPr>
            </a:pPr>
            <a:r>
              <a:t> ..</a:t>
            </a:r>
          </a:p>
          <a:p>
            <a:pPr algn="l" defTabSz="457200">
              <a:defRPr sz="1400">
                <a:solidFill>
                  <a:srgbClr val="000000"/>
                </a:solidFill>
                <a:latin typeface="Menlo"/>
                <a:ea typeface="Menlo"/>
                <a:cs typeface="Menlo"/>
                <a:sym typeface="Menlo"/>
              </a:defRPr>
            </a:pPr>
            <a:r>
              <a:t> ..</a:t>
            </a:r>
          </a:p>
          <a:p>
            <a:pPr algn="l" defTabSz="457200">
              <a:defRPr sz="1400">
                <a:solidFill>
                  <a:srgbClr val="000000"/>
                </a:solidFill>
                <a:latin typeface="Menlo"/>
                <a:ea typeface="Menlo"/>
                <a:cs typeface="Menlo"/>
                <a:sym typeface="Menlo"/>
              </a:defRPr>
            </a:pPr>
            <a:r>
              <a:t>}</a:t>
            </a:r>
          </a:p>
        </p:txBody>
      </p:sp>
      <p:sp>
        <p:nvSpPr>
          <p:cNvPr id="203" name="@EnableBinding(Source.class)…"/>
          <p:cNvSpPr/>
          <p:nvPr/>
        </p:nvSpPr>
        <p:spPr>
          <a:xfrm>
            <a:off x="427544" y="2584696"/>
            <a:ext cx="3672174" cy="1346201"/>
          </a:xfrm>
          <a:prstGeom prst="rect">
            <a:avLst/>
          </a:prstGeom>
          <a:solidFill>
            <a:srgbClr val="DCDEE0"/>
          </a:solidFill>
          <a:ln w="25400" cap="rnd">
            <a:solidFill>
              <a:srgbClr val="FFFFFF"/>
            </a:solidFill>
            <a:custDash>
              <a:ds d="100000" sp="200000"/>
            </a:custDash>
          </a:ln>
          <a:effectLst>
            <a:outerShdw blurRad="190500" dist="292100" dir="5400000" rotWithShape="0">
              <a:srgbClr val="000000"/>
            </a:outerShdw>
          </a:effectLst>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400">
                <a:solidFill>
                  <a:srgbClr val="000000"/>
                </a:solidFill>
                <a:latin typeface="Menlo"/>
                <a:ea typeface="Menlo"/>
                <a:cs typeface="Menlo"/>
                <a:sym typeface="Menlo"/>
              </a:defRPr>
            </a:pPr>
            <a:r>
              <a:rPr>
                <a:solidFill>
                  <a:srgbClr val="808002"/>
                </a:solidFill>
              </a:rPr>
              <a:t>@EnableBinding</a:t>
            </a:r>
            <a:r>
              <a:t>(Source.</a:t>
            </a:r>
            <a:r>
              <a:rPr b="1">
                <a:solidFill>
                  <a:srgbClr val="011480"/>
                </a:solidFill>
              </a:rPr>
              <a:t>class</a:t>
            </a:r>
            <a:r>
              <a:t>)</a:t>
            </a:r>
          </a:p>
          <a:p>
            <a:pPr algn="l" defTabSz="457200">
              <a:defRPr sz="1400">
                <a:solidFill>
                  <a:srgbClr val="808002"/>
                </a:solidFill>
                <a:latin typeface="Menlo"/>
                <a:ea typeface="Menlo"/>
                <a:cs typeface="Menlo"/>
                <a:sym typeface="Menlo"/>
              </a:defRPr>
            </a:pPr>
            <a:r>
              <a:t>@SpringBootApplication</a:t>
            </a:r>
          </a:p>
          <a:p>
            <a:pPr algn="l" defTabSz="457200">
              <a:defRPr sz="1400">
                <a:solidFill>
                  <a:srgbClr val="000000"/>
                </a:solidFill>
                <a:latin typeface="Menlo"/>
                <a:ea typeface="Menlo"/>
                <a:cs typeface="Menlo"/>
                <a:sym typeface="Menlo"/>
              </a:defRPr>
            </a:pPr>
            <a:r>
              <a:rPr b="1">
                <a:solidFill>
                  <a:srgbClr val="011480"/>
                </a:solidFill>
              </a:rPr>
              <a:t>public</a:t>
            </a:r>
            <a:r>
              <a:t> </a:t>
            </a:r>
            <a:r>
              <a:rPr b="1">
                <a:solidFill>
                  <a:srgbClr val="011480"/>
                </a:solidFill>
              </a:rPr>
              <a:t>class</a:t>
            </a:r>
            <a:r>
              <a:t> SourceApplication {</a:t>
            </a:r>
          </a:p>
          <a:p>
            <a:pPr algn="l" defTabSz="457200">
              <a:defRPr sz="1400">
                <a:solidFill>
                  <a:srgbClr val="000000"/>
                </a:solidFill>
                <a:latin typeface="Menlo"/>
                <a:ea typeface="Menlo"/>
                <a:cs typeface="Menlo"/>
                <a:sym typeface="Menlo"/>
              </a:defRPr>
            </a:pPr>
            <a:r>
              <a:t> ..</a:t>
            </a:r>
          </a:p>
          <a:p>
            <a:pPr algn="l" defTabSz="457200">
              <a:defRPr sz="1400">
                <a:solidFill>
                  <a:srgbClr val="000000"/>
                </a:solidFill>
                <a:latin typeface="Menlo"/>
                <a:ea typeface="Menlo"/>
                <a:cs typeface="Menlo"/>
                <a:sym typeface="Menlo"/>
              </a:defRPr>
            </a:pPr>
            <a:r>
              <a:t> ..</a:t>
            </a:r>
          </a:p>
          <a:p>
            <a:pPr algn="l" defTabSz="457200">
              <a:defRPr sz="1400">
                <a:solidFill>
                  <a:srgbClr val="000000"/>
                </a:solidFill>
                <a:latin typeface="Menlo"/>
                <a:ea typeface="Menlo"/>
                <a:cs typeface="Menlo"/>
                <a:sym typeface="Menlo"/>
              </a:defRPr>
            </a:pPr>
            <a:r>
              <a:t>}</a:t>
            </a:r>
          </a:p>
        </p:txBody>
      </p:sp>
      <p:grpSp>
        <p:nvGrpSpPr>
          <p:cNvPr id="219" name="Group"/>
          <p:cNvGrpSpPr/>
          <p:nvPr/>
        </p:nvGrpSpPr>
        <p:grpSpPr>
          <a:xfrm>
            <a:off x="8423159" y="2997670"/>
            <a:ext cx="4636020" cy="5491649"/>
            <a:chOff x="0" y="0"/>
            <a:chExt cx="4636018" cy="5491648"/>
          </a:xfrm>
        </p:grpSpPr>
        <p:grpSp>
          <p:nvGrpSpPr>
            <p:cNvPr id="207" name="Group"/>
            <p:cNvGrpSpPr/>
            <p:nvPr/>
          </p:nvGrpSpPr>
          <p:grpSpPr>
            <a:xfrm>
              <a:off x="-1" y="-1"/>
              <a:ext cx="4636020" cy="5491649"/>
              <a:chOff x="0" y="0"/>
              <a:chExt cx="4636018" cy="5491648"/>
            </a:xfrm>
          </p:grpSpPr>
          <p:sp>
            <p:nvSpPr>
              <p:cNvPr id="204" name="Rounded Rectangle"/>
              <p:cNvSpPr/>
              <p:nvPr/>
            </p:nvSpPr>
            <p:spPr>
              <a:xfrm rot="14312826">
                <a:off x="2159475" y="3814019"/>
                <a:ext cx="2377113" cy="872269"/>
              </a:xfrm>
              <a:prstGeom prst="roundRect">
                <a:avLst>
                  <a:gd name="adj" fmla="val 13483"/>
                </a:avLst>
              </a:prstGeom>
              <a:blipFill rotWithShape="1">
                <a:blip r:embed="rId3">
                  <a:alphaModFix amt="84779"/>
                </a:blip>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a:p>
            </p:txBody>
          </p:sp>
          <p:sp>
            <p:nvSpPr>
              <p:cNvPr id="205" name="Circle"/>
              <p:cNvSpPr/>
              <p:nvPr/>
            </p:nvSpPr>
            <p:spPr>
              <a:xfrm rot="20954471">
                <a:off x="335274" y="335274"/>
                <a:ext cx="3965470" cy="3965470"/>
              </a:xfrm>
              <a:prstGeom prst="ellipse">
                <a:avLst/>
              </a:prstGeom>
              <a:blipFill rotWithShape="1">
                <a:blip r:embed="rId4">
                  <a:alphaModFix amt="84779"/>
                </a:blip>
                <a:srcRect/>
                <a:tile tx="0" ty="0" sx="100000" sy="100000" flip="none" algn="tl"/>
              </a:blipFill>
              <a:ln w="6350" cap="flat">
                <a:solidFill>
                  <a:srgbClr val="FFFFFF">
                    <a:alpha val="84779"/>
                  </a:srgbClr>
                </a:solidFill>
                <a:prstDash val="solid"/>
                <a:miter lim="400000"/>
              </a:ln>
              <a:effectLst/>
            </p:spPr>
            <p:txBody>
              <a:bodyPr wrap="square" lIns="50800" tIns="50800" rIns="50800" bIns="50800" numCol="1" anchor="ctr">
                <a:noAutofit/>
              </a:bodyPr>
              <a:lstStyle/>
              <a:p>
                <a:pPr>
                  <a:defRPr sz="2600"/>
                </a:pPr>
                <a:endParaRPr/>
              </a:p>
            </p:txBody>
          </p:sp>
          <p:sp>
            <p:nvSpPr>
              <p:cNvPr id="206" name="Oval"/>
              <p:cNvSpPr/>
              <p:nvPr/>
            </p:nvSpPr>
            <p:spPr>
              <a:xfrm>
                <a:off x="647182" y="674213"/>
                <a:ext cx="3341654" cy="3287592"/>
              </a:xfrm>
              <a:prstGeom prst="ellipse">
                <a:avLst/>
              </a:prstGeom>
              <a:blipFill rotWithShape="1">
                <a:blip r:embed="rId4">
                  <a:alphaModFix amt="84779"/>
                </a:blip>
                <a:srcRect/>
                <a:tile tx="0" ty="0" sx="100000" sy="100000" flip="none" algn="tl"/>
              </a:blipFill>
              <a:ln w="6350" cap="flat">
                <a:solidFill>
                  <a:srgbClr val="FFFFFF">
                    <a:alpha val="84779"/>
                  </a:srgbClr>
                </a:solidFill>
                <a:prstDash val="solid"/>
                <a:miter lim="400000"/>
              </a:ln>
              <a:effectLst/>
            </p:spPr>
            <p:txBody>
              <a:bodyPr wrap="square" lIns="50800" tIns="50800" rIns="50800" bIns="50800" numCol="1" anchor="ctr">
                <a:noAutofit/>
              </a:bodyPr>
              <a:lstStyle/>
              <a:p>
                <a:pPr>
                  <a:defRPr sz="2600"/>
                </a:pPr>
                <a:endParaRPr/>
              </a:p>
            </p:txBody>
          </p:sp>
        </p:grpSp>
        <p:sp>
          <p:nvSpPr>
            <p:cNvPr id="208" name="Discover…"/>
            <p:cNvSpPr/>
            <p:nvPr/>
          </p:nvSpPr>
          <p:spPr>
            <a:xfrm>
              <a:off x="1954266" y="1022307"/>
              <a:ext cx="727486" cy="732554"/>
            </a:xfrm>
            <a:prstGeom prst="rect">
              <a:avLst/>
            </a:prstGeom>
            <a:solidFill>
              <a:schemeClr val="accent1">
                <a:hueOff val="203473"/>
                <a:lumOff val="-13814"/>
              </a:schemeClr>
            </a:solidFill>
            <a:ln w="101600" cap="flat">
              <a:solidFill>
                <a:schemeClr val="accent1">
                  <a:hueOff val="-136794"/>
                  <a:satOff val="-2150"/>
                  <a:lumOff val="15693"/>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Discover</a:t>
              </a:r>
            </a:p>
            <a:p>
              <a:pPr defTabSz="825500">
                <a:defRPr sz="900" b="1">
                  <a:latin typeface="Helvetica"/>
                  <a:ea typeface="Helvetica"/>
                  <a:cs typeface="Helvetica"/>
                  <a:sym typeface="Helvetica"/>
                </a:defRPr>
              </a:pPr>
              <a:r>
                <a:t>Input</a:t>
              </a:r>
            </a:p>
            <a:p>
              <a:pPr defTabSz="825500">
                <a:defRPr sz="900"/>
              </a:pPr>
              <a:r>
                <a:t>Channel</a:t>
              </a:r>
            </a:p>
          </p:txBody>
        </p:sp>
        <p:sp>
          <p:nvSpPr>
            <p:cNvPr id="209" name="Discover…"/>
            <p:cNvSpPr/>
            <p:nvPr/>
          </p:nvSpPr>
          <p:spPr>
            <a:xfrm>
              <a:off x="1954266" y="1985317"/>
              <a:ext cx="727486" cy="732555"/>
            </a:xfrm>
            <a:prstGeom prst="rect">
              <a:avLst/>
            </a:prstGeom>
            <a:solidFill>
              <a:schemeClr val="accent1">
                <a:hueOff val="203473"/>
                <a:lumOff val="-13814"/>
              </a:schemeClr>
            </a:solidFill>
            <a:ln w="101600" cap="flat">
              <a:solidFill>
                <a:schemeClr val="accent1">
                  <a:hueOff val="-136794"/>
                  <a:satOff val="-2150"/>
                  <a:lumOff val="15693"/>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Discover</a:t>
              </a:r>
            </a:p>
            <a:p>
              <a:pPr defTabSz="825500">
                <a:defRPr sz="900"/>
              </a:pPr>
              <a:r>
                <a:t>Binder</a:t>
              </a:r>
            </a:p>
          </p:txBody>
        </p:sp>
        <p:sp>
          <p:nvSpPr>
            <p:cNvPr id="210" name="Discover…"/>
            <p:cNvSpPr/>
            <p:nvPr/>
          </p:nvSpPr>
          <p:spPr>
            <a:xfrm>
              <a:off x="1954266" y="2948328"/>
              <a:ext cx="727486" cy="732554"/>
            </a:xfrm>
            <a:prstGeom prst="rect">
              <a:avLst/>
            </a:prstGeom>
            <a:solidFill>
              <a:schemeClr val="accent1">
                <a:hueOff val="203473"/>
                <a:lumOff val="-13814"/>
              </a:schemeClr>
            </a:solidFill>
            <a:ln w="101600" cap="flat">
              <a:solidFill>
                <a:schemeClr val="accent1">
                  <a:hueOff val="-136794"/>
                  <a:satOff val="-2150"/>
                  <a:lumOff val="15693"/>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Discover</a:t>
              </a:r>
            </a:p>
            <a:p>
              <a:pPr defTabSz="825500">
                <a:defRPr sz="900"/>
              </a:pPr>
              <a:r>
                <a:t>Type</a:t>
              </a:r>
            </a:p>
            <a:p>
              <a:pPr defTabSz="825500">
                <a:defRPr sz="900"/>
              </a:pPr>
              <a:r>
                <a:t>Converter</a:t>
              </a:r>
            </a:p>
          </p:txBody>
        </p:sp>
        <p:sp>
          <p:nvSpPr>
            <p:cNvPr id="211" name="Bind…"/>
            <p:cNvSpPr/>
            <p:nvPr/>
          </p:nvSpPr>
          <p:spPr>
            <a:xfrm>
              <a:off x="2917276" y="1985317"/>
              <a:ext cx="784835" cy="732555"/>
            </a:xfrm>
            <a:prstGeom prst="rect">
              <a:avLst/>
            </a:prstGeom>
            <a:solidFill>
              <a:schemeClr val="accent3"/>
            </a:solidFill>
            <a:ln w="101600" cap="flat">
              <a:solidFill>
                <a:schemeClr val="accent3">
                  <a:hueOff val="-499813"/>
                  <a:satOff val="-5228"/>
                  <a:lumOff val="24899"/>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rPr b="1">
                  <a:latin typeface="Helvetica"/>
                  <a:ea typeface="Helvetica"/>
                  <a:cs typeface="Helvetica"/>
                  <a:sym typeface="Helvetica"/>
                </a:rPr>
                <a:t>Bind</a:t>
              </a:r>
              <a:r>
                <a:t> </a:t>
              </a:r>
            </a:p>
            <a:p>
              <a:pPr defTabSz="825500">
                <a:defRPr sz="900"/>
              </a:pPr>
              <a:r>
                <a:t>Consumer</a:t>
              </a:r>
            </a:p>
          </p:txBody>
        </p:sp>
        <p:sp>
          <p:nvSpPr>
            <p:cNvPr id="265" name="Connection Line"/>
            <p:cNvSpPr/>
            <p:nvPr/>
          </p:nvSpPr>
          <p:spPr>
            <a:xfrm>
              <a:off x="1354998" y="2351594"/>
              <a:ext cx="548469"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noFill/>
            <a:ln w="25400" cap="flat">
              <a:solidFill>
                <a:srgbClr val="FFFFFF"/>
              </a:solidFill>
              <a:prstDash val="solid"/>
              <a:miter lim="400000"/>
              <a:tailEnd type="triangle" w="med" len="med"/>
            </a:ln>
            <a:effectLst/>
          </p:spPr>
          <p:txBody>
            <a:bodyPr/>
            <a:lstStyle/>
            <a:p>
              <a:endParaRPr/>
            </a:p>
          </p:txBody>
        </p:sp>
        <p:cxnSp>
          <p:nvCxnSpPr>
            <p:cNvPr id="213" name="Connection Line"/>
            <p:cNvCxnSpPr>
              <a:stCxn id="215" idx="0"/>
              <a:endCxn id="210" idx="0"/>
            </p:cNvCxnSpPr>
            <p:nvPr/>
          </p:nvCxnSpPr>
          <p:spPr>
            <a:xfrm>
              <a:off x="1354998" y="2351594"/>
              <a:ext cx="963011" cy="963011"/>
            </a:xfrm>
            <a:prstGeom prst="straightConnector1">
              <a:avLst/>
            </a:prstGeom>
            <a:ln w="25400" cap="flat">
              <a:solidFill>
                <a:srgbClr val="FFFFFF"/>
              </a:solidFill>
              <a:prstDash val="solid"/>
              <a:miter lim="400000"/>
              <a:tailEnd type="triangle" w="med" len="med"/>
            </a:ln>
            <a:effectLst/>
          </p:spPr>
        </p:cxnSp>
        <p:cxnSp>
          <p:nvCxnSpPr>
            <p:cNvPr id="214" name="Connection Line"/>
            <p:cNvCxnSpPr>
              <a:stCxn id="215" idx="0"/>
              <a:endCxn id="208" idx="0"/>
            </p:cNvCxnSpPr>
            <p:nvPr/>
          </p:nvCxnSpPr>
          <p:spPr>
            <a:xfrm flipV="1">
              <a:off x="1354998" y="1388584"/>
              <a:ext cx="963011" cy="963011"/>
            </a:xfrm>
            <a:prstGeom prst="straightConnector1">
              <a:avLst/>
            </a:prstGeom>
            <a:ln w="25400" cap="flat">
              <a:solidFill>
                <a:srgbClr val="FFFFFF"/>
              </a:solidFill>
              <a:prstDash val="solid"/>
              <a:miter lim="400000"/>
              <a:tailEnd type="triangle" w="med" len="med"/>
            </a:ln>
            <a:effectLst/>
          </p:spPr>
        </p:cxnSp>
        <p:sp>
          <p:nvSpPr>
            <p:cNvPr id="215" name="Auto…"/>
            <p:cNvSpPr/>
            <p:nvPr/>
          </p:nvSpPr>
          <p:spPr>
            <a:xfrm>
              <a:off x="991255" y="1985317"/>
              <a:ext cx="727486" cy="732555"/>
            </a:xfrm>
            <a:prstGeom prst="rect">
              <a:avLst/>
            </a:prstGeom>
            <a:solidFill>
              <a:schemeClr val="accent2">
                <a:lumOff val="-15046"/>
              </a:schemeClr>
            </a:solidFill>
            <a:ln w="101600" cap="flat">
              <a:solidFill>
                <a:schemeClr val="accent2">
                  <a:satOff val="-13916"/>
                  <a:lumOff val="13989"/>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Auto</a:t>
              </a:r>
            </a:p>
            <a:p>
              <a:pPr defTabSz="825500">
                <a:defRPr sz="900"/>
              </a:pPr>
              <a:r>
                <a:t>Configure</a:t>
              </a:r>
            </a:p>
          </p:txBody>
        </p:sp>
        <p:sp>
          <p:nvSpPr>
            <p:cNvPr id="266" name="Connection Line"/>
            <p:cNvSpPr/>
            <p:nvPr/>
          </p:nvSpPr>
          <p:spPr>
            <a:xfrm>
              <a:off x="2686405" y="2351594"/>
              <a:ext cx="180072" cy="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noFill/>
            <a:ln w="25400" cap="flat">
              <a:solidFill>
                <a:srgbClr val="FFFFFF"/>
              </a:solidFill>
              <a:prstDash val="solid"/>
              <a:miter lim="400000"/>
              <a:headEnd type="triangle" w="med" len="med"/>
            </a:ln>
            <a:effectLst/>
          </p:spPr>
          <p:txBody>
            <a:bodyPr/>
            <a:lstStyle/>
            <a:p>
              <a:endParaRPr/>
            </a:p>
          </p:txBody>
        </p:sp>
        <p:cxnSp>
          <p:nvCxnSpPr>
            <p:cNvPr id="217" name="Connection Line"/>
            <p:cNvCxnSpPr>
              <a:stCxn id="211" idx="0"/>
              <a:endCxn id="210" idx="0"/>
            </p:cNvCxnSpPr>
            <p:nvPr/>
          </p:nvCxnSpPr>
          <p:spPr>
            <a:xfrm flipH="1">
              <a:off x="2318008" y="2351594"/>
              <a:ext cx="991686" cy="963011"/>
            </a:xfrm>
            <a:prstGeom prst="straightConnector1">
              <a:avLst/>
            </a:prstGeom>
            <a:ln w="25400" cap="flat">
              <a:solidFill>
                <a:srgbClr val="FFFFFF"/>
              </a:solidFill>
              <a:prstDash val="solid"/>
              <a:miter lim="400000"/>
              <a:headEnd type="triangle" w="med" len="med"/>
            </a:ln>
            <a:effectLst/>
          </p:spPr>
        </p:cxnSp>
        <p:cxnSp>
          <p:nvCxnSpPr>
            <p:cNvPr id="218" name="Connection Line"/>
            <p:cNvCxnSpPr>
              <a:stCxn id="211" idx="0"/>
              <a:endCxn id="208" idx="0"/>
            </p:cNvCxnSpPr>
            <p:nvPr/>
          </p:nvCxnSpPr>
          <p:spPr>
            <a:xfrm flipH="1" flipV="1">
              <a:off x="2318008" y="1388584"/>
              <a:ext cx="991686" cy="963011"/>
            </a:xfrm>
            <a:prstGeom prst="straightConnector1">
              <a:avLst/>
            </a:prstGeom>
            <a:ln w="25400" cap="flat">
              <a:solidFill>
                <a:srgbClr val="FFFFFF"/>
              </a:solidFill>
              <a:prstDash val="solid"/>
              <a:miter lim="400000"/>
              <a:headEnd type="triangle" w="med" len="med"/>
            </a:ln>
            <a:effectLst/>
          </p:spPr>
        </p:cxnSp>
      </p:grpSp>
      <p:grpSp>
        <p:nvGrpSpPr>
          <p:cNvPr id="235" name="Group"/>
          <p:cNvGrpSpPr/>
          <p:nvPr/>
        </p:nvGrpSpPr>
        <p:grpSpPr>
          <a:xfrm>
            <a:off x="4184390" y="2997670"/>
            <a:ext cx="4636020" cy="5491649"/>
            <a:chOff x="0" y="0"/>
            <a:chExt cx="4636018" cy="5491648"/>
          </a:xfrm>
        </p:grpSpPr>
        <p:grpSp>
          <p:nvGrpSpPr>
            <p:cNvPr id="223" name="Group"/>
            <p:cNvGrpSpPr/>
            <p:nvPr/>
          </p:nvGrpSpPr>
          <p:grpSpPr>
            <a:xfrm>
              <a:off x="-1" y="-1"/>
              <a:ext cx="4636020" cy="5491649"/>
              <a:chOff x="0" y="0"/>
              <a:chExt cx="4636018" cy="5491648"/>
            </a:xfrm>
          </p:grpSpPr>
          <p:sp>
            <p:nvSpPr>
              <p:cNvPr id="220" name="Rounded Rectangle"/>
              <p:cNvSpPr/>
              <p:nvPr/>
            </p:nvSpPr>
            <p:spPr>
              <a:xfrm rot="14312826">
                <a:off x="2124861" y="3794615"/>
                <a:ext cx="2422604" cy="872270"/>
              </a:xfrm>
              <a:prstGeom prst="roundRect">
                <a:avLst>
                  <a:gd name="adj" fmla="val 13483"/>
                </a:avLst>
              </a:prstGeom>
              <a:blipFill rotWithShape="1">
                <a:blip r:embed="rId3">
                  <a:alphaModFix amt="85000"/>
                </a:blip>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a:p>
            </p:txBody>
          </p:sp>
          <p:sp>
            <p:nvSpPr>
              <p:cNvPr id="221" name="Circle"/>
              <p:cNvSpPr/>
              <p:nvPr/>
            </p:nvSpPr>
            <p:spPr>
              <a:xfrm rot="20954471">
                <a:off x="335274" y="335274"/>
                <a:ext cx="3965470" cy="3965470"/>
              </a:xfrm>
              <a:prstGeom prst="ellipse">
                <a:avLst/>
              </a:prstGeom>
              <a:blipFill rotWithShape="1">
                <a:blip r:embed="rId4">
                  <a:alphaModFix amt="85000"/>
                </a:blip>
                <a:srcRect/>
                <a:tile tx="0" ty="0" sx="100000" sy="100000" flip="none" algn="tl"/>
              </a:blipFill>
              <a:ln w="6350" cap="flat">
                <a:solidFill>
                  <a:srgbClr val="FFFFFF">
                    <a:alpha val="85000"/>
                  </a:srgbClr>
                </a:solidFill>
                <a:prstDash val="solid"/>
                <a:miter lim="400000"/>
              </a:ln>
              <a:effectLst/>
            </p:spPr>
            <p:txBody>
              <a:bodyPr wrap="square" lIns="50800" tIns="50800" rIns="50800" bIns="50800" numCol="1" anchor="ctr">
                <a:noAutofit/>
              </a:bodyPr>
              <a:lstStyle/>
              <a:p>
                <a:pPr>
                  <a:defRPr sz="2600"/>
                </a:pPr>
                <a:endParaRPr/>
              </a:p>
            </p:txBody>
          </p:sp>
          <p:sp>
            <p:nvSpPr>
              <p:cNvPr id="222" name="Oval"/>
              <p:cNvSpPr/>
              <p:nvPr/>
            </p:nvSpPr>
            <p:spPr>
              <a:xfrm>
                <a:off x="647182" y="674213"/>
                <a:ext cx="3341654" cy="3287592"/>
              </a:xfrm>
              <a:prstGeom prst="ellipse">
                <a:avLst/>
              </a:prstGeom>
              <a:blipFill rotWithShape="1">
                <a:blip r:embed="rId4">
                  <a:alphaModFix amt="85000"/>
                </a:blip>
                <a:srcRect/>
                <a:tile tx="0" ty="0" sx="100000" sy="100000" flip="none" algn="tl"/>
              </a:blipFill>
              <a:ln w="6350" cap="flat">
                <a:solidFill>
                  <a:srgbClr val="FFFFFF">
                    <a:alpha val="85000"/>
                  </a:srgbClr>
                </a:solidFill>
                <a:prstDash val="solid"/>
                <a:miter lim="400000"/>
              </a:ln>
              <a:effectLst/>
            </p:spPr>
            <p:txBody>
              <a:bodyPr wrap="square" lIns="50800" tIns="50800" rIns="50800" bIns="50800" numCol="1" anchor="ctr">
                <a:noAutofit/>
              </a:bodyPr>
              <a:lstStyle/>
              <a:p>
                <a:pPr>
                  <a:defRPr sz="2600"/>
                </a:pPr>
                <a:endParaRPr/>
              </a:p>
            </p:txBody>
          </p:sp>
        </p:grpSp>
        <p:sp>
          <p:nvSpPr>
            <p:cNvPr id="224" name="Discover Input and Output…"/>
            <p:cNvSpPr/>
            <p:nvPr/>
          </p:nvSpPr>
          <p:spPr>
            <a:xfrm>
              <a:off x="1673862" y="988722"/>
              <a:ext cx="1064689" cy="732554"/>
            </a:xfrm>
            <a:prstGeom prst="rect">
              <a:avLst/>
            </a:prstGeom>
            <a:solidFill>
              <a:schemeClr val="accent1">
                <a:hueOff val="203473"/>
                <a:lumOff val="-13814"/>
              </a:schemeClr>
            </a:solidFill>
            <a:ln w="101600" cap="flat">
              <a:solidFill>
                <a:schemeClr val="accent1">
                  <a:hueOff val="-136794"/>
                  <a:satOff val="-2150"/>
                  <a:lumOff val="15693"/>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Discover Input and Output</a:t>
              </a:r>
            </a:p>
            <a:p>
              <a:pPr defTabSz="825500">
                <a:defRPr sz="900"/>
              </a:pPr>
              <a:r>
                <a:t>Channels</a:t>
              </a:r>
            </a:p>
          </p:txBody>
        </p:sp>
        <p:sp>
          <p:nvSpPr>
            <p:cNvPr id="225" name="Discover…"/>
            <p:cNvSpPr/>
            <p:nvPr/>
          </p:nvSpPr>
          <p:spPr>
            <a:xfrm>
              <a:off x="1842464" y="1951732"/>
              <a:ext cx="727486" cy="732554"/>
            </a:xfrm>
            <a:prstGeom prst="rect">
              <a:avLst/>
            </a:prstGeom>
            <a:solidFill>
              <a:schemeClr val="accent1">
                <a:hueOff val="203473"/>
                <a:lumOff val="-13814"/>
              </a:schemeClr>
            </a:solidFill>
            <a:ln w="101600" cap="flat">
              <a:solidFill>
                <a:schemeClr val="accent1">
                  <a:hueOff val="-136794"/>
                  <a:satOff val="-2150"/>
                  <a:lumOff val="15693"/>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Discover</a:t>
              </a:r>
            </a:p>
            <a:p>
              <a:pPr defTabSz="825500">
                <a:defRPr sz="900"/>
              </a:pPr>
              <a:r>
                <a:t>Binder</a:t>
              </a:r>
            </a:p>
          </p:txBody>
        </p:sp>
        <p:sp>
          <p:nvSpPr>
            <p:cNvPr id="226" name="Discover…"/>
            <p:cNvSpPr/>
            <p:nvPr/>
          </p:nvSpPr>
          <p:spPr>
            <a:xfrm>
              <a:off x="1842464" y="2914742"/>
              <a:ext cx="727486" cy="732554"/>
            </a:xfrm>
            <a:prstGeom prst="rect">
              <a:avLst/>
            </a:prstGeom>
            <a:solidFill>
              <a:schemeClr val="accent1">
                <a:hueOff val="203473"/>
                <a:lumOff val="-13814"/>
              </a:schemeClr>
            </a:solidFill>
            <a:ln w="101600" cap="flat">
              <a:solidFill>
                <a:schemeClr val="accent1">
                  <a:hueOff val="-136794"/>
                  <a:satOff val="-2150"/>
                  <a:lumOff val="15693"/>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Discover</a:t>
              </a:r>
            </a:p>
            <a:p>
              <a:pPr defTabSz="825500">
                <a:defRPr sz="900"/>
              </a:pPr>
              <a:r>
                <a:t>Type</a:t>
              </a:r>
            </a:p>
            <a:p>
              <a:pPr defTabSz="825500">
                <a:defRPr sz="900"/>
              </a:pPr>
              <a:r>
                <a:t>Converter</a:t>
              </a:r>
            </a:p>
          </p:txBody>
        </p:sp>
        <p:sp>
          <p:nvSpPr>
            <p:cNvPr id="227" name="Bind…"/>
            <p:cNvSpPr/>
            <p:nvPr/>
          </p:nvSpPr>
          <p:spPr>
            <a:xfrm>
              <a:off x="2805475" y="1951732"/>
              <a:ext cx="951089" cy="732554"/>
            </a:xfrm>
            <a:prstGeom prst="rect">
              <a:avLst/>
            </a:prstGeom>
            <a:solidFill>
              <a:schemeClr val="accent3"/>
            </a:solidFill>
            <a:ln w="101600" cap="flat">
              <a:solidFill>
                <a:schemeClr val="accent3">
                  <a:hueOff val="-499813"/>
                  <a:satOff val="-5228"/>
                  <a:lumOff val="24899"/>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b="1">
                  <a:latin typeface="Helvetica"/>
                  <a:ea typeface="Helvetica"/>
                  <a:cs typeface="Helvetica"/>
                  <a:sym typeface="Helvetica"/>
                </a:defRPr>
              </a:pPr>
              <a:r>
                <a:t>Bind </a:t>
              </a:r>
            </a:p>
            <a:p>
              <a:pPr defTabSz="825500">
                <a:defRPr sz="900"/>
              </a:pPr>
              <a:r>
                <a:t>Producer and Consumer</a:t>
              </a:r>
            </a:p>
          </p:txBody>
        </p:sp>
        <p:sp>
          <p:nvSpPr>
            <p:cNvPr id="267" name="Connection Line"/>
            <p:cNvSpPr/>
            <p:nvPr/>
          </p:nvSpPr>
          <p:spPr>
            <a:xfrm>
              <a:off x="1243196" y="2318008"/>
              <a:ext cx="548469"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noFill/>
            <a:ln w="25400" cap="flat">
              <a:solidFill>
                <a:srgbClr val="FFFFFF"/>
              </a:solidFill>
              <a:prstDash val="solid"/>
              <a:miter lim="400000"/>
              <a:tailEnd type="triangle" w="med" len="med"/>
            </a:ln>
            <a:effectLst/>
          </p:spPr>
          <p:txBody>
            <a:bodyPr/>
            <a:lstStyle/>
            <a:p>
              <a:endParaRPr/>
            </a:p>
          </p:txBody>
        </p:sp>
        <p:cxnSp>
          <p:nvCxnSpPr>
            <p:cNvPr id="229" name="Connection Line"/>
            <p:cNvCxnSpPr>
              <a:stCxn id="231" idx="0"/>
              <a:endCxn id="226" idx="0"/>
            </p:cNvCxnSpPr>
            <p:nvPr/>
          </p:nvCxnSpPr>
          <p:spPr>
            <a:xfrm>
              <a:off x="1243196" y="2318008"/>
              <a:ext cx="963012" cy="963011"/>
            </a:xfrm>
            <a:prstGeom prst="straightConnector1">
              <a:avLst/>
            </a:prstGeom>
            <a:ln w="25400" cap="flat">
              <a:solidFill>
                <a:srgbClr val="FFFFFF"/>
              </a:solidFill>
              <a:prstDash val="solid"/>
              <a:miter lim="400000"/>
              <a:tailEnd type="triangle" w="med" len="med"/>
            </a:ln>
            <a:effectLst/>
          </p:spPr>
        </p:cxnSp>
        <p:cxnSp>
          <p:nvCxnSpPr>
            <p:cNvPr id="230" name="Connection Line"/>
            <p:cNvCxnSpPr>
              <a:stCxn id="231" idx="0"/>
              <a:endCxn id="224" idx="0"/>
            </p:cNvCxnSpPr>
            <p:nvPr/>
          </p:nvCxnSpPr>
          <p:spPr>
            <a:xfrm flipV="1">
              <a:off x="1243196" y="1354998"/>
              <a:ext cx="963011" cy="963011"/>
            </a:xfrm>
            <a:prstGeom prst="straightConnector1">
              <a:avLst/>
            </a:prstGeom>
            <a:ln w="25400" cap="flat">
              <a:solidFill>
                <a:srgbClr val="FFFFFF"/>
              </a:solidFill>
              <a:prstDash val="solid"/>
              <a:miter lim="400000"/>
              <a:tailEnd type="triangle" w="med" len="med"/>
            </a:ln>
            <a:effectLst/>
          </p:spPr>
        </p:cxnSp>
        <p:sp>
          <p:nvSpPr>
            <p:cNvPr id="231" name="Auto…"/>
            <p:cNvSpPr/>
            <p:nvPr/>
          </p:nvSpPr>
          <p:spPr>
            <a:xfrm>
              <a:off x="879454" y="1951732"/>
              <a:ext cx="727485" cy="732554"/>
            </a:xfrm>
            <a:prstGeom prst="rect">
              <a:avLst/>
            </a:prstGeom>
            <a:solidFill>
              <a:schemeClr val="accent2">
                <a:lumOff val="-15046"/>
              </a:schemeClr>
            </a:solidFill>
            <a:ln w="101600" cap="flat">
              <a:solidFill>
                <a:schemeClr val="accent2">
                  <a:satOff val="-13916"/>
                  <a:lumOff val="13989"/>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Auto</a:t>
              </a:r>
            </a:p>
            <a:p>
              <a:pPr defTabSz="825500">
                <a:defRPr sz="900"/>
              </a:pPr>
              <a:r>
                <a:t>Configure</a:t>
              </a:r>
            </a:p>
          </p:txBody>
        </p:sp>
        <p:sp>
          <p:nvSpPr>
            <p:cNvPr id="268" name="Connection Line"/>
            <p:cNvSpPr/>
            <p:nvPr/>
          </p:nvSpPr>
          <p:spPr>
            <a:xfrm>
              <a:off x="2574604" y="2318008"/>
              <a:ext cx="180072" cy="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noFill/>
            <a:ln w="25400" cap="flat">
              <a:solidFill>
                <a:srgbClr val="FFFFFF"/>
              </a:solidFill>
              <a:prstDash val="solid"/>
              <a:miter lim="400000"/>
              <a:headEnd type="triangle" w="med" len="med"/>
            </a:ln>
            <a:effectLst/>
          </p:spPr>
          <p:txBody>
            <a:bodyPr/>
            <a:lstStyle/>
            <a:p>
              <a:endParaRPr/>
            </a:p>
          </p:txBody>
        </p:sp>
        <p:cxnSp>
          <p:nvCxnSpPr>
            <p:cNvPr id="233" name="Connection Line"/>
            <p:cNvCxnSpPr>
              <a:stCxn id="227" idx="0"/>
              <a:endCxn id="226" idx="0"/>
            </p:cNvCxnSpPr>
            <p:nvPr/>
          </p:nvCxnSpPr>
          <p:spPr>
            <a:xfrm flipH="1">
              <a:off x="2206207" y="2318008"/>
              <a:ext cx="1074813" cy="963011"/>
            </a:xfrm>
            <a:prstGeom prst="straightConnector1">
              <a:avLst/>
            </a:prstGeom>
            <a:ln w="25400" cap="flat">
              <a:solidFill>
                <a:srgbClr val="FFFFFF"/>
              </a:solidFill>
              <a:prstDash val="solid"/>
              <a:miter lim="400000"/>
              <a:headEnd type="triangle" w="med" len="med"/>
            </a:ln>
            <a:effectLst/>
          </p:spPr>
        </p:cxnSp>
        <p:cxnSp>
          <p:nvCxnSpPr>
            <p:cNvPr id="234" name="Connection Line"/>
            <p:cNvCxnSpPr>
              <a:stCxn id="227" idx="0"/>
              <a:endCxn id="224" idx="0"/>
            </p:cNvCxnSpPr>
            <p:nvPr/>
          </p:nvCxnSpPr>
          <p:spPr>
            <a:xfrm flipH="1" flipV="1">
              <a:off x="2206206" y="1354998"/>
              <a:ext cx="1074814" cy="963011"/>
            </a:xfrm>
            <a:prstGeom prst="straightConnector1">
              <a:avLst/>
            </a:prstGeom>
            <a:ln w="25400" cap="flat">
              <a:solidFill>
                <a:srgbClr val="FFFFFF"/>
              </a:solidFill>
              <a:prstDash val="solid"/>
              <a:miter lim="400000"/>
              <a:headEnd type="triangle" w="med" len="med"/>
            </a:ln>
            <a:effectLst/>
          </p:spPr>
        </p:cxnSp>
      </p:grpSp>
      <p:grpSp>
        <p:nvGrpSpPr>
          <p:cNvPr id="251" name="Group"/>
          <p:cNvGrpSpPr/>
          <p:nvPr/>
        </p:nvGrpSpPr>
        <p:grpSpPr>
          <a:xfrm>
            <a:off x="-54379" y="2997670"/>
            <a:ext cx="4636020" cy="5491649"/>
            <a:chOff x="0" y="0"/>
            <a:chExt cx="4636018" cy="5491648"/>
          </a:xfrm>
        </p:grpSpPr>
        <p:grpSp>
          <p:nvGrpSpPr>
            <p:cNvPr id="239" name="Group"/>
            <p:cNvGrpSpPr/>
            <p:nvPr/>
          </p:nvGrpSpPr>
          <p:grpSpPr>
            <a:xfrm>
              <a:off x="-1" y="-1"/>
              <a:ext cx="4636020" cy="5491649"/>
              <a:chOff x="0" y="0"/>
              <a:chExt cx="4636018" cy="5491648"/>
            </a:xfrm>
          </p:grpSpPr>
          <p:sp>
            <p:nvSpPr>
              <p:cNvPr id="236" name="Rounded Rectangle"/>
              <p:cNvSpPr/>
              <p:nvPr/>
            </p:nvSpPr>
            <p:spPr>
              <a:xfrm rot="14312826">
                <a:off x="2132378" y="3798829"/>
                <a:ext cx="2412724" cy="872270"/>
              </a:xfrm>
              <a:prstGeom prst="roundRect">
                <a:avLst>
                  <a:gd name="adj" fmla="val 13483"/>
                </a:avLst>
              </a:prstGeom>
              <a:blipFill rotWithShape="1">
                <a:blip r:embed="rId3">
                  <a:alphaModFix amt="85000"/>
                </a:blip>
                <a:srcRect/>
                <a:tile tx="0" ty="0" sx="100000" sy="100000" flip="none" algn="tl"/>
              </a:blipFill>
              <a:ln w="12700" cap="flat">
                <a:noFill/>
                <a:miter lim="400000"/>
              </a:ln>
              <a:effectLst/>
            </p:spPr>
            <p:txBody>
              <a:bodyPr wrap="square" lIns="50800" tIns="50800" rIns="50800" bIns="50800" numCol="1" anchor="ctr">
                <a:noAutofit/>
              </a:bodyPr>
              <a:lstStyle/>
              <a:p>
                <a:pPr>
                  <a:defRPr sz="2600"/>
                </a:pPr>
                <a:endParaRPr/>
              </a:p>
            </p:txBody>
          </p:sp>
          <p:sp>
            <p:nvSpPr>
              <p:cNvPr id="237" name="Circle"/>
              <p:cNvSpPr/>
              <p:nvPr/>
            </p:nvSpPr>
            <p:spPr>
              <a:xfrm rot="20954471">
                <a:off x="335274" y="335274"/>
                <a:ext cx="3965470" cy="3965470"/>
              </a:xfrm>
              <a:prstGeom prst="ellipse">
                <a:avLst/>
              </a:prstGeom>
              <a:blipFill rotWithShape="1">
                <a:blip r:embed="rId4">
                  <a:alphaModFix amt="85000"/>
                </a:blip>
                <a:srcRect/>
                <a:tile tx="0" ty="0" sx="100000" sy="100000" flip="none" algn="tl"/>
              </a:blipFill>
              <a:ln w="6350" cap="flat">
                <a:solidFill>
                  <a:srgbClr val="FFFFFF">
                    <a:alpha val="85000"/>
                  </a:srgbClr>
                </a:solidFill>
                <a:prstDash val="solid"/>
                <a:miter lim="400000"/>
              </a:ln>
              <a:effectLst/>
            </p:spPr>
            <p:txBody>
              <a:bodyPr wrap="square" lIns="50800" tIns="50800" rIns="50800" bIns="50800" numCol="1" anchor="ctr">
                <a:noAutofit/>
              </a:bodyPr>
              <a:lstStyle/>
              <a:p>
                <a:pPr>
                  <a:defRPr sz="2600"/>
                </a:pPr>
                <a:endParaRPr/>
              </a:p>
            </p:txBody>
          </p:sp>
          <p:sp>
            <p:nvSpPr>
              <p:cNvPr id="238" name="Oval"/>
              <p:cNvSpPr/>
              <p:nvPr/>
            </p:nvSpPr>
            <p:spPr>
              <a:xfrm>
                <a:off x="647182" y="674213"/>
                <a:ext cx="3341654" cy="3287592"/>
              </a:xfrm>
              <a:prstGeom prst="ellipse">
                <a:avLst/>
              </a:prstGeom>
              <a:blipFill rotWithShape="1">
                <a:blip r:embed="rId4">
                  <a:alphaModFix amt="85000"/>
                </a:blip>
                <a:srcRect/>
                <a:tile tx="0" ty="0" sx="100000" sy="100000" flip="none" algn="tl"/>
              </a:blipFill>
              <a:ln w="6350" cap="flat">
                <a:solidFill>
                  <a:srgbClr val="FFFFFF">
                    <a:alpha val="85000"/>
                  </a:srgbClr>
                </a:solidFill>
                <a:prstDash val="solid"/>
                <a:miter lim="400000"/>
              </a:ln>
              <a:effectLst/>
            </p:spPr>
            <p:txBody>
              <a:bodyPr wrap="square" lIns="50800" tIns="50800" rIns="50800" bIns="50800" numCol="1" anchor="ctr">
                <a:noAutofit/>
              </a:bodyPr>
              <a:lstStyle/>
              <a:p>
                <a:pPr>
                  <a:defRPr sz="2600"/>
                </a:pPr>
                <a:endParaRPr/>
              </a:p>
            </p:txBody>
          </p:sp>
        </p:grpSp>
        <p:sp>
          <p:nvSpPr>
            <p:cNvPr id="240" name="Discover…"/>
            <p:cNvSpPr/>
            <p:nvPr/>
          </p:nvSpPr>
          <p:spPr>
            <a:xfrm>
              <a:off x="1954266" y="1022307"/>
              <a:ext cx="727486" cy="732554"/>
            </a:xfrm>
            <a:prstGeom prst="rect">
              <a:avLst/>
            </a:prstGeom>
            <a:solidFill>
              <a:schemeClr val="accent1">
                <a:hueOff val="203473"/>
                <a:lumOff val="-13814"/>
              </a:schemeClr>
            </a:solidFill>
            <a:ln w="101600" cap="flat">
              <a:solidFill>
                <a:schemeClr val="accent1">
                  <a:hueOff val="-136794"/>
                  <a:satOff val="-2150"/>
                  <a:lumOff val="15693"/>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Discover</a:t>
              </a:r>
            </a:p>
            <a:p>
              <a:pPr defTabSz="825500">
                <a:defRPr sz="900" b="1">
                  <a:latin typeface="Helvetica"/>
                  <a:ea typeface="Helvetica"/>
                  <a:cs typeface="Helvetica"/>
                  <a:sym typeface="Helvetica"/>
                </a:defRPr>
              </a:pPr>
              <a:r>
                <a:t>Output</a:t>
              </a:r>
            </a:p>
            <a:p>
              <a:pPr defTabSz="825500">
                <a:defRPr sz="900"/>
              </a:pPr>
              <a:r>
                <a:t>Channel</a:t>
              </a:r>
            </a:p>
          </p:txBody>
        </p:sp>
        <p:sp>
          <p:nvSpPr>
            <p:cNvPr id="241" name="Discover…"/>
            <p:cNvSpPr/>
            <p:nvPr/>
          </p:nvSpPr>
          <p:spPr>
            <a:xfrm>
              <a:off x="1954266" y="1985317"/>
              <a:ext cx="727486" cy="732555"/>
            </a:xfrm>
            <a:prstGeom prst="rect">
              <a:avLst/>
            </a:prstGeom>
            <a:solidFill>
              <a:schemeClr val="accent1">
                <a:hueOff val="203473"/>
                <a:lumOff val="-13814"/>
              </a:schemeClr>
            </a:solidFill>
            <a:ln w="101600" cap="flat">
              <a:solidFill>
                <a:schemeClr val="accent1">
                  <a:hueOff val="-136794"/>
                  <a:satOff val="-2150"/>
                  <a:lumOff val="15693"/>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Discover</a:t>
              </a:r>
            </a:p>
            <a:p>
              <a:pPr defTabSz="825500">
                <a:defRPr sz="900"/>
              </a:pPr>
              <a:r>
                <a:t>Binder</a:t>
              </a:r>
            </a:p>
          </p:txBody>
        </p:sp>
        <p:sp>
          <p:nvSpPr>
            <p:cNvPr id="242" name="Discover…"/>
            <p:cNvSpPr/>
            <p:nvPr/>
          </p:nvSpPr>
          <p:spPr>
            <a:xfrm>
              <a:off x="1954266" y="2948328"/>
              <a:ext cx="727486" cy="732554"/>
            </a:xfrm>
            <a:prstGeom prst="rect">
              <a:avLst/>
            </a:prstGeom>
            <a:solidFill>
              <a:schemeClr val="accent1">
                <a:hueOff val="203473"/>
                <a:lumOff val="-13814"/>
              </a:schemeClr>
            </a:solidFill>
            <a:ln w="101600" cap="flat">
              <a:solidFill>
                <a:schemeClr val="accent1">
                  <a:hueOff val="-136794"/>
                  <a:satOff val="-2150"/>
                  <a:lumOff val="15693"/>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Discover</a:t>
              </a:r>
            </a:p>
            <a:p>
              <a:pPr defTabSz="825500">
                <a:defRPr sz="900"/>
              </a:pPr>
              <a:r>
                <a:t>Type</a:t>
              </a:r>
            </a:p>
            <a:p>
              <a:pPr defTabSz="825500">
                <a:defRPr sz="900"/>
              </a:pPr>
              <a:r>
                <a:t>Converter</a:t>
              </a:r>
            </a:p>
          </p:txBody>
        </p:sp>
        <p:sp>
          <p:nvSpPr>
            <p:cNvPr id="243" name="Bind…"/>
            <p:cNvSpPr/>
            <p:nvPr/>
          </p:nvSpPr>
          <p:spPr>
            <a:xfrm>
              <a:off x="2917277" y="1985317"/>
              <a:ext cx="727485" cy="732555"/>
            </a:xfrm>
            <a:prstGeom prst="rect">
              <a:avLst/>
            </a:prstGeom>
            <a:solidFill>
              <a:schemeClr val="accent3"/>
            </a:solidFill>
            <a:ln w="101600" cap="flat">
              <a:solidFill>
                <a:schemeClr val="accent3">
                  <a:hueOff val="-499813"/>
                  <a:satOff val="-5228"/>
                  <a:lumOff val="24899"/>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b="1">
                  <a:latin typeface="Helvetica"/>
                  <a:ea typeface="Helvetica"/>
                  <a:cs typeface="Helvetica"/>
                  <a:sym typeface="Helvetica"/>
                </a:defRPr>
              </a:pPr>
              <a:r>
                <a:t>Bind </a:t>
              </a:r>
            </a:p>
            <a:p>
              <a:pPr defTabSz="825500">
                <a:defRPr sz="900"/>
              </a:pPr>
              <a:r>
                <a:t>Producer</a:t>
              </a:r>
            </a:p>
          </p:txBody>
        </p:sp>
        <p:sp>
          <p:nvSpPr>
            <p:cNvPr id="269" name="Connection Line"/>
            <p:cNvSpPr/>
            <p:nvPr/>
          </p:nvSpPr>
          <p:spPr>
            <a:xfrm>
              <a:off x="1354998" y="2351594"/>
              <a:ext cx="548469" cy="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7200" y="7200"/>
                    <a:pt x="14400" y="14400"/>
                    <a:pt x="21600" y="21600"/>
                  </a:cubicBezTo>
                </a:path>
              </a:pathLst>
            </a:custGeom>
            <a:noFill/>
            <a:ln w="25400" cap="flat">
              <a:solidFill>
                <a:srgbClr val="FFFFFF"/>
              </a:solidFill>
              <a:prstDash val="solid"/>
              <a:miter lim="400000"/>
              <a:tailEnd type="triangle" w="med" len="med"/>
            </a:ln>
            <a:effectLst/>
          </p:spPr>
          <p:txBody>
            <a:bodyPr/>
            <a:lstStyle/>
            <a:p>
              <a:endParaRPr/>
            </a:p>
          </p:txBody>
        </p:sp>
        <p:cxnSp>
          <p:nvCxnSpPr>
            <p:cNvPr id="245" name="Connection Line"/>
            <p:cNvCxnSpPr>
              <a:stCxn id="247" idx="0"/>
              <a:endCxn id="242" idx="0"/>
            </p:cNvCxnSpPr>
            <p:nvPr/>
          </p:nvCxnSpPr>
          <p:spPr>
            <a:xfrm>
              <a:off x="1354998" y="2351594"/>
              <a:ext cx="963011" cy="963011"/>
            </a:xfrm>
            <a:prstGeom prst="straightConnector1">
              <a:avLst/>
            </a:prstGeom>
            <a:ln w="25400" cap="flat">
              <a:solidFill>
                <a:srgbClr val="FFFFFF"/>
              </a:solidFill>
              <a:prstDash val="solid"/>
              <a:miter lim="400000"/>
              <a:tailEnd type="triangle" w="med" len="med"/>
            </a:ln>
            <a:effectLst/>
          </p:spPr>
        </p:cxnSp>
        <p:cxnSp>
          <p:nvCxnSpPr>
            <p:cNvPr id="246" name="Connection Line"/>
            <p:cNvCxnSpPr>
              <a:stCxn id="247" idx="0"/>
              <a:endCxn id="240" idx="0"/>
            </p:cNvCxnSpPr>
            <p:nvPr/>
          </p:nvCxnSpPr>
          <p:spPr>
            <a:xfrm flipV="1">
              <a:off x="1354998" y="1388584"/>
              <a:ext cx="963011" cy="963011"/>
            </a:xfrm>
            <a:prstGeom prst="straightConnector1">
              <a:avLst/>
            </a:prstGeom>
            <a:ln w="25400" cap="flat">
              <a:solidFill>
                <a:srgbClr val="FFFFFF"/>
              </a:solidFill>
              <a:prstDash val="solid"/>
              <a:miter lim="400000"/>
              <a:tailEnd type="triangle" w="med" len="med"/>
            </a:ln>
            <a:effectLst/>
          </p:spPr>
        </p:cxnSp>
        <p:sp>
          <p:nvSpPr>
            <p:cNvPr id="247" name="Auto…"/>
            <p:cNvSpPr/>
            <p:nvPr/>
          </p:nvSpPr>
          <p:spPr>
            <a:xfrm>
              <a:off x="991256" y="1985317"/>
              <a:ext cx="727485" cy="732555"/>
            </a:xfrm>
            <a:prstGeom prst="rect">
              <a:avLst/>
            </a:prstGeom>
            <a:solidFill>
              <a:schemeClr val="accent2">
                <a:lumOff val="-15046"/>
              </a:schemeClr>
            </a:solidFill>
            <a:ln w="101600" cap="flat">
              <a:solidFill>
                <a:schemeClr val="accent2">
                  <a:satOff val="-13916"/>
                  <a:lumOff val="13989"/>
                  <a:alpha val="50000"/>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defTabSz="825500">
                <a:defRPr sz="900"/>
              </a:pPr>
              <a:r>
                <a:t>Auto</a:t>
              </a:r>
            </a:p>
            <a:p>
              <a:pPr defTabSz="825500">
                <a:defRPr sz="900"/>
              </a:pPr>
              <a:r>
                <a:t>Configure</a:t>
              </a:r>
            </a:p>
          </p:txBody>
        </p:sp>
        <p:sp>
          <p:nvSpPr>
            <p:cNvPr id="270" name="Connection Line"/>
            <p:cNvSpPr/>
            <p:nvPr/>
          </p:nvSpPr>
          <p:spPr>
            <a:xfrm>
              <a:off x="2686405" y="2351594"/>
              <a:ext cx="180073" cy="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4400" y="14400"/>
                    <a:pt x="7200" y="7200"/>
                    <a:pt x="0" y="0"/>
                  </a:cubicBezTo>
                </a:path>
              </a:pathLst>
            </a:custGeom>
            <a:noFill/>
            <a:ln w="25400" cap="flat">
              <a:solidFill>
                <a:srgbClr val="FFFFFF"/>
              </a:solidFill>
              <a:prstDash val="solid"/>
              <a:miter lim="400000"/>
              <a:headEnd type="triangle" w="med" len="med"/>
            </a:ln>
            <a:effectLst/>
          </p:spPr>
          <p:txBody>
            <a:bodyPr/>
            <a:lstStyle/>
            <a:p>
              <a:endParaRPr/>
            </a:p>
          </p:txBody>
        </p:sp>
        <p:cxnSp>
          <p:nvCxnSpPr>
            <p:cNvPr id="249" name="Connection Line"/>
            <p:cNvCxnSpPr>
              <a:stCxn id="243" idx="0"/>
              <a:endCxn id="242" idx="0"/>
            </p:cNvCxnSpPr>
            <p:nvPr/>
          </p:nvCxnSpPr>
          <p:spPr>
            <a:xfrm flipH="1">
              <a:off x="2318008" y="2351594"/>
              <a:ext cx="963012" cy="963011"/>
            </a:xfrm>
            <a:prstGeom prst="straightConnector1">
              <a:avLst/>
            </a:prstGeom>
            <a:ln w="25400" cap="flat">
              <a:solidFill>
                <a:srgbClr val="FFFFFF"/>
              </a:solidFill>
              <a:prstDash val="solid"/>
              <a:miter lim="400000"/>
              <a:headEnd type="triangle" w="med" len="med"/>
            </a:ln>
            <a:effectLst/>
          </p:spPr>
        </p:cxnSp>
        <p:cxnSp>
          <p:nvCxnSpPr>
            <p:cNvPr id="250" name="Connection Line"/>
            <p:cNvCxnSpPr>
              <a:stCxn id="243" idx="0"/>
              <a:endCxn id="240" idx="0"/>
            </p:cNvCxnSpPr>
            <p:nvPr/>
          </p:nvCxnSpPr>
          <p:spPr>
            <a:xfrm flipH="1" flipV="1">
              <a:off x="2318008" y="1388584"/>
              <a:ext cx="963012" cy="963011"/>
            </a:xfrm>
            <a:prstGeom prst="straightConnector1">
              <a:avLst/>
            </a:prstGeom>
            <a:ln w="25400" cap="flat">
              <a:solidFill>
                <a:srgbClr val="FFFFFF"/>
              </a:solidFill>
              <a:prstDash val="solid"/>
              <a:miter lim="400000"/>
              <a:headEnd type="triangle" w="med" len="med"/>
            </a:ln>
            <a:effectLst/>
          </p:spPr>
        </p:cxnSp>
      </p:grpSp>
      <p:sp>
        <p:nvSpPr>
          <p:cNvPr id="252" name="Line"/>
          <p:cNvSpPr/>
          <p:nvPr/>
        </p:nvSpPr>
        <p:spPr>
          <a:xfrm flipV="1">
            <a:off x="4381500" y="3036610"/>
            <a:ext cx="0" cy="5413768"/>
          </a:xfrm>
          <a:prstGeom prst="line">
            <a:avLst/>
          </a:prstGeom>
          <a:ln w="12700">
            <a:solidFill>
              <a:srgbClr val="FFFFFF"/>
            </a:solidFill>
            <a:custDash>
              <a:ds d="200000" sp="200000"/>
            </a:custDash>
            <a:miter lim="400000"/>
          </a:ln>
        </p:spPr>
        <p:txBody>
          <a:bodyPr lIns="50800" tIns="50800" rIns="50800" bIns="50800" anchor="ctr"/>
          <a:lstStyle/>
          <a:p>
            <a:pPr>
              <a:defRPr sz="2600"/>
            </a:pPr>
            <a:endParaRPr/>
          </a:p>
        </p:txBody>
      </p:sp>
      <p:sp>
        <p:nvSpPr>
          <p:cNvPr id="253" name="Line"/>
          <p:cNvSpPr/>
          <p:nvPr/>
        </p:nvSpPr>
        <p:spPr>
          <a:xfrm flipV="1">
            <a:off x="8636000" y="3036610"/>
            <a:ext cx="0" cy="5413768"/>
          </a:xfrm>
          <a:prstGeom prst="line">
            <a:avLst/>
          </a:prstGeom>
          <a:ln w="12700">
            <a:solidFill>
              <a:srgbClr val="FFFFFF"/>
            </a:solidFill>
            <a:custDash>
              <a:ds d="200000" sp="200000"/>
            </a:custDash>
            <a:miter lim="400000"/>
          </a:ln>
        </p:spPr>
        <p:txBody>
          <a:bodyPr lIns="50800" tIns="50800" rIns="50800" bIns="50800" anchor="ctr"/>
          <a:lstStyle/>
          <a:p>
            <a:pPr>
              <a:defRPr sz="2600"/>
            </a:pPr>
            <a:endParaRPr/>
          </a:p>
        </p:txBody>
      </p:sp>
      <p:sp>
        <p:nvSpPr>
          <p:cNvPr id="254" name="Programming Model"/>
          <p:cNvSpPr/>
          <p:nvPr/>
        </p:nvSpPr>
        <p:spPr>
          <a:xfrm>
            <a:off x="2862580" y="400802"/>
            <a:ext cx="7279641" cy="11190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7000">
                <a:latin typeface="Helvetica Neue UltraLight"/>
                <a:ea typeface="Helvetica Neue UltraLight"/>
                <a:cs typeface="Helvetica Neue UltraLight"/>
                <a:sym typeface="Helvetica Neue UltraLight"/>
              </a:defRPr>
            </a:lvl1pPr>
          </a:lstStyle>
          <a:p>
            <a:r>
              <a:t>Programming Model</a:t>
            </a:r>
          </a:p>
        </p:txBody>
      </p:sp>
      <p:sp>
        <p:nvSpPr>
          <p:cNvPr id="255" name="@Poller"/>
          <p:cNvSpPr/>
          <p:nvPr/>
        </p:nvSpPr>
        <p:spPr>
          <a:xfrm>
            <a:off x="1787381" y="8084673"/>
            <a:ext cx="95250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r>
              <a:t>@Poller</a:t>
            </a:r>
          </a:p>
        </p:txBody>
      </p:sp>
      <p:sp>
        <p:nvSpPr>
          <p:cNvPr id="256" name="@ServiceActivator"/>
          <p:cNvSpPr/>
          <p:nvPr/>
        </p:nvSpPr>
        <p:spPr>
          <a:xfrm>
            <a:off x="5419090" y="8528686"/>
            <a:ext cx="216662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r>
              <a:t>@ServiceActivator</a:t>
            </a:r>
          </a:p>
        </p:txBody>
      </p:sp>
      <p:sp>
        <p:nvSpPr>
          <p:cNvPr id="257" name="@ServiceActivator"/>
          <p:cNvSpPr/>
          <p:nvPr/>
        </p:nvSpPr>
        <p:spPr>
          <a:xfrm>
            <a:off x="9657859" y="8084673"/>
            <a:ext cx="2166621"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r>
              <a:t>@ServiceActivator</a:t>
            </a:r>
          </a:p>
        </p:txBody>
      </p:sp>
      <p:sp>
        <p:nvSpPr>
          <p:cNvPr id="258" name="@Transformer"/>
          <p:cNvSpPr/>
          <p:nvPr/>
        </p:nvSpPr>
        <p:spPr>
          <a:xfrm>
            <a:off x="5668518" y="8054877"/>
            <a:ext cx="1667765"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r>
              <a:t>@Transformer</a:t>
            </a:r>
          </a:p>
        </p:txBody>
      </p:sp>
      <p:sp>
        <p:nvSpPr>
          <p:cNvPr id="259" name="@StreamListener/ @SendTo"/>
          <p:cNvSpPr/>
          <p:nvPr/>
        </p:nvSpPr>
        <p:spPr>
          <a:xfrm>
            <a:off x="4896230" y="9002495"/>
            <a:ext cx="321233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r>
              <a:t>@StreamListener/ @SendTo</a:t>
            </a:r>
          </a:p>
        </p:txBody>
      </p:sp>
      <p:sp>
        <p:nvSpPr>
          <p:cNvPr id="260" name="@StreamListener/ @SendTo"/>
          <p:cNvSpPr/>
          <p:nvPr/>
        </p:nvSpPr>
        <p:spPr>
          <a:xfrm>
            <a:off x="9135000" y="8558482"/>
            <a:ext cx="3212339"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r>
              <a:t>@StreamListener/ @SendTo</a:t>
            </a:r>
          </a:p>
        </p:txBody>
      </p:sp>
      <p:sp>
        <p:nvSpPr>
          <p:cNvPr id="261" name="Slide Number"/>
          <p:cNvSpPr>
            <a:spLocks noGrp="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8</a:t>
            </a:fld>
            <a:endParaRPr/>
          </a:p>
        </p:txBody>
      </p:sp>
      <p:sp>
        <p:nvSpPr>
          <p:cNvPr id="262" name="Source"/>
          <p:cNvSpPr/>
          <p:nvPr/>
        </p:nvSpPr>
        <p:spPr>
          <a:xfrm>
            <a:off x="1486391" y="1719421"/>
            <a:ext cx="1554481"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Source</a:t>
            </a:r>
          </a:p>
        </p:txBody>
      </p:sp>
      <p:sp>
        <p:nvSpPr>
          <p:cNvPr id="263" name="Processor"/>
          <p:cNvSpPr/>
          <p:nvPr/>
        </p:nvSpPr>
        <p:spPr>
          <a:xfrm>
            <a:off x="5420436" y="1719421"/>
            <a:ext cx="2163928"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Processor</a:t>
            </a:r>
          </a:p>
        </p:txBody>
      </p:sp>
      <p:sp>
        <p:nvSpPr>
          <p:cNvPr id="264" name="Sink"/>
          <p:cNvSpPr/>
          <p:nvPr/>
        </p:nvSpPr>
        <p:spPr>
          <a:xfrm>
            <a:off x="10252193" y="1719421"/>
            <a:ext cx="977952"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r>
              <a:t>Sink</a:t>
            </a: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5546">
              <a:srgbClr val="24292D"/>
            </a:gs>
            <a:gs pos="100000">
              <a:srgbClr val="49565A"/>
            </a:gs>
          </a:gsLst>
          <a:path path="circle">
            <a:fillToRect l="50000" t="50000" r="50000" b="50000"/>
          </a:path>
        </a:gradFill>
        <a:effectLst/>
      </p:bgPr>
    </p:bg>
    <p:spTree>
      <p:nvGrpSpPr>
        <p:cNvPr id="1" name=""/>
        <p:cNvGrpSpPr/>
        <p:nvPr/>
      </p:nvGrpSpPr>
      <p:grpSpPr>
        <a:xfrm>
          <a:off x="0" y="0"/>
          <a:ext cx="0" cy="0"/>
          <a:chOff x="0" y="0"/>
          <a:chExt cx="0" cy="0"/>
        </a:xfrm>
      </p:grpSpPr>
      <p:sp>
        <p:nvSpPr>
          <p:cNvPr id="274" name="Programming Model Contd."/>
          <p:cNvSpPr/>
          <p:nvPr/>
        </p:nvSpPr>
        <p:spPr>
          <a:xfrm>
            <a:off x="1512188" y="400802"/>
            <a:ext cx="9980423" cy="111900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7000">
                <a:latin typeface="Helvetica Neue UltraLight"/>
                <a:ea typeface="Helvetica Neue UltraLight"/>
                <a:cs typeface="Helvetica Neue UltraLight"/>
                <a:sym typeface="Helvetica Neue UltraLight"/>
              </a:defRPr>
            </a:lvl1pPr>
          </a:lstStyle>
          <a:p>
            <a:r>
              <a:t>Programming Model Contd.</a:t>
            </a:r>
          </a:p>
        </p:txBody>
      </p:sp>
      <p:sp>
        <p:nvSpPr>
          <p:cNvPr id="275" name="package org.springframework.cloud.stream.messaging;  public interface Processor {…"/>
          <p:cNvSpPr/>
          <p:nvPr/>
        </p:nvSpPr>
        <p:spPr>
          <a:xfrm>
            <a:off x="6278290" y="2677643"/>
            <a:ext cx="6402694" cy="3303468"/>
          </a:xfrm>
          <a:prstGeom prst="rect">
            <a:avLst/>
          </a:prstGeom>
          <a:solidFill>
            <a:srgbClr val="DCDEE0"/>
          </a:solidFill>
          <a:ln w="25400">
            <a:solidFill>
              <a:srgbClr val="FFFFFF"/>
            </a:solidFill>
            <a:prstDash val="sysDot"/>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1600" i="1">
                <a:solidFill>
                  <a:srgbClr val="808080"/>
                </a:solidFill>
                <a:latin typeface="Menlo"/>
                <a:ea typeface="Menlo"/>
                <a:cs typeface="Menlo"/>
                <a:sym typeface="Menlo"/>
              </a:defRPr>
            </a:pPr>
            <a:r>
              <a:rPr b="1" i="0" dirty="0">
                <a:solidFill>
                  <a:srgbClr val="011480"/>
                </a:solidFill>
              </a:rPr>
              <a:t>package </a:t>
            </a:r>
            <a:r>
              <a:rPr i="0" dirty="0">
                <a:solidFill>
                  <a:srgbClr val="000000"/>
                </a:solidFill>
              </a:rPr>
              <a:t>org.springframework.cloud.stream.messaging;</a:t>
            </a:r>
            <a:br>
              <a:rPr i="0" dirty="0">
                <a:solidFill>
                  <a:srgbClr val="000000"/>
                </a:solidFill>
              </a:rPr>
            </a:br>
            <a:r>
              <a:rPr dirty="0"/>
              <a:t/>
            </a:r>
            <a:br>
              <a:rPr dirty="0"/>
            </a:br>
            <a:r>
              <a:rPr b="1" i="0" dirty="0">
                <a:solidFill>
                  <a:srgbClr val="011480"/>
                </a:solidFill>
              </a:rPr>
              <a:t>public interface </a:t>
            </a:r>
            <a:r>
              <a:rPr i="0" dirty="0">
                <a:solidFill>
                  <a:srgbClr val="000000"/>
                </a:solidFill>
              </a:rPr>
              <a:t>Processor {</a:t>
            </a:r>
          </a:p>
          <a:p>
            <a:pPr algn="l" defTabSz="457200">
              <a:defRPr sz="1600">
                <a:solidFill>
                  <a:srgbClr val="000000"/>
                </a:solidFill>
                <a:latin typeface="Menlo"/>
                <a:ea typeface="Menlo"/>
                <a:cs typeface="Menlo"/>
                <a:sym typeface="Menlo"/>
              </a:defRPr>
            </a:pPr>
            <a:endParaRPr i="0" dirty="0">
              <a:solidFill>
                <a:srgbClr val="000000"/>
              </a:solidFill>
            </a:endParaRPr>
          </a:p>
          <a:p>
            <a:pPr lvl="1" algn="l" defTabSz="457200">
              <a:defRPr sz="1600">
                <a:solidFill>
                  <a:srgbClr val="000000"/>
                </a:solidFill>
                <a:latin typeface="Menlo"/>
                <a:ea typeface="Menlo"/>
                <a:cs typeface="Menlo"/>
                <a:sym typeface="Menlo"/>
              </a:defRPr>
            </a:pPr>
            <a:r>
              <a:rPr dirty="0"/>
              <a:t>String </a:t>
            </a:r>
            <a:r>
              <a:rPr b="1" i="1" dirty="0">
                <a:solidFill>
                  <a:srgbClr val="66187A"/>
                </a:solidFill>
              </a:rPr>
              <a:t>INPUT </a:t>
            </a:r>
            <a:r>
              <a:rPr dirty="0"/>
              <a:t>= </a:t>
            </a:r>
            <a:r>
              <a:rPr b="1" dirty="0">
                <a:solidFill>
                  <a:srgbClr val="018001"/>
                </a:solidFill>
              </a:rPr>
              <a:t>"input"</a:t>
            </a:r>
            <a:r>
              <a:rPr dirty="0"/>
              <a:t>;</a:t>
            </a:r>
          </a:p>
          <a:p>
            <a:pPr lvl="1" algn="l" defTabSz="457200">
              <a:defRPr sz="1600">
                <a:solidFill>
                  <a:srgbClr val="000000"/>
                </a:solidFill>
                <a:latin typeface="Menlo"/>
                <a:ea typeface="Menlo"/>
                <a:cs typeface="Menlo"/>
                <a:sym typeface="Menlo"/>
              </a:defRPr>
            </a:pPr>
            <a:r>
              <a:rPr dirty="0"/>
              <a:t>String </a:t>
            </a:r>
            <a:r>
              <a:rPr b="1" i="1" dirty="0">
                <a:solidFill>
                  <a:srgbClr val="66187A"/>
                </a:solidFill>
              </a:rPr>
              <a:t>OUTPUT </a:t>
            </a:r>
            <a:r>
              <a:rPr dirty="0"/>
              <a:t>= </a:t>
            </a:r>
            <a:r>
              <a:rPr b="1" dirty="0">
                <a:solidFill>
                  <a:srgbClr val="018001"/>
                </a:solidFill>
              </a:rPr>
              <a:t>“output"</a:t>
            </a:r>
            <a:r>
              <a:rPr dirty="0"/>
              <a:t>;</a:t>
            </a:r>
          </a:p>
          <a:p>
            <a:pPr lvl="1" algn="l" defTabSz="457200">
              <a:defRPr sz="1600">
                <a:solidFill>
                  <a:srgbClr val="000000"/>
                </a:solidFill>
                <a:latin typeface="Menlo"/>
                <a:ea typeface="Menlo"/>
                <a:cs typeface="Menlo"/>
                <a:sym typeface="Menlo"/>
              </a:defRPr>
            </a:pPr>
            <a:endParaRPr dirty="0"/>
          </a:p>
          <a:p>
            <a:pPr lvl="1" algn="l" defTabSz="457200">
              <a:defRPr sz="1600">
                <a:solidFill>
                  <a:srgbClr val="000000"/>
                </a:solidFill>
                <a:latin typeface="Menlo"/>
                <a:ea typeface="Menlo"/>
                <a:cs typeface="Menlo"/>
                <a:sym typeface="Menlo"/>
              </a:defRPr>
            </a:pPr>
            <a:r>
              <a:rPr dirty="0">
                <a:solidFill>
                  <a:srgbClr val="808002"/>
                </a:solidFill>
              </a:rPr>
              <a:t>@Input</a:t>
            </a:r>
            <a:r>
              <a:rPr dirty="0"/>
              <a:t>(Sink.</a:t>
            </a:r>
            <a:r>
              <a:rPr b="1" i="1" dirty="0">
                <a:solidFill>
                  <a:srgbClr val="66187A"/>
                </a:solidFill>
              </a:rPr>
              <a:t>INPUT</a:t>
            </a:r>
            <a:r>
              <a:rPr dirty="0"/>
              <a:t>)</a:t>
            </a:r>
            <a:br>
              <a:rPr dirty="0"/>
            </a:br>
            <a:r>
              <a:rPr dirty="0"/>
              <a:t>SubscribableChannel input();</a:t>
            </a:r>
          </a:p>
          <a:p>
            <a:pPr lvl="1" algn="l" defTabSz="457200">
              <a:defRPr sz="1600">
                <a:solidFill>
                  <a:srgbClr val="000000"/>
                </a:solidFill>
                <a:latin typeface="Menlo"/>
                <a:ea typeface="Menlo"/>
                <a:cs typeface="Menlo"/>
                <a:sym typeface="Menlo"/>
              </a:defRPr>
            </a:pPr>
            <a:r>
              <a:rPr dirty="0"/>
              <a:t/>
            </a:r>
            <a:br>
              <a:rPr dirty="0"/>
            </a:br>
            <a:r>
              <a:rPr dirty="0">
                <a:solidFill>
                  <a:srgbClr val="808002"/>
                </a:solidFill>
              </a:rPr>
              <a:t>@Output</a:t>
            </a:r>
            <a:r>
              <a:rPr dirty="0"/>
              <a:t>(</a:t>
            </a:r>
            <a:r>
              <a:rPr dirty="0" smtClean="0"/>
              <a:t>Source.</a:t>
            </a:r>
            <a:r>
              <a:rPr lang="en-US" b="1" i="1" dirty="0" smtClean="0">
                <a:solidFill>
                  <a:srgbClr val="66187A"/>
                </a:solidFill>
              </a:rPr>
              <a:t>OUTPUT</a:t>
            </a:r>
            <a:r>
              <a:rPr dirty="0" smtClean="0"/>
              <a:t>)</a:t>
            </a:r>
            <a:r>
              <a:rPr dirty="0"/>
              <a:t/>
            </a:r>
            <a:br>
              <a:rPr dirty="0"/>
            </a:br>
            <a:r>
              <a:rPr dirty="0"/>
              <a:t>MessageChannel output();</a:t>
            </a:r>
          </a:p>
          <a:p>
            <a:pPr algn="l" defTabSz="457200">
              <a:defRPr sz="1600">
                <a:solidFill>
                  <a:srgbClr val="000000"/>
                </a:solidFill>
                <a:latin typeface="Menlo"/>
                <a:ea typeface="Menlo"/>
                <a:cs typeface="Menlo"/>
                <a:sym typeface="Menlo"/>
              </a:defRPr>
            </a:pPr>
            <a:r>
              <a:rPr dirty="0"/>
              <a:t>}</a:t>
            </a:r>
          </a:p>
        </p:txBody>
      </p:sp>
      <p:sp>
        <p:nvSpPr>
          <p:cNvPr id="276" name="@EnableBinding(Processor.class)…"/>
          <p:cNvSpPr/>
          <p:nvPr/>
        </p:nvSpPr>
        <p:spPr>
          <a:xfrm>
            <a:off x="312722" y="6478397"/>
            <a:ext cx="12379357" cy="2527301"/>
          </a:xfrm>
          <a:prstGeom prst="rect">
            <a:avLst/>
          </a:prstGeom>
          <a:solidFill>
            <a:srgbClr val="DCDEE0"/>
          </a:solidFill>
          <a:ln w="25400">
            <a:solidFill>
              <a:srgbClr val="FFFFFF"/>
            </a:solidFill>
            <a:prstDash val="sysDot"/>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defTabSz="457200">
              <a:defRPr sz="1800">
                <a:solidFill>
                  <a:srgbClr val="000000"/>
                </a:solidFill>
                <a:latin typeface="Menlo"/>
                <a:ea typeface="Menlo"/>
                <a:cs typeface="Menlo"/>
                <a:sym typeface="Menlo"/>
              </a:defRPr>
            </a:pPr>
            <a:r>
              <a:rPr>
                <a:solidFill>
                  <a:srgbClr val="808002"/>
                </a:solidFill>
              </a:rPr>
              <a:t>@EnableBinding</a:t>
            </a:r>
            <a:r>
              <a:t>(Processor.</a:t>
            </a:r>
            <a:r>
              <a:rPr b="1">
                <a:solidFill>
                  <a:srgbClr val="011480"/>
                </a:solidFill>
              </a:rPr>
              <a:t>class</a:t>
            </a:r>
            <a:r>
              <a:t>)</a:t>
            </a:r>
          </a:p>
          <a:p>
            <a:pPr algn="l" defTabSz="457200">
              <a:defRPr sz="1800">
                <a:solidFill>
                  <a:srgbClr val="000000"/>
                </a:solidFill>
                <a:latin typeface="Menlo"/>
                <a:ea typeface="Menlo"/>
                <a:cs typeface="Menlo"/>
                <a:sym typeface="Menlo"/>
              </a:defRPr>
            </a:pPr>
            <a:r>
              <a:rPr>
                <a:solidFill>
                  <a:srgbClr val="808002"/>
                </a:solidFill>
              </a:rPr>
              <a:t>@SpringBootApplication</a:t>
            </a:r>
            <a:r>
              <a:t/>
            </a:r>
            <a:br/>
            <a:r>
              <a:rPr b="1">
                <a:solidFill>
                  <a:srgbClr val="011480"/>
                </a:solidFill>
              </a:rPr>
              <a:t>public class </a:t>
            </a:r>
            <a:r>
              <a:t>UpperCase {</a:t>
            </a:r>
            <a:br/>
            <a:r>
              <a:t/>
            </a:r>
            <a:br/>
            <a:r>
              <a:t>	</a:t>
            </a:r>
            <a:r>
              <a:rPr>
                <a:solidFill>
                  <a:srgbClr val="808002"/>
                </a:solidFill>
              </a:rPr>
              <a:t>@ServiceActivator</a:t>
            </a:r>
            <a:r>
              <a:t>(inputChannel = Processor.</a:t>
            </a:r>
            <a:r>
              <a:rPr b="1" i="1">
                <a:solidFill>
                  <a:srgbClr val="66187A"/>
                </a:solidFill>
              </a:rPr>
              <a:t>INPUT</a:t>
            </a:r>
            <a:r>
              <a:t>, outputChannel = Processor.</a:t>
            </a:r>
            <a:r>
              <a:rPr b="1" i="1">
                <a:solidFill>
                  <a:srgbClr val="66187A"/>
                </a:solidFill>
              </a:rPr>
              <a:t>OUTPUT</a:t>
            </a:r>
            <a:r>
              <a:t>)</a:t>
            </a:r>
            <a:br/>
            <a:r>
              <a:t>    </a:t>
            </a:r>
            <a:r>
              <a:rPr b="1">
                <a:solidFill>
                  <a:srgbClr val="011480"/>
                </a:solidFill>
              </a:rPr>
              <a:t>public </a:t>
            </a:r>
            <a:r>
              <a:t>Object uppercase(Object incomingPayload) {</a:t>
            </a:r>
            <a:br/>
            <a:r>
              <a:t>        </a:t>
            </a:r>
            <a:r>
              <a:rPr b="1">
                <a:solidFill>
                  <a:srgbClr val="011480"/>
                </a:solidFill>
              </a:rPr>
              <a:t>return </a:t>
            </a:r>
            <a:r>
              <a:t>incomingPayload.toString().toUpperCase();</a:t>
            </a:r>
            <a:br/>
            <a:r>
              <a:t>    }</a:t>
            </a:r>
          </a:p>
          <a:p>
            <a:pPr algn="l" defTabSz="457200">
              <a:defRPr sz="1800">
                <a:solidFill>
                  <a:srgbClr val="000000"/>
                </a:solidFill>
                <a:latin typeface="Menlo"/>
                <a:ea typeface="Menlo"/>
                <a:cs typeface="Menlo"/>
                <a:sym typeface="Menlo"/>
              </a:defRPr>
            </a:pPr>
            <a:r>
              <a:t>}</a:t>
            </a:r>
          </a:p>
        </p:txBody>
      </p:sp>
      <p:sp>
        <p:nvSpPr>
          <p:cNvPr id="277" name="Line"/>
          <p:cNvSpPr/>
          <p:nvPr/>
        </p:nvSpPr>
        <p:spPr>
          <a:xfrm flipV="1">
            <a:off x="3331707" y="3442166"/>
            <a:ext cx="4035743" cy="3269802"/>
          </a:xfrm>
          <a:prstGeom prst="line">
            <a:avLst/>
          </a:prstGeom>
          <a:ln w="25400">
            <a:solidFill>
              <a:srgbClr val="FFFFFF"/>
            </a:solidFill>
            <a:custDash>
              <a:ds d="200000" sp="200000"/>
            </a:custDash>
            <a:miter lim="400000"/>
          </a:ln>
        </p:spPr>
        <p:txBody>
          <a:bodyPr lIns="50800" tIns="50800" rIns="50800" bIns="50800" anchor="ctr"/>
          <a:lstStyle/>
          <a:p>
            <a:pPr>
              <a:defRPr sz="2600"/>
            </a:pPr>
            <a:endParaRPr/>
          </a:p>
        </p:txBody>
      </p:sp>
      <p:sp>
        <p:nvSpPr>
          <p:cNvPr id="278" name="Slide Number"/>
          <p:cNvSpPr>
            <a:spLocks noGrp="1"/>
          </p:cNvSpPr>
          <p:nvPr>
            <p:ph type="sldNum" sz="quarter" idx="2"/>
          </p:nvPr>
        </p:nvSpPr>
        <p:spPr>
          <a:xfrm>
            <a:off x="6375349" y="9251950"/>
            <a:ext cx="241402" cy="381000"/>
          </a:xfrm>
          <a:prstGeom prst="rect">
            <a:avLst/>
          </a:prstGeom>
          <a:extLst>
            <a:ext uri="{C572A759-6A51-4108-AA02-DFA0A04FC94B}">
              <ma14:wrappingTextBoxFlag xmlns:ma14="http://schemas.microsoft.com/office/mac/drawingml/2011/main" val="1"/>
            </a:ext>
          </a:extLst>
        </p:spPr>
        <p:txBody>
          <a:bodyPr/>
          <a:lstStyle/>
          <a:p>
            <a:fld id="{86CB4B4D-7CA3-9044-876B-883B54F8677D}" type="slidenum">
              <a:t>9</a:t>
            </a:fld>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436</TotalTime>
  <Words>1321</Words>
  <Application>Microsoft Macintosh PowerPoint</Application>
  <PresentationFormat>Custom</PresentationFormat>
  <Paragraphs>236</Paragraphs>
  <Slides>17</Slides>
  <Notes>10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Black</vt:lpstr>
      <vt:lpstr>PowerPoint Presentation</vt:lpstr>
      <vt:lpstr>PowerPoint Presentation</vt:lpstr>
      <vt:lpstr>Streaming data architectural blueprint</vt:lpstr>
      <vt:lpstr>Streaming data architectural blueprint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Wayne Lund</cp:lastModifiedBy>
  <cp:revision>5</cp:revision>
  <dcterms:modified xsi:type="dcterms:W3CDTF">2017-05-16T05:48:30Z</dcterms:modified>
</cp:coreProperties>
</file>